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61" r:id="rId3"/>
    <p:sldId id="291" r:id="rId4"/>
    <p:sldId id="298" r:id="rId5"/>
    <p:sldId id="292" r:id="rId6"/>
    <p:sldId id="264" r:id="rId7"/>
    <p:sldId id="293" r:id="rId8"/>
    <p:sldId id="303" r:id="rId9"/>
    <p:sldId id="300" r:id="rId10"/>
    <p:sldId id="301"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4"/>
    <p:restoredTop sz="93317"/>
  </p:normalViewPr>
  <p:slideViewPr>
    <p:cSldViewPr>
      <p:cViewPr varScale="1">
        <p:scale>
          <a:sx n="70" d="100"/>
          <a:sy n="70" d="100"/>
        </p:scale>
        <p:origin x="200" y="84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GB" sz="1800" b="1" i="0" baseline="0">
                <a:effectLst/>
              </a:rPr>
              <a:t>IPP Call 1: Distribution by Region</a:t>
            </a:r>
            <a:endParaRPr lang="en-GB">
              <a:effectLst/>
            </a:endParaRPr>
          </a:p>
        </c:rich>
      </c:tx>
      <c:layout>
        <c:manualLayout>
          <c:xMode val="edge"/>
          <c:yMode val="edge"/>
          <c:x val="0.105333333333333"/>
          <c:y val="0.0416666666666667"/>
        </c:manualLayout>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'Location (All)'!$J$3:$J$5</c:f>
              <c:strCache>
                <c:ptCount val="3"/>
                <c:pt idx="0">
                  <c:v>Africa</c:v>
                </c:pt>
                <c:pt idx="1">
                  <c:v>Asia</c:v>
                </c:pt>
                <c:pt idx="2">
                  <c:v>Latin America</c:v>
                </c:pt>
              </c:strCache>
            </c:strRef>
          </c:cat>
          <c:val>
            <c:numRef>
              <c:f>'Location (All)'!$K$3:$K$5</c:f>
              <c:numCache>
                <c:formatCode>General</c:formatCode>
                <c:ptCount val="3"/>
                <c:pt idx="0">
                  <c:v>23.0</c:v>
                </c:pt>
                <c:pt idx="1">
                  <c:v>6.0</c:v>
                </c:pt>
                <c:pt idx="2">
                  <c:v>8.0</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800" b="1" i="0" baseline="0">
                <a:effectLst/>
              </a:rPr>
              <a:t>IPP Call 1: Projects by Theme </a:t>
            </a:r>
            <a:endParaRPr lang="en-GB">
              <a:effectLst/>
            </a:endParaRPr>
          </a:p>
        </c:rich>
      </c:tx>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'Theme (All)'!$C$28:$C$33</c:f>
              <c:strCache>
                <c:ptCount val="6"/>
                <c:pt idx="0">
                  <c:v>Land use/deforestation</c:v>
                </c:pt>
                <c:pt idx="1">
                  <c:v>Agriculture</c:v>
                </c:pt>
                <c:pt idx="2">
                  <c:v>Disaster monitoring and warning </c:v>
                </c:pt>
                <c:pt idx="3">
                  <c:v>Marine</c:v>
                </c:pt>
                <c:pt idx="4">
                  <c:v>Health</c:v>
                </c:pt>
                <c:pt idx="5">
                  <c:v>Education</c:v>
                </c:pt>
              </c:strCache>
            </c:strRef>
          </c:cat>
          <c:val>
            <c:numRef>
              <c:f>'Theme (All)'!$D$28:$D$33</c:f>
              <c:numCache>
                <c:formatCode>General</c:formatCode>
                <c:ptCount val="6"/>
                <c:pt idx="0">
                  <c:v>7.0</c:v>
                </c:pt>
                <c:pt idx="1">
                  <c:v>3.0</c:v>
                </c:pt>
                <c:pt idx="2">
                  <c:v>7.0</c:v>
                </c:pt>
                <c:pt idx="3">
                  <c:v>4.0</c:v>
                </c:pt>
                <c:pt idx="4">
                  <c:v>2.0</c:v>
                </c:pt>
                <c:pt idx="5">
                  <c:v>1.0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31410256410256"/>
          <c:y val="0.160897856517935"/>
          <c:w val="0.346153846153846"/>
          <c:h val="0.839102143482065"/>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Several important partnership trends identified,</a:t>
            </a:r>
            <a:r>
              <a:rPr lang="en-US" baseline="0" dirty="0" smtClean="0"/>
              <a:t> one of which is partnerships with development finance </a:t>
            </a:r>
            <a:r>
              <a:rPr lang="en-US" baseline="0" dirty="0" err="1" smtClean="0"/>
              <a:t>organisations</a:t>
            </a:r>
            <a:r>
              <a:rPr lang="en-US" baseline="0" dirty="0" smtClean="0"/>
              <a:t>.</a:t>
            </a:r>
          </a:p>
          <a:p>
            <a:pPr marL="342900" marR="0" lvl="1" indent="-342900" defTabSz="457200" eaLnBrk="1" fontAlgn="auto" latinLnBrk="0" hangingPunct="1">
              <a:lnSpc>
                <a:spcPct val="125000"/>
              </a:lnSpc>
              <a:spcBef>
                <a:spcPts val="0"/>
              </a:spcBef>
              <a:spcAft>
                <a:spcPts val="0"/>
              </a:spcAft>
              <a:buClrTx/>
              <a:buSzTx/>
              <a:buFont typeface="Arial" charset="0"/>
              <a:buChar char="•"/>
              <a:tabLst/>
              <a:defRPr/>
            </a:pPr>
            <a:r>
              <a:rPr lang="en-GB" b="0" i="0" dirty="0" smtClean="0"/>
              <a:t>These partnerships have the potential directly support the improvements in</a:t>
            </a:r>
            <a:r>
              <a:rPr lang="en-GB" b="0" i="0" baseline="0" dirty="0" smtClean="0"/>
              <a:t> the </a:t>
            </a:r>
            <a:r>
              <a:rPr lang="en-GB" b="0" i="0" dirty="0" smtClean="0"/>
              <a:t>effectiveness of</a:t>
            </a:r>
            <a:r>
              <a:rPr lang="en-GB" b="0" i="0" baseline="0" dirty="0" smtClean="0"/>
              <a:t> both CEOS activities, and help CEOS support the </a:t>
            </a:r>
            <a:r>
              <a:rPr lang="en-GB" b="0" i="0" dirty="0" smtClean="0"/>
              <a:t>effective functioning of GEO, and CEOS within it.</a:t>
            </a:r>
          </a:p>
          <a:p>
            <a:pPr marL="342900" indent="-342900">
              <a:buFont typeface="Arial" charset="0"/>
              <a:buChar char="•"/>
            </a:pPr>
            <a:endParaRPr lang="en-US" dirty="0"/>
          </a:p>
        </p:txBody>
      </p:sp>
    </p:spTree>
    <p:extLst>
      <p:ext uri="{BB962C8B-B14F-4D97-AF65-F5344CB8AC3E}">
        <p14:creationId xmlns:p14="http://schemas.microsoft.com/office/powerpoint/2010/main" val="9869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The size of individual</a:t>
            </a:r>
            <a:r>
              <a:rPr lang="en-US" baseline="0" dirty="0" smtClean="0"/>
              <a:t> funding allocations varied widely in the groups reporting, ranging from 10’s to 100’s of thousands, up to major sustained funding allocations.</a:t>
            </a:r>
          </a:p>
          <a:p>
            <a:pPr marL="342900" indent="-342900">
              <a:buFont typeface="Arial" charset="0"/>
              <a:buChar char="•"/>
            </a:pPr>
            <a:r>
              <a:rPr lang="en-US" baseline="0" dirty="0" smtClean="0"/>
              <a:t>Not surprisingly, a wide range of subjects were reported, including a focus on training and capacity building, and environmental monitoring.</a:t>
            </a:r>
            <a:endParaRPr lang="en-US" dirty="0"/>
          </a:p>
        </p:txBody>
      </p:sp>
    </p:spTree>
    <p:extLst>
      <p:ext uri="{BB962C8B-B14F-4D97-AF65-F5344CB8AC3E}">
        <p14:creationId xmlns:p14="http://schemas.microsoft.com/office/powerpoint/2010/main" val="739147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The top three application</a:t>
            </a:r>
            <a:r>
              <a:rPr lang="en-US" baseline="0" dirty="0" smtClean="0"/>
              <a:t> areas were disaster resilience, biodiversity, and food security.</a:t>
            </a:r>
            <a:endParaRPr lang="en-US" dirty="0"/>
          </a:p>
        </p:txBody>
      </p:sp>
    </p:spTree>
    <p:extLst>
      <p:ext uri="{BB962C8B-B14F-4D97-AF65-F5344CB8AC3E}">
        <p14:creationId xmlns:p14="http://schemas.microsoft.com/office/powerpoint/2010/main" val="129342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Several other </a:t>
            </a:r>
            <a:r>
              <a:rPr lang="en-US" baseline="0" dirty="0" smtClean="0"/>
              <a:t>points of interest were raised in discussion, including that two of the agencies are actively reviewing their approach in this area.</a:t>
            </a:r>
          </a:p>
          <a:p>
            <a:pPr marL="342900" indent="-342900">
              <a:buFont typeface="Arial" charset="0"/>
              <a:buChar char="•"/>
            </a:pPr>
            <a:r>
              <a:rPr lang="en-US" baseline="0" dirty="0" smtClean="0"/>
              <a:t>At present, much of these efforts are funded 100% by space agencies, where a co-funding model is the goal.</a:t>
            </a:r>
          </a:p>
          <a:p>
            <a:pPr marL="342900" indent="-342900">
              <a:buFont typeface="Arial" charset="0"/>
              <a:buChar char="•"/>
            </a:pPr>
            <a:r>
              <a:rPr lang="en-US" dirty="0" smtClean="0"/>
              <a:t>There</a:t>
            </a:r>
            <a:r>
              <a:rPr lang="en-US" baseline="0" dirty="0" smtClean="0"/>
              <a:t> were a number of space agencies supporting their own national aid agencies directly.</a:t>
            </a:r>
          </a:p>
          <a:p>
            <a:pPr marL="342900" indent="-342900">
              <a:buFont typeface="Arial" charset="0"/>
              <a:buChar char="•"/>
            </a:pPr>
            <a:r>
              <a:rPr lang="en-US" baseline="0" dirty="0" smtClean="0"/>
              <a:t>Brian Killough has been engaging on the working level with the World Bank, and also with SERVIR.</a:t>
            </a:r>
          </a:p>
          <a:p>
            <a:pPr marL="342900" indent="-342900">
              <a:buFont typeface="Arial" charset="0"/>
              <a:buChar char="•"/>
            </a:pPr>
            <a:r>
              <a:rPr lang="en-US" baseline="0" dirty="0" smtClean="0"/>
              <a:t>Also of note that ESA has a </a:t>
            </a:r>
            <a:r>
              <a:rPr lang="en-US" baseline="0" dirty="0" err="1" smtClean="0"/>
              <a:t>secondee</a:t>
            </a:r>
            <a:r>
              <a:rPr lang="en-US" baseline="0" dirty="0" smtClean="0"/>
              <a:t> to the World Bank, and JAXA has one in place at the ADB with ESA adding an ADB </a:t>
            </a:r>
            <a:r>
              <a:rPr lang="en-US" baseline="0" dirty="0" err="1" smtClean="0"/>
              <a:t>secondee</a:t>
            </a:r>
            <a:r>
              <a:rPr lang="en-US" baseline="0" dirty="0" smtClean="0"/>
              <a:t> soon.</a:t>
            </a:r>
            <a:endParaRPr lang="en-US" dirty="0"/>
          </a:p>
        </p:txBody>
      </p:sp>
    </p:spTree>
    <p:extLst>
      <p:ext uri="{BB962C8B-B14F-4D97-AF65-F5344CB8AC3E}">
        <p14:creationId xmlns:p14="http://schemas.microsoft.com/office/powerpoint/2010/main" val="111957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We conducted an interview with</a:t>
            </a:r>
            <a:r>
              <a:rPr lang="en-US" baseline="0" dirty="0" smtClean="0"/>
              <a:t> Stephen Coulson on some of ESA’s activities.</a:t>
            </a:r>
          </a:p>
          <a:p>
            <a:pPr marL="342900" indent="-342900">
              <a:buFont typeface="Arial" charset="0"/>
              <a:buChar char="•"/>
            </a:pPr>
            <a:r>
              <a:rPr lang="en-US" baseline="0" dirty="0" smtClean="0"/>
              <a:t>He will present in more detail next, but we wanted to share some of the main points we took away from discussing with him.</a:t>
            </a:r>
          </a:p>
          <a:p>
            <a:pPr marL="342900" indent="-342900">
              <a:buFont typeface="Arial" charset="0"/>
              <a:buChar char="•"/>
            </a:pPr>
            <a:r>
              <a:rPr lang="en-US" dirty="0" smtClean="0"/>
              <a:t>The language</a:t>
            </a:r>
            <a:r>
              <a:rPr lang="en-US" baseline="0" dirty="0" smtClean="0"/>
              <a:t> and approach of the space agencies here is important; we should not assume that we have the technology, and therefore they will naturally want to engage.</a:t>
            </a:r>
          </a:p>
          <a:p>
            <a:pPr marL="342900" indent="-342900">
              <a:buFont typeface="Arial" charset="0"/>
              <a:buChar char="•"/>
            </a:pPr>
            <a:r>
              <a:rPr lang="en-US" baseline="0" dirty="0" smtClean="0"/>
              <a:t>There is a ‘default sentiment’ in the development finance community against spending money outside of countries on technology solutions.</a:t>
            </a:r>
          </a:p>
          <a:p>
            <a:pPr marL="342900" indent="-342900">
              <a:buFont typeface="Arial" charset="0"/>
              <a:buChar char="•"/>
            </a:pPr>
            <a:r>
              <a:rPr lang="en-US" baseline="0" dirty="0" smtClean="0"/>
              <a:t>The objectives of development finance should be understood, and are ultimately intended to achieve economic growth in countries.</a:t>
            </a:r>
          </a:p>
          <a:p>
            <a:pPr marL="342900" indent="-342900">
              <a:buFont typeface="Arial" charset="0"/>
              <a:buChar char="•"/>
            </a:pPr>
            <a:r>
              <a:rPr lang="en-US" dirty="0" smtClean="0"/>
              <a:t>There may be</a:t>
            </a:r>
            <a:r>
              <a:rPr lang="en-US" baseline="0" dirty="0" smtClean="0"/>
              <a:t> a need and an opportunity for the ‘observations community’, CEOS and GEO, to help construct the case of the mainstreaming of EO in support of development bank activities and investments.</a:t>
            </a:r>
            <a:endParaRPr lang="en-US" dirty="0"/>
          </a:p>
        </p:txBody>
      </p:sp>
    </p:spTree>
    <p:extLst>
      <p:ext uri="{BB962C8B-B14F-4D97-AF65-F5344CB8AC3E}">
        <p14:creationId xmlns:p14="http://schemas.microsoft.com/office/powerpoint/2010/main" val="86349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The basic proposition is that CEOS and GEO could help to make the case</a:t>
            </a:r>
            <a:r>
              <a:rPr lang="en-US" baseline="0" dirty="0" smtClean="0"/>
              <a:t> supporting the ‘mainstreaming’ of </a:t>
            </a:r>
            <a:r>
              <a:rPr lang="en-US" sz="2400" b="0" i="0" dirty="0" smtClean="0">
                <a:effectLst/>
                <a:latin typeface="+mn-lt"/>
                <a:ea typeface="+mn-ea"/>
                <a:cs typeface="+mn-cs"/>
                <a:sym typeface="Avenir Roman"/>
              </a:rPr>
              <a:t>the use of EO-based information into international development projects and activities.</a:t>
            </a:r>
          </a:p>
          <a:p>
            <a:pPr marL="342900" indent="-342900">
              <a:buFont typeface="Arial" charset="0"/>
              <a:buChar char="•"/>
            </a:pPr>
            <a:r>
              <a:rPr lang="en-US" sz="2400" b="0" i="0" dirty="0" smtClean="0">
                <a:effectLst/>
                <a:latin typeface="+mn-lt"/>
                <a:ea typeface="+mn-ea"/>
                <a:cs typeface="+mn-cs"/>
                <a:sym typeface="Avenir Roman"/>
              </a:rPr>
              <a:t>This</a:t>
            </a:r>
            <a:r>
              <a:rPr lang="en-US" sz="2400" b="0" i="0" baseline="0" dirty="0" smtClean="0">
                <a:effectLst/>
                <a:latin typeface="+mn-lt"/>
                <a:ea typeface="+mn-ea"/>
                <a:cs typeface="+mn-cs"/>
                <a:sym typeface="Avenir Roman"/>
              </a:rPr>
              <a:t> includes </a:t>
            </a:r>
            <a:r>
              <a:rPr lang="en-US" sz="2400" b="0" i="0" dirty="0" smtClean="0">
                <a:effectLst/>
                <a:latin typeface="+mn-lt"/>
                <a:ea typeface="+mn-ea"/>
                <a:cs typeface="+mn-cs"/>
                <a:sym typeface="Avenir Roman"/>
              </a:rPr>
              <a:t>the prospect of long-term, sustainable transfer into the working processes of the main International Financing Institutions.</a:t>
            </a:r>
          </a:p>
          <a:p>
            <a:pPr marL="342900" indent="-342900">
              <a:buFont typeface="Arial" charset="0"/>
              <a:buChar char="•"/>
            </a:pPr>
            <a:r>
              <a:rPr lang="en-US" sz="2400" b="0" i="0" dirty="0" smtClean="0">
                <a:effectLst/>
                <a:latin typeface="+mn-lt"/>
                <a:ea typeface="+mn-ea"/>
                <a:cs typeface="+mn-cs"/>
                <a:sym typeface="Avenir Roman"/>
              </a:rPr>
              <a:t>This alignment is an essential ingredient to ensuring CEOS/GEO success.</a:t>
            </a:r>
          </a:p>
          <a:p>
            <a:pPr marL="342900" indent="-342900">
              <a:buFont typeface="Arial" charset="0"/>
              <a:buChar char="•"/>
            </a:pPr>
            <a:r>
              <a:rPr lang="en-US" dirty="0" err="1" smtClean="0"/>
              <a:t>Realising</a:t>
            </a:r>
            <a:r>
              <a:rPr lang="en-US" dirty="0" smtClean="0"/>
              <a:t> this potential will require maximum complementarity, and a space agency understanding of IFI priorities,</a:t>
            </a:r>
            <a:r>
              <a:rPr lang="en-US" baseline="0" dirty="0" smtClean="0"/>
              <a:t> how they are linked to societal needs, and how this can help address a space agency knowledge gap.</a:t>
            </a:r>
          </a:p>
          <a:p>
            <a:pPr marL="342900" indent="-342900">
              <a:buFont typeface="Arial" charset="0"/>
              <a:buChar char="•"/>
            </a:pPr>
            <a:r>
              <a:rPr lang="en-US" dirty="0" smtClean="0"/>
              <a:t>Will require increased understanding of how IFIs manage and</a:t>
            </a:r>
            <a:r>
              <a:rPr lang="en-US" baseline="0" dirty="0" smtClean="0"/>
              <a:t> implement their projects, and the role of EO therein.</a:t>
            </a:r>
          </a:p>
          <a:p>
            <a:pPr marL="342900" indent="-342900">
              <a:buFont typeface="Arial" charset="0"/>
              <a:buChar char="•"/>
            </a:pPr>
            <a:r>
              <a:rPr lang="en-US" baseline="0" dirty="0" smtClean="0"/>
              <a:t>There appears as well to be an opportunity for CEOS to work with GEO in this area.</a:t>
            </a:r>
            <a:endParaRPr lang="en-US" dirty="0"/>
          </a:p>
        </p:txBody>
      </p:sp>
    </p:spTree>
    <p:extLst>
      <p:ext uri="{BB962C8B-B14F-4D97-AF65-F5344CB8AC3E}">
        <p14:creationId xmlns:p14="http://schemas.microsoft.com/office/powerpoint/2010/main" val="200515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The next few slides</a:t>
            </a:r>
            <a:r>
              <a:rPr lang="en-US" baseline="0" dirty="0" smtClean="0"/>
              <a:t> will </a:t>
            </a:r>
            <a:r>
              <a:rPr lang="en-US" baseline="0" dirty="0" err="1" smtClean="0"/>
              <a:t>summarise</a:t>
            </a:r>
            <a:r>
              <a:rPr lang="en-US" baseline="0" dirty="0" smtClean="0"/>
              <a:t> an information gathering process undertaken by the SIT Chair Team to help inform this discussion.</a:t>
            </a:r>
          </a:p>
          <a:p>
            <a:pPr marL="342900" indent="-342900">
              <a:buFont typeface="Arial" charset="0"/>
              <a:buChar char="•"/>
            </a:pPr>
            <a:r>
              <a:rPr lang="en-US" baseline="0" dirty="0" smtClean="0"/>
              <a:t>Inputs were received from many </a:t>
            </a:r>
            <a:r>
              <a:rPr lang="en-US" baseline="0" dirty="0" err="1" smtClean="0"/>
              <a:t>organisations</a:t>
            </a:r>
            <a:r>
              <a:rPr lang="en-US" baseline="0" dirty="0" smtClean="0"/>
              <a:t> and individuals via an online survey, as well as direct follow-up via interviews and email.</a:t>
            </a:r>
          </a:p>
          <a:p>
            <a:pPr marL="342900" indent="-342900">
              <a:buFont typeface="Arial" charset="0"/>
              <a:buChar char="•"/>
            </a:pPr>
            <a:r>
              <a:rPr lang="en-US" baseline="0" dirty="0" smtClean="0"/>
              <a:t>Will cover examples of </a:t>
            </a:r>
            <a:r>
              <a:rPr lang="en-US" baseline="0" dirty="0" err="1" smtClean="0"/>
              <a:t>programmes</a:t>
            </a:r>
            <a:r>
              <a:rPr lang="en-US" baseline="0" dirty="0" smtClean="0"/>
              <a:t> in the UK and USA, IFI funding support to GFOI, and then a brief summary of the results of the survey.</a:t>
            </a:r>
          </a:p>
          <a:p>
            <a:pPr marL="342900" marR="0" indent="-342900" defTabSz="457200" eaLnBrk="1" fontAlgn="auto" latinLnBrk="0" hangingPunct="1">
              <a:lnSpc>
                <a:spcPct val="125000"/>
              </a:lnSpc>
              <a:spcBef>
                <a:spcPts val="0"/>
              </a:spcBef>
              <a:spcAft>
                <a:spcPts val="0"/>
              </a:spcAft>
              <a:buClrTx/>
              <a:buSzTx/>
              <a:buFont typeface="Arial" charset="0"/>
              <a:buChar char="•"/>
              <a:tabLst/>
              <a:defRPr/>
            </a:pPr>
            <a:r>
              <a:rPr lang="en-US" baseline="0" dirty="0" smtClean="0"/>
              <a:t>We will then have an overview of some of ESA’s recent activities in the IFI space from Stephen Coulson.</a:t>
            </a:r>
          </a:p>
          <a:p>
            <a:pPr marL="342900" marR="0" indent="-342900" defTabSz="457200" eaLnBrk="1" fontAlgn="auto" latinLnBrk="0" hangingPunct="1">
              <a:lnSpc>
                <a:spcPct val="125000"/>
              </a:lnSpc>
              <a:spcBef>
                <a:spcPts val="0"/>
              </a:spcBef>
              <a:spcAft>
                <a:spcPts val="0"/>
              </a:spcAft>
              <a:buClrTx/>
              <a:buSzTx/>
              <a:buFont typeface="Arial" charset="0"/>
              <a:buChar char="•"/>
              <a:tabLst/>
              <a:defRPr/>
            </a:pPr>
            <a:r>
              <a:rPr lang="en-US" baseline="0" dirty="0" smtClean="0"/>
              <a:t>And followed by a discussion on possible follow-ups, including the potential for a dedicated session (half day / day) in conjunction with the SIT TWS in September.</a:t>
            </a:r>
          </a:p>
          <a:p>
            <a:pPr marL="342900" indent="-342900">
              <a:buFont typeface="Arial" charset="0"/>
              <a:buChar char="•"/>
            </a:pPr>
            <a:endParaRPr lang="en-US" baseline="0" dirty="0" smtClean="0"/>
          </a:p>
          <a:p>
            <a:pPr marL="342900" indent="-342900">
              <a:buFont typeface="Arial" charset="0"/>
              <a:buChar char="•"/>
            </a:pPr>
            <a:endParaRPr lang="en-US" dirty="0"/>
          </a:p>
        </p:txBody>
      </p:sp>
    </p:spTree>
    <p:extLst>
      <p:ext uri="{BB962C8B-B14F-4D97-AF65-F5344CB8AC3E}">
        <p14:creationId xmlns:p14="http://schemas.microsoft.com/office/powerpoint/2010/main" val="30679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UK’s IPSP</a:t>
            </a:r>
            <a:r>
              <a:rPr lang="en-US" baseline="0" dirty="0" smtClean="0"/>
              <a:t> and IPP are aimed at demonstrating and </a:t>
            </a:r>
            <a:r>
              <a:rPr lang="en-US" baseline="0" dirty="0" err="1" smtClean="0"/>
              <a:t>utalising</a:t>
            </a:r>
            <a:r>
              <a:rPr lang="en-US" baseline="0" dirty="0" smtClean="0"/>
              <a:t> the UK’s space capabilities in support of development goals.</a:t>
            </a:r>
          </a:p>
          <a:p>
            <a:pPr marL="342900" indent="-342900">
              <a:buFont typeface="Arial" charset="0"/>
              <a:buChar char="•"/>
            </a:pPr>
            <a:r>
              <a:rPr lang="en-US" baseline="0" dirty="0" smtClean="0"/>
              <a:t>The scale of finance gives you some sense for the resources involved here, and this is partially motivated by the UK’s goal of meeting the global benchmark of 0.7% of GDP being contributed to overseas aid (which few countries currently meet).</a:t>
            </a:r>
          </a:p>
          <a:p>
            <a:pPr marL="342900" indent="-342900">
              <a:buFont typeface="Arial" charset="0"/>
              <a:buChar char="•"/>
            </a:pPr>
            <a:r>
              <a:rPr lang="en-US" baseline="0" dirty="0" smtClean="0"/>
              <a:t>You can see the projects in IPP Call 1 are distributed globally, with a focus on Africa.</a:t>
            </a:r>
          </a:p>
          <a:p>
            <a:pPr marL="342900" indent="-342900">
              <a:buFont typeface="Arial" charset="0"/>
              <a:buChar char="•"/>
            </a:pPr>
            <a:r>
              <a:rPr lang="en-US" baseline="0" dirty="0" smtClean="0"/>
              <a:t>The thematic areas are diverse, including land and agriculture, disasters, marine, health, and education.</a:t>
            </a:r>
          </a:p>
          <a:p>
            <a:pPr marL="342900" indent="-342900">
              <a:buFont typeface="Arial" charset="0"/>
              <a:buChar char="•"/>
            </a:pPr>
            <a:endParaRPr lang="en-US" dirty="0"/>
          </a:p>
        </p:txBody>
      </p:sp>
    </p:spTree>
    <p:extLst>
      <p:ext uri="{BB962C8B-B14F-4D97-AF65-F5344CB8AC3E}">
        <p14:creationId xmlns:p14="http://schemas.microsoft.com/office/powerpoint/2010/main" val="150436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Information on SERVIR was gathered largely through</a:t>
            </a:r>
            <a:r>
              <a:rPr lang="en-US" baseline="0" dirty="0" smtClean="0"/>
              <a:t> an interview with Dan Irwin and MSFC who is SERVIR Program Director for NASA.</a:t>
            </a:r>
          </a:p>
          <a:p>
            <a:pPr marL="342900" indent="-342900">
              <a:buFont typeface="Arial" charset="0"/>
              <a:buChar char="•"/>
            </a:pPr>
            <a:r>
              <a:rPr lang="en-US" dirty="0" smtClean="0"/>
              <a:t>This program is</a:t>
            </a:r>
            <a:r>
              <a:rPr lang="en-US" baseline="0" dirty="0" smtClean="0"/>
              <a:t> anchored with both strong top-down, and bottom-up support, including an MOU and annual senior leadership meetings between NASA and USAID (e.g. with Mike F).</a:t>
            </a:r>
          </a:p>
          <a:p>
            <a:pPr marL="342900" indent="-342900">
              <a:buFont typeface="Arial" charset="0"/>
              <a:buChar char="•"/>
            </a:pPr>
            <a:r>
              <a:rPr lang="en-US" baseline="0" dirty="0" smtClean="0"/>
              <a:t>The </a:t>
            </a:r>
            <a:r>
              <a:rPr lang="en-US" baseline="0" dirty="0" err="1" smtClean="0"/>
              <a:t>programme</a:t>
            </a:r>
            <a:r>
              <a:rPr lang="en-US" baseline="0" dirty="0" smtClean="0"/>
              <a:t> is built on a hubs model, with six globally, directly linked to the USAID missions in country. </a:t>
            </a:r>
          </a:p>
          <a:p>
            <a:pPr marL="342900" indent="-342900">
              <a:buFont typeface="Arial" charset="0"/>
              <a:buChar char="•"/>
            </a:pPr>
            <a:r>
              <a:rPr lang="en-US" baseline="0" dirty="0" smtClean="0"/>
              <a:t>According to the USAID ‘theory of change’, the priority activities are defined in the hubs through consultation with end users.</a:t>
            </a:r>
          </a:p>
          <a:p>
            <a:pPr marL="342900" indent="-342900">
              <a:buFont typeface="Arial" charset="0"/>
              <a:buChar char="•"/>
            </a:pPr>
            <a:r>
              <a:rPr lang="en-US" baseline="0" dirty="0" smtClean="0"/>
              <a:t>Application development is supported centrally through the Science Coordination Office at MSFC, and via a number of Applied Sciences Team grants </a:t>
            </a:r>
            <a:r>
              <a:rPr lang="mr-IN" baseline="0" dirty="0" smtClean="0"/>
              <a:t>–</a:t>
            </a:r>
            <a:r>
              <a:rPr lang="en-US" baseline="0" dirty="0" smtClean="0"/>
              <a:t> but applications are developed at the hubs with countries.</a:t>
            </a:r>
            <a:endParaRPr lang="en-US" dirty="0"/>
          </a:p>
        </p:txBody>
      </p:sp>
    </p:spTree>
    <p:extLst>
      <p:ext uri="{BB962C8B-B14F-4D97-AF65-F5344CB8AC3E}">
        <p14:creationId xmlns:p14="http://schemas.microsoft.com/office/powerpoint/2010/main" val="52583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Core funding for GFOI, which CEOS supports directly</a:t>
            </a:r>
            <a:r>
              <a:rPr lang="en-US" baseline="0" dirty="0" smtClean="0"/>
              <a:t> by managing the Space Data Component via the SDCG for GFOI, from the outset as come from Australian and Norwegian aid resources.</a:t>
            </a:r>
          </a:p>
          <a:p>
            <a:pPr marL="342900" indent="-342900">
              <a:buFont typeface="Arial" charset="0"/>
              <a:buChar char="•"/>
            </a:pPr>
            <a:r>
              <a:rPr lang="en-US" baseline="0" dirty="0" err="1" smtClean="0"/>
              <a:t>SilvaCarbon</a:t>
            </a:r>
            <a:r>
              <a:rPr lang="en-US" baseline="0" dirty="0" smtClean="0"/>
              <a:t> also provides a large in-kind contribution to the capacity building component of GFOI, and is funded by USAID and the State Department.</a:t>
            </a:r>
          </a:p>
          <a:p>
            <a:pPr marL="342900" indent="-342900">
              <a:buFont typeface="Arial" charset="0"/>
              <a:buChar char="•"/>
            </a:pPr>
            <a:r>
              <a:rPr lang="en-US" baseline="0" dirty="0" smtClean="0"/>
              <a:t>The contribution of </a:t>
            </a:r>
            <a:r>
              <a:rPr lang="en-US" baseline="0" dirty="0" err="1" smtClean="0"/>
              <a:t>SilvaCarbon</a:t>
            </a:r>
            <a:r>
              <a:rPr lang="en-US" baseline="0" dirty="0" smtClean="0"/>
              <a:t> by USAID is a good demonstration of the role fit that can exist, where development finance play their role in supporting investment in capacity development.</a:t>
            </a:r>
          </a:p>
          <a:p>
            <a:pPr marL="342900" indent="-342900">
              <a:buFont typeface="Arial" charset="0"/>
              <a:buChar char="•"/>
            </a:pPr>
            <a:r>
              <a:rPr lang="en-US" dirty="0" smtClean="0"/>
              <a:t>At present, GFOI is built</a:t>
            </a:r>
            <a:r>
              <a:rPr lang="en-US" baseline="0" dirty="0" smtClean="0"/>
              <a:t> and runs on development finance.</a:t>
            </a:r>
            <a:endParaRPr lang="en-US" dirty="0"/>
          </a:p>
        </p:txBody>
      </p:sp>
    </p:spTree>
    <p:extLst>
      <p:ext uri="{BB962C8B-B14F-4D97-AF65-F5344CB8AC3E}">
        <p14:creationId xmlns:p14="http://schemas.microsoft.com/office/powerpoint/2010/main" val="208278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Survey response sample</a:t>
            </a:r>
            <a:r>
              <a:rPr lang="en-US" baseline="0" dirty="0" smtClean="0"/>
              <a:t> size was not large, but some useful information was gathered, and some follow-up discussions were initiated based on it.</a:t>
            </a:r>
          </a:p>
          <a:p>
            <a:pPr marL="342900" indent="-342900">
              <a:buFont typeface="Arial" charset="0"/>
              <a:buChar char="•"/>
            </a:pPr>
            <a:r>
              <a:rPr lang="en-US" baseline="0" dirty="0" smtClean="0"/>
              <a:t>As mentioned, we spoke with reps at ESA, NASA, and with JAXA via email.</a:t>
            </a:r>
          </a:p>
          <a:p>
            <a:pPr marL="342900" indent="-342900">
              <a:buFont typeface="Arial" charset="0"/>
              <a:buChar char="•"/>
            </a:pPr>
            <a:r>
              <a:rPr lang="en-US" baseline="0" dirty="0" smtClean="0"/>
              <a:t>And also gathered information on program examples directly.</a:t>
            </a:r>
          </a:p>
          <a:p>
            <a:pPr marL="342900" indent="-342900">
              <a:buFont typeface="Arial" charset="0"/>
              <a:buChar char="•"/>
            </a:pPr>
            <a:r>
              <a:rPr lang="en-US" baseline="0" dirty="0" smtClean="0"/>
              <a:t>The survey provided a partial snapshot, and is not comprehensive.</a:t>
            </a:r>
            <a:endParaRPr lang="en-US" dirty="0"/>
          </a:p>
        </p:txBody>
      </p:sp>
    </p:spTree>
    <p:extLst>
      <p:ext uri="{BB962C8B-B14F-4D97-AF65-F5344CB8AC3E}">
        <p14:creationId xmlns:p14="http://schemas.microsoft.com/office/powerpoint/2010/main" val="176706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The typical duration of interactions with development finance </a:t>
            </a:r>
            <a:r>
              <a:rPr lang="en-US" dirty="0" err="1" smtClean="0"/>
              <a:t>organisations</a:t>
            </a:r>
            <a:r>
              <a:rPr lang="en-US" dirty="0" smtClean="0"/>
              <a:t> varies greatly, and includes</a:t>
            </a:r>
            <a:r>
              <a:rPr lang="en-US" baseline="0" dirty="0" smtClean="0"/>
              <a:t> some sustained engagements of more than 10 years </a:t>
            </a:r>
            <a:r>
              <a:rPr lang="mr-IN" baseline="0" dirty="0" smtClean="0"/>
              <a:t>–</a:t>
            </a:r>
            <a:r>
              <a:rPr lang="en-US" baseline="0" dirty="0" smtClean="0"/>
              <a:t> this may be the timescale required to </a:t>
            </a:r>
            <a:r>
              <a:rPr lang="en-US" baseline="0" dirty="0" err="1" smtClean="0"/>
              <a:t>realise</a:t>
            </a:r>
            <a:r>
              <a:rPr lang="en-US" baseline="0" dirty="0" smtClean="0"/>
              <a:t> significant outcomes.</a:t>
            </a:r>
          </a:p>
          <a:p>
            <a:pPr marL="342900" indent="-342900">
              <a:buFont typeface="Arial" charset="0"/>
              <a:buChar char="•"/>
            </a:pPr>
            <a:r>
              <a:rPr lang="en-US" dirty="0" smtClean="0"/>
              <a:t>Significant finance</a:t>
            </a:r>
            <a:r>
              <a:rPr lang="en-US" baseline="0" dirty="0" smtClean="0"/>
              <a:t> amounts were reported, though this is only a partial snapshot and is not comprehensive.</a:t>
            </a:r>
            <a:endParaRPr lang="en-US" dirty="0"/>
          </a:p>
        </p:txBody>
      </p:sp>
    </p:spTree>
    <p:extLst>
      <p:ext uri="{BB962C8B-B14F-4D97-AF65-F5344CB8AC3E}">
        <p14:creationId xmlns:p14="http://schemas.microsoft.com/office/powerpoint/2010/main" val="78509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The agency</a:t>
            </a:r>
            <a:r>
              <a:rPr lang="en-US" baseline="0" dirty="0" smtClean="0"/>
              <a:t> activity with development finance reported was global.</a:t>
            </a:r>
          </a:p>
          <a:p>
            <a:pPr marL="342900" indent="-342900">
              <a:buFont typeface="Arial" charset="0"/>
              <a:buChar char="•"/>
            </a:pPr>
            <a:r>
              <a:rPr lang="en-US" baseline="0" dirty="0" smtClean="0"/>
              <a:t>Most of the efforts reported were in support of World Bank efforts, but a number of other development banks were mentioned.</a:t>
            </a:r>
          </a:p>
          <a:p>
            <a:pPr marL="342900" indent="-342900">
              <a:buFont typeface="Arial" charset="0"/>
              <a:buChar char="•"/>
            </a:pPr>
            <a:r>
              <a:rPr lang="en-US" baseline="0" dirty="0" smtClean="0"/>
              <a:t>There was also significant engagement with the UN system reported.</a:t>
            </a:r>
            <a:endParaRPr lang="en-US" dirty="0"/>
          </a:p>
        </p:txBody>
      </p:sp>
    </p:spTree>
    <p:extLst>
      <p:ext uri="{BB962C8B-B14F-4D97-AF65-F5344CB8AC3E}">
        <p14:creationId xmlns:p14="http://schemas.microsoft.com/office/powerpoint/2010/main" val="4173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2130871" y="190714"/>
            <a:ext cx="2822129" cy="69249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defTabSz="914400">
              <a:defRPr>
                <a:solidFill>
                  <a:srgbClr val="000000"/>
                </a:solidFill>
              </a:defRPr>
            </a:pPr>
            <a:r>
              <a:rPr sz="1500" dirty="0">
                <a:solidFill>
                  <a:srgbClr val="FFFFFF"/>
                </a:solidFill>
                <a:latin typeface="Proxima Nova Regular"/>
                <a:ea typeface="Proxima Nova Regular"/>
                <a:cs typeface="Proxima Nova Regular"/>
                <a:sym typeface="Proxima Nova Regular"/>
              </a:rPr>
              <a:t>SIT Tech. Workshop </a:t>
            </a:r>
            <a:r>
              <a:rPr sz="1500" dirty="0" smtClean="0">
                <a:solidFill>
                  <a:srgbClr val="FFFFFF"/>
                </a:solidFill>
                <a:latin typeface="Proxima Nova Regular"/>
                <a:ea typeface="Proxima Nova Regular"/>
                <a:cs typeface="Proxima Nova Regular"/>
                <a:sym typeface="Proxima Nova Regular"/>
              </a:rPr>
              <a:t>201</a:t>
            </a:r>
            <a:r>
              <a:rPr lang="en-AU" sz="1500" dirty="0" smtClean="0">
                <a:solidFill>
                  <a:srgbClr val="FFFFFF"/>
                </a:solidFill>
                <a:latin typeface="Proxima Nova Regular"/>
                <a:ea typeface="Proxima Nova Regular"/>
                <a:cs typeface="Proxima Nova Regular"/>
                <a:sym typeface="Proxima Nova Regular"/>
              </a:rPr>
              <a:t>5</a:t>
            </a:r>
            <a:endParaRPr sz="1500" dirty="0">
              <a:solidFill>
                <a:srgbClr val="FFFFFF"/>
              </a:solidFill>
              <a:latin typeface="Proxima Nova Regular"/>
              <a:ea typeface="Proxima Nova Regular"/>
              <a:cs typeface="Proxima Nova Regular"/>
              <a:sym typeface="Proxima Nova Regular"/>
            </a:endParaRPr>
          </a:p>
          <a:p>
            <a:pPr defTabSz="914400">
              <a:defRPr>
                <a:solidFill>
                  <a:srgbClr val="000000"/>
                </a:solidFill>
              </a:defRPr>
            </a:pPr>
            <a:r>
              <a:rPr lang="en-AU" sz="1500" dirty="0" smtClean="0">
                <a:solidFill>
                  <a:srgbClr val="FFFFFF"/>
                </a:solidFill>
                <a:latin typeface="Proxima Nova Regular"/>
                <a:ea typeface="Proxima Nova Regular"/>
                <a:cs typeface="Proxima Nova Regular"/>
                <a:sym typeface="Proxima Nova Regular"/>
              </a:rPr>
              <a:t>EUMETSAT, Darmstadt, 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sz="1500" dirty="0">
                <a:solidFill>
                  <a:srgbClr val="FFFFFF"/>
                </a:solidFill>
                <a:latin typeface="Proxima Nova Regular"/>
                <a:ea typeface="Proxima Nova Regular"/>
                <a:cs typeface="Proxima Nova Regular"/>
                <a:sym typeface="Proxima Nova Regular"/>
              </a:rPr>
              <a:t>17</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-18</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 </a:t>
            </a:r>
            <a:r>
              <a:rPr sz="1500" dirty="0" smtClean="0">
                <a:solidFill>
                  <a:srgbClr val="FFFFFF"/>
                </a:solidFill>
                <a:latin typeface="Proxima Nova Regular"/>
                <a:ea typeface="Proxima Nova Regular"/>
                <a:cs typeface="Proxima Nova Regular"/>
                <a:sym typeface="Proxima Nova Regular"/>
              </a:rPr>
              <a:t>September</a:t>
            </a:r>
            <a:endParaRPr sz="1500" dirty="0">
              <a:solidFill>
                <a:srgbClr val="FFFFFF"/>
              </a:solidFill>
              <a:latin typeface="Proxima Nova Regular"/>
              <a:ea typeface="Proxima Nova Regular"/>
              <a:cs typeface="Proxima Nova Regular"/>
              <a:sym typeface="Proxima Nova Regular"/>
            </a:endParaRPr>
          </a:p>
        </p:txBody>
      </p:sp>
      <p:sp>
        <p:nvSpPr>
          <p:cNvPr id="6" name="Shape 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7048196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4000" dirty="0" smtClean="0">
                <a:solidFill>
                  <a:schemeClr val="bg1"/>
                </a:solidFill>
                <a:latin typeface="+mj-lt"/>
              </a:rPr>
              <a:t>International </a:t>
            </a:r>
            <a:r>
              <a:rPr lang="en-US" sz="4000" dirty="0">
                <a:solidFill>
                  <a:schemeClr val="bg1"/>
                </a:solidFill>
                <a:latin typeface="+mj-lt"/>
              </a:rPr>
              <a:t>Financing Institutions (IFI) Engagement </a:t>
            </a:r>
            <a:r>
              <a:rPr lang="en-US" sz="4000" b="0" dirty="0">
                <a:solidFill>
                  <a:schemeClr val="bg1"/>
                </a:solidFill>
                <a:latin typeface="+mj-lt"/>
              </a:rPr>
              <a:t/>
            </a:r>
            <a:br>
              <a:rPr lang="en-US" sz="4000" b="0" dirty="0">
                <a:solidFill>
                  <a:schemeClr val="bg1"/>
                </a:solidFill>
                <a:latin typeface="+mj-lt"/>
              </a:rPr>
            </a:br>
            <a:endParaRPr sz="4000" b="1" dirty="0">
              <a:solidFill>
                <a:schemeClr val="bg1"/>
              </a:solidFill>
              <a:latin typeface="+mj-lt"/>
            </a:endParaRPr>
          </a:p>
        </p:txBody>
      </p:sp>
      <p:sp>
        <p:nvSpPr>
          <p:cNvPr id="11" name="Shape 11"/>
          <p:cNvSpPr/>
          <p:nvPr/>
        </p:nvSpPr>
        <p:spPr>
          <a:xfrm>
            <a:off x="622789" y="4316411"/>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S Briggs, ESA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SIT Tech Workshop 2017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23</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a:t>
            </a:r>
            <a:r>
              <a:rPr lang="en-AU" dirty="0" smtClean="0">
                <a:solidFill>
                  <a:srgbClr val="FFFFFF"/>
                </a:solidFill>
                <a:latin typeface="+mj-lt"/>
                <a:ea typeface="Arial Bold"/>
                <a:cs typeface="Arial Bold"/>
                <a:sym typeface="Arial Bold"/>
              </a:rPr>
              <a:t>SIT Tech Workshop</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ESA/ESRIN, </a:t>
            </a:r>
            <a:r>
              <a:rPr lang="en-AU" dirty="0" err="1" smtClean="0">
                <a:solidFill>
                  <a:srgbClr val="FFFFFF"/>
                </a:solidFill>
                <a:latin typeface="+mj-lt"/>
                <a:ea typeface="Arial Bold"/>
                <a:cs typeface="Arial Bold"/>
                <a:sym typeface="Arial Bold"/>
              </a:rPr>
              <a:t>Frascati</a:t>
            </a:r>
            <a:r>
              <a:rPr lang="en-AU" dirty="0" smtClean="0">
                <a:solidFill>
                  <a:srgbClr val="FFFFFF"/>
                </a:solidFill>
                <a:latin typeface="+mj-lt"/>
                <a:ea typeface="Arial Bold"/>
                <a:cs typeface="Arial Bold"/>
                <a:sym typeface="Arial Bold"/>
              </a:rPr>
              <a:t>,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13</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-14</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a:xfrm>
            <a:off x="228600" y="1219200"/>
            <a:ext cx="8686800" cy="4724400"/>
          </a:xfrm>
        </p:spPr>
        <p:txBody>
          <a:bodyPr/>
          <a:lstStyle/>
          <a:p>
            <a:r>
              <a:rPr lang="en-US" b="1" i="1" dirty="0" smtClean="0"/>
              <a:t>Two outputs proposed</a:t>
            </a:r>
          </a:p>
          <a:p>
            <a:pPr lvl="1"/>
            <a:r>
              <a:rPr lang="en-US" sz="1600" b="1" dirty="0" smtClean="0"/>
              <a:t>A </a:t>
            </a:r>
            <a:r>
              <a:rPr lang="en-US" sz="1600" b="1" dirty="0"/>
              <a:t>Statement </a:t>
            </a:r>
            <a:r>
              <a:rPr lang="en-US" sz="1600" b="1" dirty="0" smtClean="0"/>
              <a:t>(one page) </a:t>
            </a:r>
            <a:r>
              <a:rPr lang="en-US" sz="1600" dirty="0"/>
              <a:t>of the CEOS commitment to support the expanded use of EO in Development, highlighting the role and benefits that EO can </a:t>
            </a:r>
            <a:r>
              <a:rPr lang="en-US" sz="1600" dirty="0" smtClean="0"/>
              <a:t>deliver, and</a:t>
            </a:r>
          </a:p>
          <a:p>
            <a:pPr lvl="1"/>
            <a:r>
              <a:rPr lang="en-US" sz="1600" b="1" dirty="0" smtClean="0"/>
              <a:t>A </a:t>
            </a:r>
            <a:r>
              <a:rPr lang="en-US" sz="1600" b="1" dirty="0"/>
              <a:t>supporting document (10-12 pages) </a:t>
            </a:r>
            <a:r>
              <a:rPr lang="en-US" sz="1600" dirty="0"/>
              <a:t>consisting </a:t>
            </a:r>
            <a:r>
              <a:rPr lang="en-US" sz="1600" dirty="0" smtClean="0"/>
              <a:t>of </a:t>
            </a:r>
            <a:r>
              <a:rPr lang="en-US" sz="1600" dirty="0"/>
              <a:t>key summary </a:t>
            </a:r>
            <a:r>
              <a:rPr lang="en-US" sz="1600" dirty="0" smtClean="0"/>
              <a:t>information (based on the White Paper, 3-4 </a:t>
            </a:r>
            <a:r>
              <a:rPr lang="en-US" sz="1600" dirty="0"/>
              <a:t>pages) to substantiate the Statement, followed by examples (8-10 pages) that illustrate the benefits and use of EO drawn from across the CEOS agencies.</a:t>
            </a:r>
          </a:p>
          <a:p>
            <a:endParaRPr lang="en-US" sz="1400" dirty="0"/>
          </a:p>
          <a:p>
            <a:r>
              <a:rPr lang="en-US" dirty="0" smtClean="0"/>
              <a:t>Plenary to be asked to endorse the </a:t>
            </a:r>
            <a:r>
              <a:rPr lang="en-US" dirty="0"/>
              <a:t>Statement on EO and </a:t>
            </a:r>
            <a:r>
              <a:rPr lang="en-US" dirty="0" smtClean="0"/>
              <a:t>ODA</a:t>
            </a:r>
          </a:p>
          <a:p>
            <a:pPr lvl="0"/>
            <a:endParaRPr lang="en-US" sz="1400" dirty="0"/>
          </a:p>
          <a:p>
            <a:pPr lvl="0"/>
            <a:r>
              <a:rPr lang="en-US" dirty="0" smtClean="0"/>
              <a:t>Engage at </a:t>
            </a:r>
            <a:r>
              <a:rPr lang="en-US" dirty="0"/>
              <a:t>the highest levels of </a:t>
            </a:r>
            <a:r>
              <a:rPr lang="en-US" dirty="0" smtClean="0"/>
              <a:t>IFIs using materials</a:t>
            </a:r>
            <a:endParaRPr lang="en-GB" dirty="0"/>
          </a:p>
          <a:p>
            <a:endParaRPr lang="en-US" sz="1400" dirty="0"/>
          </a:p>
          <a:p>
            <a:r>
              <a:rPr lang="en-US" dirty="0" smtClean="0"/>
              <a:t>Plan to make the most of GEO Plenary opportunity </a:t>
            </a:r>
            <a:r>
              <a:rPr lang="mr-IN" dirty="0" smtClean="0"/>
              <a:t>–</a:t>
            </a:r>
            <a:r>
              <a:rPr lang="en-US" dirty="0" smtClean="0"/>
              <a:t> Panels, and DC location with IFIs present: CEOS as the ‘space arm’ of GEO</a:t>
            </a:r>
          </a:p>
          <a:p>
            <a:endParaRPr lang="en-US" sz="1400" dirty="0" smtClean="0"/>
          </a:p>
          <a:p>
            <a:r>
              <a:rPr lang="en-US" dirty="0" smtClean="0"/>
              <a:t>Informally</a:t>
            </a:r>
            <a:r>
              <a:rPr lang="en-US" dirty="0"/>
              <a:t>, NASA, JAXA, ESA, GEOSEC all indicated early interest in contributing to the proposed </a:t>
            </a:r>
            <a:r>
              <a:rPr lang="en-US" dirty="0" smtClean="0"/>
              <a:t>materials</a:t>
            </a:r>
            <a:endParaRPr lang="en-US" dirty="0"/>
          </a:p>
        </p:txBody>
      </p:sp>
      <p:sp>
        <p:nvSpPr>
          <p:cNvPr id="4" name="Content Placeholder 3"/>
          <p:cNvSpPr>
            <a:spLocks noGrp="1"/>
          </p:cNvSpPr>
          <p:nvPr>
            <p:ph sz="quarter" idx="11"/>
          </p:nvPr>
        </p:nvSpPr>
        <p:spPr/>
        <p:txBody>
          <a:bodyPr/>
          <a:lstStyle/>
          <a:p>
            <a:r>
              <a:rPr lang="en-GB" dirty="0" smtClean="0"/>
              <a:t>Monday IFI Session Outcomes </a:t>
            </a:r>
            <a:r>
              <a:rPr lang="mr-IN" dirty="0" smtClean="0"/>
              <a:t>–</a:t>
            </a:r>
            <a:r>
              <a:rPr lang="en-GB" dirty="0" smtClean="0"/>
              <a:t> Next Steps for Discussion</a:t>
            </a:r>
            <a:endParaRPr lang="en-GB" dirty="0"/>
          </a:p>
        </p:txBody>
      </p:sp>
    </p:spTree>
    <p:extLst>
      <p:ext uri="{BB962C8B-B14F-4D97-AF65-F5344CB8AC3E}">
        <p14:creationId xmlns:p14="http://schemas.microsoft.com/office/powerpoint/2010/main" val="37303465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228600" y="1371600"/>
            <a:ext cx="8686800" cy="4724400"/>
          </a:xfrm>
        </p:spPr>
        <p:txBody>
          <a:bodyPr anchor="ctr"/>
          <a:lstStyle/>
          <a:p>
            <a:pPr marL="0" indent="0" algn="ctr">
              <a:buNone/>
            </a:pPr>
            <a:r>
              <a:rPr lang="en-US" b="1" i="1" dirty="0" smtClean="0"/>
              <a:t>SIT-32 Materials as Background</a:t>
            </a:r>
            <a:endParaRPr lang="en-US" b="1" i="1" dirty="0"/>
          </a:p>
        </p:txBody>
      </p:sp>
    </p:spTree>
    <p:extLst>
      <p:ext uri="{BB962C8B-B14F-4D97-AF65-F5344CB8AC3E}">
        <p14:creationId xmlns:p14="http://schemas.microsoft.com/office/powerpoint/2010/main" val="165263035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4400" dirty="0" smtClean="0">
                <a:solidFill>
                  <a:schemeClr val="bg1"/>
                </a:solidFill>
                <a:latin typeface="+mj-lt"/>
              </a:rPr>
              <a:t>Strategic Partnerships</a:t>
            </a:r>
            <a:endParaRPr sz="42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lnSpc>
                <a:spcPct val="150000"/>
              </a:lnSpc>
              <a:defRPr>
                <a:solidFill>
                  <a:srgbClr val="000000"/>
                </a:solidFill>
              </a:defRPr>
            </a:pPr>
            <a:r>
              <a:rPr lang="en-US" dirty="0" smtClean="0">
                <a:solidFill>
                  <a:srgbClr val="FFFFFF"/>
                </a:solidFill>
                <a:latin typeface="Helvetica"/>
                <a:ea typeface="Arial Bold"/>
                <a:cs typeface="Arial Bold"/>
                <a:sym typeface="Arial Bold"/>
              </a:rPr>
              <a:t>SIT Chair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SIT</a:t>
            </a:r>
            <a:r>
              <a:rPr lang="en-AU" dirty="0" smtClean="0">
                <a:solidFill>
                  <a:srgbClr val="FFFFFF"/>
                </a:solidFill>
                <a:latin typeface="Helvetica"/>
                <a:ea typeface="Arial Bold"/>
                <a:cs typeface="Arial Bold"/>
                <a:sym typeface="Arial Bold"/>
              </a:rPr>
              <a:t>-32 </a:t>
            </a:r>
            <a:r>
              <a:rPr dirty="0" smtClean="0">
                <a:solidFill>
                  <a:srgbClr val="FFFFFF"/>
                </a:solidFill>
                <a:latin typeface="Helvetica"/>
                <a:ea typeface="Arial Bold"/>
                <a:cs typeface="Arial Bold"/>
                <a:sym typeface="Arial Bold"/>
              </a:rPr>
              <a:t>Agenda </a:t>
            </a:r>
            <a:r>
              <a:rPr dirty="0">
                <a:solidFill>
                  <a:srgbClr val="FFFFFF"/>
                </a:solidFill>
                <a:latin typeface="Helvetica"/>
                <a:ea typeface="Arial Bold"/>
                <a:cs typeface="Arial Bold"/>
                <a:sym typeface="Arial Bold"/>
              </a:rPr>
              <a:t>Item </a:t>
            </a:r>
            <a:r>
              <a:rPr dirty="0" smtClean="0">
                <a:solidFill>
                  <a:srgbClr val="FFFFFF"/>
                </a:solidFill>
                <a:latin typeface="Helvetica"/>
                <a:ea typeface="Arial Bold"/>
                <a:cs typeface="Arial Bold"/>
                <a:sym typeface="Arial Bold"/>
              </a:rPr>
              <a:t>#</a:t>
            </a:r>
            <a:r>
              <a:rPr lang="en-US" dirty="0" smtClean="0">
                <a:solidFill>
                  <a:srgbClr val="FFFFFF"/>
                </a:solidFill>
                <a:latin typeface="Helvetica"/>
                <a:ea typeface="Arial Bold"/>
                <a:cs typeface="Arial Bold"/>
                <a:sym typeface="Arial Bold"/>
              </a:rPr>
              <a:t>4</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CEOS </a:t>
            </a:r>
            <a:r>
              <a:rPr lang="en-US" dirty="0" smtClean="0">
                <a:solidFill>
                  <a:srgbClr val="FFFFFF"/>
                </a:solidFill>
                <a:latin typeface="Helvetica"/>
                <a:ea typeface="Arial Bold"/>
                <a:cs typeface="Arial Bold"/>
                <a:sym typeface="Arial Bold"/>
              </a:rPr>
              <a:t>Strategic </a:t>
            </a:r>
            <a:r>
              <a:rPr lang="en-AU" dirty="0" smtClean="0">
                <a:solidFill>
                  <a:srgbClr val="FFFFFF"/>
                </a:solidFill>
                <a:latin typeface="Helvetica"/>
                <a:ea typeface="Arial Bold"/>
                <a:cs typeface="Arial Bold"/>
                <a:sym typeface="Arial Bold"/>
              </a:rPr>
              <a:t>Implementation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ESA Headquarters, Paris, France</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26</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-27</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 April 2017</a:t>
            </a:r>
            <a:endParaRPr dirty="0">
              <a:solidFill>
                <a:srgbClr val="FFFFFF"/>
              </a:solidFill>
              <a:latin typeface="Helvetica"/>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b="0" dirty="0" smtClean="0">
                <a:solidFill>
                  <a:prstClr val="white">
                    <a:lumMod val="20000"/>
                    <a:lumOff val="80000"/>
                  </a:prstClr>
                </a:solidFill>
                <a:latin typeface="Helvetica"/>
              </a:rPr>
              <a:t>Committee on Earth Observation Satellites</a:t>
            </a:r>
            <a:endParaRPr lang="en-US" sz="1050" b="0" dirty="0">
              <a:solidFill>
                <a:prstClr val="white">
                  <a:lumMod val="20000"/>
                  <a:lumOff val="80000"/>
                </a:prstClr>
              </a:solidFill>
              <a:latin typeface="Helvetica"/>
            </a:endParaRPr>
          </a:p>
        </p:txBody>
      </p:sp>
    </p:spTree>
    <p:extLst>
      <p:ext uri="{BB962C8B-B14F-4D97-AF65-F5344CB8AC3E}">
        <p14:creationId xmlns:p14="http://schemas.microsoft.com/office/powerpoint/2010/main" val="41843904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447800"/>
            <a:ext cx="8153400" cy="4724400"/>
          </a:xfrm>
        </p:spPr>
        <p:txBody>
          <a:bodyPr/>
          <a:lstStyle/>
          <a:p>
            <a:r>
              <a:rPr lang="en-AU" dirty="0" smtClean="0"/>
              <a:t>Revisiting SIT Chair Team Theme</a:t>
            </a:r>
          </a:p>
          <a:p>
            <a:pPr lvl="1"/>
            <a:endParaRPr lang="en-AU" sz="1200" dirty="0"/>
          </a:p>
          <a:p>
            <a:pPr marL="457200" lvl="1" indent="0">
              <a:buNone/>
            </a:pPr>
            <a:r>
              <a:rPr lang="en-GB" i="1" dirty="0" smtClean="0"/>
              <a:t>Maintain </a:t>
            </a:r>
            <a:r>
              <a:rPr lang="en-GB" i="1" dirty="0"/>
              <a:t>and improve effectiveness of our </a:t>
            </a:r>
            <a:r>
              <a:rPr lang="en-GB" b="1" i="1" dirty="0"/>
              <a:t>strategic partnerships, including </a:t>
            </a:r>
            <a:r>
              <a:rPr lang="en-GB" i="1" dirty="0"/>
              <a:t>with UN agencies, Development Banks, international programmes and agencies; the </a:t>
            </a:r>
            <a:r>
              <a:rPr lang="en-GB" b="1" i="1" dirty="0"/>
              <a:t>effective functioning of GEO, and CEOS within it, is a high </a:t>
            </a:r>
            <a:r>
              <a:rPr lang="en-GB" b="1" i="1" dirty="0" smtClean="0"/>
              <a:t>priority</a:t>
            </a:r>
            <a:endParaRPr lang="en-GB" i="1" dirty="0"/>
          </a:p>
          <a:p>
            <a:pPr lvl="1"/>
            <a:endParaRPr lang="en-AU" sz="1200" dirty="0"/>
          </a:p>
          <a:p>
            <a:r>
              <a:rPr lang="en-AU" dirty="0" smtClean="0"/>
              <a:t>Take </a:t>
            </a:r>
            <a:r>
              <a:rPr lang="en-AU" dirty="0"/>
              <a:t>stock of trends and future </a:t>
            </a:r>
            <a:r>
              <a:rPr lang="en-AU" dirty="0" smtClean="0"/>
              <a:t>directions </a:t>
            </a:r>
            <a:r>
              <a:rPr lang="en-US" dirty="0" smtClean="0"/>
              <a:t>within partner </a:t>
            </a:r>
            <a:r>
              <a:rPr lang="en-US" dirty="0" err="1" smtClean="0"/>
              <a:t>organisations</a:t>
            </a:r>
            <a:r>
              <a:rPr lang="en-US" dirty="0" smtClean="0"/>
              <a:t> so that CEOS can best </a:t>
            </a:r>
            <a:r>
              <a:rPr lang="en-US" dirty="0"/>
              <a:t>serve needs of its membership and support future role of government EO programmes </a:t>
            </a:r>
            <a:r>
              <a:rPr lang="en-US" dirty="0" smtClean="0"/>
              <a:t>in service of society</a:t>
            </a:r>
          </a:p>
          <a:p>
            <a:pPr marL="0" indent="0">
              <a:buNone/>
            </a:pPr>
            <a:endParaRPr lang="en-US" sz="1200" dirty="0">
              <a:latin typeface="+mj-lt"/>
            </a:endParaRPr>
          </a:p>
          <a:p>
            <a:r>
              <a:rPr lang="en-US" dirty="0" smtClean="0"/>
              <a:t>Identify opportunities and challenges that need strategic attention</a:t>
            </a:r>
          </a:p>
          <a:p>
            <a:endParaRPr lang="en-US" sz="1200" dirty="0">
              <a:latin typeface="+mj-lt"/>
            </a:endParaRPr>
          </a:p>
          <a:p>
            <a:r>
              <a:rPr lang="en-US" dirty="0" smtClean="0"/>
              <a:t>Focus on a sustainable and </a:t>
            </a:r>
            <a:r>
              <a:rPr lang="en-US" dirty="0"/>
              <a:t>structured alignment of roles and </a:t>
            </a:r>
            <a:r>
              <a:rPr lang="en-US" dirty="0" smtClean="0"/>
              <a:t>resources between Development/Aid Finance and space agencies</a:t>
            </a:r>
            <a:endParaRPr lang="en-US" dirty="0">
              <a:latin typeface="+mj-lt"/>
            </a:endParaRPr>
          </a:p>
          <a:p>
            <a:pPr marL="0" indent="0">
              <a:buNone/>
            </a:pPr>
            <a:endParaRPr lang="en-US" sz="1600" dirty="0">
              <a:latin typeface="+mj-lt"/>
            </a:endParaRPr>
          </a:p>
        </p:txBody>
      </p:sp>
      <p:sp>
        <p:nvSpPr>
          <p:cNvPr id="3" name="Slide Number Placeholder 2"/>
          <p:cNvSpPr>
            <a:spLocks noGrp="1"/>
          </p:cNvSpPr>
          <p:nvPr>
            <p:ph type="sldNum" sz="quarter" idx="2"/>
          </p:nvPr>
        </p:nvSpPr>
        <p:spPr/>
        <p:txBody>
          <a:bodyPr/>
          <a:lstStyle/>
          <a:p>
            <a:fld id="{86CB4B4D-7CA3-9044-876B-883B54F8677D}" type="slidenum">
              <a:rPr>
                <a:solidFill>
                  <a:srgbClr val="1F497D"/>
                </a:solidFill>
              </a:rPr>
              <a:pPr/>
              <a:t>13</a:t>
            </a:fld>
            <a:endParaRPr>
              <a:solidFill>
                <a:srgbClr val="1F497D"/>
              </a:solidFill>
            </a:endParaRPr>
          </a:p>
        </p:txBody>
      </p:sp>
      <p:sp>
        <p:nvSpPr>
          <p:cNvPr id="4" name="TextBox 3"/>
          <p:cNvSpPr txBox="1"/>
          <p:nvPr/>
        </p:nvSpPr>
        <p:spPr>
          <a:xfrm>
            <a:off x="2286000" y="228600"/>
            <a:ext cx="3487491"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3200" dirty="0" smtClean="0">
                <a:solidFill>
                  <a:prstClr val="white"/>
                </a:solidFill>
                <a:latin typeface="Helvetica"/>
              </a:rPr>
              <a:t>Session objectives</a:t>
            </a:r>
            <a:endParaRPr lang="en-US" sz="3200" dirty="0">
              <a:solidFill>
                <a:prstClr val="white"/>
              </a:solidFill>
              <a:latin typeface="Helvetica"/>
            </a:endParaRPr>
          </a:p>
        </p:txBody>
      </p:sp>
    </p:spTree>
    <p:extLst>
      <p:ext uri="{BB962C8B-B14F-4D97-AF65-F5344CB8AC3E}">
        <p14:creationId xmlns:p14="http://schemas.microsoft.com/office/powerpoint/2010/main" val="184348500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524000"/>
            <a:ext cx="8153400" cy="4724400"/>
          </a:xfrm>
        </p:spPr>
        <p:txBody>
          <a:bodyPr/>
          <a:lstStyle/>
          <a:p>
            <a:pPr marL="0" indent="0">
              <a:buNone/>
            </a:pPr>
            <a:endParaRPr lang="en-US" b="1" dirty="0">
              <a:latin typeface="+mj-lt"/>
            </a:endParaRPr>
          </a:p>
          <a:p>
            <a:r>
              <a:rPr lang="en-AU" dirty="0" smtClean="0"/>
              <a:t>Recap </a:t>
            </a:r>
            <a:r>
              <a:rPr lang="mr-IN" dirty="0" smtClean="0"/>
              <a:t>–</a:t>
            </a:r>
            <a:r>
              <a:rPr lang="en-AU" dirty="0" smtClean="0"/>
              <a:t> evolution of CEOS partnerships, trends</a:t>
            </a:r>
          </a:p>
          <a:p>
            <a:endParaRPr lang="en-AU" dirty="0"/>
          </a:p>
          <a:p>
            <a:r>
              <a:rPr lang="en-AU" dirty="0" smtClean="0"/>
              <a:t>SIT Chair Team survey and research into partnerships</a:t>
            </a:r>
          </a:p>
          <a:p>
            <a:endParaRPr lang="en-AU" dirty="0">
              <a:latin typeface="+mj-lt"/>
            </a:endParaRPr>
          </a:p>
          <a:p>
            <a:r>
              <a:rPr lang="en-AU" dirty="0" smtClean="0"/>
              <a:t>Mature example of </a:t>
            </a:r>
            <a:r>
              <a:rPr lang="en-AU" dirty="0"/>
              <a:t>ESA </a:t>
            </a:r>
            <a:r>
              <a:rPr lang="mr-IN" dirty="0" smtClean="0"/>
              <a:t>–</a:t>
            </a:r>
            <a:r>
              <a:rPr lang="en-AU" dirty="0" smtClean="0"/>
              <a:t> International Financial Institutions (IFI) partnerships</a:t>
            </a:r>
          </a:p>
          <a:p>
            <a:endParaRPr lang="en-AU" dirty="0">
              <a:latin typeface="+mj-lt"/>
            </a:endParaRPr>
          </a:p>
          <a:p>
            <a:r>
              <a:rPr lang="en-AU" dirty="0" smtClean="0"/>
              <a:t>Discussion</a:t>
            </a:r>
            <a:endParaRPr lang="en-US" dirty="0">
              <a:latin typeface="+mj-lt"/>
            </a:endParaRPr>
          </a:p>
          <a:p>
            <a:pPr marL="0" indent="0">
              <a:buNone/>
            </a:pPr>
            <a:endParaRPr lang="en-US" sz="1600" dirty="0">
              <a:latin typeface="+mj-lt"/>
            </a:endParaRPr>
          </a:p>
        </p:txBody>
      </p:sp>
      <p:sp>
        <p:nvSpPr>
          <p:cNvPr id="3" name="Slide Number Placeholder 2"/>
          <p:cNvSpPr>
            <a:spLocks noGrp="1"/>
          </p:cNvSpPr>
          <p:nvPr>
            <p:ph type="sldNum" sz="quarter" idx="2"/>
          </p:nvPr>
        </p:nvSpPr>
        <p:spPr/>
        <p:txBody>
          <a:bodyPr/>
          <a:lstStyle/>
          <a:p>
            <a:fld id="{86CB4B4D-7CA3-9044-876B-883B54F8677D}" type="slidenum">
              <a:rPr>
                <a:solidFill>
                  <a:srgbClr val="1F497D"/>
                </a:solidFill>
              </a:rPr>
              <a:pPr/>
              <a:t>14</a:t>
            </a:fld>
            <a:endParaRPr>
              <a:solidFill>
                <a:srgbClr val="1F497D"/>
              </a:solidFill>
            </a:endParaRPr>
          </a:p>
        </p:txBody>
      </p:sp>
      <p:sp>
        <p:nvSpPr>
          <p:cNvPr id="4" name="TextBox 3"/>
          <p:cNvSpPr txBox="1"/>
          <p:nvPr/>
        </p:nvSpPr>
        <p:spPr>
          <a:xfrm>
            <a:off x="2286000" y="228600"/>
            <a:ext cx="1732203"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3200" dirty="0" smtClean="0">
                <a:solidFill>
                  <a:prstClr val="white"/>
                </a:solidFill>
                <a:latin typeface="Helvetica"/>
              </a:rPr>
              <a:t>Contents</a:t>
            </a:r>
            <a:endParaRPr lang="en-US" sz="3200" dirty="0">
              <a:solidFill>
                <a:prstClr val="white"/>
              </a:solidFill>
              <a:latin typeface="Helvetica"/>
            </a:endParaRPr>
          </a:p>
        </p:txBody>
      </p:sp>
    </p:spTree>
    <p:extLst>
      <p:ext uri="{BB962C8B-B14F-4D97-AF65-F5344CB8AC3E}">
        <p14:creationId xmlns:p14="http://schemas.microsoft.com/office/powerpoint/2010/main" val="170585334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15</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8" name="Rectangle 7"/>
          <p:cNvSpPr/>
          <p:nvPr/>
        </p:nvSpPr>
        <p:spPr>
          <a:xfrm>
            <a:off x="189384" y="197515"/>
            <a:ext cx="8763000" cy="400110"/>
          </a:xfrm>
          <a:prstGeom prst="rect">
            <a:avLst/>
          </a:prstGeom>
        </p:spPr>
        <p:txBody>
          <a:bodyPr wrap="square">
            <a:spAutoFit/>
          </a:bodyPr>
          <a:lstStyle/>
          <a:p>
            <a:r>
              <a:rPr lang="en-US" sz="2000" b="1" dirty="0" smtClean="0">
                <a:solidFill>
                  <a:prstClr val="white"/>
                </a:solidFill>
              </a:rPr>
              <a:t>Evolution of CEOS Partnerships for EO data uptake and benefits</a:t>
            </a:r>
            <a:endParaRPr lang="en-US" sz="2000" b="1" dirty="0">
              <a:solidFill>
                <a:prstClr val="white"/>
              </a:solidFill>
            </a:endParaRPr>
          </a:p>
        </p:txBody>
      </p:sp>
      <p:sp>
        <p:nvSpPr>
          <p:cNvPr id="9" name="Rectangle 8"/>
          <p:cNvSpPr/>
          <p:nvPr/>
        </p:nvSpPr>
        <p:spPr>
          <a:xfrm>
            <a:off x="838200" y="609600"/>
            <a:ext cx="8190384" cy="6463309"/>
          </a:xfrm>
          <a:prstGeom prst="rect">
            <a:avLst/>
          </a:prstGeom>
        </p:spPr>
        <p:txBody>
          <a:bodyPr wrap="square">
            <a:spAutoFit/>
          </a:bodyPr>
          <a:lstStyle/>
          <a:p>
            <a:pPr marL="285750" indent="-285750">
              <a:buFont typeface="Arial"/>
              <a:buChar char="•"/>
            </a:pPr>
            <a:r>
              <a:rPr lang="en-US" dirty="0" smtClean="0">
                <a:solidFill>
                  <a:prstClr val="white"/>
                </a:solidFill>
              </a:rPr>
              <a:t>Major science programmes as Associates: WCRP, IGBP </a:t>
            </a:r>
            <a:r>
              <a:rPr lang="en-US" dirty="0" err="1" smtClean="0">
                <a:solidFill>
                  <a:prstClr val="white"/>
                </a:solidFill>
              </a:rPr>
              <a:t>etc</a:t>
            </a:r>
            <a:endParaRPr lang="en-US" dirty="0" smtClean="0">
              <a:solidFill>
                <a:prstClr val="white"/>
              </a:solidFill>
            </a:endParaRPr>
          </a:p>
          <a:p>
            <a:pPr marL="285750" indent="-285750">
              <a:buFont typeface="Arial"/>
              <a:buChar char="•"/>
            </a:pPr>
            <a:r>
              <a:rPr lang="en-US" dirty="0" smtClean="0">
                <a:solidFill>
                  <a:prstClr val="white"/>
                </a:solidFill>
              </a:rPr>
              <a:t>Major users gradually introduced as Associates – WMO, GCOS, FAO…</a:t>
            </a:r>
          </a:p>
          <a:p>
            <a:pPr marL="285750" indent="-285750">
              <a:buFont typeface="Arial"/>
              <a:buChar char="•"/>
            </a:pPr>
            <a:endParaRPr lang="en-US" dirty="0" smtClean="0">
              <a:solidFill>
                <a:prstClr val="white"/>
              </a:solidFill>
            </a:endParaRPr>
          </a:p>
          <a:p>
            <a:pPr marL="285750" indent="-285750">
              <a:buFont typeface="Arial"/>
              <a:buChar char="•"/>
            </a:pPr>
            <a:r>
              <a:rPr lang="en-US" dirty="0" smtClean="0">
                <a:solidFill>
                  <a:prstClr val="white"/>
                </a:solidFill>
              </a:rPr>
              <a:t>Broadened </a:t>
            </a:r>
            <a:r>
              <a:rPr lang="en-US" dirty="0">
                <a:solidFill>
                  <a:prstClr val="white"/>
                </a:solidFill>
              </a:rPr>
              <a:t>with thematic </a:t>
            </a:r>
            <a:r>
              <a:rPr lang="en-US" dirty="0" smtClean="0">
                <a:solidFill>
                  <a:prstClr val="white"/>
                </a:solidFill>
              </a:rPr>
              <a:t>studies/alliances under IGOS-P umbrella – effective in </a:t>
            </a:r>
            <a:r>
              <a:rPr lang="en-US" dirty="0">
                <a:solidFill>
                  <a:prstClr val="white"/>
                </a:solidFill>
              </a:rPr>
              <a:t>establishing requirements and </a:t>
            </a:r>
            <a:r>
              <a:rPr lang="en-US" dirty="0" smtClean="0">
                <a:solidFill>
                  <a:prstClr val="white"/>
                </a:solidFill>
              </a:rPr>
              <a:t>observing strategies in major areas</a:t>
            </a:r>
          </a:p>
          <a:p>
            <a:pPr marL="285750" indent="-285750">
              <a:buFont typeface="Arial"/>
              <a:buChar char="•"/>
            </a:pPr>
            <a:endParaRPr lang="en-US" dirty="0" smtClean="0">
              <a:solidFill>
                <a:prstClr val="white"/>
              </a:solidFill>
            </a:endParaRPr>
          </a:p>
          <a:p>
            <a:pPr marL="285750" indent="-285750">
              <a:buFont typeface="Arial"/>
              <a:buChar char="•"/>
            </a:pPr>
            <a:r>
              <a:rPr lang="en-US" dirty="0" smtClean="0">
                <a:solidFill>
                  <a:prstClr val="white"/>
                </a:solidFill>
              </a:rPr>
              <a:t>Alliances merged into GEO (2003+). Decreasing prominence of Communities of Practice </a:t>
            </a:r>
          </a:p>
          <a:p>
            <a:pPr marL="285750" indent="-285750">
              <a:buFont typeface="Arial"/>
              <a:buChar char="•"/>
            </a:pPr>
            <a:r>
              <a:rPr lang="en-US" dirty="0">
                <a:solidFill>
                  <a:prstClr val="white"/>
                </a:solidFill>
              </a:rPr>
              <a:t>New relations with thematic science communities via VC mechanism</a:t>
            </a:r>
          </a:p>
          <a:p>
            <a:pPr marL="285750" indent="-285750">
              <a:buFont typeface="Arial"/>
              <a:buChar char="•"/>
            </a:pPr>
            <a:endParaRPr lang="en-US" dirty="0" smtClean="0">
              <a:solidFill>
                <a:prstClr val="white"/>
              </a:solidFill>
            </a:endParaRPr>
          </a:p>
          <a:p>
            <a:pPr marL="285750" indent="-285750">
              <a:buFont typeface="Arial"/>
              <a:buChar char="•"/>
            </a:pPr>
            <a:r>
              <a:rPr lang="en-US" dirty="0" smtClean="0">
                <a:solidFill>
                  <a:prstClr val="white"/>
                </a:solidFill>
              </a:rPr>
              <a:t>Mature partnership with GCOS in support of UNFCCC/Parties</a:t>
            </a:r>
          </a:p>
          <a:p>
            <a:pPr marL="285750" indent="-285750">
              <a:buFont typeface="Arial"/>
              <a:buChar char="•"/>
            </a:pPr>
            <a:r>
              <a:rPr lang="en-US" dirty="0">
                <a:solidFill>
                  <a:prstClr val="white"/>
                </a:solidFill>
              </a:rPr>
              <a:t>IGOS tradition continued via new CEOS Water, Carbon Strategies</a:t>
            </a:r>
          </a:p>
          <a:p>
            <a:pPr marL="285750" indent="-285750">
              <a:buFont typeface="Arial"/>
              <a:buChar char="•"/>
            </a:pPr>
            <a:r>
              <a:rPr lang="en-US" dirty="0" smtClean="0">
                <a:solidFill>
                  <a:prstClr val="white"/>
                </a:solidFill>
              </a:rPr>
              <a:t>Extended reach to individual </a:t>
            </a:r>
            <a:r>
              <a:rPr lang="en-US" dirty="0" err="1" smtClean="0">
                <a:solidFill>
                  <a:prstClr val="white"/>
                </a:solidFill>
              </a:rPr>
              <a:t>govts</a:t>
            </a:r>
            <a:r>
              <a:rPr lang="en-US" dirty="0" smtClean="0">
                <a:solidFill>
                  <a:prstClr val="white"/>
                </a:solidFill>
              </a:rPr>
              <a:t> and key intermediaries through thematic GEO programmes like GFOI and GEOGLAM – bringing CEOS and agencies closer to linking space data with societal benefits</a:t>
            </a:r>
          </a:p>
          <a:p>
            <a:pPr marL="285750" indent="-285750">
              <a:buFont typeface="Arial"/>
              <a:buChar char="•"/>
            </a:pPr>
            <a:r>
              <a:rPr lang="en-US" dirty="0" smtClean="0">
                <a:solidFill>
                  <a:prstClr val="white"/>
                </a:solidFill>
              </a:rPr>
              <a:t>Common role for UN agencies but complex in some cases</a:t>
            </a:r>
          </a:p>
          <a:p>
            <a:pPr marL="285750" indent="-285750">
              <a:buFont typeface="Arial"/>
              <a:buChar char="•"/>
            </a:pPr>
            <a:endParaRPr lang="en-US" dirty="0" smtClean="0">
              <a:solidFill>
                <a:prstClr val="white"/>
              </a:solidFill>
            </a:endParaRPr>
          </a:p>
          <a:p>
            <a:pPr marL="285750" indent="-285750">
              <a:buFont typeface="Arial"/>
              <a:buChar char="•"/>
            </a:pPr>
            <a:r>
              <a:rPr lang="en-US" dirty="0" smtClean="0">
                <a:solidFill>
                  <a:prstClr val="white"/>
                </a:solidFill>
              </a:rPr>
              <a:t>GEO role evolving, and hence CEOS partnerships</a:t>
            </a:r>
          </a:p>
          <a:p>
            <a:pPr marL="285750" indent="-285750">
              <a:buFont typeface="Arial"/>
              <a:buChar char="•"/>
            </a:pPr>
            <a:r>
              <a:rPr lang="en-US" dirty="0" smtClean="0">
                <a:solidFill>
                  <a:prstClr val="white"/>
                </a:solidFill>
              </a:rPr>
              <a:t>Much broader, less sophisticated user base for especially land surface imagery: users more policy and issue driven</a:t>
            </a:r>
          </a:p>
          <a:p>
            <a:pPr marL="285750" indent="-285750">
              <a:buFont typeface="Arial"/>
              <a:buChar char="•"/>
            </a:pPr>
            <a:r>
              <a:rPr lang="en-US" dirty="0" smtClean="0">
                <a:solidFill>
                  <a:prstClr val="white"/>
                </a:solidFill>
              </a:rPr>
              <a:t>Financing institutions becoming important partners (WB, ADB,..)_</a:t>
            </a:r>
          </a:p>
          <a:p>
            <a:pPr marL="285750" indent="-285750">
              <a:buFont typeface="Arial"/>
              <a:buChar char="•"/>
            </a:pPr>
            <a:endParaRPr lang="en-US" dirty="0">
              <a:solidFill>
                <a:prstClr val="white"/>
              </a:solidFill>
            </a:endParaRPr>
          </a:p>
        </p:txBody>
      </p:sp>
      <p:sp>
        <p:nvSpPr>
          <p:cNvPr id="3" name="TextBox 2"/>
          <p:cNvSpPr txBox="1"/>
          <p:nvPr/>
        </p:nvSpPr>
        <p:spPr>
          <a:xfrm>
            <a:off x="152400" y="609600"/>
            <a:ext cx="764232" cy="526297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1400" dirty="0" smtClean="0">
                <a:solidFill>
                  <a:srgbClr val="F79646">
                    <a:lumMod val="75000"/>
                  </a:srgbClr>
                </a:solidFill>
              </a:rPr>
              <a:t>80s</a:t>
            </a: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a:solidFill>
                <a:srgbClr val="F79646">
                  <a:lumMod val="75000"/>
                </a:srgbClr>
              </a:solidFill>
            </a:endParaRPr>
          </a:p>
          <a:p>
            <a:pPr algn="l" rtl="0" latinLnBrk="1" hangingPunct="0"/>
            <a:r>
              <a:rPr lang="en-US" sz="1400" dirty="0" smtClean="0">
                <a:solidFill>
                  <a:srgbClr val="F79646">
                    <a:lumMod val="75000"/>
                  </a:srgbClr>
                </a:solidFill>
              </a:rPr>
              <a:t>mid 90s</a:t>
            </a: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a:solidFill>
                <a:srgbClr val="F79646">
                  <a:lumMod val="75000"/>
                </a:srgbClr>
              </a:solidFill>
            </a:endParaRPr>
          </a:p>
          <a:p>
            <a:pPr algn="l" rtl="0" latinLnBrk="1" hangingPunct="0"/>
            <a:r>
              <a:rPr lang="en-US" sz="1400" dirty="0" smtClean="0">
                <a:solidFill>
                  <a:srgbClr val="F79646">
                    <a:lumMod val="75000"/>
                  </a:srgbClr>
                </a:solidFill>
              </a:rPr>
              <a:t>mid 00s</a:t>
            </a: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a:solidFill>
                <a:srgbClr val="F79646">
                  <a:lumMod val="75000"/>
                </a:srgbClr>
              </a:solidFill>
            </a:endParaRPr>
          </a:p>
          <a:p>
            <a:pPr algn="l" rtl="0" latinLnBrk="1" hangingPunct="0"/>
            <a:r>
              <a:rPr lang="en-US" sz="1400" dirty="0" smtClean="0">
                <a:solidFill>
                  <a:srgbClr val="F79646">
                    <a:lumMod val="75000"/>
                  </a:srgbClr>
                </a:solidFill>
              </a:rPr>
              <a:t>mid 10s</a:t>
            </a: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r>
              <a:rPr lang="en-US" sz="1400" dirty="0" smtClean="0">
                <a:solidFill>
                  <a:srgbClr val="F79646">
                    <a:lumMod val="75000"/>
                  </a:srgbClr>
                </a:solidFill>
              </a:rPr>
              <a:t>l</a:t>
            </a:r>
            <a:r>
              <a:rPr lang="en-US" sz="1200" dirty="0" smtClean="0">
                <a:solidFill>
                  <a:srgbClr val="F79646">
                    <a:lumMod val="75000"/>
                  </a:srgbClr>
                </a:solidFill>
              </a:rPr>
              <a:t>ate 10s?</a:t>
            </a:r>
            <a:endParaRPr lang="en-US" sz="1400" dirty="0">
              <a:solidFill>
                <a:srgbClr val="F79646">
                  <a:lumMod val="75000"/>
                </a:srgbClr>
              </a:solidFill>
            </a:endParaRPr>
          </a:p>
        </p:txBody>
      </p:sp>
    </p:spTree>
    <p:extLst>
      <p:ext uri="{BB962C8B-B14F-4D97-AF65-F5344CB8AC3E}">
        <p14:creationId xmlns:p14="http://schemas.microsoft.com/office/powerpoint/2010/main" val="192827168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600200"/>
            <a:ext cx="8153400" cy="4724400"/>
          </a:xfrm>
        </p:spPr>
        <p:txBody>
          <a:bodyPr/>
          <a:lstStyle/>
          <a:p>
            <a:r>
              <a:rPr lang="en-US" b="1" dirty="0" smtClean="0"/>
              <a:t>UN agencies </a:t>
            </a:r>
            <a:r>
              <a:rPr lang="en-US" dirty="0" smtClean="0"/>
              <a:t>have strong presence and country interface role in many of the thematic areas of active CEOS interest</a:t>
            </a:r>
          </a:p>
          <a:p>
            <a:pPr lvl="1">
              <a:buFont typeface=".AppleSystemUIFont" charset="-120"/>
              <a:buChar char="-"/>
            </a:pPr>
            <a:r>
              <a:rPr lang="en-US" dirty="0" smtClean="0">
                <a:latin typeface="+mj-lt"/>
              </a:rPr>
              <a:t>Disasters, agriculture / food security, forests, climate</a:t>
            </a:r>
          </a:p>
          <a:p>
            <a:pPr lvl="1">
              <a:buFont typeface=".AppleSystemUIFont" charset="-120"/>
              <a:buChar char="-"/>
            </a:pPr>
            <a:r>
              <a:rPr lang="en-US" dirty="0" smtClean="0"/>
              <a:t>And supporting Conventions, Treaties (UNFCCC, WCDRR</a:t>
            </a:r>
            <a:r>
              <a:rPr lang="mr-IN" dirty="0" smtClean="0"/>
              <a:t>…</a:t>
            </a:r>
            <a:r>
              <a:rPr lang="en-AU" dirty="0" smtClean="0"/>
              <a:t>)</a:t>
            </a:r>
          </a:p>
          <a:p>
            <a:pPr lvl="1">
              <a:buFont typeface=".AppleSystemUIFont" charset="-120"/>
              <a:buChar char="-"/>
            </a:pPr>
            <a:endParaRPr lang="en-AU" sz="1400" dirty="0"/>
          </a:p>
          <a:p>
            <a:r>
              <a:rPr lang="en-US" b="1" dirty="0" smtClean="0"/>
              <a:t>Internet giants </a:t>
            </a:r>
            <a:r>
              <a:rPr lang="en-US" dirty="0" smtClean="0"/>
              <a:t>have changed expectations around ease of data access and application and are ‘stages’ for vast amounts of CEOS agency data. They also increasingly provide both conventional and machine learning processing capability</a:t>
            </a:r>
          </a:p>
          <a:p>
            <a:endParaRPr lang="en-US" sz="1200" dirty="0" smtClean="0"/>
          </a:p>
          <a:p>
            <a:r>
              <a:rPr lang="en-US" b="1" dirty="0" smtClean="0"/>
              <a:t>Development finance </a:t>
            </a:r>
            <a:r>
              <a:rPr lang="en-US" dirty="0" smtClean="0"/>
              <a:t>(from IFIs and national </a:t>
            </a:r>
            <a:r>
              <a:rPr lang="en-US" dirty="0"/>
              <a:t>A</a:t>
            </a:r>
            <a:r>
              <a:rPr lang="en-US" dirty="0" smtClean="0"/>
              <a:t>id agencies) sustainable and structured alignment </a:t>
            </a:r>
            <a:r>
              <a:rPr lang="en-US" dirty="0"/>
              <a:t>of </a:t>
            </a:r>
            <a:r>
              <a:rPr lang="en-US" dirty="0" smtClean="0"/>
              <a:t>resources which do </a:t>
            </a:r>
            <a:r>
              <a:rPr lang="en-US" dirty="0"/>
              <a:t>not finance space programs directly, but support </a:t>
            </a:r>
            <a:r>
              <a:rPr lang="en-US" dirty="0" smtClean="0"/>
              <a:t>through their </a:t>
            </a:r>
            <a:r>
              <a:rPr lang="en-US" dirty="0"/>
              <a:t>own </a:t>
            </a:r>
            <a:r>
              <a:rPr lang="en-US" dirty="0" smtClean="0"/>
              <a:t>financing, activities, </a:t>
            </a:r>
            <a:r>
              <a:rPr lang="en-US" dirty="0"/>
              <a:t>and competencies (e.g. capacity-building activities) in areas where EO already, or should, play a major role</a:t>
            </a:r>
            <a:endParaRPr lang="en-AU" dirty="0"/>
          </a:p>
        </p:txBody>
      </p:sp>
      <p:sp>
        <p:nvSpPr>
          <p:cNvPr id="3" name="Slide Number Placeholder 2"/>
          <p:cNvSpPr>
            <a:spLocks noGrp="1"/>
          </p:cNvSpPr>
          <p:nvPr>
            <p:ph type="sldNum" sz="quarter" idx="2"/>
          </p:nvPr>
        </p:nvSpPr>
        <p:spPr/>
        <p:txBody>
          <a:bodyPr/>
          <a:lstStyle/>
          <a:p>
            <a:fld id="{86CB4B4D-7CA3-9044-876B-883B54F8677D}" type="slidenum">
              <a:rPr>
                <a:solidFill>
                  <a:srgbClr val="1F497D"/>
                </a:solidFill>
              </a:rPr>
              <a:pPr/>
              <a:t>16</a:t>
            </a:fld>
            <a:endParaRPr>
              <a:solidFill>
                <a:srgbClr val="1F497D"/>
              </a:solidFill>
            </a:endParaRPr>
          </a:p>
        </p:txBody>
      </p:sp>
      <p:sp>
        <p:nvSpPr>
          <p:cNvPr id="7" name="Title 5"/>
          <p:cNvSpPr txBox="1">
            <a:spLocks/>
          </p:cNvSpPr>
          <p:nvPr/>
        </p:nvSpPr>
        <p:spPr>
          <a:xfrm>
            <a:off x="1905000" y="274637"/>
            <a:ext cx="7010400" cy="1325563"/>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dirty="0" smtClean="0"/>
              <a:t>Several </a:t>
            </a:r>
            <a:r>
              <a:rPr lang="en-US" smtClean="0"/>
              <a:t>key partnership trends</a:t>
            </a:r>
            <a:endParaRPr lang="en-US" dirty="0"/>
          </a:p>
        </p:txBody>
      </p:sp>
    </p:spTree>
    <p:extLst>
      <p:ext uri="{BB962C8B-B14F-4D97-AF65-F5344CB8AC3E}">
        <p14:creationId xmlns:p14="http://schemas.microsoft.com/office/powerpoint/2010/main" val="78640888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4400" dirty="0" smtClean="0">
                <a:solidFill>
                  <a:schemeClr val="bg1"/>
                </a:solidFill>
                <a:latin typeface="+mj-lt"/>
              </a:rPr>
              <a:t>Development Finance Partnerships</a:t>
            </a:r>
            <a:endParaRPr sz="42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lnSpc>
                <a:spcPct val="150000"/>
              </a:lnSpc>
              <a:defRPr>
                <a:solidFill>
                  <a:srgbClr val="000000"/>
                </a:solidFill>
              </a:defRPr>
            </a:pPr>
            <a:r>
              <a:rPr lang="en-US" dirty="0" smtClean="0">
                <a:solidFill>
                  <a:srgbClr val="FFFFFF"/>
                </a:solidFill>
                <a:latin typeface="Helvetica"/>
                <a:ea typeface="Arial Bold"/>
                <a:cs typeface="Arial Bold"/>
                <a:sym typeface="Arial Bold"/>
              </a:rPr>
              <a:t>SIT Chair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SIT</a:t>
            </a:r>
            <a:r>
              <a:rPr lang="en-AU" dirty="0" smtClean="0">
                <a:solidFill>
                  <a:srgbClr val="FFFFFF"/>
                </a:solidFill>
                <a:latin typeface="Helvetica"/>
                <a:ea typeface="Arial Bold"/>
                <a:cs typeface="Arial Bold"/>
                <a:sym typeface="Arial Bold"/>
              </a:rPr>
              <a:t>-32 </a:t>
            </a:r>
            <a:r>
              <a:rPr dirty="0" smtClean="0">
                <a:solidFill>
                  <a:srgbClr val="FFFFFF"/>
                </a:solidFill>
                <a:latin typeface="Helvetica"/>
                <a:ea typeface="Arial Bold"/>
                <a:cs typeface="Arial Bold"/>
                <a:sym typeface="Arial Bold"/>
              </a:rPr>
              <a:t>Agenda </a:t>
            </a:r>
            <a:r>
              <a:rPr dirty="0">
                <a:solidFill>
                  <a:srgbClr val="FFFFFF"/>
                </a:solidFill>
                <a:latin typeface="Helvetica"/>
                <a:ea typeface="Arial Bold"/>
                <a:cs typeface="Arial Bold"/>
                <a:sym typeface="Arial Bold"/>
              </a:rPr>
              <a:t>Item </a:t>
            </a:r>
            <a:r>
              <a:rPr dirty="0" smtClean="0">
                <a:solidFill>
                  <a:srgbClr val="FFFFFF"/>
                </a:solidFill>
                <a:latin typeface="Helvetica"/>
                <a:ea typeface="Arial Bold"/>
                <a:cs typeface="Arial Bold"/>
                <a:sym typeface="Arial Bold"/>
              </a:rPr>
              <a:t>#</a:t>
            </a:r>
            <a:r>
              <a:rPr lang="en-US" dirty="0" smtClean="0">
                <a:solidFill>
                  <a:srgbClr val="FFFFFF"/>
                </a:solidFill>
                <a:latin typeface="Helvetica"/>
                <a:ea typeface="Arial Bold"/>
                <a:cs typeface="Arial Bold"/>
                <a:sym typeface="Arial Bold"/>
              </a:rPr>
              <a:t>5</a:t>
            </a: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CEOS </a:t>
            </a:r>
            <a:r>
              <a:rPr lang="en-US" dirty="0" smtClean="0">
                <a:solidFill>
                  <a:srgbClr val="FFFFFF"/>
                </a:solidFill>
                <a:latin typeface="Helvetica"/>
                <a:ea typeface="Arial Bold"/>
                <a:cs typeface="Arial Bold"/>
                <a:sym typeface="Arial Bold"/>
              </a:rPr>
              <a:t>Strategic </a:t>
            </a:r>
            <a:r>
              <a:rPr lang="en-AU" dirty="0" smtClean="0">
                <a:solidFill>
                  <a:srgbClr val="FFFFFF"/>
                </a:solidFill>
                <a:latin typeface="Helvetica"/>
                <a:ea typeface="Arial Bold"/>
                <a:cs typeface="Arial Bold"/>
                <a:sym typeface="Arial Bold"/>
              </a:rPr>
              <a:t>Implementation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ESA Headquarters, Paris, France</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26</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-27</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 April 2017</a:t>
            </a:r>
            <a:endParaRPr dirty="0">
              <a:solidFill>
                <a:srgbClr val="FFFFFF"/>
              </a:solidFill>
              <a:latin typeface="Helvetica"/>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b="0" dirty="0" smtClean="0">
                <a:solidFill>
                  <a:prstClr val="white">
                    <a:lumMod val="20000"/>
                    <a:lumOff val="80000"/>
                  </a:prstClr>
                </a:solidFill>
                <a:latin typeface="Helvetica"/>
              </a:rPr>
              <a:t>Committee on Earth Observation Satellites</a:t>
            </a:r>
            <a:endParaRPr lang="en-US" sz="1050" b="0" dirty="0">
              <a:solidFill>
                <a:prstClr val="white">
                  <a:lumMod val="20000"/>
                  <a:lumOff val="80000"/>
                </a:prstClr>
              </a:solidFill>
              <a:latin typeface="Helvetica"/>
            </a:endParaRPr>
          </a:p>
        </p:txBody>
      </p:sp>
    </p:spTree>
    <p:extLst>
      <p:ext uri="{BB962C8B-B14F-4D97-AF65-F5344CB8AC3E}">
        <p14:creationId xmlns:p14="http://schemas.microsoft.com/office/powerpoint/2010/main" val="15597329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18</a:t>
            </a:fld>
            <a:endParaRPr dirty="0">
              <a:solidFill>
                <a:srgbClr val="1F497D"/>
              </a:solidFill>
            </a:endParaRPr>
          </a:p>
        </p:txBody>
      </p:sp>
      <p:sp>
        <p:nvSpPr>
          <p:cNvPr id="3" name="Content Placeholder 2"/>
          <p:cNvSpPr>
            <a:spLocks noGrp="1"/>
          </p:cNvSpPr>
          <p:nvPr>
            <p:ph sz="quarter" idx="10"/>
          </p:nvPr>
        </p:nvSpPr>
        <p:spPr>
          <a:xfrm>
            <a:off x="457200" y="1371600"/>
            <a:ext cx="8153400" cy="4724400"/>
          </a:xfrm>
        </p:spPr>
        <p:txBody>
          <a:bodyPr/>
          <a:lstStyle/>
          <a:p>
            <a:r>
              <a:rPr lang="en-US" sz="2000" dirty="0" smtClean="0">
                <a:solidFill>
                  <a:srgbClr val="002569"/>
                </a:solidFill>
                <a:effectLst/>
                <a:sym typeface="Arial Bold"/>
              </a:rPr>
              <a:t>That alignment with development finance is an essential ingredient in ensuring sustained success for CEOS/GEO </a:t>
            </a:r>
            <a:r>
              <a:rPr lang="en-US" sz="2000" dirty="0" err="1" smtClean="0">
                <a:solidFill>
                  <a:srgbClr val="002569"/>
                </a:solidFill>
                <a:effectLst/>
                <a:sym typeface="Arial Bold"/>
              </a:rPr>
              <a:t>programmes</a:t>
            </a:r>
            <a:r>
              <a:rPr lang="en-US" sz="2000" dirty="0" smtClean="0">
                <a:solidFill>
                  <a:srgbClr val="002569"/>
                </a:solidFill>
                <a:effectLst/>
                <a:sym typeface="Arial Bold"/>
              </a:rPr>
              <a:t> which engage countries in the uptake and application of EO satellite data</a:t>
            </a:r>
            <a:endParaRPr lang="en-US" dirty="0" smtClean="0">
              <a:solidFill>
                <a:srgbClr val="002569"/>
              </a:solidFill>
              <a:effectLst/>
              <a:sym typeface="Arial Bold"/>
            </a:endParaRPr>
          </a:p>
          <a:p>
            <a:pPr lvl="1">
              <a:buFont typeface=".AppleSystemUIFont" charset="-120"/>
              <a:buChar char="-"/>
            </a:pPr>
            <a:r>
              <a:rPr lang="en-US" dirty="0" smtClean="0"/>
              <a:t>Complementarity</a:t>
            </a:r>
            <a:r>
              <a:rPr lang="en-US" dirty="0"/>
              <a:t>; </a:t>
            </a:r>
            <a:r>
              <a:rPr lang="en-US" dirty="0" smtClean="0"/>
              <a:t>IFI </a:t>
            </a:r>
            <a:r>
              <a:rPr lang="en-US" dirty="0"/>
              <a:t>priorities are linked to societal issues &amp; needs – space </a:t>
            </a:r>
            <a:r>
              <a:rPr lang="en-US" dirty="0" smtClean="0"/>
              <a:t>agencies have no such explicit links</a:t>
            </a:r>
          </a:p>
          <a:p>
            <a:pPr lvl="1">
              <a:buFont typeface=".AppleSystemUIFont" charset="-120"/>
              <a:buChar char="-"/>
            </a:pPr>
            <a:endParaRPr lang="en-US" sz="1200" dirty="0"/>
          </a:p>
          <a:p>
            <a:pPr marL="342900" lvl="1" indent="-342900">
              <a:buFont typeface="Arial"/>
              <a:buChar char="•"/>
            </a:pPr>
            <a:r>
              <a:rPr lang="en-US" dirty="0"/>
              <a:t>Increase understanding </a:t>
            </a:r>
            <a:r>
              <a:rPr lang="en-US" dirty="0" smtClean="0"/>
              <a:t>within IFIs </a:t>
            </a:r>
            <a:r>
              <a:rPr lang="en-US" dirty="0"/>
              <a:t>about how better to manage their projects using EO </a:t>
            </a:r>
            <a:r>
              <a:rPr lang="en-US" dirty="0" smtClean="0"/>
              <a:t>starting during design </a:t>
            </a:r>
            <a:r>
              <a:rPr lang="en-US" dirty="0"/>
              <a:t>and </a:t>
            </a:r>
            <a:r>
              <a:rPr lang="en-US" dirty="0" smtClean="0"/>
              <a:t>implementation</a:t>
            </a:r>
          </a:p>
          <a:p>
            <a:endParaRPr lang="en-US" sz="1200" dirty="0" smtClean="0"/>
          </a:p>
          <a:p>
            <a:r>
              <a:rPr lang="en-US" dirty="0" smtClean="0"/>
              <a:t>CEOS, through GEO, could work better with IFIs, and agencies learn from each other:</a:t>
            </a:r>
          </a:p>
          <a:p>
            <a:pPr lvl="1">
              <a:buFont typeface=".AppleSystemUIFont" charset="-120"/>
              <a:buChar char="-"/>
            </a:pPr>
            <a:r>
              <a:rPr lang="en-US" dirty="0" smtClean="0"/>
              <a:t>Many </a:t>
            </a:r>
            <a:r>
              <a:rPr lang="en-US" dirty="0"/>
              <a:t>GEO projects have </a:t>
            </a:r>
            <a:r>
              <a:rPr lang="en-US" dirty="0" smtClean="0"/>
              <a:t>implicit links to funding from IFIs in the </a:t>
            </a:r>
            <a:r>
              <a:rPr lang="en-US" smtClean="0"/>
              <a:t>target countries </a:t>
            </a:r>
            <a:r>
              <a:rPr lang="en-US" dirty="0" smtClean="0"/>
              <a:t>which are not visible</a:t>
            </a:r>
          </a:p>
          <a:p>
            <a:pPr lvl="1">
              <a:buFont typeface=".AppleSystemUIFont" charset="-120"/>
              <a:buChar char="-"/>
            </a:pPr>
            <a:r>
              <a:rPr lang="en-US" dirty="0" smtClean="0"/>
              <a:t>In addition to establishing a formal link with IFIs, GEO should also engagement at working level of IFI staff in GEO projects</a:t>
            </a:r>
            <a:endParaRPr lang="en-US" dirty="0"/>
          </a:p>
        </p:txBody>
      </p:sp>
      <p:sp>
        <p:nvSpPr>
          <p:cNvPr id="6" name="Title 5"/>
          <p:cNvSpPr>
            <a:spLocks noGrp="1"/>
          </p:cNvSpPr>
          <p:nvPr>
            <p:ph type="title" idx="4294967295"/>
          </p:nvPr>
        </p:nvSpPr>
        <p:spPr>
          <a:xfrm>
            <a:off x="1905000" y="274637"/>
            <a:ext cx="4038600" cy="1325563"/>
          </a:xfrm>
          <a:prstGeom prst="rect">
            <a:avLst/>
          </a:prstGeom>
        </p:spPr>
        <p:txBody>
          <a:bodyPr/>
          <a:lstStyle/>
          <a:p>
            <a:pPr algn="l"/>
            <a:r>
              <a:rPr lang="en-US" dirty="0" smtClean="0"/>
              <a:t>Proposition</a:t>
            </a:r>
            <a:endParaRPr lang="en-US" dirty="0"/>
          </a:p>
        </p:txBody>
      </p:sp>
    </p:spTree>
    <p:extLst>
      <p:ext uri="{BB962C8B-B14F-4D97-AF65-F5344CB8AC3E}">
        <p14:creationId xmlns:p14="http://schemas.microsoft.com/office/powerpoint/2010/main" val="8938926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19</a:t>
            </a:fld>
            <a:endParaRPr dirty="0">
              <a:solidFill>
                <a:srgbClr val="1F497D"/>
              </a:solidFill>
            </a:endParaRPr>
          </a:p>
        </p:txBody>
      </p:sp>
      <p:sp>
        <p:nvSpPr>
          <p:cNvPr id="3" name="Content Placeholder 2"/>
          <p:cNvSpPr>
            <a:spLocks noGrp="1"/>
          </p:cNvSpPr>
          <p:nvPr>
            <p:ph sz="quarter" idx="10"/>
          </p:nvPr>
        </p:nvSpPr>
        <p:spPr/>
        <p:txBody>
          <a:bodyPr/>
          <a:lstStyle/>
          <a:p>
            <a:r>
              <a:rPr lang="en-US" dirty="0" smtClean="0">
                <a:solidFill>
                  <a:srgbClr val="002569"/>
                </a:solidFill>
                <a:effectLst/>
                <a:sym typeface="Arial Bold"/>
              </a:rPr>
              <a:t>Examples of national development finance partnerships</a:t>
            </a:r>
          </a:p>
          <a:p>
            <a:pPr lvl="1">
              <a:buFont typeface=".AppleSystemUIFont" charset="-120"/>
              <a:buChar char="-"/>
            </a:pPr>
            <a:r>
              <a:rPr lang="en-US" sz="1800" dirty="0" smtClean="0"/>
              <a:t>UKSA-DFID</a:t>
            </a:r>
          </a:p>
          <a:p>
            <a:pPr lvl="1">
              <a:buFont typeface=".AppleSystemUIFont" charset="-120"/>
              <a:buChar char="-"/>
            </a:pPr>
            <a:r>
              <a:rPr lang="en-US" sz="1800" dirty="0" smtClean="0">
                <a:solidFill>
                  <a:srgbClr val="002569"/>
                </a:solidFill>
                <a:effectLst/>
                <a:sym typeface="Arial Bold"/>
              </a:rPr>
              <a:t>NASA-SERVIR</a:t>
            </a:r>
          </a:p>
          <a:p>
            <a:pPr lvl="1">
              <a:buFont typeface=".AppleSystemUIFont" charset="-120"/>
              <a:buChar char="-"/>
            </a:pPr>
            <a:endParaRPr lang="en-US" sz="1800" dirty="0" smtClean="0"/>
          </a:p>
          <a:p>
            <a:r>
              <a:rPr lang="en-US" dirty="0"/>
              <a:t>Example of the significance of development finance in sustaining CEOS/GEO </a:t>
            </a:r>
            <a:r>
              <a:rPr lang="en-US" dirty="0" err="1"/>
              <a:t>programmes</a:t>
            </a:r>
            <a:endParaRPr lang="en-US" sz="1800" dirty="0"/>
          </a:p>
          <a:p>
            <a:pPr lvl="1">
              <a:buFont typeface=".AppleSystemUIFont" charset="-120"/>
              <a:buChar char="-"/>
            </a:pPr>
            <a:r>
              <a:rPr lang="en-US" sz="1800" dirty="0" smtClean="0"/>
              <a:t>GFOI</a:t>
            </a:r>
          </a:p>
          <a:p>
            <a:pPr lvl="1">
              <a:buFont typeface=".AppleSystemUIFont" charset="-120"/>
              <a:buChar char="-"/>
            </a:pPr>
            <a:endParaRPr lang="en-US" sz="1800" dirty="0"/>
          </a:p>
          <a:p>
            <a:pPr>
              <a:buFont typeface="Arial" charset="0"/>
              <a:buChar char="•"/>
            </a:pPr>
            <a:r>
              <a:rPr lang="en-US" dirty="0" smtClean="0">
                <a:solidFill>
                  <a:srgbClr val="002569"/>
                </a:solidFill>
                <a:effectLst/>
                <a:sym typeface="Arial Bold"/>
              </a:rPr>
              <a:t>SIT Chair Team survey of partnerships</a:t>
            </a:r>
          </a:p>
          <a:p>
            <a:endParaRPr lang="en-US" sz="1800" dirty="0"/>
          </a:p>
          <a:p>
            <a:r>
              <a:rPr lang="en-AU" dirty="0" smtClean="0"/>
              <a:t>ESA-World Bank partnership (Stephen Coulson)</a:t>
            </a:r>
          </a:p>
          <a:p>
            <a:endParaRPr lang="en-AU" sz="1800" dirty="0">
              <a:solidFill>
                <a:srgbClr val="002569"/>
              </a:solidFill>
              <a:effectLst/>
              <a:sym typeface="Arial Bold"/>
            </a:endParaRPr>
          </a:p>
          <a:p>
            <a:r>
              <a:rPr lang="en-AU" dirty="0" smtClean="0"/>
              <a:t>Discussion</a:t>
            </a:r>
            <a:endParaRPr lang="en-US" dirty="0" smtClean="0">
              <a:solidFill>
                <a:srgbClr val="002569"/>
              </a:solidFill>
              <a:effectLst/>
              <a:sym typeface="Arial Bold"/>
            </a:endParaRPr>
          </a:p>
        </p:txBody>
      </p:sp>
      <p:sp>
        <p:nvSpPr>
          <p:cNvPr id="6" name="Title 5"/>
          <p:cNvSpPr>
            <a:spLocks noGrp="1"/>
          </p:cNvSpPr>
          <p:nvPr>
            <p:ph type="title" idx="4294967295"/>
          </p:nvPr>
        </p:nvSpPr>
        <p:spPr>
          <a:xfrm>
            <a:off x="1905000" y="274637"/>
            <a:ext cx="4038600" cy="1325563"/>
          </a:xfrm>
          <a:prstGeom prst="rect">
            <a:avLst/>
          </a:prstGeom>
        </p:spPr>
        <p:txBody>
          <a:bodyPr/>
          <a:lstStyle/>
          <a:p>
            <a:pPr algn="l"/>
            <a:r>
              <a:rPr lang="en-US" dirty="0" smtClean="0"/>
              <a:t>Contents of topic</a:t>
            </a:r>
            <a:endParaRPr lang="en-US" dirty="0"/>
          </a:p>
        </p:txBody>
      </p:sp>
    </p:spTree>
    <p:extLst>
      <p:ext uri="{BB962C8B-B14F-4D97-AF65-F5344CB8AC3E}">
        <p14:creationId xmlns:p14="http://schemas.microsoft.com/office/powerpoint/2010/main" val="1552626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228600" y="1371600"/>
            <a:ext cx="8686800" cy="4724400"/>
          </a:xfrm>
        </p:spPr>
        <p:txBody>
          <a:bodyPr/>
          <a:lstStyle/>
          <a:p>
            <a:pPr>
              <a:buFont typeface="Arial" charset="0"/>
              <a:buChar char="•"/>
            </a:pPr>
            <a:r>
              <a:rPr lang="en-US" dirty="0" smtClean="0"/>
              <a:t>Background </a:t>
            </a:r>
            <a:r>
              <a:rPr lang="mr-IN" dirty="0" smtClean="0"/>
              <a:t>–</a:t>
            </a:r>
            <a:r>
              <a:rPr lang="en-US" dirty="0" smtClean="0"/>
              <a:t> Strategic Partnerships discussion</a:t>
            </a:r>
          </a:p>
          <a:p>
            <a:pPr>
              <a:buFont typeface="Arial" charset="0"/>
              <a:buChar char="•"/>
            </a:pPr>
            <a:endParaRPr lang="en-US" dirty="0" smtClean="0"/>
          </a:p>
          <a:p>
            <a:pPr>
              <a:buFont typeface="Arial" charset="0"/>
              <a:buChar char="•"/>
            </a:pPr>
            <a:r>
              <a:rPr lang="en-US" dirty="0" smtClean="0"/>
              <a:t>SIT-32 Action Review</a:t>
            </a:r>
          </a:p>
          <a:p>
            <a:pPr>
              <a:buFont typeface="Arial" charset="0"/>
              <a:buChar char="•"/>
            </a:pPr>
            <a:endParaRPr lang="en-US" dirty="0"/>
          </a:p>
          <a:p>
            <a:pPr>
              <a:buFont typeface="Arial" charset="0"/>
              <a:buChar char="•"/>
            </a:pPr>
            <a:r>
              <a:rPr lang="en-US" dirty="0" smtClean="0"/>
              <a:t>Outcomes of Monday IFI Session</a:t>
            </a:r>
          </a:p>
          <a:p>
            <a:pPr>
              <a:buFont typeface="Arial" charset="0"/>
              <a:buChar char="•"/>
            </a:pPr>
            <a:endParaRPr lang="en-US" dirty="0"/>
          </a:p>
          <a:p>
            <a:pPr>
              <a:buFont typeface="Arial" charset="0"/>
              <a:buChar char="•"/>
            </a:pPr>
            <a:r>
              <a:rPr lang="en-US" dirty="0" smtClean="0"/>
              <a:t>Discussion on way forward</a:t>
            </a:r>
            <a:endParaRPr lang="en-US" dirty="0"/>
          </a:p>
          <a:p>
            <a:pPr>
              <a:buFont typeface="Arial" charset="0"/>
              <a:buChar char="•"/>
            </a:pPr>
            <a:endParaRPr lang="en-US" dirty="0" smtClean="0"/>
          </a:p>
          <a:p>
            <a:pPr>
              <a:buFont typeface="Arial" charset="0"/>
              <a:buChar char="•"/>
            </a:pPr>
            <a:endParaRPr lang="en-US" dirty="0"/>
          </a:p>
          <a:p>
            <a:pPr>
              <a:buFont typeface="Arial" charset="0"/>
              <a:buChar char="•"/>
            </a:pPr>
            <a:endParaRPr lang="en-US" dirty="0"/>
          </a:p>
        </p:txBody>
      </p:sp>
      <p:sp>
        <p:nvSpPr>
          <p:cNvPr id="4" name="Content Placeholder 3"/>
          <p:cNvSpPr>
            <a:spLocks noGrp="1"/>
          </p:cNvSpPr>
          <p:nvPr>
            <p:ph sz="quarter" idx="11"/>
          </p:nvPr>
        </p:nvSpPr>
        <p:spPr/>
        <p:txBody>
          <a:bodyPr/>
          <a:lstStyle/>
          <a:p>
            <a:r>
              <a:rPr lang="en-GB" dirty="0" smtClean="0"/>
              <a:t>Item Overview</a:t>
            </a:r>
            <a:endParaRPr lang="en-GB" dirty="0"/>
          </a:p>
        </p:txBody>
      </p:sp>
    </p:spTree>
    <p:extLst>
      <p:ext uri="{BB962C8B-B14F-4D97-AF65-F5344CB8AC3E}">
        <p14:creationId xmlns:p14="http://schemas.microsoft.com/office/powerpoint/2010/main" val="202004946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20</a:t>
            </a:fld>
            <a:endParaRPr dirty="0">
              <a:solidFill>
                <a:srgbClr val="1F497D"/>
              </a:solidFill>
            </a:endParaRPr>
          </a:p>
        </p:txBody>
      </p:sp>
      <p:sp>
        <p:nvSpPr>
          <p:cNvPr id="3" name="Content Placeholder 2"/>
          <p:cNvSpPr>
            <a:spLocks noGrp="1"/>
          </p:cNvSpPr>
          <p:nvPr>
            <p:ph sz="quarter" idx="10"/>
          </p:nvPr>
        </p:nvSpPr>
        <p:spPr>
          <a:xfrm>
            <a:off x="457200" y="1600200"/>
            <a:ext cx="8305800" cy="4724400"/>
          </a:xfrm>
        </p:spPr>
        <p:txBody>
          <a:bodyPr/>
          <a:lstStyle/>
          <a:p>
            <a:r>
              <a:rPr lang="en-AU" sz="1800" dirty="0" smtClean="0">
                <a:solidFill>
                  <a:srgbClr val="002569"/>
                </a:solidFill>
                <a:effectLst/>
                <a:sym typeface="Arial Bold"/>
              </a:rPr>
              <a:t>UK </a:t>
            </a:r>
            <a:r>
              <a:rPr lang="en-AU" sz="1800" dirty="0" err="1" smtClean="0">
                <a:solidFill>
                  <a:srgbClr val="002569"/>
                </a:solidFill>
                <a:effectLst/>
                <a:sym typeface="Arial Bold"/>
              </a:rPr>
              <a:t>Govt</a:t>
            </a:r>
            <a:r>
              <a:rPr lang="en-AU" sz="1800" dirty="0" smtClean="0">
                <a:solidFill>
                  <a:srgbClr val="002569"/>
                </a:solidFill>
                <a:effectLst/>
                <a:sym typeface="Arial Bold"/>
              </a:rPr>
              <a:t> increased aid budget and UKSA/DFID cooperated in the definition of the IPP programme (and pilot precursor IPSP) to utilise UK space capabilities in support of development goals</a:t>
            </a:r>
          </a:p>
          <a:p>
            <a:r>
              <a:rPr lang="en-AU" sz="1800" dirty="0" smtClean="0"/>
              <a:t>IPSP: $US 46Mn over 2 years</a:t>
            </a:r>
          </a:p>
          <a:p>
            <a:r>
              <a:rPr lang="en-AU" sz="1800" dirty="0" smtClean="0"/>
              <a:t>IPP: $US 220Mn over 5 years</a:t>
            </a:r>
          </a:p>
          <a:p>
            <a:r>
              <a:rPr lang="en-GB" sz="1800" dirty="0" smtClean="0"/>
              <a:t>Partnering </a:t>
            </a:r>
            <a:r>
              <a:rPr lang="en-GB" sz="1800" dirty="0"/>
              <a:t>with </a:t>
            </a:r>
            <a:r>
              <a:rPr lang="en-GB" sz="1800" dirty="0" smtClean="0"/>
              <a:t>developing </a:t>
            </a:r>
            <a:r>
              <a:rPr lang="en-GB" sz="1800" dirty="0"/>
              <a:t>countries and using space solutions to solve their specific challenges, and </a:t>
            </a:r>
            <a:r>
              <a:rPr lang="en-GB" sz="1800" dirty="0" smtClean="0"/>
              <a:t>increase </a:t>
            </a:r>
            <a:r>
              <a:rPr lang="en-GB" sz="1800" dirty="0"/>
              <a:t>their capacity to respond to </a:t>
            </a:r>
            <a:r>
              <a:rPr lang="en-GB" sz="1800" dirty="0" smtClean="0"/>
              <a:t>challenges</a:t>
            </a:r>
          </a:p>
          <a:p>
            <a:endParaRPr lang="en-US" sz="1800" dirty="0"/>
          </a:p>
        </p:txBody>
      </p:sp>
      <p:sp>
        <p:nvSpPr>
          <p:cNvPr id="6" name="Title 5"/>
          <p:cNvSpPr>
            <a:spLocks noGrp="1"/>
          </p:cNvSpPr>
          <p:nvPr>
            <p:ph type="title" idx="4294967295"/>
          </p:nvPr>
        </p:nvSpPr>
        <p:spPr>
          <a:xfrm>
            <a:off x="1905000" y="0"/>
            <a:ext cx="5638800" cy="1325563"/>
          </a:xfrm>
          <a:prstGeom prst="rect">
            <a:avLst/>
          </a:prstGeom>
        </p:spPr>
        <p:txBody>
          <a:bodyPr/>
          <a:lstStyle/>
          <a:p>
            <a:pPr algn="l"/>
            <a:r>
              <a:rPr lang="en-US" dirty="0" smtClean="0"/>
              <a:t>National example: UK</a:t>
            </a:r>
            <a:br>
              <a:rPr lang="en-US" dirty="0" smtClean="0"/>
            </a:br>
            <a:r>
              <a:rPr lang="en-US" sz="1800" i="1" dirty="0" smtClean="0"/>
              <a:t>IPP: International Partnership </a:t>
            </a:r>
            <a:r>
              <a:rPr lang="en-US" sz="1800" i="1" dirty="0" err="1" smtClean="0"/>
              <a:t>Programme</a:t>
            </a:r>
            <a:r>
              <a:rPr lang="en-US" sz="1800" i="1" dirty="0" smtClean="0"/>
              <a:t/>
            </a:r>
            <a:br>
              <a:rPr lang="en-US" sz="1800" i="1" dirty="0" smtClean="0"/>
            </a:br>
            <a:r>
              <a:rPr lang="en-US" sz="1800" i="1" dirty="0" smtClean="0"/>
              <a:t>IPSP: International Partnership Space </a:t>
            </a:r>
            <a:r>
              <a:rPr lang="en-US" sz="1800" i="1" dirty="0" err="1" smtClean="0"/>
              <a:t>Programme</a:t>
            </a:r>
            <a:endParaRPr lang="en-US" i="1" dirty="0"/>
          </a:p>
        </p:txBody>
      </p:sp>
      <p:graphicFrame>
        <p:nvGraphicFramePr>
          <p:cNvPr id="5" name="Chart 4"/>
          <p:cNvGraphicFramePr/>
          <p:nvPr>
            <p:extLst/>
          </p:nvPr>
        </p:nvGraphicFramePr>
        <p:xfrm>
          <a:off x="635000" y="3962400"/>
          <a:ext cx="396240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4724400" y="3810000"/>
          <a:ext cx="3962400" cy="25298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8326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21</a:t>
            </a:fld>
            <a:endParaRPr dirty="0">
              <a:solidFill>
                <a:srgbClr val="1F497D"/>
              </a:solidFill>
            </a:endParaRPr>
          </a:p>
        </p:txBody>
      </p:sp>
      <p:sp>
        <p:nvSpPr>
          <p:cNvPr id="3" name="Content Placeholder 2"/>
          <p:cNvSpPr>
            <a:spLocks noGrp="1"/>
          </p:cNvSpPr>
          <p:nvPr>
            <p:ph sz="quarter" idx="10"/>
          </p:nvPr>
        </p:nvSpPr>
        <p:spPr>
          <a:xfrm>
            <a:off x="457200" y="1371600"/>
            <a:ext cx="8610600" cy="4724400"/>
          </a:xfrm>
        </p:spPr>
        <p:txBody>
          <a:bodyPr/>
          <a:lstStyle/>
          <a:p>
            <a:r>
              <a:rPr lang="en-AU" dirty="0"/>
              <a:t>Joint venture between NASA and </a:t>
            </a:r>
            <a:r>
              <a:rPr lang="en-AU" dirty="0" smtClean="0"/>
              <a:t>USAID since 2003</a:t>
            </a:r>
            <a:endParaRPr lang="en-US" sz="1800" dirty="0" smtClean="0"/>
          </a:p>
          <a:p>
            <a:pPr lvl="1">
              <a:buFont typeface=".AppleSystemUIFont" charset="-120"/>
              <a:buChar char="-"/>
            </a:pPr>
            <a:r>
              <a:rPr lang="en-AU" sz="1800" dirty="0"/>
              <a:t>Sr. leadership support secured: high level MOU in 2011 (renewed 2016</a:t>
            </a:r>
            <a:r>
              <a:rPr lang="en-AU" sz="1800" dirty="0" smtClean="0"/>
              <a:t>)</a:t>
            </a:r>
            <a:endParaRPr lang="en-US" sz="1800" dirty="0"/>
          </a:p>
          <a:p>
            <a:r>
              <a:rPr lang="en-AU" dirty="0"/>
              <a:t>Resources</a:t>
            </a:r>
            <a:endParaRPr lang="en-US" sz="1800" dirty="0"/>
          </a:p>
          <a:p>
            <a:pPr lvl="1">
              <a:buFont typeface=".AppleSystemUIFont" charset="-120"/>
              <a:buChar char="-"/>
            </a:pPr>
            <a:r>
              <a:rPr lang="en-US" sz="1800" dirty="0" smtClean="0"/>
              <a:t>Annual </a:t>
            </a:r>
            <a:r>
              <a:rPr lang="en-US" sz="1800" dirty="0"/>
              <a:t>budget: $US 5-10M annually plus </a:t>
            </a:r>
            <a:r>
              <a:rPr lang="en-US" sz="1800" dirty="0" smtClean="0"/>
              <a:t>commensurate </a:t>
            </a:r>
            <a:r>
              <a:rPr lang="en-US" sz="1800" dirty="0" err="1" smtClean="0"/>
              <a:t>USAid</a:t>
            </a:r>
            <a:r>
              <a:rPr lang="en-US" sz="1800" dirty="0" smtClean="0"/>
              <a:t> </a:t>
            </a:r>
            <a:r>
              <a:rPr lang="en-US" sz="1800" dirty="0"/>
              <a:t>investment</a:t>
            </a:r>
          </a:p>
          <a:p>
            <a:pPr lvl="1">
              <a:buFont typeface=".AppleSystemUIFont" charset="-120"/>
              <a:buChar char="-"/>
            </a:pPr>
            <a:r>
              <a:rPr lang="en-US" sz="1800" dirty="0"/>
              <a:t>Hubs: Amazonia, 2 x Africa, 3 x Asia</a:t>
            </a:r>
          </a:p>
          <a:p>
            <a:pPr lvl="2">
              <a:buFont typeface=".AppleSystemUIFont" charset="-120"/>
              <a:buChar char="-"/>
            </a:pPr>
            <a:r>
              <a:rPr lang="en-US" sz="1800" dirty="0" smtClean="0"/>
              <a:t>Supported </a:t>
            </a:r>
            <a:r>
              <a:rPr lang="en-US" sz="1800" dirty="0"/>
              <a:t>directly by USAID </a:t>
            </a:r>
            <a:r>
              <a:rPr lang="en-US" sz="1800" dirty="0" smtClean="0"/>
              <a:t>missions in country</a:t>
            </a:r>
          </a:p>
          <a:p>
            <a:pPr lvl="1">
              <a:buFont typeface=".AppleSystemUIFont" charset="-120"/>
              <a:buChar char="-"/>
            </a:pPr>
            <a:r>
              <a:rPr lang="en-US" sz="1800" dirty="0" smtClean="0"/>
              <a:t>NASA MSFC</a:t>
            </a:r>
            <a:r>
              <a:rPr lang="en-US" sz="1800" dirty="0"/>
              <a:t>: 22 member Science Coordination </a:t>
            </a:r>
            <a:r>
              <a:rPr lang="en-US" sz="1800" dirty="0" smtClean="0"/>
              <a:t>Office</a:t>
            </a:r>
          </a:p>
          <a:p>
            <a:pPr lvl="1">
              <a:buFont typeface=".AppleSystemUIFont" charset="-120"/>
              <a:buChar char="-"/>
            </a:pPr>
            <a:r>
              <a:rPr lang="en-US" sz="1800" dirty="0" smtClean="0"/>
              <a:t>ROSES supports via Applied </a:t>
            </a:r>
            <a:r>
              <a:rPr lang="en-US" sz="1800" dirty="0"/>
              <a:t>Sciences Team </a:t>
            </a:r>
            <a:r>
              <a:rPr lang="en-US" sz="1800" dirty="0" smtClean="0"/>
              <a:t>for dev.</a:t>
            </a:r>
          </a:p>
          <a:p>
            <a:r>
              <a:rPr lang="en-AU" sz="1800" dirty="0" smtClean="0"/>
              <a:t>Cross </a:t>
            </a:r>
            <a:r>
              <a:rPr lang="en-AU" sz="1800" dirty="0"/>
              <a:t>Management and implementation based on relative </a:t>
            </a:r>
            <a:r>
              <a:rPr lang="en-AU" sz="1800" dirty="0" smtClean="0"/>
              <a:t>strengths</a:t>
            </a:r>
            <a:endParaRPr lang="en-US" sz="1800" dirty="0"/>
          </a:p>
          <a:p>
            <a:pPr lvl="1">
              <a:buFont typeface=".AppleSystemUIFont" charset="-120"/>
              <a:buChar char="-"/>
            </a:pPr>
            <a:r>
              <a:rPr lang="en-US" sz="1800" dirty="0"/>
              <a:t>Weekly joint Program Committee meetings – </a:t>
            </a:r>
            <a:r>
              <a:rPr lang="en-US" sz="1800" dirty="0" err="1"/>
              <a:t>USAid</a:t>
            </a:r>
            <a:r>
              <a:rPr lang="en-US" sz="1800" dirty="0"/>
              <a:t> + NASA/SERVIR</a:t>
            </a:r>
          </a:p>
          <a:p>
            <a:pPr lvl="1">
              <a:buFont typeface=".AppleSystemUIFont" charset="-120"/>
              <a:buChar char="-"/>
            </a:pPr>
            <a:r>
              <a:rPr lang="en-US" sz="1800" dirty="0"/>
              <a:t>Theory of change </a:t>
            </a:r>
            <a:r>
              <a:rPr lang="en-US" sz="1800" dirty="0" smtClean="0"/>
              <a:t>culture adopted </a:t>
            </a:r>
            <a:r>
              <a:rPr lang="en-US" sz="1800" dirty="0"/>
              <a:t>by NASA from </a:t>
            </a:r>
            <a:r>
              <a:rPr lang="en-US" sz="1800" dirty="0" err="1" smtClean="0"/>
              <a:t>USAid</a:t>
            </a:r>
            <a:r>
              <a:rPr lang="en-US" sz="1800" dirty="0" smtClean="0"/>
              <a:t> - </a:t>
            </a:r>
            <a:r>
              <a:rPr lang="en-US" sz="1800" dirty="0"/>
              <a:t>entirely focused on hub-driven service consultation and definition</a:t>
            </a:r>
          </a:p>
          <a:p>
            <a:r>
              <a:rPr lang="en-US" dirty="0" smtClean="0"/>
              <a:t>Hubs </a:t>
            </a:r>
            <a:r>
              <a:rPr lang="en-US" dirty="0"/>
              <a:t>draw interest from a broad number of </a:t>
            </a:r>
            <a:r>
              <a:rPr lang="en-US" dirty="0" smtClean="0"/>
              <a:t>communities in country</a:t>
            </a:r>
            <a:endParaRPr lang="en-US" dirty="0"/>
          </a:p>
          <a:p>
            <a:pPr lvl="1">
              <a:buFont typeface=".AppleSystemUIFont" charset="-120"/>
              <a:buChar char="-"/>
            </a:pPr>
            <a:r>
              <a:rPr lang="en-US" sz="1800" dirty="0"/>
              <a:t>Interest in non-NASA datasets</a:t>
            </a:r>
            <a:r>
              <a:rPr lang="en-US" dirty="0" smtClean="0"/>
              <a:t>;</a:t>
            </a:r>
          </a:p>
          <a:p>
            <a:pPr>
              <a:buFont typeface=".AppleSystemUIFont" charset="-120"/>
              <a:buChar char="-"/>
            </a:pPr>
            <a:r>
              <a:rPr lang="en-US" dirty="0" smtClean="0"/>
              <a:t>Clear opportunity for </a:t>
            </a:r>
            <a:r>
              <a:rPr lang="en-US" dirty="0" err="1"/>
              <a:t>optimisation</a:t>
            </a:r>
            <a:r>
              <a:rPr lang="en-US" dirty="0"/>
              <a:t> </a:t>
            </a:r>
            <a:r>
              <a:rPr lang="en-US" dirty="0" smtClean="0"/>
              <a:t>by CEOS agency coordination</a:t>
            </a:r>
            <a:endParaRPr lang="en-US" dirty="0"/>
          </a:p>
        </p:txBody>
      </p:sp>
      <p:sp>
        <p:nvSpPr>
          <p:cNvPr id="6" name="Title 5"/>
          <p:cNvSpPr>
            <a:spLocks noGrp="1"/>
          </p:cNvSpPr>
          <p:nvPr>
            <p:ph type="title" idx="4294967295"/>
          </p:nvPr>
        </p:nvSpPr>
        <p:spPr>
          <a:xfrm>
            <a:off x="1828800" y="274637"/>
            <a:ext cx="5943600" cy="1325563"/>
          </a:xfrm>
          <a:prstGeom prst="rect">
            <a:avLst/>
          </a:prstGeom>
        </p:spPr>
        <p:txBody>
          <a:bodyPr/>
          <a:lstStyle/>
          <a:p>
            <a:pPr algn="l"/>
            <a:r>
              <a:rPr lang="en-US" sz="2800" dirty="0" smtClean="0"/>
              <a:t>National Example: NASA-SERVIR</a:t>
            </a:r>
            <a:endParaRPr lang="en-US" sz="2800" dirty="0"/>
          </a:p>
        </p:txBody>
      </p:sp>
    </p:spTree>
    <p:extLst>
      <p:ext uri="{BB962C8B-B14F-4D97-AF65-F5344CB8AC3E}">
        <p14:creationId xmlns:p14="http://schemas.microsoft.com/office/powerpoint/2010/main" val="158889064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22</a:t>
            </a:fld>
            <a:endParaRPr dirty="0">
              <a:solidFill>
                <a:srgbClr val="1F497D"/>
              </a:solidFill>
            </a:endParaRPr>
          </a:p>
        </p:txBody>
      </p:sp>
      <p:sp>
        <p:nvSpPr>
          <p:cNvPr id="3" name="Content Placeholder 2"/>
          <p:cNvSpPr>
            <a:spLocks noGrp="1"/>
          </p:cNvSpPr>
          <p:nvPr>
            <p:ph sz="quarter" idx="10"/>
          </p:nvPr>
        </p:nvSpPr>
        <p:spPr>
          <a:xfrm>
            <a:off x="457200" y="1219200"/>
            <a:ext cx="8153400" cy="4724400"/>
          </a:xfrm>
        </p:spPr>
        <p:txBody>
          <a:bodyPr/>
          <a:lstStyle/>
          <a:p>
            <a:r>
              <a:rPr lang="en-US" dirty="0" smtClean="0">
                <a:solidFill>
                  <a:srgbClr val="002569"/>
                </a:solidFill>
                <a:effectLst/>
                <a:sym typeface="Arial Bold"/>
              </a:rPr>
              <a:t>Core funding from the outset by Australia and Norway </a:t>
            </a:r>
            <a:r>
              <a:rPr lang="mr-IN" dirty="0" smtClean="0">
                <a:solidFill>
                  <a:srgbClr val="002569"/>
                </a:solidFill>
                <a:effectLst/>
                <a:sym typeface="Arial Bold"/>
              </a:rPr>
              <a:t>–</a:t>
            </a:r>
            <a:r>
              <a:rPr lang="en-US" dirty="0" smtClean="0">
                <a:solidFill>
                  <a:srgbClr val="002569"/>
                </a:solidFill>
                <a:effectLst/>
                <a:sym typeface="Arial Bold"/>
              </a:rPr>
              <a:t> with in-kind contributions from USA (</a:t>
            </a:r>
            <a:r>
              <a:rPr lang="en-US" dirty="0" err="1" smtClean="0">
                <a:solidFill>
                  <a:srgbClr val="002569"/>
                </a:solidFill>
                <a:effectLst/>
                <a:sym typeface="Arial Bold"/>
              </a:rPr>
              <a:t>SilvaCarbon</a:t>
            </a:r>
            <a:r>
              <a:rPr lang="en-US" dirty="0" smtClean="0">
                <a:solidFill>
                  <a:srgbClr val="002569"/>
                </a:solidFill>
                <a:effectLst/>
                <a:sym typeface="Arial Bold"/>
              </a:rPr>
              <a:t>), CEOS and FAO</a:t>
            </a:r>
            <a:endParaRPr lang="en-US" sz="1800" dirty="0"/>
          </a:p>
          <a:p>
            <a:r>
              <a:rPr lang="en-US" dirty="0" smtClean="0">
                <a:solidFill>
                  <a:srgbClr val="002569"/>
                </a:solidFill>
                <a:effectLst/>
                <a:sym typeface="Arial Bold"/>
              </a:rPr>
              <a:t>Australia</a:t>
            </a:r>
          </a:p>
          <a:p>
            <a:pPr lvl="1">
              <a:buFont typeface=".AppleSystemUIFont" charset="-120"/>
              <a:buChar char="-"/>
            </a:pPr>
            <a:r>
              <a:rPr lang="en-US" sz="1800" dirty="0" err="1" smtClean="0"/>
              <a:t>Approx</a:t>
            </a:r>
            <a:r>
              <a:rPr lang="en-US" sz="1800" dirty="0" smtClean="0"/>
              <a:t> $US 750k per annum since 2011</a:t>
            </a:r>
          </a:p>
          <a:p>
            <a:pPr lvl="1">
              <a:buFont typeface=".AppleSystemUIFont" charset="-120"/>
              <a:buChar char="-"/>
            </a:pPr>
            <a:r>
              <a:rPr lang="en-US" sz="1800" dirty="0" smtClean="0"/>
              <a:t>100% development assistance funding (</a:t>
            </a:r>
            <a:r>
              <a:rPr lang="en-US" sz="1800" dirty="0" err="1" smtClean="0"/>
              <a:t>AusAid</a:t>
            </a:r>
            <a:r>
              <a:rPr lang="en-US" sz="1800" dirty="0" smtClean="0"/>
              <a:t>/DFAT)</a:t>
            </a:r>
            <a:endParaRPr lang="en-US" sz="1800" dirty="0"/>
          </a:p>
          <a:p>
            <a:pPr>
              <a:buFont typeface="Arial" charset="0"/>
              <a:buChar char="•"/>
            </a:pPr>
            <a:r>
              <a:rPr lang="en-US" dirty="0" smtClean="0">
                <a:solidFill>
                  <a:srgbClr val="002569"/>
                </a:solidFill>
                <a:effectLst/>
                <a:sym typeface="Arial Bold"/>
              </a:rPr>
              <a:t>Norway</a:t>
            </a:r>
          </a:p>
          <a:p>
            <a:pPr lvl="1">
              <a:buFont typeface=".AppleSystemUIFont" charset="-120"/>
              <a:buChar char="-"/>
            </a:pPr>
            <a:r>
              <a:rPr lang="en-US" sz="1800" dirty="0" smtClean="0"/>
              <a:t>From $US500k - $1.1Mn per annum </a:t>
            </a:r>
          </a:p>
          <a:p>
            <a:pPr lvl="1">
              <a:buFont typeface=".AppleSystemUIFont" charset="-120"/>
              <a:buChar char="-"/>
            </a:pPr>
            <a:r>
              <a:rPr lang="en-US" sz="1800" dirty="0" smtClean="0">
                <a:solidFill>
                  <a:srgbClr val="002569"/>
                </a:solidFill>
                <a:effectLst/>
                <a:sym typeface="Arial Bold"/>
              </a:rPr>
              <a:t>100% development assistance funding (NORAD</a:t>
            </a:r>
            <a:r>
              <a:rPr lang="en-US" dirty="0" smtClean="0">
                <a:solidFill>
                  <a:srgbClr val="002569"/>
                </a:solidFill>
                <a:effectLst/>
                <a:sym typeface="Arial Bold"/>
              </a:rPr>
              <a:t>)</a:t>
            </a:r>
            <a:endParaRPr lang="en-US" sz="1800" dirty="0"/>
          </a:p>
          <a:p>
            <a:r>
              <a:rPr lang="en-AU" dirty="0" smtClean="0"/>
              <a:t>USA</a:t>
            </a:r>
          </a:p>
          <a:p>
            <a:pPr lvl="1">
              <a:buFont typeface=".AppleSystemUIFont" charset="-120"/>
              <a:buChar char="-"/>
            </a:pPr>
            <a:r>
              <a:rPr lang="en-AU" sz="1800" dirty="0" err="1" smtClean="0"/>
              <a:t>SilvaCarbon</a:t>
            </a:r>
            <a:r>
              <a:rPr lang="en-AU" sz="1800" dirty="0" smtClean="0"/>
              <a:t> budget $US24.5Mn since 2011 ($4.0-6.1Mn pa)</a:t>
            </a:r>
          </a:p>
          <a:p>
            <a:pPr lvl="1">
              <a:buFont typeface=".AppleSystemUIFont" charset="-120"/>
              <a:buChar char="-"/>
            </a:pPr>
            <a:r>
              <a:rPr lang="en-AU" sz="1800" dirty="0"/>
              <a:t>100% development assistance funding (</a:t>
            </a:r>
            <a:r>
              <a:rPr lang="en-AU" sz="1800" dirty="0" err="1"/>
              <a:t>USAid</a:t>
            </a:r>
            <a:r>
              <a:rPr lang="en-AU" sz="1800" dirty="0"/>
              <a:t> &amp; State </a:t>
            </a:r>
            <a:r>
              <a:rPr lang="en-AU" sz="1800" dirty="0" err="1"/>
              <a:t>Dept</a:t>
            </a:r>
            <a:r>
              <a:rPr lang="en-AU" sz="1800" dirty="0"/>
              <a:t>)</a:t>
            </a:r>
          </a:p>
          <a:p>
            <a:pPr>
              <a:buFont typeface="Arial" charset="0"/>
              <a:buChar char="•"/>
            </a:pPr>
            <a:r>
              <a:rPr lang="en-AU" dirty="0" smtClean="0"/>
              <a:t>World Bank Forest Carbon Partnership Facility (FCPF) oversees $US billions of funds targeted for REDD+ support</a:t>
            </a:r>
          </a:p>
          <a:p>
            <a:pPr>
              <a:buFont typeface="Arial" charset="0"/>
              <a:buChar char="•"/>
            </a:pPr>
            <a:endParaRPr lang="en-AU" b="1" dirty="0" smtClean="0"/>
          </a:p>
          <a:p>
            <a:pPr>
              <a:buFont typeface="Arial" charset="0"/>
              <a:buChar char="•"/>
            </a:pPr>
            <a:r>
              <a:rPr lang="en-AU" b="1" dirty="0" smtClean="0"/>
              <a:t>GFOI is built &amp; runs on development finance</a:t>
            </a:r>
          </a:p>
        </p:txBody>
      </p:sp>
      <p:sp>
        <p:nvSpPr>
          <p:cNvPr id="6" name="Title 5"/>
          <p:cNvSpPr>
            <a:spLocks noGrp="1"/>
          </p:cNvSpPr>
          <p:nvPr>
            <p:ph type="title" idx="4294967295"/>
          </p:nvPr>
        </p:nvSpPr>
        <p:spPr>
          <a:xfrm>
            <a:off x="1905000" y="274637"/>
            <a:ext cx="4038600" cy="1325563"/>
          </a:xfrm>
          <a:prstGeom prst="rect">
            <a:avLst/>
          </a:prstGeom>
        </p:spPr>
        <p:txBody>
          <a:bodyPr/>
          <a:lstStyle/>
          <a:p>
            <a:pPr algn="l"/>
            <a:r>
              <a:rPr lang="en-US" dirty="0" smtClean="0"/>
              <a:t>GFOI example</a:t>
            </a:r>
            <a:endParaRPr lang="en-US" dirty="0"/>
          </a:p>
        </p:txBody>
      </p:sp>
    </p:spTree>
    <p:extLst>
      <p:ext uri="{BB962C8B-B14F-4D97-AF65-F5344CB8AC3E}">
        <p14:creationId xmlns:p14="http://schemas.microsoft.com/office/powerpoint/2010/main" val="83103284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23</a:t>
            </a:fld>
            <a:endParaRPr dirty="0">
              <a:solidFill>
                <a:srgbClr val="1F497D"/>
              </a:solidFill>
            </a:endParaRPr>
          </a:p>
        </p:txBody>
      </p:sp>
      <p:sp>
        <p:nvSpPr>
          <p:cNvPr id="3" name="Content Placeholder 2"/>
          <p:cNvSpPr>
            <a:spLocks noGrp="1"/>
          </p:cNvSpPr>
          <p:nvPr>
            <p:ph sz="quarter" idx="10"/>
          </p:nvPr>
        </p:nvSpPr>
        <p:spPr/>
        <p:txBody>
          <a:bodyPr/>
          <a:lstStyle/>
          <a:p>
            <a:r>
              <a:rPr lang="en-US" sz="2000" b="1" dirty="0" smtClean="0">
                <a:solidFill>
                  <a:srgbClr val="002569"/>
                </a:solidFill>
                <a:effectLst/>
                <a:latin typeface="+mj-lt"/>
                <a:ea typeface="Arial Bold"/>
                <a:cs typeface="Arial" panose="020B0604020202020204" pitchFamily="34" charset="0"/>
                <a:sym typeface="Arial Bold"/>
              </a:rPr>
              <a:t>Surveys</a:t>
            </a:r>
            <a:endParaRPr lang="en-US" i="1" dirty="0"/>
          </a:p>
          <a:p>
            <a:pPr lvl="1"/>
            <a:r>
              <a:rPr lang="en-US" i="1" dirty="0" smtClean="0"/>
              <a:t>8 </a:t>
            </a:r>
            <a:r>
              <a:rPr lang="en-US" i="1" dirty="0" smtClean="0">
                <a:solidFill>
                  <a:srgbClr val="002569"/>
                </a:solidFill>
                <a:effectLst/>
                <a:latin typeface="+mj-lt"/>
                <a:ea typeface="Arial Bold"/>
                <a:cs typeface="Arial" panose="020B0604020202020204" pitchFamily="34" charset="0"/>
                <a:sym typeface="Arial Bold"/>
              </a:rPr>
              <a:t>responses received,</a:t>
            </a:r>
            <a:r>
              <a:rPr lang="en-US" i="1" dirty="0" smtClean="0"/>
              <a:t>10</a:t>
            </a:r>
            <a:r>
              <a:rPr lang="en-US" i="1" dirty="0" smtClean="0">
                <a:solidFill>
                  <a:srgbClr val="002569"/>
                </a:solidFill>
                <a:effectLst/>
                <a:latin typeface="+mj-lt"/>
                <a:ea typeface="Arial Bold"/>
                <a:cs typeface="Arial" panose="020B0604020202020204" pitchFamily="34" charset="0"/>
                <a:sym typeface="Arial Bold"/>
              </a:rPr>
              <a:t> projects detailed</a:t>
            </a:r>
          </a:p>
          <a:p>
            <a:pPr lvl="1"/>
            <a:r>
              <a:rPr lang="en-US" i="1" dirty="0" smtClean="0"/>
              <a:t>Small sample size, but some useful information</a:t>
            </a:r>
            <a:endParaRPr lang="en-US" i="1" dirty="0" smtClean="0">
              <a:solidFill>
                <a:srgbClr val="002569"/>
              </a:solidFill>
              <a:effectLst/>
              <a:latin typeface="+mj-lt"/>
              <a:ea typeface="Arial Bold"/>
              <a:cs typeface="Arial" panose="020B0604020202020204" pitchFamily="34" charset="0"/>
              <a:sym typeface="Arial Bold"/>
            </a:endParaRPr>
          </a:p>
          <a:p>
            <a:pPr lvl="1"/>
            <a:endParaRPr lang="en-US" sz="1200" dirty="0"/>
          </a:p>
          <a:p>
            <a:r>
              <a:rPr lang="en-US" b="1" dirty="0" smtClean="0">
                <a:solidFill>
                  <a:srgbClr val="002569"/>
                </a:solidFill>
                <a:effectLst/>
                <a:latin typeface="+mj-lt"/>
                <a:ea typeface="Arial Bold"/>
                <a:cs typeface="Arial" panose="020B0604020202020204" pitchFamily="34" charset="0"/>
                <a:sym typeface="Arial Bold"/>
              </a:rPr>
              <a:t>Interviews: In depth feedback and discussion</a:t>
            </a:r>
          </a:p>
          <a:p>
            <a:pPr lvl="1"/>
            <a:r>
              <a:rPr lang="en-US" i="1" dirty="0" smtClean="0"/>
              <a:t>ESA: Stephen Coulson</a:t>
            </a:r>
          </a:p>
          <a:p>
            <a:pPr lvl="1"/>
            <a:r>
              <a:rPr lang="en-US" i="1" dirty="0" smtClean="0">
                <a:solidFill>
                  <a:srgbClr val="002569"/>
                </a:solidFill>
                <a:effectLst/>
                <a:sym typeface="Arial Bold"/>
              </a:rPr>
              <a:t>NASA: Dan Irwin (SERVIR), Brad </a:t>
            </a:r>
            <a:r>
              <a:rPr lang="en-US" i="1" dirty="0" err="1" smtClean="0">
                <a:solidFill>
                  <a:srgbClr val="002569"/>
                </a:solidFill>
                <a:effectLst/>
                <a:sym typeface="Arial Bold"/>
              </a:rPr>
              <a:t>Doorn</a:t>
            </a:r>
            <a:r>
              <a:rPr lang="en-US" i="1" dirty="0" smtClean="0">
                <a:solidFill>
                  <a:srgbClr val="002569"/>
                </a:solidFill>
                <a:effectLst/>
                <a:sym typeface="Arial Bold"/>
              </a:rPr>
              <a:t> (NASA HQ)</a:t>
            </a:r>
          </a:p>
          <a:p>
            <a:pPr lvl="1"/>
            <a:r>
              <a:rPr lang="en-US" i="1" dirty="0" smtClean="0"/>
              <a:t>JAXA: </a:t>
            </a:r>
            <a:r>
              <a:rPr lang="en-US" i="1" dirty="0" err="1" smtClean="0"/>
              <a:t>Shizu</a:t>
            </a:r>
            <a:r>
              <a:rPr lang="en-US" i="1" dirty="0" smtClean="0"/>
              <a:t> Yabe (email)</a:t>
            </a:r>
          </a:p>
          <a:p>
            <a:pPr lvl="1"/>
            <a:endParaRPr lang="en-US" sz="1200" i="1" dirty="0">
              <a:solidFill>
                <a:srgbClr val="002569"/>
              </a:solidFill>
              <a:effectLst/>
              <a:sym typeface="Arial Bold"/>
            </a:endParaRPr>
          </a:p>
          <a:p>
            <a:r>
              <a:rPr lang="en-US" b="1" dirty="0" smtClean="0"/>
              <a:t>Program Examples</a:t>
            </a:r>
          </a:p>
          <a:p>
            <a:pPr lvl="1"/>
            <a:r>
              <a:rPr lang="en-US" i="1" dirty="0" smtClean="0">
                <a:solidFill>
                  <a:srgbClr val="002569"/>
                </a:solidFill>
                <a:effectLst/>
                <a:sym typeface="Arial Bold"/>
              </a:rPr>
              <a:t>UK: IPP</a:t>
            </a:r>
          </a:p>
          <a:p>
            <a:pPr lvl="1"/>
            <a:r>
              <a:rPr lang="en-US" i="1" dirty="0" smtClean="0"/>
              <a:t>ESA: </a:t>
            </a:r>
            <a:r>
              <a:rPr lang="en-US" i="1" dirty="0"/>
              <a:t>ODA (Official Development Assistance)</a:t>
            </a:r>
          </a:p>
          <a:p>
            <a:pPr lvl="1"/>
            <a:r>
              <a:rPr lang="en-US" i="1" dirty="0" smtClean="0">
                <a:solidFill>
                  <a:srgbClr val="002569"/>
                </a:solidFill>
                <a:effectLst/>
                <a:sym typeface="Arial Bold"/>
              </a:rPr>
              <a:t>NASA/SERVIR</a:t>
            </a:r>
          </a:p>
          <a:p>
            <a:pPr lvl="1"/>
            <a:r>
              <a:rPr lang="en-US" i="1" dirty="0" smtClean="0"/>
              <a:t>GFOI</a:t>
            </a:r>
            <a:endParaRPr lang="en-US" i="1" dirty="0" smtClean="0">
              <a:solidFill>
                <a:srgbClr val="002569"/>
              </a:solidFill>
              <a:effectLst/>
              <a:sym typeface="Arial Bold"/>
            </a:endParaRPr>
          </a:p>
        </p:txBody>
      </p:sp>
      <p:sp>
        <p:nvSpPr>
          <p:cNvPr id="6" name="Title 5"/>
          <p:cNvSpPr>
            <a:spLocks noGrp="1"/>
          </p:cNvSpPr>
          <p:nvPr>
            <p:ph type="title" idx="4294967295"/>
          </p:nvPr>
        </p:nvSpPr>
        <p:spPr>
          <a:xfrm>
            <a:off x="1905000" y="274637"/>
            <a:ext cx="5181600" cy="1325563"/>
          </a:xfrm>
          <a:prstGeom prst="rect">
            <a:avLst/>
          </a:prstGeom>
        </p:spPr>
        <p:txBody>
          <a:bodyPr/>
          <a:lstStyle/>
          <a:p>
            <a:pPr algn="l"/>
            <a:r>
              <a:rPr lang="en-US" smtClean="0"/>
              <a:t>CEOS Agency Survey</a:t>
            </a:r>
            <a:endParaRPr lang="en-US" dirty="0"/>
          </a:p>
        </p:txBody>
      </p:sp>
    </p:spTree>
    <p:extLst>
      <p:ext uri="{BB962C8B-B14F-4D97-AF65-F5344CB8AC3E}">
        <p14:creationId xmlns:p14="http://schemas.microsoft.com/office/powerpoint/2010/main" val="139142717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24</a:t>
            </a:fld>
            <a:endParaRPr dirty="0">
              <a:solidFill>
                <a:srgbClr val="1F497D"/>
              </a:solidFill>
            </a:endParaRPr>
          </a:p>
        </p:txBody>
      </p:sp>
      <p:sp>
        <p:nvSpPr>
          <p:cNvPr id="3" name="Content Placeholder 2"/>
          <p:cNvSpPr>
            <a:spLocks noGrp="1"/>
          </p:cNvSpPr>
          <p:nvPr>
            <p:ph sz="quarter" idx="10"/>
          </p:nvPr>
        </p:nvSpPr>
        <p:spPr>
          <a:xfrm>
            <a:off x="457200" y="1447800"/>
            <a:ext cx="8153400" cy="4724400"/>
          </a:xfrm>
        </p:spPr>
        <p:txBody>
          <a:bodyPr/>
          <a:lstStyle/>
          <a:p>
            <a:r>
              <a:rPr lang="en-US" b="1" dirty="0" smtClean="0"/>
              <a:t>Agencies who responded:</a:t>
            </a:r>
            <a:r>
              <a:rPr lang="en-US" dirty="0" smtClean="0"/>
              <a:t> JAXA, CSA, NASA, ESA, GA, Mexican Space Agency, EC, NOAA, DLR + GFOI</a:t>
            </a:r>
          </a:p>
          <a:p>
            <a:endParaRPr lang="en-US" dirty="0"/>
          </a:p>
          <a:p>
            <a:r>
              <a:rPr lang="en-US" b="1" dirty="0" smtClean="0"/>
              <a:t>Duration of Development Finance Interaction</a:t>
            </a:r>
          </a:p>
          <a:p>
            <a:pPr lvl="1"/>
            <a:r>
              <a:rPr lang="en-US" dirty="0" smtClean="0"/>
              <a:t>1-2 years: 3</a:t>
            </a:r>
          </a:p>
          <a:p>
            <a:pPr lvl="1"/>
            <a:r>
              <a:rPr lang="en-US" dirty="0" smtClean="0"/>
              <a:t>2-10 years: 2</a:t>
            </a:r>
          </a:p>
          <a:p>
            <a:pPr lvl="1"/>
            <a:r>
              <a:rPr lang="en-US" dirty="0" smtClean="0"/>
              <a:t>&gt; 10 years: </a:t>
            </a:r>
            <a:r>
              <a:rPr lang="en-US" dirty="0"/>
              <a:t>4</a:t>
            </a:r>
            <a:endParaRPr lang="en-US" dirty="0" smtClean="0"/>
          </a:p>
          <a:p>
            <a:pPr lvl="1"/>
            <a:r>
              <a:rPr lang="en-US" dirty="0" smtClean="0"/>
              <a:t>All reported currently ongoing</a:t>
            </a:r>
          </a:p>
          <a:p>
            <a:pPr lvl="1"/>
            <a:endParaRPr lang="en-US" dirty="0" smtClean="0"/>
          </a:p>
          <a:p>
            <a:r>
              <a:rPr lang="en-US" b="1" dirty="0" smtClean="0"/>
              <a:t>Rough Scale of Total Finance Value</a:t>
            </a:r>
          </a:p>
          <a:p>
            <a:pPr lvl="1"/>
            <a:r>
              <a:rPr lang="en-US" dirty="0" smtClean="0"/>
              <a:t>More than $US 100 million over the periods reported</a:t>
            </a:r>
          </a:p>
          <a:p>
            <a:pPr lvl="1"/>
            <a:r>
              <a:rPr lang="en-US" dirty="0" smtClean="0"/>
              <a:t>Plus &gt; $US1 billion for WMO contributions (cumulative)</a:t>
            </a:r>
          </a:p>
        </p:txBody>
      </p:sp>
      <p:sp>
        <p:nvSpPr>
          <p:cNvPr id="6" name="Title 5"/>
          <p:cNvSpPr>
            <a:spLocks noGrp="1"/>
          </p:cNvSpPr>
          <p:nvPr>
            <p:ph type="title" idx="4294967295"/>
          </p:nvPr>
        </p:nvSpPr>
        <p:spPr>
          <a:xfrm>
            <a:off x="1905000" y="274637"/>
            <a:ext cx="4495800" cy="1325563"/>
          </a:xfrm>
          <a:prstGeom prst="rect">
            <a:avLst/>
          </a:prstGeom>
        </p:spPr>
        <p:txBody>
          <a:bodyPr/>
          <a:lstStyle/>
          <a:p>
            <a:pPr algn="l"/>
            <a:r>
              <a:rPr lang="en-US" dirty="0" smtClean="0"/>
              <a:t>Agency Commitments</a:t>
            </a:r>
            <a:endParaRPr lang="en-US" dirty="0"/>
          </a:p>
        </p:txBody>
      </p:sp>
    </p:spTree>
    <p:extLst>
      <p:ext uri="{BB962C8B-B14F-4D97-AF65-F5344CB8AC3E}">
        <p14:creationId xmlns:p14="http://schemas.microsoft.com/office/powerpoint/2010/main" val="150048703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25</a:t>
            </a:fld>
            <a:endParaRPr dirty="0">
              <a:solidFill>
                <a:srgbClr val="1F497D"/>
              </a:solidFill>
            </a:endParaRPr>
          </a:p>
        </p:txBody>
      </p:sp>
      <p:sp>
        <p:nvSpPr>
          <p:cNvPr id="3" name="Content Placeholder 2"/>
          <p:cNvSpPr>
            <a:spLocks noGrp="1"/>
          </p:cNvSpPr>
          <p:nvPr>
            <p:ph sz="quarter" idx="10"/>
          </p:nvPr>
        </p:nvSpPr>
        <p:spPr/>
        <p:txBody>
          <a:bodyPr/>
          <a:lstStyle/>
          <a:p>
            <a:r>
              <a:rPr lang="en-US" b="1" dirty="0" smtClean="0"/>
              <a:t>Projects in all major regions and the poles</a:t>
            </a:r>
          </a:p>
          <a:p>
            <a:endParaRPr lang="en-US" b="1" dirty="0" smtClean="0"/>
          </a:p>
          <a:p>
            <a:r>
              <a:rPr lang="en-US" b="1" dirty="0" smtClean="0"/>
              <a:t>Main </a:t>
            </a:r>
            <a:r>
              <a:rPr lang="en-US" b="1" dirty="0" err="1" smtClean="0"/>
              <a:t>organisations</a:t>
            </a:r>
            <a:r>
              <a:rPr lang="en-US" b="1" dirty="0" smtClean="0"/>
              <a:t> cited:</a:t>
            </a:r>
          </a:p>
          <a:p>
            <a:pPr lvl="1"/>
            <a:r>
              <a:rPr lang="en-US" dirty="0" smtClean="0"/>
              <a:t>The World Bank [14]</a:t>
            </a:r>
          </a:p>
          <a:p>
            <a:pPr lvl="1"/>
            <a:r>
              <a:rPr lang="en-US" dirty="0" smtClean="0"/>
              <a:t>Asian Development Bank [4]</a:t>
            </a:r>
          </a:p>
          <a:p>
            <a:pPr lvl="1"/>
            <a:r>
              <a:rPr lang="en-US" dirty="0" smtClean="0"/>
              <a:t>Inter-American (IDB/IADB) </a:t>
            </a:r>
            <a:r>
              <a:rPr lang="en-US" dirty="0"/>
              <a:t>[4</a:t>
            </a:r>
            <a:r>
              <a:rPr lang="en-US" dirty="0" smtClean="0"/>
              <a:t>]</a:t>
            </a:r>
          </a:p>
          <a:p>
            <a:pPr lvl="1"/>
            <a:r>
              <a:rPr lang="en-US" b="1" dirty="0"/>
              <a:t>Others: </a:t>
            </a:r>
            <a:r>
              <a:rPr lang="en-US" dirty="0" smtClean="0"/>
              <a:t>IFAD [2], EIB [2</a:t>
            </a:r>
            <a:r>
              <a:rPr lang="en-US" dirty="0"/>
              <a:t>], EBRD [</a:t>
            </a:r>
            <a:r>
              <a:rPr lang="en-US" dirty="0" smtClean="0"/>
              <a:t>2], </a:t>
            </a:r>
            <a:r>
              <a:rPr lang="en-US" dirty="0" err="1" smtClean="0"/>
              <a:t>AfDB</a:t>
            </a:r>
            <a:r>
              <a:rPr lang="en-US" dirty="0" smtClean="0"/>
              <a:t> [1]</a:t>
            </a:r>
            <a:endParaRPr lang="en-US" dirty="0"/>
          </a:p>
          <a:p>
            <a:endParaRPr lang="en-US" b="1" dirty="0" smtClean="0"/>
          </a:p>
          <a:p>
            <a:r>
              <a:rPr lang="en-US" b="1" dirty="0" smtClean="0"/>
              <a:t>Significant interactions with UN Agencies reported</a:t>
            </a:r>
          </a:p>
          <a:p>
            <a:pPr lvl="1"/>
            <a:r>
              <a:rPr lang="en-US" dirty="0" smtClean="0"/>
              <a:t>FAO, WMO, UNESCO, WHO</a:t>
            </a:r>
          </a:p>
          <a:p>
            <a:pPr lvl="1"/>
            <a:r>
              <a:rPr lang="en-US" dirty="0" smtClean="0"/>
              <a:t>Plus UN-SPIDER, </a:t>
            </a:r>
            <a:r>
              <a:rPr lang="en-US" dirty="0"/>
              <a:t>UN </a:t>
            </a:r>
            <a:r>
              <a:rPr lang="en-US" dirty="0" smtClean="0"/>
              <a:t>Habitat, GOOS, UNOSAT, </a:t>
            </a:r>
            <a:r>
              <a:rPr lang="en-US" dirty="0"/>
              <a:t>UN-ISDR</a:t>
            </a:r>
            <a:endParaRPr lang="en-US" dirty="0" smtClean="0"/>
          </a:p>
        </p:txBody>
      </p:sp>
      <p:sp>
        <p:nvSpPr>
          <p:cNvPr id="6" name="Title 5"/>
          <p:cNvSpPr>
            <a:spLocks noGrp="1"/>
          </p:cNvSpPr>
          <p:nvPr>
            <p:ph type="title" idx="4294967295"/>
          </p:nvPr>
        </p:nvSpPr>
        <p:spPr>
          <a:xfrm>
            <a:off x="1905000" y="274637"/>
            <a:ext cx="4038600" cy="1325563"/>
          </a:xfrm>
          <a:prstGeom prst="rect">
            <a:avLst/>
          </a:prstGeom>
        </p:spPr>
        <p:txBody>
          <a:bodyPr/>
          <a:lstStyle/>
          <a:p>
            <a:pPr algn="l"/>
            <a:r>
              <a:rPr lang="en-US" dirty="0" smtClean="0"/>
              <a:t>Agency Activity</a:t>
            </a:r>
            <a:endParaRPr lang="en-US" dirty="0"/>
          </a:p>
        </p:txBody>
      </p:sp>
    </p:spTree>
    <p:extLst>
      <p:ext uri="{BB962C8B-B14F-4D97-AF65-F5344CB8AC3E}">
        <p14:creationId xmlns:p14="http://schemas.microsoft.com/office/powerpoint/2010/main" val="98423920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26</a:t>
            </a:fld>
            <a:endParaRPr dirty="0">
              <a:solidFill>
                <a:srgbClr val="1F497D"/>
              </a:solidFill>
            </a:endParaRPr>
          </a:p>
        </p:txBody>
      </p:sp>
      <p:sp>
        <p:nvSpPr>
          <p:cNvPr id="3" name="Content Placeholder 2"/>
          <p:cNvSpPr>
            <a:spLocks noGrp="1"/>
          </p:cNvSpPr>
          <p:nvPr>
            <p:ph sz="quarter" idx="10"/>
          </p:nvPr>
        </p:nvSpPr>
        <p:spPr/>
        <p:txBody>
          <a:bodyPr/>
          <a:lstStyle/>
          <a:p>
            <a:r>
              <a:rPr lang="en-US" b="1" dirty="0" smtClean="0"/>
              <a:t>Project funding size reported varied widely</a:t>
            </a:r>
          </a:p>
          <a:p>
            <a:pPr lvl="1"/>
            <a:r>
              <a:rPr lang="en-US" dirty="0" smtClean="0"/>
              <a:t>Major initiatives on the order of $US 50M/year (e.g. contributions to WMO)</a:t>
            </a:r>
          </a:p>
          <a:p>
            <a:pPr lvl="1"/>
            <a:r>
              <a:rPr lang="en-US" dirty="0" smtClean="0"/>
              <a:t>To $US 5 - 10M/year (e.g. ESA ODA, NASA/SERVIR)</a:t>
            </a:r>
          </a:p>
          <a:p>
            <a:pPr lvl="1"/>
            <a:r>
              <a:rPr lang="en-US" dirty="0" smtClean="0"/>
              <a:t>To $US 10’s </a:t>
            </a:r>
            <a:r>
              <a:rPr lang="mr-IN" dirty="0" smtClean="0"/>
              <a:t>–</a:t>
            </a:r>
            <a:r>
              <a:rPr lang="en-US" dirty="0" smtClean="0"/>
              <a:t> 100’s of thousands per year (e.g. individual projects)</a:t>
            </a:r>
          </a:p>
          <a:p>
            <a:endParaRPr lang="en-US" dirty="0"/>
          </a:p>
          <a:p>
            <a:r>
              <a:rPr lang="en-US" b="1" dirty="0" smtClean="0"/>
              <a:t>Many subjects and products</a:t>
            </a:r>
          </a:p>
          <a:p>
            <a:pPr lvl="1"/>
            <a:r>
              <a:rPr lang="en-US" dirty="0" smtClean="0"/>
              <a:t>Training and capacity building</a:t>
            </a:r>
          </a:p>
          <a:p>
            <a:pPr lvl="1"/>
            <a:r>
              <a:rPr lang="en-US" dirty="0" smtClean="0"/>
              <a:t>Water</a:t>
            </a:r>
          </a:p>
          <a:p>
            <a:pPr lvl="1"/>
            <a:r>
              <a:rPr lang="en-US" dirty="0" smtClean="0"/>
              <a:t>Environmental monitoring</a:t>
            </a:r>
          </a:p>
          <a:p>
            <a:pPr lvl="1"/>
            <a:r>
              <a:rPr lang="en-US" dirty="0" smtClean="0"/>
              <a:t>Imagery and classification</a:t>
            </a:r>
          </a:p>
        </p:txBody>
      </p:sp>
      <p:sp>
        <p:nvSpPr>
          <p:cNvPr id="6" name="Title 5"/>
          <p:cNvSpPr>
            <a:spLocks noGrp="1"/>
          </p:cNvSpPr>
          <p:nvPr>
            <p:ph type="title" idx="4294967295"/>
          </p:nvPr>
        </p:nvSpPr>
        <p:spPr>
          <a:xfrm>
            <a:off x="1905000" y="274637"/>
            <a:ext cx="4038600" cy="1325563"/>
          </a:xfrm>
          <a:prstGeom prst="rect">
            <a:avLst/>
          </a:prstGeom>
        </p:spPr>
        <p:txBody>
          <a:bodyPr/>
          <a:lstStyle/>
          <a:p>
            <a:pPr algn="l"/>
            <a:r>
              <a:rPr lang="en-US" dirty="0" smtClean="0"/>
              <a:t>Project Activity</a:t>
            </a:r>
            <a:endParaRPr lang="en-US" dirty="0"/>
          </a:p>
        </p:txBody>
      </p:sp>
    </p:spTree>
    <p:extLst>
      <p:ext uri="{BB962C8B-B14F-4D97-AF65-F5344CB8AC3E}">
        <p14:creationId xmlns:p14="http://schemas.microsoft.com/office/powerpoint/2010/main" val="136338368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27</a:t>
            </a:fld>
            <a:endParaRPr dirty="0">
              <a:solidFill>
                <a:srgbClr val="1F497D"/>
              </a:solidFill>
            </a:endParaRPr>
          </a:p>
        </p:txBody>
      </p:sp>
      <p:sp>
        <p:nvSpPr>
          <p:cNvPr id="3" name="Content Placeholder 2"/>
          <p:cNvSpPr>
            <a:spLocks noGrp="1"/>
          </p:cNvSpPr>
          <p:nvPr>
            <p:ph sz="quarter" idx="10"/>
          </p:nvPr>
        </p:nvSpPr>
        <p:spPr>
          <a:xfrm>
            <a:off x="381000" y="1219200"/>
            <a:ext cx="8763000" cy="2743200"/>
          </a:xfrm>
        </p:spPr>
        <p:txBody>
          <a:bodyPr/>
          <a:lstStyle/>
          <a:p>
            <a:pPr marL="0" indent="0">
              <a:buNone/>
            </a:pPr>
            <a:r>
              <a:rPr lang="en-US" b="1" dirty="0"/>
              <a:t>Top Three Application Areas: </a:t>
            </a:r>
            <a:r>
              <a:rPr lang="en-US" dirty="0"/>
              <a:t>Disaster </a:t>
            </a:r>
            <a:r>
              <a:rPr lang="en-US" dirty="0" smtClean="0"/>
              <a:t>Resilience, Biodiversity </a:t>
            </a:r>
            <a:r>
              <a:rPr lang="en-US" dirty="0"/>
              <a:t>and Ecosystem </a:t>
            </a:r>
            <a:r>
              <a:rPr lang="en-US" dirty="0" smtClean="0"/>
              <a:t>Sustainability, Food </a:t>
            </a:r>
            <a:r>
              <a:rPr lang="en-US" dirty="0"/>
              <a:t>Security and Sustainable Agriculture</a:t>
            </a:r>
            <a:r>
              <a:rPr lang="en-US"/>
              <a:t>	</a:t>
            </a:r>
            <a:endParaRPr lang="en-US" dirty="0"/>
          </a:p>
          <a:p>
            <a:endParaRPr lang="en-US" dirty="0" smtClean="0"/>
          </a:p>
        </p:txBody>
      </p:sp>
      <p:sp>
        <p:nvSpPr>
          <p:cNvPr id="6" name="Title 5"/>
          <p:cNvSpPr>
            <a:spLocks noGrp="1"/>
          </p:cNvSpPr>
          <p:nvPr>
            <p:ph type="title" idx="4294967295"/>
          </p:nvPr>
        </p:nvSpPr>
        <p:spPr>
          <a:xfrm>
            <a:off x="1905000" y="274637"/>
            <a:ext cx="4038600" cy="1325563"/>
          </a:xfrm>
          <a:prstGeom prst="rect">
            <a:avLst/>
          </a:prstGeom>
        </p:spPr>
        <p:txBody>
          <a:bodyPr/>
          <a:lstStyle/>
          <a:p>
            <a:pPr algn="l"/>
            <a:r>
              <a:rPr lang="en-US" dirty="0" smtClean="0"/>
              <a:t>Survey Summary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9144000" cy="5029200"/>
          </a:xfrm>
          <a:prstGeom prst="rect">
            <a:avLst/>
          </a:prstGeom>
        </p:spPr>
      </p:pic>
    </p:spTree>
    <p:extLst>
      <p:ext uri="{BB962C8B-B14F-4D97-AF65-F5344CB8AC3E}">
        <p14:creationId xmlns:p14="http://schemas.microsoft.com/office/powerpoint/2010/main" val="180717288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28</a:t>
            </a:fld>
            <a:endParaRPr dirty="0">
              <a:solidFill>
                <a:srgbClr val="1F497D"/>
              </a:solidFill>
            </a:endParaRPr>
          </a:p>
        </p:txBody>
      </p:sp>
      <p:sp>
        <p:nvSpPr>
          <p:cNvPr id="3" name="Content Placeholder 2"/>
          <p:cNvSpPr>
            <a:spLocks noGrp="1"/>
          </p:cNvSpPr>
          <p:nvPr>
            <p:ph sz="quarter" idx="10"/>
          </p:nvPr>
        </p:nvSpPr>
        <p:spPr>
          <a:xfrm>
            <a:off x="457200" y="1219200"/>
            <a:ext cx="8153400" cy="4724400"/>
          </a:xfrm>
        </p:spPr>
        <p:txBody>
          <a:bodyPr/>
          <a:lstStyle/>
          <a:p>
            <a:r>
              <a:rPr lang="en-US" dirty="0" smtClean="0"/>
              <a:t>CSA and EC reported they are currently reviewing policy in this area</a:t>
            </a:r>
          </a:p>
          <a:p>
            <a:endParaRPr lang="en-US" dirty="0"/>
          </a:p>
          <a:p>
            <a:r>
              <a:rPr lang="en-US" dirty="0" smtClean="0"/>
              <a:t>Space agency / aid agency co-funding and collaboration is desirable in many cases, but not yet the structural norm</a:t>
            </a:r>
          </a:p>
          <a:p>
            <a:pPr lvl="1"/>
            <a:r>
              <a:rPr lang="en-US" dirty="0" smtClean="0"/>
              <a:t>Often funding is 100% from space agencies</a:t>
            </a:r>
          </a:p>
          <a:p>
            <a:endParaRPr lang="en-US" dirty="0"/>
          </a:p>
          <a:p>
            <a:r>
              <a:rPr lang="en-US" dirty="0" smtClean="0"/>
              <a:t>Multiple references to projects with national aid agencies and activities</a:t>
            </a:r>
          </a:p>
          <a:p>
            <a:endParaRPr lang="en-US" dirty="0"/>
          </a:p>
          <a:p>
            <a:r>
              <a:rPr lang="en-US" dirty="0" smtClean="0"/>
              <a:t>NOAA’s response highlighted contribution to weather forecast</a:t>
            </a:r>
          </a:p>
          <a:p>
            <a:pPr lvl="1"/>
            <a:r>
              <a:rPr lang="en-US" dirty="0" smtClean="0"/>
              <a:t>Contributions already ‘mainstreamed’</a:t>
            </a:r>
          </a:p>
          <a:p>
            <a:endParaRPr lang="en-US" dirty="0"/>
          </a:p>
          <a:p>
            <a:r>
              <a:rPr lang="en-US" dirty="0" smtClean="0"/>
              <a:t>CEOS SEO has been engaging World Bank and SERVIR on the working level</a:t>
            </a:r>
          </a:p>
        </p:txBody>
      </p:sp>
      <p:sp>
        <p:nvSpPr>
          <p:cNvPr id="6" name="Title 5"/>
          <p:cNvSpPr>
            <a:spLocks noGrp="1"/>
          </p:cNvSpPr>
          <p:nvPr>
            <p:ph type="title" idx="4294967295"/>
          </p:nvPr>
        </p:nvSpPr>
        <p:spPr>
          <a:xfrm>
            <a:off x="1905000" y="274637"/>
            <a:ext cx="4800600" cy="1325563"/>
          </a:xfrm>
          <a:prstGeom prst="rect">
            <a:avLst/>
          </a:prstGeom>
        </p:spPr>
        <p:txBody>
          <a:bodyPr/>
          <a:lstStyle/>
          <a:p>
            <a:pPr algn="l"/>
            <a:r>
              <a:rPr lang="en-US" dirty="0" smtClean="0"/>
              <a:t>Other Inputs Received</a:t>
            </a:r>
            <a:endParaRPr lang="en-US" dirty="0"/>
          </a:p>
        </p:txBody>
      </p:sp>
    </p:spTree>
    <p:extLst>
      <p:ext uri="{BB962C8B-B14F-4D97-AF65-F5344CB8AC3E}">
        <p14:creationId xmlns:p14="http://schemas.microsoft.com/office/powerpoint/2010/main" val="1765508486"/>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29</a:t>
            </a:fld>
            <a:endParaRPr dirty="0">
              <a:solidFill>
                <a:srgbClr val="1F497D"/>
              </a:solidFill>
            </a:endParaRPr>
          </a:p>
        </p:txBody>
      </p:sp>
      <p:sp>
        <p:nvSpPr>
          <p:cNvPr id="3" name="Content Placeholder 2"/>
          <p:cNvSpPr>
            <a:spLocks noGrp="1"/>
          </p:cNvSpPr>
          <p:nvPr>
            <p:ph sz="quarter" idx="10"/>
          </p:nvPr>
        </p:nvSpPr>
        <p:spPr>
          <a:xfrm>
            <a:off x="152400" y="1600200"/>
            <a:ext cx="8915400" cy="4724400"/>
          </a:xfrm>
        </p:spPr>
        <p:txBody>
          <a:bodyPr/>
          <a:lstStyle/>
          <a:p>
            <a:r>
              <a:rPr lang="en-US" dirty="0" smtClean="0"/>
              <a:t>IFI </a:t>
            </a:r>
            <a:r>
              <a:rPr lang="en-US" dirty="0"/>
              <a:t>are likely to be more open to 'alignment of resources' </a:t>
            </a:r>
            <a:r>
              <a:rPr lang="en-US" dirty="0" smtClean="0"/>
              <a:t>and support through (e.g.) financing capacity-building </a:t>
            </a:r>
            <a:r>
              <a:rPr lang="en-US" dirty="0"/>
              <a:t>activities</a:t>
            </a:r>
            <a:r>
              <a:rPr lang="en-US" dirty="0" smtClean="0"/>
              <a:t>.</a:t>
            </a:r>
          </a:p>
          <a:p>
            <a:endParaRPr lang="en-US" dirty="0"/>
          </a:p>
          <a:p>
            <a:r>
              <a:rPr lang="en-GB" dirty="0" smtClean="0"/>
              <a:t>Default </a:t>
            </a:r>
            <a:r>
              <a:rPr lang="en-GB" dirty="0"/>
              <a:t>sentiment within the dev finance community is against spending money on </a:t>
            </a:r>
            <a:r>
              <a:rPr lang="en-GB" dirty="0" smtClean="0"/>
              <a:t>technologies </a:t>
            </a:r>
            <a:r>
              <a:rPr lang="en-GB" dirty="0"/>
              <a:t>outside </a:t>
            </a:r>
            <a:r>
              <a:rPr lang="en-GB" dirty="0" smtClean="0"/>
              <a:t>countries that will benefit.</a:t>
            </a:r>
          </a:p>
          <a:p>
            <a:endParaRPr lang="en-GB" dirty="0"/>
          </a:p>
          <a:p>
            <a:pPr marL="342900" lvl="1" indent="-342900">
              <a:buFont typeface="Arial"/>
              <a:buChar char="•"/>
            </a:pPr>
            <a:r>
              <a:rPr lang="en-GB" dirty="0"/>
              <a:t>Loans and finances intended to achieve economic growth </a:t>
            </a:r>
            <a:r>
              <a:rPr lang="en-GB" dirty="0" smtClean="0"/>
              <a:t>in country</a:t>
            </a:r>
            <a:r>
              <a:rPr lang="en-GB" dirty="0"/>
              <a:t>, and tech can be seen to distract from </a:t>
            </a:r>
            <a:r>
              <a:rPr lang="en-GB" dirty="0" smtClean="0"/>
              <a:t>this.</a:t>
            </a:r>
            <a:endParaRPr lang="en-GB" dirty="0"/>
          </a:p>
          <a:p>
            <a:pPr marL="342900" lvl="1" indent="-342900">
              <a:buFont typeface="Arial"/>
              <a:buChar char="•"/>
            </a:pPr>
            <a:endParaRPr lang="en-GB" dirty="0"/>
          </a:p>
          <a:p>
            <a:pPr marL="342900" lvl="1" indent="-342900">
              <a:buFont typeface="Arial"/>
              <a:buChar char="•"/>
            </a:pPr>
            <a:r>
              <a:rPr lang="en-GB" dirty="0"/>
              <a:t>Main need that satellites address differentially is </a:t>
            </a:r>
            <a:r>
              <a:rPr lang="en-GB" dirty="0" smtClean="0"/>
              <a:t>consistent and transparent environmental </a:t>
            </a:r>
            <a:r>
              <a:rPr lang="en-GB" dirty="0"/>
              <a:t>monitoring of projects</a:t>
            </a:r>
            <a:r>
              <a:rPr lang="en-GB" dirty="0" smtClean="0"/>
              <a:t>.</a:t>
            </a:r>
          </a:p>
          <a:p>
            <a:pPr marL="342900" lvl="1" indent="-342900">
              <a:buFont typeface="Arial"/>
              <a:buChar char="•"/>
            </a:pPr>
            <a:endParaRPr lang="en-GB" dirty="0"/>
          </a:p>
          <a:p>
            <a:pPr marL="342900" lvl="1" indent="-342900">
              <a:buFont typeface="Arial"/>
              <a:buChar char="•"/>
            </a:pPr>
            <a:r>
              <a:rPr lang="en-GB" b="1" i="1" dirty="0"/>
              <a:t>CEOS </a:t>
            </a:r>
            <a:r>
              <a:rPr lang="en-GB" b="1" i="1" dirty="0" smtClean="0"/>
              <a:t>and GEO should </a:t>
            </a:r>
            <a:r>
              <a:rPr lang="en-GB" b="1" i="1" dirty="0"/>
              <a:t>consider making the case for ‘mainstreaming’ EO in support of development bank activities and investments</a:t>
            </a:r>
            <a:r>
              <a:rPr lang="en-GB" b="1" i="1" dirty="0" smtClean="0"/>
              <a:t>.</a:t>
            </a:r>
            <a:endParaRPr lang="en-US" b="1" i="1" dirty="0"/>
          </a:p>
        </p:txBody>
      </p:sp>
      <p:sp>
        <p:nvSpPr>
          <p:cNvPr id="6" name="Title 5"/>
          <p:cNvSpPr>
            <a:spLocks noGrp="1"/>
          </p:cNvSpPr>
          <p:nvPr>
            <p:ph type="title" idx="4294967295"/>
          </p:nvPr>
        </p:nvSpPr>
        <p:spPr>
          <a:xfrm>
            <a:off x="1905000" y="274637"/>
            <a:ext cx="5943600" cy="1325563"/>
          </a:xfrm>
          <a:prstGeom prst="rect">
            <a:avLst/>
          </a:prstGeom>
        </p:spPr>
        <p:txBody>
          <a:bodyPr/>
          <a:lstStyle/>
          <a:p>
            <a:pPr algn="l"/>
            <a:r>
              <a:rPr lang="en-US" dirty="0" smtClean="0"/>
              <a:t>Interview: ESA</a:t>
            </a:r>
            <a:br>
              <a:rPr lang="en-US" dirty="0" smtClean="0"/>
            </a:br>
            <a:r>
              <a:rPr lang="en-US" sz="1800" i="1" dirty="0" smtClean="0"/>
              <a:t>IFI: International Finance Institution Partnerships</a:t>
            </a:r>
            <a:endParaRPr lang="en-US" sz="1800" i="1" dirty="0"/>
          </a:p>
        </p:txBody>
      </p:sp>
    </p:spTree>
    <p:extLst>
      <p:ext uri="{BB962C8B-B14F-4D97-AF65-F5344CB8AC3E}">
        <p14:creationId xmlns:p14="http://schemas.microsoft.com/office/powerpoint/2010/main" val="42183060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447800"/>
            <a:ext cx="8153400" cy="4724400"/>
          </a:xfrm>
        </p:spPr>
        <p:txBody>
          <a:bodyPr/>
          <a:lstStyle/>
          <a:p>
            <a:pPr marL="0" indent="0">
              <a:buNone/>
            </a:pPr>
            <a:r>
              <a:rPr lang="en-AU" b="1" u="sng" dirty="0" smtClean="0"/>
              <a:t>SIT </a:t>
            </a:r>
            <a:r>
              <a:rPr lang="en-AU" b="1" u="sng" dirty="0"/>
              <a:t>Chair Team Theme</a:t>
            </a:r>
          </a:p>
          <a:p>
            <a:pPr lvl="1"/>
            <a:endParaRPr lang="en-AU" sz="1200" dirty="0"/>
          </a:p>
          <a:p>
            <a:pPr marL="457200" lvl="1" indent="0">
              <a:buNone/>
            </a:pPr>
            <a:r>
              <a:rPr lang="en-GB" i="1" dirty="0"/>
              <a:t>Maintain and improve effectiveness of our </a:t>
            </a:r>
            <a:r>
              <a:rPr lang="en-GB" b="1" i="1" dirty="0"/>
              <a:t>strategic partnerships, including </a:t>
            </a:r>
            <a:r>
              <a:rPr lang="en-GB" i="1" dirty="0"/>
              <a:t>with UN agencies, Development Banks, international programmes and agencies; the </a:t>
            </a:r>
            <a:r>
              <a:rPr lang="en-GB" b="1" i="1" dirty="0"/>
              <a:t>effective functioning of GEO, and CEOS within it, is a high </a:t>
            </a:r>
            <a:r>
              <a:rPr lang="en-GB" b="1" i="1" dirty="0" smtClean="0"/>
              <a:t>priority</a:t>
            </a:r>
            <a:endParaRPr lang="en-US" b="1" dirty="0"/>
          </a:p>
          <a:p>
            <a:endParaRPr lang="en-US" sz="1400" b="1" dirty="0" smtClean="0"/>
          </a:p>
          <a:p>
            <a:pPr marL="0" indent="0">
              <a:buNone/>
            </a:pPr>
            <a:r>
              <a:rPr lang="en-US" b="1" u="sng" dirty="0" smtClean="0"/>
              <a:t>Key Partnership Trends</a:t>
            </a:r>
          </a:p>
          <a:p>
            <a:r>
              <a:rPr lang="en-US" b="1" dirty="0" smtClean="0"/>
              <a:t>UN agencies</a:t>
            </a:r>
            <a:r>
              <a:rPr lang="en-US" dirty="0" smtClean="0"/>
              <a:t> </a:t>
            </a:r>
            <a:r>
              <a:rPr lang="mr-IN" dirty="0" smtClean="0"/>
              <a:t>…</a:t>
            </a:r>
            <a:endParaRPr lang="en-AU" sz="1400" dirty="0"/>
          </a:p>
          <a:p>
            <a:r>
              <a:rPr lang="en-US" b="1" dirty="0" smtClean="0"/>
              <a:t>Internet giants</a:t>
            </a:r>
            <a:r>
              <a:rPr lang="en-US" dirty="0" smtClean="0"/>
              <a:t> </a:t>
            </a:r>
            <a:r>
              <a:rPr lang="mr-IN" dirty="0" smtClean="0"/>
              <a:t>…</a:t>
            </a:r>
            <a:endParaRPr lang="en-US" sz="1200" dirty="0" smtClean="0"/>
          </a:p>
          <a:p>
            <a:r>
              <a:rPr lang="en-US" b="1" dirty="0" smtClean="0"/>
              <a:t>Development finance </a:t>
            </a:r>
            <a:r>
              <a:rPr lang="en-US" dirty="0" smtClean="0"/>
              <a:t>(from IFIs and national </a:t>
            </a:r>
            <a:r>
              <a:rPr lang="en-US" dirty="0"/>
              <a:t>A</a:t>
            </a:r>
            <a:r>
              <a:rPr lang="en-US" dirty="0" smtClean="0"/>
              <a:t>id agencies) sustainable and structured alignment </a:t>
            </a:r>
            <a:r>
              <a:rPr lang="en-US" dirty="0"/>
              <a:t>of </a:t>
            </a:r>
            <a:r>
              <a:rPr lang="en-US" dirty="0" smtClean="0"/>
              <a:t>resources which do </a:t>
            </a:r>
            <a:r>
              <a:rPr lang="en-US" dirty="0"/>
              <a:t>not finance space programs directly, but support </a:t>
            </a:r>
            <a:r>
              <a:rPr lang="en-US" dirty="0" smtClean="0"/>
              <a:t>through their </a:t>
            </a:r>
            <a:r>
              <a:rPr lang="en-US" dirty="0"/>
              <a:t>own </a:t>
            </a:r>
            <a:r>
              <a:rPr lang="en-US" dirty="0" smtClean="0"/>
              <a:t>financing, activities, </a:t>
            </a:r>
            <a:r>
              <a:rPr lang="en-US" dirty="0"/>
              <a:t>and competencies (e.g. capacity-building activities) in areas where EO already, or should, play a major role</a:t>
            </a:r>
            <a:endParaRPr lang="en-AU"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7" name="Title 5"/>
          <p:cNvSpPr txBox="1">
            <a:spLocks/>
          </p:cNvSpPr>
          <p:nvPr/>
        </p:nvSpPr>
        <p:spPr>
          <a:xfrm>
            <a:off x="1905000" y="274637"/>
            <a:ext cx="7010400" cy="1325563"/>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2800" dirty="0" smtClean="0"/>
              <a:t>Background (1)</a:t>
            </a:r>
            <a:endParaRPr lang="en-US" sz="2800" dirty="0"/>
          </a:p>
        </p:txBody>
      </p:sp>
    </p:spTree>
    <p:extLst>
      <p:ext uri="{BB962C8B-B14F-4D97-AF65-F5344CB8AC3E}">
        <p14:creationId xmlns:p14="http://schemas.microsoft.com/office/powerpoint/2010/main" val="48173302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4400" dirty="0" smtClean="0">
                <a:solidFill>
                  <a:schemeClr val="bg1"/>
                </a:solidFill>
                <a:latin typeface="+mj-lt"/>
              </a:rPr>
              <a:t>ESA-IFI Partnerships</a:t>
            </a:r>
            <a:endParaRPr sz="42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lnSpc>
                <a:spcPct val="150000"/>
              </a:lnSpc>
              <a:defRPr>
                <a:solidFill>
                  <a:srgbClr val="000000"/>
                </a:solidFill>
              </a:defRPr>
            </a:pPr>
            <a:r>
              <a:rPr lang="en-US" dirty="0" smtClean="0">
                <a:solidFill>
                  <a:srgbClr val="FFFFFF"/>
                </a:solidFill>
                <a:latin typeface="Helvetica"/>
                <a:ea typeface="Arial Bold"/>
                <a:cs typeface="Arial Bold"/>
                <a:sym typeface="Arial Bold"/>
              </a:rPr>
              <a:t>Stephen Coulson, ESA</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SIT</a:t>
            </a:r>
            <a:r>
              <a:rPr lang="en-AU" dirty="0" smtClean="0">
                <a:solidFill>
                  <a:srgbClr val="FFFFFF"/>
                </a:solidFill>
                <a:latin typeface="Helvetica"/>
                <a:ea typeface="Arial Bold"/>
                <a:cs typeface="Arial Bold"/>
                <a:sym typeface="Arial Bold"/>
              </a:rPr>
              <a:t>-32 </a:t>
            </a:r>
            <a:r>
              <a:rPr dirty="0" smtClean="0">
                <a:solidFill>
                  <a:srgbClr val="FFFFFF"/>
                </a:solidFill>
                <a:latin typeface="Helvetica"/>
                <a:ea typeface="Arial Bold"/>
                <a:cs typeface="Arial Bold"/>
                <a:sym typeface="Arial Bold"/>
              </a:rPr>
              <a:t>Agenda </a:t>
            </a:r>
            <a:r>
              <a:rPr dirty="0">
                <a:solidFill>
                  <a:srgbClr val="FFFFFF"/>
                </a:solidFill>
                <a:latin typeface="Helvetica"/>
                <a:ea typeface="Arial Bold"/>
                <a:cs typeface="Arial Bold"/>
                <a:sym typeface="Arial Bold"/>
              </a:rPr>
              <a:t>Item </a:t>
            </a:r>
            <a:r>
              <a:rPr dirty="0" smtClean="0">
                <a:solidFill>
                  <a:srgbClr val="FFFFFF"/>
                </a:solidFill>
                <a:latin typeface="Helvetica"/>
                <a:ea typeface="Arial Bold"/>
                <a:cs typeface="Arial Bold"/>
                <a:sym typeface="Arial Bold"/>
              </a:rPr>
              <a:t>#</a:t>
            </a:r>
            <a:r>
              <a:rPr lang="en-US" dirty="0">
                <a:solidFill>
                  <a:srgbClr val="FFFFFF"/>
                </a:solidFill>
                <a:latin typeface="Helvetica"/>
                <a:ea typeface="Arial Bold"/>
                <a:cs typeface="Arial Bold"/>
                <a:sym typeface="Arial Bold"/>
              </a:rPr>
              <a:t>6</a:t>
            </a:r>
            <a:endParaRPr lang="en-US" dirty="0" smtClean="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CEOS </a:t>
            </a:r>
            <a:r>
              <a:rPr lang="en-US" dirty="0" smtClean="0">
                <a:solidFill>
                  <a:srgbClr val="FFFFFF"/>
                </a:solidFill>
                <a:latin typeface="Helvetica"/>
                <a:ea typeface="Arial Bold"/>
                <a:cs typeface="Arial Bold"/>
                <a:sym typeface="Arial Bold"/>
              </a:rPr>
              <a:t>Strategic </a:t>
            </a:r>
            <a:r>
              <a:rPr lang="en-AU" dirty="0" smtClean="0">
                <a:solidFill>
                  <a:srgbClr val="FFFFFF"/>
                </a:solidFill>
                <a:latin typeface="Helvetica"/>
                <a:ea typeface="Arial Bold"/>
                <a:cs typeface="Arial Bold"/>
                <a:sym typeface="Arial Bold"/>
              </a:rPr>
              <a:t>Implementation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ESA Headquarters, Paris, France</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26</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-27</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 April 2017</a:t>
            </a:r>
            <a:endParaRPr dirty="0">
              <a:solidFill>
                <a:srgbClr val="FFFFFF"/>
              </a:solidFill>
              <a:latin typeface="Helvetica"/>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b="0" dirty="0" smtClean="0">
                <a:solidFill>
                  <a:prstClr val="white">
                    <a:lumMod val="20000"/>
                    <a:lumOff val="80000"/>
                  </a:prstClr>
                </a:solidFill>
                <a:latin typeface="Helvetica"/>
              </a:rPr>
              <a:t>Committee on Earth Observation Satellites</a:t>
            </a:r>
            <a:endParaRPr lang="en-US" sz="1050" b="0" dirty="0">
              <a:solidFill>
                <a:prstClr val="white">
                  <a:lumMod val="20000"/>
                  <a:lumOff val="80000"/>
                </a:prstClr>
              </a:solidFill>
              <a:latin typeface="Helvetica"/>
            </a:endParaRPr>
          </a:p>
        </p:txBody>
      </p:sp>
    </p:spTree>
    <p:extLst>
      <p:ext uri="{BB962C8B-B14F-4D97-AF65-F5344CB8AC3E}">
        <p14:creationId xmlns:p14="http://schemas.microsoft.com/office/powerpoint/2010/main" val="3407888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18288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4400" dirty="0" smtClean="0">
                <a:solidFill>
                  <a:schemeClr val="bg1"/>
                </a:solidFill>
                <a:latin typeface="+mj-lt"/>
              </a:rPr>
              <a:t>Discussion</a:t>
            </a:r>
            <a:endParaRPr sz="42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lnSpc>
                <a:spcPct val="150000"/>
              </a:lnSpc>
              <a:defRPr>
                <a:solidFill>
                  <a:srgbClr val="000000"/>
                </a:solidFill>
              </a:defRPr>
            </a:pPr>
            <a:r>
              <a:rPr lang="en-US" dirty="0" smtClean="0">
                <a:solidFill>
                  <a:srgbClr val="FFFFFF"/>
                </a:solidFill>
                <a:latin typeface="Helvetica"/>
                <a:ea typeface="Arial Bold"/>
                <a:cs typeface="Arial Bold"/>
                <a:sym typeface="Arial Bold"/>
              </a:rPr>
              <a:t>SIT Chair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SIT</a:t>
            </a:r>
            <a:r>
              <a:rPr lang="en-AU" dirty="0" smtClean="0">
                <a:solidFill>
                  <a:srgbClr val="FFFFFF"/>
                </a:solidFill>
                <a:latin typeface="Helvetica"/>
                <a:ea typeface="Arial Bold"/>
                <a:cs typeface="Arial Bold"/>
                <a:sym typeface="Arial Bold"/>
              </a:rPr>
              <a:t>-32 </a:t>
            </a:r>
            <a:r>
              <a:rPr dirty="0" smtClean="0">
                <a:solidFill>
                  <a:srgbClr val="FFFFFF"/>
                </a:solidFill>
                <a:latin typeface="Helvetica"/>
                <a:ea typeface="Arial Bold"/>
                <a:cs typeface="Arial Bold"/>
                <a:sym typeface="Arial Bold"/>
              </a:rPr>
              <a:t>Agenda </a:t>
            </a:r>
            <a:r>
              <a:rPr dirty="0">
                <a:solidFill>
                  <a:srgbClr val="FFFFFF"/>
                </a:solidFill>
                <a:latin typeface="Helvetica"/>
                <a:ea typeface="Arial Bold"/>
                <a:cs typeface="Arial Bold"/>
                <a:sym typeface="Arial Bold"/>
              </a:rPr>
              <a:t>Item </a:t>
            </a:r>
            <a:r>
              <a:rPr dirty="0" smtClean="0">
                <a:solidFill>
                  <a:srgbClr val="FFFFFF"/>
                </a:solidFill>
                <a:latin typeface="Helvetica"/>
                <a:ea typeface="Arial Bold"/>
                <a:cs typeface="Arial Bold"/>
                <a:sym typeface="Arial Bold"/>
              </a:rPr>
              <a:t>#</a:t>
            </a:r>
            <a:r>
              <a:rPr lang="en-US" dirty="0">
                <a:solidFill>
                  <a:srgbClr val="FFFFFF"/>
                </a:solidFill>
                <a:latin typeface="Helvetica"/>
                <a:ea typeface="Arial Bold"/>
                <a:cs typeface="Arial Bold"/>
                <a:sym typeface="Arial Bold"/>
              </a:rPr>
              <a:t>7</a:t>
            </a:r>
            <a:endParaRPr lang="en-US" dirty="0" smtClean="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CEOS </a:t>
            </a:r>
            <a:r>
              <a:rPr lang="en-US" dirty="0" smtClean="0">
                <a:solidFill>
                  <a:srgbClr val="FFFFFF"/>
                </a:solidFill>
                <a:latin typeface="Helvetica"/>
                <a:ea typeface="Arial Bold"/>
                <a:cs typeface="Arial Bold"/>
                <a:sym typeface="Arial Bold"/>
              </a:rPr>
              <a:t>Strategic </a:t>
            </a:r>
            <a:r>
              <a:rPr lang="en-AU" dirty="0" smtClean="0">
                <a:solidFill>
                  <a:srgbClr val="FFFFFF"/>
                </a:solidFill>
                <a:latin typeface="Helvetica"/>
                <a:ea typeface="Arial Bold"/>
                <a:cs typeface="Arial Bold"/>
                <a:sym typeface="Arial Bold"/>
              </a:rPr>
              <a:t>Implementation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ESA Headquarters, Paris, France</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26</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-27</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 April 2017</a:t>
            </a:r>
            <a:endParaRPr dirty="0">
              <a:solidFill>
                <a:srgbClr val="FFFFFF"/>
              </a:solidFill>
              <a:latin typeface="Helvetica"/>
              <a:ea typeface="Arial Bold"/>
              <a:cs typeface="Arial Bold"/>
              <a:sym typeface="Arial Bold"/>
            </a:endParaRPr>
          </a:p>
        </p:txBody>
      </p:sp>
      <p:pic>
        <p:nvPicPr>
          <p:cNvPr id="12" name="ceos_logo.png"/>
          <p:cNvPicPr/>
          <p:nvPr/>
        </p:nvPicPr>
        <p:blipFill>
          <a:blip r:embed="rId2">
            <a:extLst/>
          </a:blip>
          <a:stretch>
            <a:fillRect/>
          </a:stretch>
        </p:blipFill>
        <p:spPr>
          <a:xfrm>
            <a:off x="622789" y="457200"/>
            <a:ext cx="2507906" cy="993132"/>
          </a:xfrm>
          <a:prstGeom prst="rect">
            <a:avLst/>
          </a:prstGeom>
          <a:ln w="12700">
            <a:miter lim="400000"/>
          </a:ln>
        </p:spPr>
      </p:pic>
      <p:sp>
        <p:nvSpPr>
          <p:cNvPr id="5" name="Shape 10"/>
          <p:cNvSpPr txBox="1">
            <a:spLocks/>
          </p:cNvSpPr>
          <p:nvPr/>
        </p:nvSpPr>
        <p:spPr>
          <a:xfrm>
            <a:off x="622789" y="1486429"/>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b="0" dirty="0" smtClean="0">
                <a:solidFill>
                  <a:prstClr val="white">
                    <a:lumMod val="20000"/>
                    <a:lumOff val="80000"/>
                  </a:prstClr>
                </a:solidFill>
                <a:latin typeface="Helvetica"/>
              </a:rPr>
              <a:t>Committee on Earth Observation Satellites</a:t>
            </a:r>
            <a:endParaRPr lang="en-US" sz="1050" b="0" dirty="0">
              <a:solidFill>
                <a:prstClr val="white">
                  <a:lumMod val="20000"/>
                  <a:lumOff val="80000"/>
                </a:prstClr>
              </a:solidFill>
              <a:latin typeface="Helvetica"/>
            </a:endParaRPr>
          </a:p>
        </p:txBody>
      </p:sp>
    </p:spTree>
    <p:extLst>
      <p:ext uri="{BB962C8B-B14F-4D97-AF65-F5344CB8AC3E}">
        <p14:creationId xmlns:p14="http://schemas.microsoft.com/office/powerpoint/2010/main" val="153322051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32</a:t>
            </a:fld>
            <a:endParaRPr dirty="0">
              <a:solidFill>
                <a:srgbClr val="1F497D"/>
              </a:solidFill>
            </a:endParaRPr>
          </a:p>
        </p:txBody>
      </p:sp>
      <p:sp>
        <p:nvSpPr>
          <p:cNvPr id="3" name="Content Placeholder 2"/>
          <p:cNvSpPr>
            <a:spLocks noGrp="1"/>
          </p:cNvSpPr>
          <p:nvPr>
            <p:ph sz="quarter" idx="10"/>
          </p:nvPr>
        </p:nvSpPr>
        <p:spPr>
          <a:xfrm>
            <a:off x="457200" y="1371600"/>
            <a:ext cx="8686800" cy="4724400"/>
          </a:xfrm>
        </p:spPr>
        <p:txBody>
          <a:bodyPr/>
          <a:lstStyle/>
          <a:p>
            <a:r>
              <a:rPr lang="en-US" dirty="0" smtClean="0"/>
              <a:t>Should and could space agencies do more through CEOS and GEO to work more effectively with IFIs?</a:t>
            </a:r>
          </a:p>
          <a:p>
            <a:endParaRPr lang="en-US" sz="1200" dirty="0" smtClean="0"/>
          </a:p>
          <a:p>
            <a:r>
              <a:rPr lang="en-US" dirty="0" smtClean="0"/>
              <a:t>How should we work with GEO?</a:t>
            </a:r>
          </a:p>
          <a:p>
            <a:endParaRPr lang="en-US" sz="1200" dirty="0" smtClean="0"/>
          </a:p>
          <a:p>
            <a:r>
              <a:rPr lang="en-US" dirty="0" smtClean="0"/>
              <a:t>And might we use GEO convening </a:t>
            </a:r>
            <a:r>
              <a:rPr lang="en-US" dirty="0"/>
              <a:t>power to facilitate the </a:t>
            </a:r>
            <a:r>
              <a:rPr lang="en-US" dirty="0" smtClean="0"/>
              <a:t>cooperation? </a:t>
            </a:r>
          </a:p>
          <a:p>
            <a:pPr lvl="1">
              <a:buFont typeface=".AppleSystemUIFont" charset="-120"/>
              <a:buChar char="-"/>
            </a:pPr>
            <a:r>
              <a:rPr lang="en-US" dirty="0"/>
              <a:t>s</a:t>
            </a:r>
            <a:r>
              <a:rPr lang="en-US" dirty="0" smtClean="0"/>
              <a:t>tructured engagement around the grand challenges we share in common</a:t>
            </a:r>
          </a:p>
          <a:p>
            <a:endParaRPr lang="en-US" sz="1200" dirty="0" smtClean="0"/>
          </a:p>
          <a:p>
            <a:r>
              <a:rPr lang="en-US" dirty="0"/>
              <a:t>GEO partnerships with the banks:</a:t>
            </a:r>
          </a:p>
          <a:p>
            <a:pPr lvl="1">
              <a:buFont typeface=".AppleSystemUIFont" charset="-120"/>
              <a:buChar char="-"/>
            </a:pPr>
            <a:r>
              <a:rPr lang="en-US" dirty="0"/>
              <a:t>how to engage the WB to address the 3 GEO priorities (SDG, Disasters and Climate Change). </a:t>
            </a:r>
          </a:p>
          <a:p>
            <a:pPr lvl="1">
              <a:buFont typeface=".AppleSystemUIFont" charset="-120"/>
              <a:buChar char="-"/>
            </a:pPr>
            <a:r>
              <a:rPr lang="en-US" dirty="0"/>
              <a:t>are there any plan from GEO to extend that relationship with other major </a:t>
            </a:r>
            <a:r>
              <a:rPr lang="en-GB" dirty="0"/>
              <a:t>development banks e.g. ADB ?</a:t>
            </a:r>
            <a:endParaRPr lang="en-US" dirty="0"/>
          </a:p>
          <a:p>
            <a:endParaRPr lang="en-US" sz="1200" dirty="0"/>
          </a:p>
          <a:p>
            <a:r>
              <a:rPr lang="en-US" dirty="0"/>
              <a:t>How </a:t>
            </a:r>
            <a:r>
              <a:rPr lang="en-US" dirty="0" smtClean="0"/>
              <a:t>to build on existing agency </a:t>
            </a:r>
            <a:r>
              <a:rPr lang="en-US" dirty="0"/>
              <a:t>expertise and experience</a:t>
            </a:r>
            <a:r>
              <a:rPr lang="en-US" dirty="0" smtClean="0"/>
              <a:t>?</a:t>
            </a:r>
          </a:p>
        </p:txBody>
      </p:sp>
      <p:sp>
        <p:nvSpPr>
          <p:cNvPr id="6" name="Title 5"/>
          <p:cNvSpPr>
            <a:spLocks noGrp="1"/>
          </p:cNvSpPr>
          <p:nvPr>
            <p:ph type="title" idx="4294967295"/>
          </p:nvPr>
        </p:nvSpPr>
        <p:spPr>
          <a:xfrm>
            <a:off x="1905000" y="274637"/>
            <a:ext cx="4495800" cy="1325563"/>
          </a:xfrm>
          <a:prstGeom prst="rect">
            <a:avLst/>
          </a:prstGeom>
        </p:spPr>
        <p:txBody>
          <a:bodyPr/>
          <a:lstStyle/>
          <a:p>
            <a:pPr algn="l"/>
            <a:r>
              <a:rPr lang="en-US" dirty="0" smtClean="0"/>
              <a:t>Seed Questions</a:t>
            </a:r>
            <a:endParaRPr lang="en-US" dirty="0"/>
          </a:p>
        </p:txBody>
      </p:sp>
    </p:spTree>
    <p:extLst>
      <p:ext uri="{BB962C8B-B14F-4D97-AF65-F5344CB8AC3E}">
        <p14:creationId xmlns:p14="http://schemas.microsoft.com/office/powerpoint/2010/main" val="118089844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33</a:t>
            </a:fld>
            <a:endParaRPr dirty="0">
              <a:solidFill>
                <a:srgbClr val="1F497D"/>
              </a:solidFill>
            </a:endParaRPr>
          </a:p>
        </p:txBody>
      </p:sp>
      <p:sp>
        <p:nvSpPr>
          <p:cNvPr id="3" name="Content Placeholder 2"/>
          <p:cNvSpPr>
            <a:spLocks noGrp="1"/>
          </p:cNvSpPr>
          <p:nvPr>
            <p:ph sz="quarter" idx="10"/>
          </p:nvPr>
        </p:nvSpPr>
        <p:spPr/>
        <p:txBody>
          <a:bodyPr/>
          <a:lstStyle/>
          <a:p>
            <a:r>
              <a:rPr lang="en-US" dirty="0" smtClean="0"/>
              <a:t>Further dedicated session around SIT-TW (Sept) at ESRIN</a:t>
            </a:r>
          </a:p>
          <a:p>
            <a:endParaRPr lang="en-US" dirty="0" smtClean="0"/>
          </a:p>
          <a:p>
            <a:r>
              <a:rPr lang="en-US" dirty="0" smtClean="0"/>
              <a:t>CEOS initiative from 2018 in cooperation with GEO?</a:t>
            </a:r>
          </a:p>
        </p:txBody>
      </p:sp>
      <p:sp>
        <p:nvSpPr>
          <p:cNvPr id="6" name="Title 5"/>
          <p:cNvSpPr>
            <a:spLocks noGrp="1"/>
          </p:cNvSpPr>
          <p:nvPr>
            <p:ph type="title" idx="4294967295"/>
          </p:nvPr>
        </p:nvSpPr>
        <p:spPr>
          <a:xfrm>
            <a:off x="1905000" y="274637"/>
            <a:ext cx="4495800" cy="1325563"/>
          </a:xfrm>
          <a:prstGeom prst="rect">
            <a:avLst/>
          </a:prstGeom>
        </p:spPr>
        <p:txBody>
          <a:bodyPr/>
          <a:lstStyle/>
          <a:p>
            <a:pPr algn="l"/>
            <a:r>
              <a:rPr lang="en-US" dirty="0" smtClean="0"/>
              <a:t>Potential Outcomes</a:t>
            </a:r>
            <a:endParaRPr lang="en-US" dirty="0"/>
          </a:p>
        </p:txBody>
      </p:sp>
    </p:spTree>
    <p:extLst>
      <p:ext uri="{BB962C8B-B14F-4D97-AF65-F5344CB8AC3E}">
        <p14:creationId xmlns:p14="http://schemas.microsoft.com/office/powerpoint/2010/main" val="3162995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371600"/>
            <a:ext cx="8153400" cy="4724400"/>
          </a:xfrm>
        </p:spPr>
        <p:txBody>
          <a:bodyPr/>
          <a:lstStyle/>
          <a:p>
            <a:pPr marL="0" indent="0">
              <a:buNone/>
            </a:pPr>
            <a:r>
              <a:rPr lang="en-AU" b="1" u="sng" dirty="0" smtClean="0"/>
              <a:t>GEO: Status of involvement with IFIs</a:t>
            </a:r>
            <a:endParaRPr lang="en-AU" b="1" u="sng" dirty="0"/>
          </a:p>
          <a:p>
            <a:r>
              <a:rPr lang="en-AU" b="1" dirty="0" smtClean="0"/>
              <a:t>GEO has recognised IFIs as critical partner, with special panel at upcoming GEO Plenary to discuss</a:t>
            </a:r>
          </a:p>
          <a:p>
            <a:r>
              <a:rPr lang="en-AU" b="1" dirty="0" smtClean="0"/>
              <a:t>Need to ensure coherent approach between CEOS and GEO in dealing with IFIs</a:t>
            </a:r>
          </a:p>
          <a:p>
            <a:endParaRPr lang="en-AU" dirty="0"/>
          </a:p>
          <a:p>
            <a:pPr marL="0" indent="0">
              <a:buNone/>
            </a:pPr>
            <a:r>
              <a:rPr lang="en-AU" b="1" u="sng" dirty="0" smtClean="0"/>
              <a:t>Key mechanisms</a:t>
            </a:r>
            <a:endParaRPr lang="en-AU" b="1" dirty="0"/>
          </a:p>
          <a:p>
            <a:r>
              <a:rPr lang="en-AU" b="1" dirty="0" smtClean="0"/>
              <a:t>IFIs and National Development Agencies support majority of geospatial activities in developing countries</a:t>
            </a:r>
          </a:p>
          <a:p>
            <a:r>
              <a:rPr lang="en-AU" b="1" dirty="0" smtClean="0"/>
              <a:t>Different </a:t>
            </a:r>
            <a:r>
              <a:rPr lang="en-AU" b="1" dirty="0" err="1" smtClean="0"/>
              <a:t>modelities</a:t>
            </a:r>
            <a:r>
              <a:rPr lang="en-AU" b="1" dirty="0" smtClean="0"/>
              <a:t>: how can IFIs:</a:t>
            </a:r>
          </a:p>
          <a:p>
            <a:pPr lvl="1"/>
            <a:r>
              <a:rPr lang="en-AU" b="1" dirty="0" smtClean="0"/>
              <a:t>Improve what is already being implemented?</a:t>
            </a:r>
          </a:p>
          <a:p>
            <a:pPr lvl="1"/>
            <a:r>
              <a:rPr lang="en-AU" b="1" dirty="0" smtClean="0"/>
              <a:t>Improve proposed delivery of planned projects?</a:t>
            </a:r>
          </a:p>
          <a:p>
            <a:pPr lvl="1"/>
            <a:r>
              <a:rPr lang="en-AU" b="1" dirty="0" smtClean="0"/>
              <a:t>Inform possibilities of innovative new policy decisions based on better knowledge of new technologies</a:t>
            </a:r>
            <a:endParaRPr lang="en-AU" b="1" dirty="0"/>
          </a:p>
          <a:p>
            <a:pPr marL="0" indent="0">
              <a:buNone/>
            </a:pPr>
            <a:endParaRPr lang="en-AU" b="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a:p>
        </p:txBody>
      </p:sp>
      <p:sp>
        <p:nvSpPr>
          <p:cNvPr id="7" name="Title 5"/>
          <p:cNvSpPr txBox="1">
            <a:spLocks/>
          </p:cNvSpPr>
          <p:nvPr/>
        </p:nvSpPr>
        <p:spPr>
          <a:xfrm>
            <a:off x="1905000" y="274637"/>
            <a:ext cx="7010400" cy="1325563"/>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2800" dirty="0" smtClean="0"/>
              <a:t>Background (2)</a:t>
            </a:r>
            <a:endParaRPr lang="en-US" sz="2800" dirty="0"/>
          </a:p>
        </p:txBody>
      </p:sp>
    </p:spTree>
    <p:extLst>
      <p:ext uri="{BB962C8B-B14F-4D97-AF65-F5344CB8AC3E}">
        <p14:creationId xmlns:p14="http://schemas.microsoft.com/office/powerpoint/2010/main" val="79223339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600200"/>
            <a:ext cx="8153400" cy="4724400"/>
          </a:xfrm>
        </p:spPr>
        <p:txBody>
          <a:bodyPr/>
          <a:lstStyle/>
          <a:p>
            <a:pPr marL="0" indent="0">
              <a:buNone/>
            </a:pPr>
            <a:r>
              <a:rPr lang="en-GB" b="1" u="sng" dirty="0"/>
              <a:t>Main discussion points </a:t>
            </a:r>
            <a:r>
              <a:rPr lang="en-GB" b="1" u="sng" dirty="0" smtClean="0"/>
              <a:t>from SIT-32 (Apr 2017)</a:t>
            </a:r>
            <a:endParaRPr lang="en-GB" u="sng" dirty="0"/>
          </a:p>
          <a:p>
            <a:pPr marL="0" indent="0">
              <a:buNone/>
            </a:pPr>
            <a:r>
              <a:rPr lang="en-GB" dirty="0" smtClean="0"/>
              <a:t>Partners </a:t>
            </a:r>
            <a:r>
              <a:rPr lang="en-GB" dirty="0"/>
              <a:t>and Partnerships:</a:t>
            </a:r>
          </a:p>
          <a:p>
            <a:pPr lvl="0"/>
            <a:r>
              <a:rPr lang="en-GB" dirty="0"/>
              <a:t>Follow-up at the SIT Technical Workshop on the </a:t>
            </a:r>
            <a:r>
              <a:rPr lang="en-GB" b="1" dirty="0"/>
              <a:t>potential for space agencies to collectively engage with development finance institutions</a:t>
            </a:r>
            <a:r>
              <a:rPr lang="en-GB" dirty="0"/>
              <a:t> was agreed</a:t>
            </a:r>
            <a:r>
              <a:rPr lang="en-GB" dirty="0" smtClean="0"/>
              <a:t>.</a:t>
            </a:r>
          </a:p>
          <a:p>
            <a:pPr lvl="0"/>
            <a:endParaRPr lang="en-GB" sz="700" dirty="0"/>
          </a:p>
          <a:p>
            <a:pPr marL="0" indent="0">
              <a:buNone/>
            </a:pPr>
            <a:r>
              <a:rPr lang="en-AU" b="1" u="sng" dirty="0" smtClean="0"/>
              <a:t>SIT-32-01</a:t>
            </a:r>
          </a:p>
          <a:p>
            <a:pPr marL="0" indent="0">
              <a:buNone/>
            </a:pPr>
            <a:endParaRPr lang="en-AU" b="1" u="sng" dirty="0"/>
          </a:p>
          <a:p>
            <a:pPr lvl="1"/>
            <a:endParaRPr lang="en-AU" sz="1200" dirty="0"/>
          </a:p>
          <a:p>
            <a:endParaRPr lang="en-US" sz="1400" b="1"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a:p>
        </p:txBody>
      </p:sp>
      <p:sp>
        <p:nvSpPr>
          <p:cNvPr id="7" name="Title 5"/>
          <p:cNvSpPr txBox="1">
            <a:spLocks/>
          </p:cNvSpPr>
          <p:nvPr/>
        </p:nvSpPr>
        <p:spPr>
          <a:xfrm>
            <a:off x="1905000" y="274637"/>
            <a:ext cx="7010400" cy="1325563"/>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2800" dirty="0" smtClean="0"/>
              <a:t>SIT-32 Discussion and Actions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35" y="3886199"/>
            <a:ext cx="7488865" cy="2672375"/>
          </a:xfrm>
          <a:prstGeom prst="rect">
            <a:avLst/>
          </a:prstGeom>
        </p:spPr>
      </p:pic>
    </p:spTree>
    <p:extLst>
      <p:ext uri="{BB962C8B-B14F-4D97-AF65-F5344CB8AC3E}">
        <p14:creationId xmlns:p14="http://schemas.microsoft.com/office/powerpoint/2010/main" val="70835466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228600" y="1371600"/>
            <a:ext cx="8686800" cy="4724400"/>
          </a:xfrm>
        </p:spPr>
        <p:txBody>
          <a:bodyPr/>
          <a:lstStyle/>
          <a:p>
            <a:pPr marL="0" indent="0">
              <a:buNone/>
            </a:pPr>
            <a:r>
              <a:rPr lang="en-US" b="1" u="sng" dirty="0" smtClean="0"/>
              <a:t>Session Objectives:</a:t>
            </a:r>
            <a:endParaRPr lang="en-US" dirty="0"/>
          </a:p>
          <a:p>
            <a:pPr marL="0" indent="0">
              <a:buNone/>
            </a:pPr>
            <a:endParaRPr lang="en-US" dirty="0"/>
          </a:p>
          <a:p>
            <a:pPr marL="457200" indent="-457200">
              <a:buFont typeface="+mj-lt"/>
              <a:buAutoNum type="arabicPeriod"/>
            </a:pPr>
            <a:r>
              <a:rPr lang="en-GB" dirty="0"/>
              <a:t>Understand the opportunity from the perspective of the </a:t>
            </a:r>
            <a:r>
              <a:rPr lang="en-GB" dirty="0" smtClean="0"/>
              <a:t>IFIs</a:t>
            </a:r>
          </a:p>
          <a:p>
            <a:pPr marL="457200" indent="-457200">
              <a:buFont typeface="+mj-lt"/>
              <a:buAutoNum type="arabicPeriod"/>
            </a:pPr>
            <a:endParaRPr lang="en-GB" dirty="0"/>
          </a:p>
          <a:p>
            <a:pPr marL="457200" indent="-457200">
              <a:buFont typeface="+mj-lt"/>
              <a:buAutoNum type="arabicPeriod"/>
            </a:pPr>
            <a:r>
              <a:rPr lang="en-GB" dirty="0"/>
              <a:t>Understand the opportunity from the perspective of CEOS and CEOS </a:t>
            </a:r>
            <a:r>
              <a:rPr lang="en-GB" dirty="0" smtClean="0"/>
              <a:t>Agencies</a:t>
            </a:r>
          </a:p>
          <a:p>
            <a:pPr marL="457200" indent="-457200">
              <a:buFont typeface="+mj-lt"/>
              <a:buAutoNum type="arabicPeriod"/>
            </a:pPr>
            <a:endParaRPr lang="en-GB" dirty="0"/>
          </a:p>
          <a:p>
            <a:pPr marL="457200" indent="-457200">
              <a:buFont typeface="+mj-lt"/>
              <a:buAutoNum type="arabicPeriod"/>
            </a:pPr>
            <a:r>
              <a:rPr lang="en-GB" dirty="0"/>
              <a:t>Consider the approach and process by which the activity could be taken </a:t>
            </a:r>
            <a:r>
              <a:rPr lang="en-GB" dirty="0" smtClean="0"/>
              <a:t>forward</a:t>
            </a:r>
          </a:p>
          <a:p>
            <a:pPr marL="457200" indent="-457200">
              <a:buFont typeface="+mj-lt"/>
              <a:buAutoNum type="arabicPeriod"/>
            </a:pPr>
            <a:endParaRPr lang="en-GB" dirty="0"/>
          </a:p>
          <a:p>
            <a:pPr marL="457200" indent="-457200">
              <a:buFont typeface="+mj-lt"/>
              <a:buAutoNum type="arabicPeriod"/>
            </a:pPr>
            <a:r>
              <a:rPr lang="en-GB" dirty="0"/>
              <a:t>Review the draft white paper prepared by the SIT Chair Team and other </a:t>
            </a:r>
            <a:r>
              <a:rPr lang="en-GB" dirty="0" smtClean="0"/>
              <a:t>contributors</a:t>
            </a:r>
          </a:p>
          <a:p>
            <a:pPr marL="457200" indent="-457200">
              <a:buFont typeface="+mj-lt"/>
              <a:buAutoNum type="arabicPeriod"/>
            </a:pPr>
            <a:endParaRPr lang="en-GB" dirty="0"/>
          </a:p>
          <a:p>
            <a:pPr marL="457200" indent="-457200">
              <a:buFont typeface="+mj-lt"/>
              <a:buAutoNum type="arabicPeriod"/>
            </a:pPr>
            <a:r>
              <a:rPr lang="en-GB" dirty="0"/>
              <a:t>Review the recommendations for CEOS </a:t>
            </a:r>
            <a:r>
              <a:rPr lang="en-GB" dirty="0" smtClean="0"/>
              <a:t>Plenary (via SIT TW)</a:t>
            </a:r>
            <a:endParaRPr lang="en-US" dirty="0"/>
          </a:p>
          <a:p>
            <a:pPr>
              <a:buFont typeface="Arial" charset="0"/>
              <a:buChar char="•"/>
            </a:pPr>
            <a:endParaRPr lang="en-US" dirty="0"/>
          </a:p>
          <a:p>
            <a:pPr>
              <a:buFont typeface="Arial" charset="0"/>
              <a:buChar char="•"/>
            </a:pPr>
            <a:endParaRPr lang="en-US" dirty="0"/>
          </a:p>
        </p:txBody>
      </p:sp>
      <p:sp>
        <p:nvSpPr>
          <p:cNvPr id="4" name="Content Placeholder 3"/>
          <p:cNvSpPr>
            <a:spLocks noGrp="1"/>
          </p:cNvSpPr>
          <p:nvPr>
            <p:ph sz="quarter" idx="11"/>
          </p:nvPr>
        </p:nvSpPr>
        <p:spPr/>
        <p:txBody>
          <a:bodyPr/>
          <a:lstStyle/>
          <a:p>
            <a:r>
              <a:rPr lang="en-GB" dirty="0" smtClean="0"/>
              <a:t>Monday IFI Session</a:t>
            </a:r>
            <a:endParaRPr lang="en-GB" dirty="0"/>
          </a:p>
        </p:txBody>
      </p:sp>
    </p:spTree>
    <p:extLst>
      <p:ext uri="{BB962C8B-B14F-4D97-AF65-F5344CB8AC3E}">
        <p14:creationId xmlns:p14="http://schemas.microsoft.com/office/powerpoint/2010/main" val="15566277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228600" y="1219200"/>
            <a:ext cx="8686800" cy="4724400"/>
          </a:xfrm>
        </p:spPr>
        <p:txBody>
          <a:bodyPr/>
          <a:lstStyle/>
          <a:p>
            <a:r>
              <a:rPr lang="en-US" b="1" i="1" dirty="0" smtClean="0"/>
              <a:t>Principle objective agreed: </a:t>
            </a:r>
            <a:r>
              <a:rPr lang="en-US" b="1" i="1" dirty="0"/>
              <a:t>to develop a coherent, consistent, and compelling set of materials to promote </a:t>
            </a:r>
            <a:r>
              <a:rPr lang="en-US" b="1" i="1" dirty="0" smtClean="0"/>
              <a:t>the ‘mainstreaming’ of EO </a:t>
            </a:r>
            <a:r>
              <a:rPr lang="en-US" b="1" i="1" dirty="0"/>
              <a:t>for ODA</a:t>
            </a:r>
          </a:p>
          <a:p>
            <a:pPr lvl="0"/>
            <a:endParaRPr lang="en-US" sz="1400" dirty="0" smtClean="0"/>
          </a:p>
          <a:p>
            <a:r>
              <a:rPr lang="en-US" dirty="0" smtClean="0"/>
              <a:t>Need </a:t>
            </a:r>
            <a:r>
              <a:rPr lang="en-US" dirty="0"/>
              <a:t>to address the </a:t>
            </a:r>
            <a:r>
              <a:rPr lang="en-US" dirty="0" smtClean="0"/>
              <a:t>Banks </a:t>
            </a:r>
            <a:r>
              <a:rPr lang="en-US" dirty="0"/>
              <a:t>at three separate levels:</a:t>
            </a:r>
          </a:p>
          <a:p>
            <a:pPr lvl="1"/>
            <a:r>
              <a:rPr lang="en-US" dirty="0"/>
              <a:t>Improving ongoing </a:t>
            </a:r>
            <a:r>
              <a:rPr lang="en-US" dirty="0" smtClean="0"/>
              <a:t>implementation</a:t>
            </a:r>
            <a:endParaRPr lang="en-US" dirty="0"/>
          </a:p>
          <a:p>
            <a:pPr lvl="1"/>
            <a:r>
              <a:rPr lang="en-US" dirty="0"/>
              <a:t>Defining improved new implementation, </a:t>
            </a:r>
            <a:r>
              <a:rPr lang="en-US" dirty="0" smtClean="0"/>
              <a:t>further</a:t>
            </a:r>
            <a:endParaRPr lang="en-US" dirty="0"/>
          </a:p>
          <a:p>
            <a:pPr lvl="1"/>
            <a:r>
              <a:rPr lang="en-US" dirty="0"/>
              <a:t>New strategic policy opportunities afforded by EO information</a:t>
            </a:r>
          </a:p>
          <a:p>
            <a:pPr lvl="0"/>
            <a:endParaRPr lang="en-US" sz="1400" dirty="0" smtClean="0"/>
          </a:p>
          <a:p>
            <a:pPr lvl="0"/>
            <a:r>
              <a:rPr lang="en-US" dirty="0" smtClean="0"/>
              <a:t>Overall intention is for CEOS </a:t>
            </a:r>
            <a:r>
              <a:rPr lang="en-US" dirty="0"/>
              <a:t>and its agencies to help build </a:t>
            </a:r>
            <a:r>
              <a:rPr lang="en-US" dirty="0" smtClean="0"/>
              <a:t>the </a:t>
            </a:r>
            <a:r>
              <a:rPr lang="en-US" dirty="0"/>
              <a:t>case for EO at the policy </a:t>
            </a:r>
            <a:r>
              <a:rPr lang="en-US" dirty="0" smtClean="0"/>
              <a:t>level </a:t>
            </a:r>
            <a:r>
              <a:rPr lang="en-US" dirty="0"/>
              <a:t>and with </a:t>
            </a:r>
            <a:r>
              <a:rPr lang="en-US" dirty="0" smtClean="0"/>
              <a:t>policymakers</a:t>
            </a:r>
          </a:p>
          <a:p>
            <a:pPr lvl="1"/>
            <a:r>
              <a:rPr lang="en-US" dirty="0" err="1" smtClean="0"/>
              <a:t>Maximise</a:t>
            </a:r>
            <a:r>
              <a:rPr lang="en-US" dirty="0" smtClean="0"/>
              <a:t> the societal value of EO by reaching new domains</a:t>
            </a:r>
          </a:p>
          <a:p>
            <a:pPr lvl="1"/>
            <a:r>
              <a:rPr lang="en-US" dirty="0" smtClean="0"/>
              <a:t>Make information and tools available to support IFI policies</a:t>
            </a:r>
            <a:endParaRPr lang="en-GB" dirty="0"/>
          </a:p>
          <a:p>
            <a:pPr>
              <a:buFont typeface="Arial" charset="0"/>
              <a:buChar char="•"/>
            </a:pPr>
            <a:endParaRPr lang="en-US" sz="1400" dirty="0" smtClean="0"/>
          </a:p>
          <a:p>
            <a:pPr marL="342900" lvl="1" indent="-342900">
              <a:buFont typeface="Arial" charset="0"/>
              <a:buChar char="•"/>
            </a:pPr>
            <a:r>
              <a:rPr lang="en-US" dirty="0" smtClean="0"/>
              <a:t>Donor countries are the core funders - </a:t>
            </a:r>
            <a:r>
              <a:rPr lang="en-US" dirty="0"/>
              <a:t>either bilaterally or via </a:t>
            </a:r>
            <a:r>
              <a:rPr lang="en-US" dirty="0" smtClean="0"/>
              <a:t>IFIs - and ultimate customers</a:t>
            </a:r>
            <a:endParaRPr lang="en-US" dirty="0"/>
          </a:p>
        </p:txBody>
      </p:sp>
      <p:sp>
        <p:nvSpPr>
          <p:cNvPr id="4" name="Content Placeholder 3"/>
          <p:cNvSpPr>
            <a:spLocks noGrp="1"/>
          </p:cNvSpPr>
          <p:nvPr>
            <p:ph sz="quarter" idx="11"/>
          </p:nvPr>
        </p:nvSpPr>
        <p:spPr/>
        <p:txBody>
          <a:bodyPr/>
          <a:lstStyle/>
          <a:p>
            <a:r>
              <a:rPr lang="en-GB" dirty="0" smtClean="0"/>
              <a:t>Monday IFI Session Outcomes - Overview</a:t>
            </a:r>
            <a:endParaRPr lang="en-GB" dirty="0"/>
          </a:p>
        </p:txBody>
      </p:sp>
    </p:spTree>
    <p:extLst>
      <p:ext uri="{BB962C8B-B14F-4D97-AF65-F5344CB8AC3E}">
        <p14:creationId xmlns:p14="http://schemas.microsoft.com/office/powerpoint/2010/main" val="88306602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228600" y="1295400"/>
            <a:ext cx="8534400" cy="5181600"/>
          </a:xfrm>
        </p:spPr>
        <p:txBody>
          <a:bodyPr/>
          <a:lstStyle/>
          <a:p>
            <a:pPr lvl="0">
              <a:spcBef>
                <a:spcPts val="600"/>
              </a:spcBef>
              <a:spcAft>
                <a:spcPts val="600"/>
              </a:spcAft>
            </a:pPr>
            <a:r>
              <a:rPr lang="en-GB" dirty="0" smtClean="0"/>
              <a:t>Main activities of CEOS, NASA, JAXA, ESA, DG-DEVCO, UKSA, NSO presented at the last SIT 32</a:t>
            </a:r>
          </a:p>
          <a:p>
            <a:pPr lvl="0">
              <a:spcBef>
                <a:spcPts val="600"/>
              </a:spcBef>
            </a:pPr>
            <a:r>
              <a:rPr lang="en-GB" dirty="0" smtClean="0"/>
              <a:t>In addition, short interventions given by GEO and seconded ESA staff providing resident on-site EO support in WB HQ and ADB HQ, main points:</a:t>
            </a:r>
          </a:p>
          <a:p>
            <a:pPr lvl="1">
              <a:spcBef>
                <a:spcPts val="600"/>
              </a:spcBef>
              <a:buSzPct val="50000"/>
            </a:pPr>
            <a:r>
              <a:rPr lang="en-GB" sz="1800" dirty="0" smtClean="0"/>
              <a:t>Increasing interest in using geo-spatial information by IFIs as part of ‘How to better serve the Client State’ (i.e. improve lending operations)</a:t>
            </a:r>
          </a:p>
          <a:p>
            <a:pPr lvl="1">
              <a:spcBef>
                <a:spcPts val="600"/>
              </a:spcBef>
              <a:buSzPct val="50000"/>
            </a:pPr>
            <a:r>
              <a:rPr lang="en-GB" sz="1800" dirty="0" smtClean="0"/>
              <a:t>Both WB and ADB are now initiating new activities to provide harmonised storage and access to geo-spatial information for Bank internal use,</a:t>
            </a:r>
          </a:p>
          <a:p>
            <a:pPr lvl="1">
              <a:spcBef>
                <a:spcPts val="600"/>
              </a:spcBef>
              <a:buSzPct val="50000"/>
            </a:pPr>
            <a:r>
              <a:rPr lang="en-GB" sz="1800" dirty="0" smtClean="0"/>
              <a:t>Capacity-building (i.e. knowledge of </a:t>
            </a:r>
            <a:r>
              <a:rPr lang="en-GB" sz="1800" i="1" dirty="0" smtClean="0"/>
              <a:t>how to use </a:t>
            </a:r>
            <a:r>
              <a:rPr lang="en-GB" sz="1800" dirty="0" smtClean="0"/>
              <a:t>EO-based information) is a key element in uptake for both Bank staff and Client States,</a:t>
            </a:r>
          </a:p>
          <a:p>
            <a:pPr lvl="1">
              <a:spcBef>
                <a:spcPts val="600"/>
              </a:spcBef>
              <a:buSzPct val="50000"/>
            </a:pPr>
            <a:r>
              <a:rPr lang="en-GB" sz="1800" dirty="0" smtClean="0"/>
              <a:t>EO represents only part of the solution and usually </a:t>
            </a:r>
            <a:r>
              <a:rPr lang="en-GB" sz="1800" dirty="0"/>
              <a:t>needs to be combined with other wider digital </a:t>
            </a:r>
            <a:r>
              <a:rPr lang="en-GB" sz="1800" dirty="0" smtClean="0"/>
              <a:t>solutions,</a:t>
            </a:r>
          </a:p>
          <a:p>
            <a:pPr lvl="1">
              <a:spcBef>
                <a:spcPts val="600"/>
              </a:spcBef>
              <a:buSzPct val="50000"/>
            </a:pPr>
            <a:r>
              <a:rPr lang="en-GB" sz="1800" dirty="0" smtClean="0"/>
              <a:t>Increasing trend to use ‘Open Data’ for transparency / accountability.</a:t>
            </a:r>
          </a:p>
          <a:p>
            <a:pPr lvl="1">
              <a:spcBef>
                <a:spcPts val="600"/>
              </a:spcBef>
              <a:buSzPct val="50000"/>
            </a:pPr>
            <a:r>
              <a:rPr lang="en-GB" sz="1800" dirty="0" smtClean="0"/>
              <a:t>Language an issue, need to use terminology of Development community.</a:t>
            </a:r>
          </a:p>
        </p:txBody>
      </p:sp>
      <p:sp>
        <p:nvSpPr>
          <p:cNvPr id="4" name="Content Placeholder 3"/>
          <p:cNvSpPr>
            <a:spLocks noGrp="1"/>
          </p:cNvSpPr>
          <p:nvPr>
            <p:ph sz="quarter" idx="11"/>
          </p:nvPr>
        </p:nvSpPr>
        <p:spPr/>
        <p:txBody>
          <a:bodyPr/>
          <a:lstStyle/>
          <a:p>
            <a:r>
              <a:rPr lang="en-GB" dirty="0" smtClean="0"/>
              <a:t>Monday IFI Session Outcomes </a:t>
            </a:r>
            <a:r>
              <a:rPr lang="mr-IN" dirty="0" smtClean="0"/>
              <a:t>–</a:t>
            </a:r>
            <a:r>
              <a:rPr lang="en-GB" dirty="0" smtClean="0"/>
              <a:t> Experiences and Activities</a:t>
            </a:r>
            <a:endParaRPr lang="en-GB" dirty="0"/>
          </a:p>
        </p:txBody>
      </p:sp>
    </p:spTree>
    <p:extLst>
      <p:ext uri="{BB962C8B-B14F-4D97-AF65-F5344CB8AC3E}">
        <p14:creationId xmlns:p14="http://schemas.microsoft.com/office/powerpoint/2010/main" val="171024543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a:xfrm>
            <a:off x="228600" y="1219200"/>
            <a:ext cx="8686800" cy="4724400"/>
          </a:xfrm>
        </p:spPr>
        <p:txBody>
          <a:bodyPr/>
          <a:lstStyle/>
          <a:p>
            <a:pPr lvl="0"/>
            <a:r>
              <a:rPr lang="en-US" b="1" i="1" dirty="0" smtClean="0"/>
              <a:t>Start with support to Bank policies, rather than capabilities</a:t>
            </a:r>
          </a:p>
          <a:p>
            <a:pPr lvl="1"/>
            <a:r>
              <a:rPr lang="en-US" sz="1800" dirty="0" smtClean="0"/>
              <a:t>Translate the </a:t>
            </a:r>
            <a:r>
              <a:rPr lang="en-US" sz="1800" dirty="0"/>
              <a:t>value of EO into language that the Banks can understand and incorporate into their decision making </a:t>
            </a:r>
            <a:r>
              <a:rPr lang="en-US" sz="1800" dirty="0" smtClean="0"/>
              <a:t>processes</a:t>
            </a:r>
          </a:p>
          <a:p>
            <a:endParaRPr lang="en-GB" sz="1000" dirty="0" smtClean="0"/>
          </a:p>
          <a:p>
            <a:pPr>
              <a:buFont typeface="Arial" charset="0"/>
              <a:buChar char="•"/>
            </a:pPr>
            <a:r>
              <a:rPr lang="en-US" dirty="0"/>
              <a:t>Accessible data is not sufficient </a:t>
            </a:r>
            <a:r>
              <a:rPr lang="mr-IN" dirty="0" smtClean="0"/>
              <a:t>–</a:t>
            </a:r>
            <a:r>
              <a:rPr lang="en-US" dirty="0" smtClean="0"/>
              <a:t> certified methodology </a:t>
            </a:r>
            <a:r>
              <a:rPr lang="en-US" dirty="0"/>
              <a:t>that produces transparent </a:t>
            </a:r>
            <a:r>
              <a:rPr lang="en-US" dirty="0" smtClean="0"/>
              <a:t>results </a:t>
            </a:r>
            <a:r>
              <a:rPr lang="en-US" dirty="0"/>
              <a:t>is also </a:t>
            </a:r>
            <a:r>
              <a:rPr lang="en-US" dirty="0" smtClean="0"/>
              <a:t>required</a:t>
            </a:r>
          </a:p>
          <a:p>
            <a:pPr>
              <a:buFont typeface="Arial" charset="0"/>
              <a:buChar char="•"/>
            </a:pPr>
            <a:endParaRPr lang="en-US" sz="1000" dirty="0" smtClean="0"/>
          </a:p>
          <a:p>
            <a:pPr>
              <a:buFont typeface="Arial" charset="0"/>
              <a:buChar char="•"/>
            </a:pPr>
            <a:r>
              <a:rPr lang="en-US" dirty="0"/>
              <a:t>OECD Development Assistance Committee sets the guidelines for development aid implementation </a:t>
            </a:r>
            <a:r>
              <a:rPr lang="mr-IN" dirty="0"/>
              <a:t>–</a:t>
            </a:r>
            <a:r>
              <a:rPr lang="en-US" dirty="0"/>
              <a:t> </a:t>
            </a:r>
            <a:r>
              <a:rPr lang="en-US" dirty="0" smtClean="0"/>
              <a:t>further opportunity </a:t>
            </a:r>
            <a:r>
              <a:rPr lang="en-US" dirty="0"/>
              <a:t>to promote </a:t>
            </a:r>
            <a:r>
              <a:rPr lang="en-US" dirty="0" smtClean="0"/>
              <a:t>EO</a:t>
            </a:r>
          </a:p>
          <a:p>
            <a:pPr>
              <a:buFont typeface="Arial" charset="0"/>
              <a:buChar char="•"/>
            </a:pPr>
            <a:endParaRPr lang="en-US" sz="1000" dirty="0" smtClean="0"/>
          </a:p>
          <a:p>
            <a:pPr lvl="0">
              <a:buFont typeface="Arial" charset="0"/>
              <a:buChar char="•"/>
            </a:pPr>
            <a:r>
              <a:rPr lang="en-US" dirty="0" smtClean="0"/>
              <a:t>CEOS agencies have invested </a:t>
            </a:r>
            <a:r>
              <a:rPr lang="en-US" dirty="0"/>
              <a:t>in demonstration projects in order to help the IFIs understand EO </a:t>
            </a:r>
            <a:r>
              <a:rPr lang="en-US" dirty="0" smtClean="0"/>
              <a:t>capabilities</a:t>
            </a:r>
          </a:p>
          <a:p>
            <a:pPr lvl="0">
              <a:buFont typeface="Arial" charset="0"/>
              <a:buChar char="•"/>
            </a:pPr>
            <a:endParaRPr lang="en-US" sz="1000" dirty="0" smtClean="0"/>
          </a:p>
          <a:p>
            <a:pPr>
              <a:buFont typeface="Arial" charset="0"/>
              <a:buChar char="•"/>
            </a:pPr>
            <a:r>
              <a:rPr lang="en-US" dirty="0"/>
              <a:t>Possible European meeting of </a:t>
            </a:r>
            <a:r>
              <a:rPr lang="en-US" dirty="0" smtClean="0"/>
              <a:t>national development </a:t>
            </a:r>
            <a:r>
              <a:rPr lang="en-US" dirty="0"/>
              <a:t>agencies to be convened </a:t>
            </a:r>
            <a:r>
              <a:rPr lang="en-US" dirty="0" smtClean="0"/>
              <a:t>by </a:t>
            </a:r>
            <a:r>
              <a:rPr lang="en-US" dirty="0" smtClean="0"/>
              <a:t>ESA</a:t>
            </a:r>
          </a:p>
          <a:p>
            <a:pPr>
              <a:buFont typeface="Arial" charset="0"/>
              <a:buChar char="•"/>
            </a:pPr>
            <a:endParaRPr lang="en-US" sz="1000" dirty="0"/>
          </a:p>
          <a:p>
            <a:pPr>
              <a:spcBef>
                <a:spcPts val="600"/>
              </a:spcBef>
              <a:spcAft>
                <a:spcPts val="600"/>
              </a:spcAft>
              <a:buFont typeface="Arial" charset="0"/>
              <a:buChar char="•"/>
            </a:pPr>
            <a:r>
              <a:rPr lang="en-US" dirty="0"/>
              <a:t>Include discussion of potential access to private sector (commercial) data</a:t>
            </a:r>
            <a:endParaRPr lang="en-US" dirty="0"/>
          </a:p>
        </p:txBody>
      </p:sp>
      <p:sp>
        <p:nvSpPr>
          <p:cNvPr id="4" name="Content Placeholder 3"/>
          <p:cNvSpPr>
            <a:spLocks noGrp="1"/>
          </p:cNvSpPr>
          <p:nvPr>
            <p:ph sz="quarter" idx="11"/>
          </p:nvPr>
        </p:nvSpPr>
        <p:spPr/>
        <p:txBody>
          <a:bodyPr/>
          <a:lstStyle/>
          <a:p>
            <a:r>
              <a:rPr lang="en-GB" dirty="0" smtClean="0"/>
              <a:t>Monday IFI Session Outcomes - Approaches</a:t>
            </a:r>
            <a:endParaRPr lang="en-GB" dirty="0"/>
          </a:p>
        </p:txBody>
      </p:sp>
    </p:spTree>
    <p:extLst>
      <p:ext uri="{BB962C8B-B14F-4D97-AF65-F5344CB8AC3E}">
        <p14:creationId xmlns:p14="http://schemas.microsoft.com/office/powerpoint/2010/main" val="186301972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9078</TotalTime>
  <Words>3740</Words>
  <Application>Microsoft Macintosh PowerPoint</Application>
  <PresentationFormat>On-screen Show (4:3)</PresentationFormat>
  <Paragraphs>425</Paragraphs>
  <Slides>33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.AppleSystemUIFont</vt:lpstr>
      <vt:lpstr>Arial Bold</vt:lpstr>
      <vt:lpstr>Avenir Roman</vt:lpstr>
      <vt:lpstr>Calibri</vt:lpstr>
      <vt:lpstr>Courier New</vt:lpstr>
      <vt:lpstr>Droid Serif</vt:lpstr>
      <vt:lpstr>Helvetica</vt:lpstr>
      <vt:lpstr>Proxima Nova Regular</vt:lpstr>
      <vt:lpstr>Wingdings</vt:lpstr>
      <vt:lpstr>Arial</vt:lpstr>
      <vt:lpstr>Default</vt:lpstr>
      <vt:lpstr>International Financing Institutions (IFI) Engagement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Partnerships</vt:lpstr>
      <vt:lpstr>PowerPoint Presentation</vt:lpstr>
      <vt:lpstr>PowerPoint Presentation</vt:lpstr>
      <vt:lpstr>PowerPoint Presentation</vt:lpstr>
      <vt:lpstr>PowerPoint Presentation</vt:lpstr>
      <vt:lpstr>Development Finance Partnerships</vt:lpstr>
      <vt:lpstr>Proposition</vt:lpstr>
      <vt:lpstr>Contents of topic</vt:lpstr>
      <vt:lpstr>National example: UK IPP: International Partnership Programme IPSP: International Partnership Space Programme</vt:lpstr>
      <vt:lpstr>National Example: NASA-SERVIR</vt:lpstr>
      <vt:lpstr>GFOI example</vt:lpstr>
      <vt:lpstr>CEOS Agency Survey</vt:lpstr>
      <vt:lpstr>Agency Commitments</vt:lpstr>
      <vt:lpstr>Agency Activity</vt:lpstr>
      <vt:lpstr>Project Activity</vt:lpstr>
      <vt:lpstr>Survey Summary </vt:lpstr>
      <vt:lpstr>Other Inputs Received</vt:lpstr>
      <vt:lpstr>Interview: ESA IFI: International Finance Institution Partnerships</vt:lpstr>
      <vt:lpstr>ESA-IFI Partnerships</vt:lpstr>
      <vt:lpstr>Discussion</vt:lpstr>
      <vt:lpstr>Seed Questions</vt:lpstr>
      <vt:lpstr>Potential Outcomes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George Dyke</cp:lastModifiedBy>
  <cp:revision>312</cp:revision>
  <dcterms:modified xsi:type="dcterms:W3CDTF">2017-09-13T09:03:40Z</dcterms:modified>
</cp:coreProperties>
</file>