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3" r:id="rId12"/>
    <p:sldId id="272" r:id="rId13"/>
    <p:sldId id="270" r:id="rId14"/>
    <p:sldId id="264" r:id="rId15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rblat, Flora (L&amp;W, Black Mountain)" initials="KF(BM" lastIdx="8" clrIdx="0">
    <p:extLst/>
  </p:cmAuthor>
  <p:cmAuthor id="2" name="Microsoft Office User" initials="Office" lastIdx="1" clrIdx="1">
    <p:extLst/>
  </p:cmAuthor>
  <p:cmAuthor id="3" name="Microsoft Office User" initials="Office [2]" lastIdx="1" clrIdx="2">
    <p:extLst/>
  </p:cmAuthor>
  <p:cmAuthor id="4" name="Microsoft Office User" initials="Office [3]" lastIdx="1" clrIdx="3">
    <p:extLst/>
  </p:cmAuthor>
  <p:cmAuthor id="5" name="Microsoft Office User" initials="Office [4]" lastIdx="0" clrIdx="4">
    <p:extLst/>
  </p:cmAuthor>
  <p:cmAuthor id="6" name="Microsoft Office User" initials="Office [5]" lastIdx="0" clrIdx="5">
    <p:extLst/>
  </p:cmAuthor>
  <p:cmAuthor id="7" name="Microsoft Office User" initials="Office [6]" lastIdx="1" clrIdx="6">
    <p:extLst/>
  </p:cmAuthor>
  <p:cmAuthor id="8" name="Microsoft Office User" initials="Office [7]" lastIdx="1" clrIdx="7">
    <p:extLst/>
  </p:cmAuthor>
  <p:cmAuthor id="9" name="Microsoft Office User" initials="Office [8]" lastIdx="1" clrIdx="8">
    <p:extLst/>
  </p:cmAuthor>
  <p:cmAuthor id="10" name="Microsoft Office User" initials="Office [9]" lastIdx="1" clrIdx="9">
    <p:extLst/>
  </p:cmAuthor>
  <p:cmAuthor id="11" name="Microsoft Office User" initials="Office [10]" lastIdx="1" clrIdx="10">
    <p:extLst/>
  </p:cmAuthor>
  <p:cmAuthor id="12" name="Microsoft Office User" initials="Office [11]" lastIdx="1" clrIdx="11">
    <p:extLst/>
  </p:cmAuthor>
  <p:cmAuthor id="13" name="Microsoft Office User" initials="Office [12]" lastIdx="1" clrIdx="12">
    <p:extLst/>
  </p:cmAuthor>
  <p:cmAuthor id="14" name="Microsoft Office User" initials="Office [13]" lastIdx="1" clrIdx="13">
    <p:extLst/>
  </p:cmAuthor>
  <p:cmAuthor id="15" name="Microsoft Office User" initials="Office [14]" lastIdx="1" clrIdx="14">
    <p:extLst/>
  </p:cmAuthor>
  <p:cmAuthor id="16" name="Microsoft Office User" initials="Office [15]" lastIdx="1" clrIdx="15">
    <p:extLst/>
  </p:cmAuthor>
  <p:cmAuthor id="17" name="Microsoft Office User" initials="Office [16]" lastIdx="1" clrIdx="16">
    <p:extLst/>
  </p:cmAuthor>
  <p:cmAuthor id="18" name="Microsoft Office User" initials="Office [17]" lastIdx="1" clrIdx="17">
    <p:extLst/>
  </p:cmAuthor>
  <p:cmAuthor id="19" name="Microsoft Office User" initials="Office [18]" lastIdx="1" clrIdx="18">
    <p:extLst/>
  </p:cmAuthor>
  <p:cmAuthor id="20" name="Marc Paganini" initials="MOU" lastIdx="1" clrIdx="19">
    <p:extLst>
      <p:ext uri="{19B8F6BF-5375-455C-9EA6-DF929625EA0E}">
        <p15:presenceInfo xmlns:p15="http://schemas.microsoft.com/office/powerpoint/2012/main" userId="" providerId="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14"/>
    <p:restoredTop sz="94585"/>
  </p:normalViewPr>
  <p:slideViewPr>
    <p:cSldViewPr>
      <p:cViewPr>
        <p:scale>
          <a:sx n="107" d="100"/>
          <a:sy n="107" d="100"/>
        </p:scale>
        <p:origin x="1232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9257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679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181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9224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094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380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3514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1336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 TWS ‘17, 13-14 Sept 2017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woodec@usgs.gov" TargetMode="External"/><Relationship Id="rId4" Type="http://schemas.openxmlformats.org/officeDocument/2006/relationships/hyperlink" Target="mailto:marc.Paganini@esa.int" TargetMode="External"/><Relationship Id="rId5" Type="http://schemas.openxmlformats.org/officeDocument/2006/relationships/hyperlink" Target="mailto:alex.held@csiro.au" TargetMode="External"/><Relationship Id="rId6" Type="http://schemas.openxmlformats.org/officeDocument/2006/relationships/hyperlink" Target="mailto:flora.kerblat@csiro.au" TargetMode="External"/><Relationship Id="rId7" Type="http://schemas.openxmlformats.org/officeDocument/2006/relationships/hyperlink" Target="http://ceos.org/ourwork/ad-hoc-teams/sustainable-development-goal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eos.org/meetings/aht-sdg-1/" TargetMode="External"/><Relationship Id="rId4" Type="http://schemas.openxmlformats.org/officeDocument/2006/relationships/hyperlink" Target="http://ceos.org/document_management/Publications/Governing_Docs/AHT-SDG_Terms-of-Reference-v.4_Mar2017.pdf" TargetMode="External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1830595"/>
            <a:ext cx="85212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Ad 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H</a:t>
            </a: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oc Team on the Sustainable Development Goals (AHT SDG)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914400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Co-leads (CSIRO, ESA, USGS)</a:t>
            </a:r>
          </a:p>
          <a:p>
            <a:pPr lvl="0" defTabSz="914400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SIT </a:t>
            </a: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Technical </a:t>
            </a: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Workshop </a:t>
            </a: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2017, </a:t>
            </a: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Agenda Item 22</a:t>
            </a:r>
          </a:p>
          <a:p>
            <a:pPr lvl="0" defTabSz="914400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CEOS Strategic Implementation Team </a:t>
            </a:r>
            <a:b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</a:b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Technical Workshop</a:t>
            </a:r>
          </a:p>
          <a:p>
            <a:pPr lvl="0" defTabSz="914400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ESA/ESRIN, </a:t>
            </a:r>
            <a:r>
              <a:rPr lang="en-AU" dirty="0" err="1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Frascati</a:t>
            </a: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, Italy</a:t>
            </a:r>
          </a:p>
          <a:p>
            <a:pPr lvl="0" defTabSz="914400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13</a:t>
            </a:r>
            <a:r>
              <a:rPr lang="en-AU" baseline="30000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-14</a:t>
            </a:r>
            <a:r>
              <a:rPr lang="en-AU" baseline="30000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 September </a:t>
            </a: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2017</a:t>
            </a: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533400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1562629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10</a:t>
            </a:fld>
            <a:endParaRPr lang="uk-UA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05000" y="76200"/>
            <a:ext cx="61722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>
              <a:buNone/>
            </a:pPr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AHT SDG Implementation Plan</a:t>
            </a:r>
            <a:b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4. EO contribution to SDG targets </a:t>
            </a:r>
            <a:r>
              <a:rPr lang="en-AU" sz="20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and </a:t>
            </a: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indicators </a:t>
            </a:r>
            <a:endParaRPr lang="en-AU" sz="2000" b="1" i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0"/>
          </p:nvPr>
        </p:nvSpPr>
        <p:spPr>
          <a:xfrm>
            <a:off x="152400" y="1447800"/>
            <a:ext cx="8991600" cy="49530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b="1" dirty="0" smtClean="0">
                <a:solidFill>
                  <a:srgbClr val="C00000"/>
                </a:solidFill>
              </a:rPr>
              <a:t>Objective</a:t>
            </a:r>
            <a:r>
              <a:rPr lang="en-US" sz="1600" dirty="0" smtClean="0">
                <a:solidFill>
                  <a:srgbClr val="C00000"/>
                </a:solidFill>
              </a:rPr>
              <a:t>: </a:t>
            </a:r>
            <a:r>
              <a:rPr lang="en-US" sz="1600" dirty="0"/>
              <a:t>Assess the current and potential contribution of EO to the SDG Targets and Indicators (through the lenses of space-based EO) and identify areas of better EO uptake.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i="1" dirty="0" smtClean="0">
                <a:solidFill>
                  <a:srgbClr val="C00000"/>
                </a:solidFill>
              </a:rPr>
              <a:t>Why?</a:t>
            </a:r>
            <a:r>
              <a:rPr lang="en-US" sz="1600" b="1" i="1" dirty="0" smtClean="0"/>
              <a:t> </a:t>
            </a:r>
            <a:r>
              <a:rPr lang="en-US" sz="1600" i="1" dirty="0" smtClean="0"/>
              <a:t>To </a:t>
            </a:r>
            <a:r>
              <a:rPr lang="en-US" sz="1600" i="1" dirty="0"/>
              <a:t>increase the </a:t>
            </a:r>
            <a:r>
              <a:rPr lang="en-US" sz="1600" i="1" dirty="0" smtClean="0"/>
              <a:t>effective use </a:t>
            </a:r>
            <a:r>
              <a:rPr lang="en-US" sz="1600" i="1" dirty="0"/>
              <a:t>of space-based Earth Observations in the overall SDGs </a:t>
            </a:r>
            <a:r>
              <a:rPr lang="en-US" sz="1600" i="1" dirty="0" smtClean="0"/>
              <a:t>process (targets achievement </a:t>
            </a:r>
            <a:r>
              <a:rPr lang="en-US" sz="1600" i="1" dirty="0"/>
              <a:t>and </a:t>
            </a:r>
            <a:r>
              <a:rPr lang="en-US" sz="1600" i="1" dirty="0" smtClean="0"/>
              <a:t>indicators’ monitoring) </a:t>
            </a:r>
            <a:r>
              <a:rPr lang="en-US" sz="1600" i="1" dirty="0"/>
              <a:t>and by all </a:t>
            </a:r>
            <a:r>
              <a:rPr lang="en-US" sz="1600" i="1" dirty="0" smtClean="0"/>
              <a:t>key players (</a:t>
            </a:r>
            <a:r>
              <a:rPr lang="en-US" sz="1600" i="1" dirty="0" smtClean="0"/>
              <a:t>global to local)</a:t>
            </a:r>
            <a:endParaRPr lang="en-US" sz="1600" i="1" dirty="0" smtClean="0"/>
          </a:p>
          <a:p>
            <a:pPr marL="0" indent="0">
              <a:spcBef>
                <a:spcPts val="600"/>
              </a:spcBef>
              <a:buNone/>
            </a:pPr>
            <a:endParaRPr lang="en-US" sz="1600" i="1" dirty="0"/>
          </a:p>
          <a:p>
            <a:pPr marL="0" indent="0">
              <a:spcBef>
                <a:spcPts val="1200"/>
              </a:spcBef>
              <a:buNone/>
            </a:pPr>
            <a:endParaRPr lang="en-US" sz="1600" dirty="0"/>
          </a:p>
          <a:p>
            <a:pPr marL="0" indent="0">
              <a:spcBef>
                <a:spcPts val="1200"/>
              </a:spcBef>
              <a:buNone/>
            </a:pPr>
            <a:endParaRPr lang="en-US" sz="1600" b="1" dirty="0"/>
          </a:p>
          <a:p>
            <a:pPr marL="0" indent="0">
              <a:spcBef>
                <a:spcPts val="1200"/>
              </a:spcBef>
              <a:buNone/>
            </a:pPr>
            <a:endParaRPr lang="en-US" sz="1600" b="1" dirty="0"/>
          </a:p>
          <a:p>
            <a:pPr marL="0" indent="0">
              <a:spcBef>
                <a:spcPts val="1200"/>
              </a:spcBef>
              <a:buNone/>
            </a:pPr>
            <a:endParaRPr lang="en-US" sz="1600" b="1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dirty="0" smtClean="0">
                <a:solidFill>
                  <a:srgbClr val="C00000"/>
                </a:solidFill>
              </a:rPr>
              <a:t>2018</a:t>
            </a:r>
            <a:r>
              <a:rPr lang="en-US" sz="1600" b="1" dirty="0">
                <a:solidFill>
                  <a:srgbClr val="C00000"/>
                </a:solidFill>
              </a:rPr>
              <a:t>+ activities:</a:t>
            </a: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dirty="0"/>
              <a:t>Conduct an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in-depth analysis of the use of EO </a:t>
            </a:r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</a:rPr>
              <a:t>in the IAEG-SDGs Metadata Repository </a:t>
            </a:r>
            <a:r>
              <a:rPr lang="en-US" sz="1600" dirty="0" smtClean="0"/>
              <a:t>(SDG </a:t>
            </a:r>
            <a:r>
              <a:rPr lang="en-US" sz="1600" dirty="0"/>
              <a:t>Indicators) and as a </a:t>
            </a:r>
            <a:r>
              <a:rPr lang="en-US" sz="1600" u="sng" dirty="0"/>
              <a:t>source of information for countries to better achieve their targets</a:t>
            </a:r>
            <a:r>
              <a:rPr lang="en-US" sz="1600" dirty="0"/>
              <a:t>.</a:t>
            </a: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Communicate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result of the analysis </a:t>
            </a:r>
            <a:r>
              <a:rPr lang="en-US" sz="1600" dirty="0" smtClean="0"/>
              <a:t>- </a:t>
            </a:r>
            <a:r>
              <a:rPr lang="en-US" sz="1600" dirty="0"/>
              <a:t>through the GEO </a:t>
            </a:r>
            <a:r>
              <a:rPr lang="en-US" sz="1600" dirty="0" smtClean="0"/>
              <a:t>EO4SDG </a:t>
            </a:r>
            <a:r>
              <a:rPr lang="en-US" sz="1600" dirty="0"/>
              <a:t>initiative - </a:t>
            </a:r>
            <a:r>
              <a:rPr lang="en-US" sz="1600" u="sng" dirty="0"/>
              <a:t>to the IAEG-SDGs Working Group on Geospatial Information (WGGI</a:t>
            </a:r>
            <a:r>
              <a:rPr lang="en-US" sz="1600" u="sng" dirty="0" smtClean="0"/>
              <a:t>)</a:t>
            </a:r>
            <a:r>
              <a:rPr lang="en-US" sz="1600" dirty="0" smtClean="0"/>
              <a:t> and contribute to the program of work of the WGGI (supporting GEO EO4SDG members)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152400" y="2772248"/>
            <a:ext cx="7115723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1600" b="1" dirty="0">
                <a:solidFill>
                  <a:srgbClr val="C00000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2017 activities: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en-US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Analyzed and </a:t>
            </a:r>
            <a:r>
              <a:rPr lang="en-US" sz="1600" b="1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reviewed the global Indicators framework </a:t>
            </a:r>
            <a:r>
              <a:rPr lang="en-US" sz="1600" b="1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/>
            </a:r>
            <a:br>
              <a:rPr lang="en-US" sz="1600" b="1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</a:br>
            <a:r>
              <a:rPr lang="en-US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(</a:t>
            </a:r>
            <a:r>
              <a:rPr lang="en-US" sz="1600" i="1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consolidated </a:t>
            </a:r>
            <a:r>
              <a:rPr lang="en-US" sz="1600" i="1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tables have been </a:t>
            </a:r>
            <a:r>
              <a:rPr lang="en-US" sz="1600" i="1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circulated</a:t>
            </a:r>
            <a:r>
              <a:rPr lang="en-US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)</a:t>
            </a:r>
            <a:endParaRPr lang="en-US" sz="1600" dirty="0">
              <a:latin typeface="+mj-lt"/>
              <a:ea typeface="Arial Bold"/>
              <a:cs typeface="Arial" panose="020B0604020202020204" pitchFamily="34" charset="0"/>
              <a:sym typeface="Arial Bold"/>
            </a:endParaRP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en-US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Initiated an </a:t>
            </a:r>
            <a:r>
              <a:rPr lang="en-US" sz="1600" b="1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ESA-funded project on EO4SDGs </a:t>
            </a:r>
            <a:r>
              <a:rPr lang="en-US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that includes a thorough study of the current and potential contribution of EO the SDG Targets and </a:t>
            </a:r>
            <a:r>
              <a:rPr lang="en-US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Global </a:t>
            </a:r>
            <a:r>
              <a:rPr lang="en-US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Indicator Framework (call issued in August, </a:t>
            </a:r>
            <a:r>
              <a:rPr lang="en-US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start </a:t>
            </a:r>
            <a:r>
              <a:rPr lang="en-US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in </a:t>
            </a:r>
            <a:r>
              <a:rPr lang="en-US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2018 Q1).</a:t>
            </a:r>
            <a:endParaRPr lang="en-US" sz="1600" dirty="0">
              <a:latin typeface="+mj-lt"/>
              <a:ea typeface="Arial Bold"/>
              <a:cs typeface="Arial" panose="020B0604020202020204" pitchFamily="34" charset="0"/>
              <a:sym typeface="Arial Bold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" t="21608" r="47492" b="6577"/>
          <a:stretch/>
        </p:blipFill>
        <p:spPr>
          <a:xfrm>
            <a:off x="7191922" y="2619848"/>
            <a:ext cx="1770556" cy="1952152"/>
          </a:xfrm>
          <a:prstGeom prst="rect">
            <a:avLst/>
          </a:prstGeom>
        </p:spPr>
      </p:pic>
      <p:sp>
        <p:nvSpPr>
          <p:cNvPr id="8" name="Round Same Side Corner Rectangle 7"/>
          <p:cNvSpPr/>
          <p:nvPr/>
        </p:nvSpPr>
        <p:spPr>
          <a:xfrm>
            <a:off x="7848600" y="984411"/>
            <a:ext cx="1295400" cy="387189"/>
          </a:xfrm>
          <a:prstGeom prst="round2SameRect">
            <a:avLst/>
          </a:prstGeom>
          <a:solidFill>
            <a:srgbClr val="C00000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</a:rPr>
              <a:t>With GEO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85656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11</a:t>
            </a:fld>
            <a:endParaRPr lang="uk-UA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152400"/>
            <a:ext cx="58674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>
              <a:buNone/>
            </a:pPr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AHT SDG Implementation Plan</a:t>
            </a:r>
            <a:b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5</a:t>
            </a:r>
            <a:r>
              <a:rPr lang="en-AU" sz="20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. </a:t>
            </a: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Forster added value of EO for the SDGs</a:t>
            </a:r>
            <a:endParaRPr lang="en-AU" sz="2000" b="1" i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194953" y="1371600"/>
            <a:ext cx="8872847" cy="49530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srgbClr val="C00000"/>
                </a:solidFill>
              </a:rPr>
              <a:t>Objective</a:t>
            </a:r>
            <a:r>
              <a:rPr lang="en-US" sz="1600" dirty="0">
                <a:solidFill>
                  <a:srgbClr val="C00000"/>
                </a:solidFill>
              </a:rPr>
              <a:t>:</a:t>
            </a:r>
            <a:r>
              <a:rPr lang="en-US" sz="1600" dirty="0"/>
              <a:t> </a:t>
            </a:r>
            <a:r>
              <a:rPr lang="en-US" sz="1600" dirty="0" smtClean="0"/>
              <a:t>Showcase the </a:t>
            </a:r>
            <a:r>
              <a:rPr lang="en-US" sz="1600" dirty="0"/>
              <a:t>value of EO for achieving the SDG targets and </a:t>
            </a:r>
            <a:r>
              <a:rPr lang="en-US" sz="1600" dirty="0" smtClean="0"/>
              <a:t>monitoring progress (indicators) </a:t>
            </a:r>
            <a:r>
              <a:rPr lang="en-CA" sz="1600" dirty="0"/>
              <a:t>though selected pilots that can lead to </a:t>
            </a:r>
            <a:r>
              <a:rPr lang="en-CA" sz="1600" dirty="0" smtClean="0"/>
              <a:t>wide </a:t>
            </a:r>
            <a:r>
              <a:rPr lang="en-CA" sz="1600" dirty="0"/>
              <a:t>adoption</a:t>
            </a:r>
            <a:r>
              <a:rPr lang="en-US" sz="1600" dirty="0"/>
              <a:t> by SDG </a:t>
            </a:r>
            <a:r>
              <a:rPr lang="en-US" sz="1600" dirty="0" smtClean="0"/>
              <a:t>stakeholders</a:t>
            </a:r>
            <a:endParaRPr lang="en-US" sz="16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i="1" dirty="0">
                <a:solidFill>
                  <a:srgbClr val="C00000"/>
                </a:solidFill>
              </a:rPr>
              <a:t>Why?</a:t>
            </a:r>
            <a:r>
              <a:rPr lang="en-US" sz="1600" i="1" dirty="0">
                <a:solidFill>
                  <a:srgbClr val="C00000"/>
                </a:solidFill>
              </a:rPr>
              <a:t> </a:t>
            </a:r>
            <a:r>
              <a:rPr lang="en-US" sz="1600" i="1" dirty="0"/>
              <a:t>To increase the use of Earth Observations in the overall SDGs landscape (targets and indicators) and by all actors (from global to local levels)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dirty="0">
                <a:solidFill>
                  <a:srgbClr val="C00000"/>
                </a:solidFill>
              </a:rPr>
              <a:t>2017 activities:</a:t>
            </a: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dirty="0" smtClean="0"/>
              <a:t>Initiated </a:t>
            </a:r>
            <a:r>
              <a:rPr lang="en-US" sz="1600" dirty="0"/>
              <a:t>SDG pilot projects in partnership with GEO (e.g. CEOS/GEO SELIS proposal to the GPSDD-WB Call on “collaborative data innovation for SD” on the use of data cube technology for </a:t>
            </a:r>
            <a:r>
              <a:rPr lang="en-US" sz="1600" dirty="0" smtClean="0"/>
              <a:t>SDGs).</a:t>
            </a:r>
            <a:endParaRPr lang="en-US" sz="16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dirty="0">
                <a:solidFill>
                  <a:srgbClr val="C00000"/>
                </a:solidFill>
              </a:rPr>
              <a:t>2018+ activities:</a:t>
            </a: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Compile EO best case practices </a:t>
            </a:r>
            <a:r>
              <a:rPr lang="en-US" sz="1600" dirty="0"/>
              <a:t>for SDGs starting with the 5 SDGs where GEO is </a:t>
            </a:r>
            <a:r>
              <a:rPr lang="en-US" sz="1600" dirty="0" smtClean="0"/>
              <a:t>the most actively </a:t>
            </a:r>
            <a:r>
              <a:rPr lang="en-US" sz="1600" dirty="0"/>
              <a:t>involved:  </a:t>
            </a:r>
            <a:r>
              <a:rPr lang="en-US" sz="1600" dirty="0" smtClean="0"/>
              <a:t>Zero </a:t>
            </a:r>
            <a:r>
              <a:rPr lang="en-US" sz="1600" dirty="0"/>
              <a:t>Hunger (SDG 2), Water and sanitation (SDG 6), Sustainable urbanization (SDG 11), Life below water (SDG 14), Life on land (SDG 15). </a:t>
            </a: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Launch one or two national/regional large-scale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SDGs pilot projects </a:t>
            </a:r>
            <a:r>
              <a:rPr lang="en-US" sz="1600" dirty="0"/>
              <a:t>(in partnership with GEO EO4SDG and relevant GEO activities</a:t>
            </a:r>
            <a:r>
              <a:rPr lang="en-US" sz="1600" dirty="0" smtClean="0"/>
              <a:t>), starting </a:t>
            </a:r>
            <a:r>
              <a:rPr lang="en-US" sz="1600" dirty="0"/>
              <a:t>from the methodological guidelines provided by the custodian </a:t>
            </a:r>
            <a:r>
              <a:rPr lang="en-US" sz="1600" dirty="0" smtClean="0"/>
              <a:t>agencies and engaging with </a:t>
            </a:r>
            <a:r>
              <a:rPr lang="en-US" sz="1600" dirty="0" smtClean="0"/>
              <a:t>key </a:t>
            </a:r>
            <a:r>
              <a:rPr lang="en-US" sz="1600" dirty="0" smtClean="0"/>
              <a:t>players (</a:t>
            </a:r>
            <a:r>
              <a:rPr lang="en-US" sz="1600" dirty="0" err="1" smtClean="0"/>
              <a:t>incl</a:t>
            </a:r>
            <a:r>
              <a:rPr lang="en-US" sz="1600" dirty="0" smtClean="0"/>
              <a:t> NSOs)</a:t>
            </a:r>
            <a:endParaRPr lang="en-US" sz="1600" dirty="0"/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Develop EO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capacity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building / training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in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countries</a:t>
            </a:r>
            <a:r>
              <a:rPr lang="en-US" sz="1600" dirty="0" smtClean="0"/>
              <a:t>: online </a:t>
            </a:r>
            <a:r>
              <a:rPr lang="en-US" sz="1600" dirty="0"/>
              <a:t>courses and webinars on the integration of EO in the SDGs </a:t>
            </a:r>
            <a:r>
              <a:rPr lang="en-US" sz="1600" dirty="0" smtClean="0"/>
              <a:t>monitoring (in </a:t>
            </a:r>
            <a:r>
              <a:rPr lang="en-US" sz="1600" dirty="0"/>
              <a:t>partnership with </a:t>
            </a:r>
            <a:r>
              <a:rPr lang="en-US" sz="1600" dirty="0" smtClean="0"/>
              <a:t>GEO, custodians and NSOs)</a:t>
            </a:r>
            <a:endParaRPr lang="en-US" sz="1600" dirty="0"/>
          </a:p>
        </p:txBody>
      </p:sp>
      <p:sp>
        <p:nvSpPr>
          <p:cNvPr id="10" name="Round Same Side Corner Rectangle 9"/>
          <p:cNvSpPr/>
          <p:nvPr/>
        </p:nvSpPr>
        <p:spPr>
          <a:xfrm>
            <a:off x="7848600" y="984411"/>
            <a:ext cx="1295400" cy="387189"/>
          </a:xfrm>
          <a:prstGeom prst="round2SameRect">
            <a:avLst/>
          </a:prstGeom>
          <a:solidFill>
            <a:srgbClr val="C00000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</a:rPr>
              <a:t>With GEO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63541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12</a:t>
            </a:fld>
            <a:endParaRPr lang="uk-UA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152400"/>
            <a:ext cx="60198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>
              <a:buNone/>
            </a:pPr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AHT SDG Implementation Plan</a:t>
            </a:r>
            <a:b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AU" sz="20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6. Facilitate uptake of EO </a:t>
            </a: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by SDG stakeholders</a:t>
            </a:r>
            <a:endParaRPr lang="en-AU" sz="2000" b="1" i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232528" y="1600200"/>
            <a:ext cx="8530472" cy="49530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b="1" dirty="0" smtClean="0">
                <a:solidFill>
                  <a:srgbClr val="C00000"/>
                </a:solidFill>
              </a:rPr>
              <a:t>Objective: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Review </a:t>
            </a:r>
            <a:r>
              <a:rPr lang="en-US" sz="1600" dirty="0" smtClean="0">
                <a:solidFill>
                  <a:schemeClr val="tx1"/>
                </a:solidFill>
              </a:rPr>
              <a:t>availability </a:t>
            </a:r>
            <a:r>
              <a:rPr lang="en-US" sz="1600" dirty="0">
                <a:solidFill>
                  <a:schemeClr val="tx1"/>
                </a:solidFill>
              </a:rPr>
              <a:t>and demonstrate </a:t>
            </a:r>
            <a:r>
              <a:rPr lang="en-US" sz="1600" dirty="0" smtClean="0">
                <a:solidFill>
                  <a:schemeClr val="tx1"/>
                </a:solidFill>
              </a:rPr>
              <a:t>utility </a:t>
            </a:r>
            <a:r>
              <a:rPr lang="en-US" sz="1600" dirty="0">
                <a:solidFill>
                  <a:schemeClr val="tx1"/>
                </a:solidFill>
              </a:rPr>
              <a:t>of Big Data tools and </a:t>
            </a: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infrastructures </a:t>
            </a:r>
            <a:r>
              <a:rPr lang="en-US" sz="1600" dirty="0">
                <a:solidFill>
                  <a:schemeClr val="tx1"/>
                </a:solidFill>
              </a:rPr>
              <a:t>to facilitate </a:t>
            </a:r>
            <a:r>
              <a:rPr lang="en-US" sz="1600" dirty="0" smtClean="0">
                <a:solidFill>
                  <a:schemeClr val="tx1"/>
                </a:solidFill>
              </a:rPr>
              <a:t>uptake </a:t>
            </a:r>
            <a:r>
              <a:rPr lang="en-US" sz="1600" dirty="0">
                <a:solidFill>
                  <a:schemeClr val="tx1"/>
                </a:solidFill>
              </a:rPr>
              <a:t>of </a:t>
            </a:r>
            <a:r>
              <a:rPr lang="en-US" sz="1600" dirty="0" smtClean="0">
                <a:solidFill>
                  <a:schemeClr val="tx1"/>
                </a:solidFill>
              </a:rPr>
              <a:t>satellite-based EO data by </a:t>
            </a:r>
            <a:r>
              <a:rPr lang="en-US" sz="1600" dirty="0">
                <a:solidFill>
                  <a:schemeClr val="tx1"/>
                </a:solidFill>
              </a:rPr>
              <a:t>SDG </a:t>
            </a:r>
            <a:r>
              <a:rPr lang="en-US" sz="1600" dirty="0" smtClean="0">
                <a:solidFill>
                  <a:schemeClr val="tx1"/>
                </a:solidFill>
              </a:rPr>
              <a:t>stakeholders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i="1" dirty="0" smtClean="0">
                <a:solidFill>
                  <a:srgbClr val="C00000"/>
                </a:solidFill>
              </a:rPr>
              <a:t>Why?</a:t>
            </a:r>
            <a:r>
              <a:rPr lang="en-US" sz="1600" b="1" i="1" dirty="0" smtClean="0">
                <a:solidFill>
                  <a:schemeClr val="tx1"/>
                </a:solidFill>
              </a:rPr>
              <a:t> </a:t>
            </a:r>
            <a:r>
              <a:rPr lang="en-US" sz="1600" i="1" dirty="0">
                <a:solidFill>
                  <a:schemeClr val="tx1"/>
                </a:solidFill>
              </a:rPr>
              <a:t>Facilitate the discovery, access, processing and analysis of EO data and </a:t>
            </a:r>
            <a:r>
              <a:rPr lang="en-US" sz="1600" i="1" dirty="0" smtClean="0">
                <a:solidFill>
                  <a:schemeClr val="tx1"/>
                </a:solidFill>
              </a:rPr>
              <a:t/>
            </a:r>
            <a:br>
              <a:rPr lang="en-US" sz="1600" i="1" dirty="0" smtClean="0">
                <a:solidFill>
                  <a:schemeClr val="tx1"/>
                </a:solidFill>
              </a:rPr>
            </a:br>
            <a:r>
              <a:rPr lang="en-US" sz="1600" i="1" dirty="0" smtClean="0">
                <a:solidFill>
                  <a:schemeClr val="tx1"/>
                </a:solidFill>
              </a:rPr>
              <a:t>information </a:t>
            </a:r>
            <a:r>
              <a:rPr lang="en-US" sz="1600" i="1" dirty="0">
                <a:solidFill>
                  <a:schemeClr val="tx1"/>
                </a:solidFill>
              </a:rPr>
              <a:t>by all SDG actors (from global to local levels</a:t>
            </a:r>
            <a:r>
              <a:rPr lang="en-US" sz="1600" i="1" dirty="0" smtClean="0">
                <a:solidFill>
                  <a:schemeClr val="tx1"/>
                </a:solidFill>
              </a:rPr>
              <a:t>)</a:t>
            </a:r>
            <a:endParaRPr lang="en-US" sz="1600" i="1" dirty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dirty="0">
                <a:solidFill>
                  <a:srgbClr val="C00000"/>
                </a:solidFill>
              </a:rPr>
              <a:t>2017 activities:</a:t>
            </a: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Initiated, in partnership with GEO, a number of national demonstrations on the utility of the </a:t>
            </a:r>
            <a:r>
              <a:rPr lang="en-US" sz="1600" b="1" dirty="0">
                <a:solidFill>
                  <a:schemeClr val="tx1"/>
                </a:solidFill>
              </a:rPr>
              <a:t>CEOS data </a:t>
            </a:r>
            <a:r>
              <a:rPr lang="en-US" sz="1600" b="1" dirty="0" smtClean="0">
                <a:solidFill>
                  <a:schemeClr val="tx1"/>
                </a:solidFill>
              </a:rPr>
              <a:t>cubes </a:t>
            </a:r>
            <a:r>
              <a:rPr lang="en-US" sz="1600" dirty="0">
                <a:solidFill>
                  <a:schemeClr val="tx1"/>
                </a:solidFill>
              </a:rPr>
              <a:t>for SDG monitoring and reporting (e.g. </a:t>
            </a:r>
            <a:r>
              <a:rPr lang="en-US" sz="1600" dirty="0" smtClean="0">
                <a:solidFill>
                  <a:schemeClr val="tx1"/>
                </a:solidFill>
              </a:rPr>
              <a:t>Colombia</a:t>
            </a:r>
            <a:r>
              <a:rPr lang="en-US" sz="1600" dirty="0">
                <a:solidFill>
                  <a:schemeClr val="tx1"/>
                </a:solidFill>
              </a:rPr>
              <a:t>, Balkans)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dirty="0">
                <a:solidFill>
                  <a:srgbClr val="C00000"/>
                </a:solidFill>
              </a:rPr>
              <a:t>2018+ activities:</a:t>
            </a: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b="1" dirty="0" smtClean="0">
                <a:solidFill>
                  <a:schemeClr val="tx1"/>
                </a:solidFill>
              </a:rPr>
              <a:t>Analyze the </a:t>
            </a:r>
            <a:r>
              <a:rPr lang="en-US" sz="1600" b="1" dirty="0">
                <a:solidFill>
                  <a:schemeClr val="tx1"/>
                </a:solidFill>
              </a:rPr>
              <a:t>capacity </a:t>
            </a:r>
            <a:r>
              <a:rPr lang="en-US" sz="1600" b="1" dirty="0" smtClean="0">
                <a:solidFill>
                  <a:schemeClr val="tx1"/>
                </a:solidFill>
              </a:rPr>
              <a:t>of existing </a:t>
            </a:r>
            <a:r>
              <a:rPr lang="en-US" sz="1600" b="1" dirty="0">
                <a:solidFill>
                  <a:schemeClr val="tx1"/>
                </a:solidFill>
              </a:rPr>
              <a:t>and </a:t>
            </a:r>
            <a:r>
              <a:rPr lang="en-US" sz="1600" b="1" dirty="0" smtClean="0">
                <a:solidFill>
                  <a:schemeClr val="tx1"/>
                </a:solidFill>
              </a:rPr>
              <a:t>under-development </a:t>
            </a:r>
            <a:r>
              <a:rPr lang="en-US" sz="1600" b="1" dirty="0" smtClean="0">
                <a:solidFill>
                  <a:schemeClr val="tx1"/>
                </a:solidFill>
              </a:rPr>
              <a:t>“EO Computing Tools” </a:t>
            </a:r>
            <a:r>
              <a:rPr lang="en-US" sz="1600" dirty="0" smtClean="0">
                <a:solidFill>
                  <a:schemeClr val="tx1"/>
                </a:solidFill>
              </a:rPr>
              <a:t>(</a:t>
            </a:r>
            <a:r>
              <a:rPr lang="en-US" sz="1600" dirty="0">
                <a:solidFill>
                  <a:schemeClr val="tx1"/>
                </a:solidFill>
              </a:rPr>
              <a:t>O</a:t>
            </a:r>
            <a:r>
              <a:rPr lang="en-US" sz="1600" dirty="0" smtClean="0">
                <a:solidFill>
                  <a:schemeClr val="tx1"/>
                </a:solidFill>
              </a:rPr>
              <a:t>nline </a:t>
            </a:r>
            <a:r>
              <a:rPr lang="en-US" sz="1600" dirty="0">
                <a:solidFill>
                  <a:schemeClr val="tx1"/>
                </a:solidFill>
              </a:rPr>
              <a:t>platforms, </a:t>
            </a:r>
            <a:r>
              <a:rPr lang="en-US" sz="1600" dirty="0" smtClean="0">
                <a:solidFill>
                  <a:schemeClr val="tx1"/>
                </a:solidFill>
              </a:rPr>
              <a:t>Toolboxes </a:t>
            </a:r>
            <a:r>
              <a:rPr lang="en-US" sz="1600" dirty="0">
                <a:solidFill>
                  <a:schemeClr val="tx1"/>
                </a:solidFill>
              </a:rPr>
              <a:t>and Big Data analytics </a:t>
            </a:r>
            <a:r>
              <a:rPr lang="en-US" sz="1600" dirty="0" smtClean="0">
                <a:solidFill>
                  <a:schemeClr val="tx1"/>
                </a:solidFill>
              </a:rPr>
              <a:t>tools) to serve </a:t>
            </a:r>
            <a:r>
              <a:rPr lang="en-US" sz="1600" dirty="0">
                <a:solidFill>
                  <a:schemeClr val="tx1"/>
                </a:solidFill>
              </a:rPr>
              <a:t>the </a:t>
            </a:r>
            <a:r>
              <a:rPr lang="en-US" sz="1600" dirty="0" smtClean="0">
                <a:solidFill>
                  <a:schemeClr val="tx1"/>
                </a:solidFill>
              </a:rPr>
              <a:t>SDG stakeholders, </a:t>
            </a:r>
            <a:r>
              <a:rPr lang="en-US" sz="1600" dirty="0" smtClean="0">
                <a:solidFill>
                  <a:schemeClr val="tx1"/>
                </a:solidFill>
              </a:rPr>
              <a:t>addressing </a:t>
            </a:r>
            <a:r>
              <a:rPr lang="en-US" sz="1600" dirty="0">
                <a:solidFill>
                  <a:schemeClr val="tx1"/>
                </a:solidFill>
              </a:rPr>
              <a:t>both global and national needs.</a:t>
            </a: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b="1" dirty="0">
                <a:solidFill>
                  <a:schemeClr val="tx1"/>
                </a:solidFill>
              </a:rPr>
              <a:t>Conduct a number of pilot country cases </a:t>
            </a:r>
            <a:r>
              <a:rPr lang="en-US" sz="1600" dirty="0">
                <a:solidFill>
                  <a:schemeClr val="tx1"/>
                </a:solidFill>
              </a:rPr>
              <a:t>to demonstrate the value of big data analytics tools (e.g. CEOS </a:t>
            </a:r>
            <a:r>
              <a:rPr lang="en-US" sz="1600" dirty="0" err="1" smtClean="0">
                <a:solidFill>
                  <a:schemeClr val="tx1"/>
                </a:solidFill>
              </a:rPr>
              <a:t>Datacube</a:t>
            </a:r>
            <a:r>
              <a:rPr lang="en-US" sz="1600" dirty="0">
                <a:solidFill>
                  <a:schemeClr val="tx1"/>
                </a:solidFill>
              </a:rPr>
              <a:t>) with a particular focus to the developing countries (leaving no one behind</a:t>
            </a:r>
            <a:r>
              <a:rPr lang="en-US" sz="1600" dirty="0" smtClean="0">
                <a:solidFill>
                  <a:schemeClr val="tx1"/>
                </a:solidFill>
              </a:rPr>
              <a:t>).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endParaRPr lang="en-US" sz="16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b="1" dirty="0" smtClean="0">
                <a:solidFill>
                  <a:schemeClr val="tx1"/>
                </a:solidFill>
              </a:rPr>
              <a:t>Demonstrate </a:t>
            </a:r>
            <a:r>
              <a:rPr lang="en-US" sz="1600" b="1" dirty="0">
                <a:solidFill>
                  <a:schemeClr val="tx1"/>
                </a:solidFill>
              </a:rPr>
              <a:t>the up-scale </a:t>
            </a:r>
            <a:r>
              <a:rPr lang="en-US" sz="1600" b="1" dirty="0" smtClean="0">
                <a:solidFill>
                  <a:schemeClr val="tx1"/>
                </a:solidFill>
              </a:rPr>
              <a:t>potentials of </a:t>
            </a:r>
            <a:r>
              <a:rPr lang="en-US" sz="1600" b="1" dirty="0">
                <a:solidFill>
                  <a:schemeClr val="tx1"/>
                </a:solidFill>
              </a:rPr>
              <a:t>EO approaches </a:t>
            </a:r>
            <a:r>
              <a:rPr lang="en-US" sz="1500" dirty="0">
                <a:solidFill>
                  <a:schemeClr val="tx1"/>
                </a:solidFill>
              </a:rPr>
              <a:t>for SDG monitoring and </a:t>
            </a:r>
            <a:r>
              <a:rPr lang="en-US" sz="1500" dirty="0" smtClean="0">
                <a:solidFill>
                  <a:schemeClr val="tx1"/>
                </a:solidFill>
              </a:rPr>
              <a:t>reporting: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ound Same Side Corner Rectangle 8"/>
          <p:cNvSpPr/>
          <p:nvPr/>
        </p:nvSpPr>
        <p:spPr>
          <a:xfrm>
            <a:off x="0" y="984411"/>
            <a:ext cx="2209800" cy="387189"/>
          </a:xfrm>
          <a:prstGeom prst="round2SameRect">
            <a:avLst/>
          </a:prstGeom>
          <a:solidFill>
            <a:schemeClr val="accent3">
              <a:lumMod val="75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</a:rPr>
              <a:t>With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FDA and SEO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</a:endParaRPr>
          </a:p>
        </p:txBody>
      </p:sp>
      <p:pic>
        <p:nvPicPr>
          <p:cNvPr id="4098" name="Picture 2" descr="Image result for datacube colombi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0" t="34682"/>
          <a:stretch/>
        </p:blipFill>
        <p:spPr bwMode="auto">
          <a:xfrm>
            <a:off x="7696200" y="1574651"/>
            <a:ext cx="1460776" cy="139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 Same Side Corner Rectangle 9"/>
          <p:cNvSpPr/>
          <p:nvPr/>
        </p:nvSpPr>
        <p:spPr>
          <a:xfrm>
            <a:off x="7848600" y="984411"/>
            <a:ext cx="1295400" cy="387189"/>
          </a:xfrm>
          <a:prstGeom prst="round2SameRect">
            <a:avLst/>
          </a:prstGeom>
          <a:solidFill>
            <a:srgbClr val="C00000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</a:rPr>
              <a:t>With GEO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62294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13</a:t>
            </a:fld>
            <a:endParaRPr lang="uk-UA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152400"/>
            <a:ext cx="56388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>
              <a:buNone/>
            </a:pPr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AHT SDG Implementation Plan</a:t>
            </a:r>
            <a:b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AU" sz="20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7. Communication &amp; Outreach activities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267879" y="1524000"/>
            <a:ext cx="8686800" cy="49530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b="1" dirty="0" smtClean="0">
                <a:solidFill>
                  <a:srgbClr val="C00000"/>
                </a:solidFill>
              </a:rPr>
              <a:t>Objective</a:t>
            </a:r>
            <a:r>
              <a:rPr lang="en-US" sz="1600" dirty="0" smtClean="0"/>
              <a:t>: </a:t>
            </a:r>
            <a:r>
              <a:rPr lang="en-US" sz="1600" dirty="0"/>
              <a:t>Promote the value EO for SDGs at international, regional and national levels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i="1" dirty="0" smtClean="0">
                <a:solidFill>
                  <a:srgbClr val="C00000"/>
                </a:solidFill>
              </a:rPr>
              <a:t>Why? </a:t>
            </a:r>
            <a:r>
              <a:rPr lang="en-US" sz="1600" i="1" dirty="0"/>
              <a:t>Raise awareness of the value of </a:t>
            </a:r>
            <a:r>
              <a:rPr lang="en-US" sz="1600" i="1" dirty="0" smtClean="0"/>
              <a:t>EO amongst SDG </a:t>
            </a:r>
            <a:r>
              <a:rPr lang="en-US" sz="1600" i="1" dirty="0"/>
              <a:t>community and showcase benefits.</a:t>
            </a:r>
          </a:p>
          <a:p>
            <a:pPr marL="0" indent="0">
              <a:spcBef>
                <a:spcPts val="1200"/>
              </a:spcBef>
              <a:buNone/>
            </a:pPr>
            <a:endParaRPr lang="en-US" sz="1600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1600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endParaRPr lang="en-US" sz="1600" b="1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en-US" sz="1600" b="1" dirty="0" smtClean="0">
                <a:solidFill>
                  <a:srgbClr val="C00000"/>
                </a:solidFill>
              </a:rPr>
              <a:t>2018</a:t>
            </a:r>
            <a:r>
              <a:rPr lang="en-US" sz="1600" b="1" dirty="0">
                <a:solidFill>
                  <a:srgbClr val="C00000"/>
                </a:solidFill>
              </a:rPr>
              <a:t>+ activities:</a:t>
            </a: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b="1" dirty="0" smtClean="0">
                <a:solidFill>
                  <a:schemeClr val="tx1"/>
                </a:solidFill>
              </a:rPr>
              <a:t>Finalize </a:t>
            </a:r>
            <a:r>
              <a:rPr lang="en-US" sz="1600" b="1" dirty="0">
                <a:solidFill>
                  <a:schemeClr val="tx1"/>
                </a:solidFill>
              </a:rPr>
              <a:t>the CEOS Handbook on SDGs</a:t>
            </a:r>
            <a:r>
              <a:rPr lang="en-US" sz="1600" dirty="0">
                <a:solidFill>
                  <a:schemeClr val="tx1"/>
                </a:solidFill>
              </a:rPr>
              <a:t> for distribution at UNSC-49 (March 2018), 7th IAEG-SDGs meeting (March 2018), HLF (July 2018) and UN GGIM Plenary (August 2018)</a:t>
            </a: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b="1" dirty="0" smtClean="0">
                <a:solidFill>
                  <a:schemeClr val="tx1"/>
                </a:solidFill>
              </a:rPr>
              <a:t>Participate </a:t>
            </a:r>
            <a:r>
              <a:rPr lang="en-US" sz="1600" b="1" dirty="0" smtClean="0">
                <a:solidFill>
                  <a:schemeClr val="tx1"/>
                </a:solidFill>
              </a:rPr>
              <a:t>in the </a:t>
            </a:r>
            <a:r>
              <a:rPr lang="en-US" sz="1600" b="1" dirty="0">
                <a:solidFill>
                  <a:schemeClr val="tx1"/>
                </a:solidFill>
              </a:rPr>
              <a:t>SDG-related </a:t>
            </a:r>
            <a:r>
              <a:rPr lang="en-US" sz="1600" b="1" dirty="0" smtClean="0">
                <a:solidFill>
                  <a:schemeClr val="tx1"/>
                </a:solidFill>
              </a:rPr>
              <a:t>events </a:t>
            </a:r>
            <a:r>
              <a:rPr lang="en-US" sz="1600" dirty="0" smtClean="0">
                <a:solidFill>
                  <a:schemeClr val="tx1"/>
                </a:solidFill>
              </a:rPr>
              <a:t>(in </a:t>
            </a:r>
            <a:r>
              <a:rPr lang="en-US" sz="1600" dirty="0">
                <a:solidFill>
                  <a:schemeClr val="tx1"/>
                </a:solidFill>
              </a:rPr>
              <a:t>partnership with GEO) </a:t>
            </a:r>
            <a:r>
              <a:rPr lang="en-US" sz="1600" dirty="0" smtClean="0">
                <a:solidFill>
                  <a:schemeClr val="tx1"/>
                </a:solidFill>
              </a:rPr>
              <a:t>to continue raising awareness and informing </a:t>
            </a:r>
            <a:r>
              <a:rPr lang="en-US" sz="1600" dirty="0">
                <a:solidFill>
                  <a:schemeClr val="tx1"/>
                </a:solidFill>
              </a:rPr>
              <a:t>SDG stakeholders on the value of EO for the SDGs.</a:t>
            </a: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b="1" dirty="0">
                <a:solidFill>
                  <a:schemeClr val="tx1"/>
                </a:solidFill>
              </a:rPr>
              <a:t>Contribute to the development of a GEO Portal on SDGs </a:t>
            </a:r>
            <a:r>
              <a:rPr lang="en-US" sz="1600" dirty="0">
                <a:solidFill>
                  <a:schemeClr val="tx1"/>
                </a:solidFill>
              </a:rPr>
              <a:t>(EO4SDG website) as </a:t>
            </a:r>
            <a:r>
              <a:rPr lang="en-US" sz="1600" dirty="0" smtClean="0">
                <a:solidFill>
                  <a:schemeClr val="tx1"/>
                </a:solidFill>
              </a:rPr>
              <a:t>an EO </a:t>
            </a:r>
            <a:r>
              <a:rPr lang="en-US" sz="1600" dirty="0">
                <a:solidFill>
                  <a:schemeClr val="tx1"/>
                </a:solidFill>
              </a:rPr>
              <a:t>Knowledge Hub </a:t>
            </a:r>
            <a:r>
              <a:rPr lang="en-US" sz="1600" dirty="0" smtClean="0">
                <a:solidFill>
                  <a:schemeClr val="tx1"/>
                </a:solidFill>
              </a:rPr>
              <a:t>for SDGs, with </a:t>
            </a:r>
            <a:r>
              <a:rPr lang="en-US" sz="1600" dirty="0">
                <a:solidFill>
                  <a:schemeClr val="tx1"/>
                </a:solidFill>
              </a:rPr>
              <a:t>the provision of EO best case </a:t>
            </a:r>
            <a:r>
              <a:rPr lang="en-US" sz="1600" dirty="0" smtClean="0">
                <a:solidFill>
                  <a:schemeClr val="tx1"/>
                </a:solidFill>
              </a:rPr>
              <a:t>practices, </a:t>
            </a:r>
            <a:r>
              <a:rPr lang="en-US" sz="1600" dirty="0">
                <a:solidFill>
                  <a:schemeClr val="tx1"/>
                </a:solidFill>
              </a:rPr>
              <a:t>demonstration products, global/regional data sets, </a:t>
            </a:r>
            <a:r>
              <a:rPr lang="en-US" sz="1600" dirty="0" smtClean="0">
                <a:solidFill>
                  <a:schemeClr val="tx1"/>
                </a:solidFill>
              </a:rPr>
              <a:t>Toolboxes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chemeClr val="tx1"/>
                </a:solidFill>
              </a:rPr>
              <a:t>Develop Primers/flyers on the importance </a:t>
            </a:r>
            <a:r>
              <a:rPr lang="en-US" sz="1600" dirty="0">
                <a:solidFill>
                  <a:schemeClr val="tx1"/>
                </a:solidFill>
              </a:rPr>
              <a:t>of EO for </a:t>
            </a:r>
            <a:r>
              <a:rPr lang="en-US" sz="1600" dirty="0" smtClean="0">
                <a:solidFill>
                  <a:schemeClr val="tx1"/>
                </a:solidFill>
              </a:rPr>
              <a:t>SDGs (with GEO)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9" name="Picture 2" descr="Image result for earth observation 2030 agenda repo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8"/>
          <a:stretch/>
        </p:blipFill>
        <p:spPr bwMode="auto">
          <a:xfrm>
            <a:off x="7212855" y="2315688"/>
            <a:ext cx="1540249" cy="17179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7879" y="2286000"/>
            <a:ext cx="7146551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1600" b="1" dirty="0">
                <a:solidFill>
                  <a:srgbClr val="C00000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2017 activities:</a:t>
            </a:r>
          </a:p>
          <a:p>
            <a:pPr marL="319088" indent="-319088">
              <a:spcBef>
                <a:spcPts val="600"/>
              </a:spcBef>
              <a:buFont typeface="Wingdings" charset="2"/>
              <a:buChar char="§"/>
            </a:pPr>
            <a:r>
              <a:rPr lang="en-US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Contributed </a:t>
            </a:r>
            <a:r>
              <a:rPr lang="en-US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to the production of a GEO-CEOS joint report on “</a:t>
            </a:r>
            <a:r>
              <a:rPr lang="en-US" sz="1600" b="1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EO in service of the 2030 agenda for </a:t>
            </a:r>
            <a:r>
              <a:rPr lang="en-US" sz="1600" b="1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SD</a:t>
            </a:r>
            <a:r>
              <a:rPr lang="en-US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” </a:t>
            </a:r>
            <a:r>
              <a:rPr lang="en-US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(distributed at </a:t>
            </a:r>
            <a:r>
              <a:rPr lang="en-US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UNSC-48).</a:t>
            </a:r>
            <a:endParaRPr lang="en-US" sz="1600" dirty="0">
              <a:latin typeface="+mj-lt"/>
              <a:ea typeface="Arial Bold"/>
              <a:cs typeface="Arial" panose="020B0604020202020204" pitchFamily="34" charset="0"/>
              <a:sym typeface="Arial Bold"/>
            </a:endParaRPr>
          </a:p>
          <a:p>
            <a:pPr marL="319088" indent="-319088">
              <a:spcBef>
                <a:spcPts val="600"/>
              </a:spcBef>
              <a:buFont typeface="Wingdings" charset="2"/>
              <a:buChar char="§"/>
            </a:pPr>
            <a:r>
              <a:rPr lang="en-US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Started to contribute to a </a:t>
            </a:r>
            <a:r>
              <a:rPr lang="en-US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number of </a:t>
            </a:r>
            <a:r>
              <a:rPr lang="en-US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GEO Primers </a:t>
            </a:r>
            <a:r>
              <a:rPr lang="en-US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on EO for </a:t>
            </a:r>
            <a:r>
              <a:rPr lang="en-US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SDGs.</a:t>
            </a:r>
            <a:endParaRPr lang="en-US" sz="1600" dirty="0">
              <a:latin typeface="+mj-lt"/>
              <a:ea typeface="Arial Bold"/>
              <a:cs typeface="Arial" panose="020B0604020202020204" pitchFamily="34" charset="0"/>
              <a:sym typeface="Arial Bold"/>
            </a:endParaRPr>
          </a:p>
          <a:p>
            <a:pPr marL="319088" indent="-319088">
              <a:spcBef>
                <a:spcPts val="600"/>
              </a:spcBef>
              <a:buFont typeface="Wingdings" charset="2"/>
              <a:buChar char="§"/>
            </a:pPr>
            <a:r>
              <a:rPr lang="en-US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Started the </a:t>
            </a:r>
            <a:r>
              <a:rPr lang="en-US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production of a CEOS Handbook on SDGs</a:t>
            </a:r>
          </a:p>
        </p:txBody>
      </p:sp>
      <p:sp>
        <p:nvSpPr>
          <p:cNvPr id="8" name="Round Same Side Corner Rectangle 7"/>
          <p:cNvSpPr/>
          <p:nvPr/>
        </p:nvSpPr>
        <p:spPr>
          <a:xfrm>
            <a:off x="7848600" y="984411"/>
            <a:ext cx="1295400" cy="387189"/>
          </a:xfrm>
          <a:prstGeom prst="round2SameRect">
            <a:avLst/>
          </a:prstGeom>
          <a:solidFill>
            <a:srgbClr val="C00000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</a:rPr>
              <a:t>With GEO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</a:endParaRPr>
          </a:p>
        </p:txBody>
      </p:sp>
      <p:sp>
        <p:nvSpPr>
          <p:cNvPr id="10" name="Round Same Side Corner Rectangle 9"/>
          <p:cNvSpPr/>
          <p:nvPr/>
        </p:nvSpPr>
        <p:spPr>
          <a:xfrm>
            <a:off x="0" y="984411"/>
            <a:ext cx="1219200" cy="387189"/>
          </a:xfrm>
          <a:prstGeom prst="round2SameRect">
            <a:avLst/>
          </a:prstGeom>
          <a:solidFill>
            <a:schemeClr val="accent3">
              <a:lumMod val="75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</a:rPr>
              <a:t>With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SEO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73042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l" rtl="0">
              <a:buNone/>
            </a:pPr>
            <a:r>
              <a:rPr lang="en-AU" sz="2500" b="1" dirty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THANK</a:t>
            </a:r>
            <a:r>
              <a:rPr lang="en-AU" sz="3000" b="1" dirty="0" smtClean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500" b="1" dirty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YOU FOR YOUR ATTENTION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6887" y="4609745"/>
            <a:ext cx="7995200" cy="24006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b="1" dirty="0" smtClean="0">
                <a:latin typeface="Arial" panose="020B0604020202020204" pitchFamily="34" charset="0"/>
                <a:cs typeface="Arial" panose="020B0604020202020204" pitchFamily="34" charset="0"/>
              </a:rPr>
              <a:t>CEOS contacts:</a:t>
            </a:r>
            <a:endParaRPr lang="en-A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0" latinLnBrk="1" hangingPunct="0"/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Eric Wood (USGS, </a:t>
            </a: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co-lead of the AHT 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SDG) 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woodec@usgs.gov</a:t>
            </a:r>
            <a:endParaRPr lang="en-A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0" latinLnBrk="1" hangingPunct="0"/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Marc </a:t>
            </a: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Paganini (ESA, co-lead of the AHT 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SDG) </a:t>
            </a: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marc.paganini@esa.int</a:t>
            </a: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 rtl="0" latinLnBrk="1" hangingPunct="0"/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Alex Held (CSIRO, CEOS Chair 2016 &amp; co-lead of the AHT SDG) 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alex.held@csiro.au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 Flora Kerblat (CSIRO, AHT SDG team) 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flora.kerblat@csiro.au</a:t>
            </a:r>
            <a:endParaRPr lang="en-A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CEOS w</a:t>
            </a:r>
            <a:r>
              <a:rPr lang="en-AU" b="1" dirty="0" smtClean="0">
                <a:latin typeface="Arial" panose="020B0604020202020204" pitchFamily="34" charset="0"/>
                <a:cs typeface="Arial" panose="020B0604020202020204" pitchFamily="34" charset="0"/>
              </a:rPr>
              <a:t>eb pages on </a:t>
            </a: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SDGs:</a:t>
            </a:r>
          </a:p>
          <a:p>
            <a:pPr algn="r" rtl="0" latinLnBrk="1" hangingPunct="0"/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http://ceos.org/ourwork/ad-hoc-teams/sustainable-development-goals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/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indent="0" algn="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57400" y="152400"/>
            <a:ext cx="56388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>
              <a:buNone/>
            </a:pPr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CEOS AHT SDG </a:t>
            </a:r>
            <a:b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AU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what next up to CEOS Plenary?</a:t>
            </a:r>
            <a:endParaRPr lang="en-AU" sz="1600" b="1" i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" y="1219200"/>
            <a:ext cx="8851587" cy="31180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marL="285750" indent="-285750" algn="l" rtl="0" latinLnBrk="1" hangingPunct="0">
              <a:spcBef>
                <a:spcPts val="600"/>
              </a:spcBef>
              <a:buFont typeface="Wingdings" charset="2"/>
              <a:buChar char="§"/>
            </a:pPr>
            <a:r>
              <a:rPr lang="en-GB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Streamline and simplify the </a:t>
            </a:r>
            <a:r>
              <a:rPr lang="en-GB" sz="1600" b="1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survey on the CEOS Agencies’ engagement </a:t>
            </a:r>
            <a:r>
              <a:rPr lang="en-GB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to collect more </a:t>
            </a:r>
            <a:r>
              <a:rPr lang="en-GB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/>
            </a:r>
            <a:br>
              <a:rPr lang="en-GB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</a:br>
            <a:r>
              <a:rPr lang="en-GB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responses</a:t>
            </a:r>
            <a:r>
              <a:rPr lang="en-GB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, and </a:t>
            </a:r>
            <a:r>
              <a:rPr lang="en-GB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prepare </a:t>
            </a:r>
            <a:r>
              <a:rPr lang="en-GB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a </a:t>
            </a:r>
            <a:r>
              <a:rPr lang="en-GB" sz="1600" b="1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first</a:t>
            </a:r>
            <a:r>
              <a:rPr lang="en-GB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 </a:t>
            </a:r>
            <a:r>
              <a:rPr lang="en-GB" sz="1600" b="1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Compendium </a:t>
            </a:r>
            <a:r>
              <a:rPr lang="en-GB" sz="1600" b="1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on </a:t>
            </a:r>
            <a:r>
              <a:rPr lang="en-GB" sz="1600" b="1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CEOS engagement on SDGs</a:t>
            </a:r>
            <a:r>
              <a:rPr lang="en-GB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.</a:t>
            </a:r>
            <a:endParaRPr lang="en-GB" sz="1600" dirty="0">
              <a:latin typeface="+mj-lt"/>
              <a:ea typeface="Arial Bold"/>
              <a:cs typeface="Arial" panose="020B0604020202020204" pitchFamily="34" charset="0"/>
              <a:sym typeface="Arial Bold"/>
            </a:endParaRP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600"/>
              </a:spcBef>
              <a:buClrTx/>
              <a:buSzTx/>
              <a:buFont typeface="Wingdings" charset="2"/>
              <a:buChar char="§"/>
              <a:tabLst/>
            </a:pPr>
            <a:r>
              <a:rPr lang="en-GB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Compile the content </a:t>
            </a:r>
            <a:r>
              <a:rPr lang="en-GB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(first draft) </a:t>
            </a:r>
            <a:r>
              <a:rPr lang="en-GB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of the </a:t>
            </a:r>
            <a:r>
              <a:rPr lang="en-GB" sz="1600" b="1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CEOS Handbook for SDGs</a:t>
            </a:r>
            <a:r>
              <a:rPr lang="en-GB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.</a:t>
            </a:r>
            <a:endParaRPr lang="en-GB" sz="1600" dirty="0">
              <a:latin typeface="+mj-lt"/>
              <a:ea typeface="Arial Bold"/>
              <a:cs typeface="Arial" panose="020B0604020202020204" pitchFamily="34" charset="0"/>
              <a:sym typeface="Arial Bold"/>
            </a:endParaRP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600"/>
              </a:spcBef>
              <a:buClrTx/>
              <a:buSzTx/>
              <a:buFont typeface="Wingdings" charset="2"/>
              <a:buChar char="§"/>
              <a:tabLst/>
            </a:pPr>
            <a:r>
              <a:rPr lang="en-GB" sz="1600" b="1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Develop an </a:t>
            </a:r>
            <a:r>
              <a:rPr lang="en-GB" sz="1600" b="1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Implementation plan </a:t>
            </a:r>
            <a:r>
              <a:rPr lang="en-GB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with </a:t>
            </a:r>
            <a:r>
              <a:rPr lang="en-GB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key </a:t>
            </a:r>
            <a:r>
              <a:rPr lang="en-GB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activities, for endorsement </a:t>
            </a:r>
            <a:r>
              <a:rPr lang="en-GB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at the Plenary  </a:t>
            </a:r>
            <a:r>
              <a:rPr lang="en-GB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/>
            </a:r>
            <a:br>
              <a:rPr lang="en-GB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</a:br>
            <a:r>
              <a:rPr lang="en-GB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(</a:t>
            </a:r>
            <a:r>
              <a:rPr lang="en-GB" sz="1600" i="1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to </a:t>
            </a:r>
            <a:r>
              <a:rPr lang="en-GB" sz="1600" i="1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be shared with CEOS </a:t>
            </a:r>
            <a:r>
              <a:rPr lang="en-GB" sz="1600" i="1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Principals prior </a:t>
            </a:r>
            <a:r>
              <a:rPr lang="en-GB" sz="1600" i="1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to submission to Plenary</a:t>
            </a:r>
            <a:r>
              <a:rPr lang="en-GB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).</a:t>
            </a:r>
          </a:p>
          <a:p>
            <a:pPr marL="285750" indent="-285750" algn="l" rtl="0" latinLnBrk="1" hangingPunct="0">
              <a:spcBef>
                <a:spcPts val="600"/>
              </a:spcBef>
              <a:buFont typeface="Wingdings" charset="2"/>
              <a:buChar char="§"/>
            </a:pPr>
            <a:r>
              <a:rPr lang="en-GB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Prepare the </a:t>
            </a:r>
            <a:r>
              <a:rPr lang="en-GB" sz="1600" b="1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CEOS/GEO</a:t>
            </a:r>
            <a:r>
              <a:rPr lang="en-GB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 </a:t>
            </a:r>
            <a:r>
              <a:rPr lang="en-GB" sz="1600" b="1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side-meeting</a:t>
            </a:r>
            <a:r>
              <a:rPr lang="en-GB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 </a:t>
            </a:r>
            <a:r>
              <a:rPr lang="en-GB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at </a:t>
            </a:r>
            <a:r>
              <a:rPr lang="en-GB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the GEO </a:t>
            </a:r>
            <a:r>
              <a:rPr lang="en-GB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XIV </a:t>
            </a:r>
            <a:r>
              <a:rPr lang="en-GB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plenaries next October.</a:t>
            </a:r>
            <a:endParaRPr lang="en-GB" sz="1600" dirty="0">
              <a:latin typeface="+mj-lt"/>
              <a:ea typeface="Arial Bold"/>
              <a:cs typeface="Arial" panose="020B0604020202020204" pitchFamily="34" charset="0"/>
              <a:sym typeface="Arial Bold"/>
            </a:endParaRP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3222965"/>
            <a:ext cx="8458200" cy="125053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1750" cap="flat">
            <a:solidFill>
              <a:schemeClr val="accent1">
                <a:lumMod val="75000"/>
              </a:schemeClr>
            </a:solidFill>
            <a:prstDash val="solid"/>
            <a:beve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8000" tIns="72000" rIns="108000" bIns="72000" numCol="1" spcCol="38100" rtlCol="0" anchor="ctr">
            <a:spAutoFit/>
          </a:bodyPr>
          <a:lstStyle/>
          <a:p>
            <a:pPr algn="ctr" rtl="0" latinLnBrk="1" hangingPunct="0"/>
            <a:r>
              <a:rPr lang="en-GB" b="1" dirty="0">
                <a:solidFill>
                  <a:schemeClr val="bg1"/>
                </a:solidFill>
                <a:ea typeface="Arial Bold"/>
                <a:cs typeface="Arial" panose="020B0604020202020204" pitchFamily="34" charset="0"/>
                <a:sym typeface="Arial Bold"/>
              </a:rPr>
              <a:t>Recommend an extension </a:t>
            </a:r>
            <a:r>
              <a:rPr lang="en-GB" b="1" dirty="0" smtClean="0">
                <a:solidFill>
                  <a:schemeClr val="bg1"/>
                </a:solidFill>
                <a:ea typeface="Arial Bold"/>
                <a:cs typeface="Arial" panose="020B0604020202020204" pitchFamily="34" charset="0"/>
                <a:sym typeface="Arial Bold"/>
              </a:rPr>
              <a:t>of 1 year (more</a:t>
            </a:r>
            <a:r>
              <a:rPr lang="en-GB" b="1" dirty="0">
                <a:solidFill>
                  <a:schemeClr val="bg1"/>
                </a:solidFill>
                <a:ea typeface="Arial Bold"/>
                <a:cs typeface="Arial" panose="020B0604020202020204" pitchFamily="34" charset="0"/>
                <a:sym typeface="Arial Bold"/>
              </a:rPr>
              <a:t>?) for the AHT </a:t>
            </a:r>
            <a:r>
              <a:rPr lang="en-GB" b="1" dirty="0" smtClean="0">
                <a:solidFill>
                  <a:schemeClr val="bg1"/>
                </a:solidFill>
                <a:ea typeface="Arial Bold"/>
                <a:cs typeface="Arial" panose="020B0604020202020204" pitchFamily="34" charset="0"/>
                <a:sym typeface="Arial Bold"/>
              </a:rPr>
              <a:t>SDG</a:t>
            </a:r>
          </a:p>
          <a:p>
            <a:pPr algn="ctr" rtl="0" latinLnBrk="1" hangingPunct="0">
              <a:spcBef>
                <a:spcPts val="1200"/>
              </a:spcBef>
            </a:pPr>
            <a:r>
              <a:rPr lang="en-GB" b="1" dirty="0" smtClean="0">
                <a:solidFill>
                  <a:schemeClr val="bg1"/>
                </a:solidFill>
                <a:ea typeface="Arial Bold"/>
                <a:cs typeface="Arial" panose="020B0604020202020204" pitchFamily="34" charset="0"/>
                <a:sym typeface="Arial Bold"/>
              </a:rPr>
              <a:t>Call </a:t>
            </a:r>
            <a:r>
              <a:rPr lang="en-GB" b="1" dirty="0">
                <a:solidFill>
                  <a:schemeClr val="bg1"/>
                </a:solidFill>
                <a:ea typeface="Arial Bold"/>
                <a:cs typeface="Arial" panose="020B0604020202020204" pitchFamily="34" charset="0"/>
                <a:sym typeface="Arial Bold"/>
              </a:rPr>
              <a:t>for </a:t>
            </a:r>
            <a:r>
              <a:rPr lang="en-GB" b="1" dirty="0" smtClean="0">
                <a:solidFill>
                  <a:schemeClr val="bg1"/>
                </a:solidFill>
                <a:ea typeface="Arial Bold"/>
                <a:cs typeface="Arial" panose="020B0604020202020204" pitchFamily="34" charset="0"/>
                <a:sym typeface="Arial Bold"/>
              </a:rPr>
              <a:t>CEOS Agencies to actively participate to the work of the AHT </a:t>
            </a:r>
            <a:br>
              <a:rPr lang="en-GB" b="1" dirty="0" smtClean="0">
                <a:solidFill>
                  <a:schemeClr val="bg1"/>
                </a:solidFill>
                <a:ea typeface="Arial Bold"/>
                <a:cs typeface="Arial" panose="020B0604020202020204" pitchFamily="34" charset="0"/>
                <a:sym typeface="Arial Bold"/>
              </a:rPr>
            </a:br>
            <a:r>
              <a:rPr lang="en-GB" b="1" dirty="0" smtClean="0">
                <a:solidFill>
                  <a:schemeClr val="bg1"/>
                </a:solidFill>
                <a:ea typeface="Arial Bold"/>
                <a:cs typeface="Arial" panose="020B0604020202020204" pitchFamily="34" charset="0"/>
                <a:sym typeface="Arial Bold"/>
              </a:rPr>
              <a:t>(</a:t>
            </a:r>
            <a:r>
              <a:rPr lang="en-GB" b="1" dirty="0" err="1" smtClean="0">
                <a:solidFill>
                  <a:schemeClr val="bg1"/>
                </a:solidFill>
                <a:ea typeface="Arial Bold"/>
                <a:cs typeface="Arial" panose="020B0604020202020204" pitchFamily="34" charset="0"/>
                <a:sym typeface="Arial Bold"/>
              </a:rPr>
              <a:t>eg</a:t>
            </a:r>
            <a:r>
              <a:rPr lang="en-GB" b="1" dirty="0" smtClean="0">
                <a:solidFill>
                  <a:schemeClr val="bg1"/>
                </a:solidFill>
                <a:ea typeface="Arial Bold"/>
                <a:cs typeface="Arial" panose="020B0604020202020204" pitchFamily="34" charset="0"/>
                <a:sym typeface="Arial Bold"/>
              </a:rPr>
              <a:t>. as </a:t>
            </a:r>
            <a:r>
              <a:rPr lang="en-GB" b="1" dirty="0">
                <a:solidFill>
                  <a:schemeClr val="bg1"/>
                </a:solidFill>
                <a:ea typeface="Arial Bold"/>
                <a:cs typeface="Arial" panose="020B0604020202020204" pitchFamily="34" charset="0"/>
                <a:sym typeface="Arial Bold"/>
              </a:rPr>
              <a:t>IP Task leader) </a:t>
            </a:r>
            <a:endParaRPr lang="en-GB" b="1" dirty="0">
              <a:solidFill>
                <a:schemeClr val="bg1"/>
              </a:solidFill>
              <a:ea typeface="Arial Bold"/>
              <a:cs typeface="Arial" panose="020B0604020202020204" pitchFamily="34" charset="0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15754078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569246"/>
            <a:ext cx="8839200" cy="33837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charset="2"/>
              <a:buChar char="§"/>
            </a:pPr>
            <a:r>
              <a:rPr lang="en-AU" sz="1800" b="1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CEOS 30</a:t>
            </a:r>
            <a:r>
              <a:rPr lang="en-AU" sz="1800" b="1" baseline="300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th</a:t>
            </a:r>
            <a:r>
              <a:rPr lang="en-AU" sz="1800" b="1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 Plenary 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(Brisbane, 2016) decided the creation of an Ad </a:t>
            </a:r>
            <a:r>
              <a:rPr lang="en-AU" sz="18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H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oc Team on SDGs (AHT SDG) </a:t>
            </a:r>
            <a:r>
              <a:rPr lang="en-AU" sz="18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until next p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lenary (CEOS </a:t>
            </a:r>
            <a:r>
              <a:rPr lang="en-AU" sz="18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31</a:t>
            </a:r>
            <a:r>
              <a:rPr lang="en-AU" sz="1800" baseline="300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st</a:t>
            </a:r>
            <a:r>
              <a:rPr lang="en-AU" sz="18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 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Plenary</a:t>
            </a:r>
            <a:r>
              <a:rPr lang="en-AU" sz="18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, 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18-20 Oct 2017)</a:t>
            </a:r>
          </a:p>
          <a:p>
            <a:pPr>
              <a:lnSpc>
                <a:spcPct val="100000"/>
              </a:lnSpc>
              <a:buFont typeface="Wingdings" charset="2"/>
              <a:buChar char="§"/>
            </a:pPr>
            <a:r>
              <a:rPr lang="en-AU" sz="1800" b="1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3 </a:t>
            </a:r>
            <a:r>
              <a:rPr lang="en-AU" sz="1800" b="1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current co-leads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 : CSIRO (A. Held), ESA (M. 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Paganini), USGS 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(E. Wood)</a:t>
            </a:r>
            <a:endParaRPr lang="en-AU" sz="1800" dirty="0">
              <a:solidFill>
                <a:srgbClr val="002569"/>
              </a:solidFill>
              <a:latin typeface="+mj-lt"/>
              <a:ea typeface="Arial Bold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charset="2"/>
              <a:buChar char="§"/>
            </a:pP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Today </a:t>
            </a:r>
            <a:r>
              <a:rPr lang="en-AU" sz="1800" b="1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~30 members 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(mailing list)</a:t>
            </a:r>
          </a:p>
          <a:p>
            <a:pPr>
              <a:lnSpc>
                <a:spcPct val="100000"/>
              </a:lnSpc>
              <a:buFont typeface="Wingdings" charset="2"/>
              <a:buChar char="§"/>
            </a:pPr>
            <a:r>
              <a:rPr lang="en-AU" sz="1800" b="1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AHT SDG face-to-face meetings in 2017:</a:t>
            </a:r>
          </a:p>
          <a:p>
            <a:pPr marL="536575" indent="-34290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hlinkClick r:id="rId3"/>
              </a:rPr>
              <a:t>Strategic meeting in Washington DC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, 8-9 March 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/>
            </a:r>
            <a:b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</a:b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(+ 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external stakeholders on day 2, ~25 people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) </a:t>
            </a:r>
            <a:endParaRPr lang="en-AU" sz="1800" dirty="0">
              <a:solidFill>
                <a:srgbClr val="002569"/>
              </a:solidFill>
              <a:latin typeface="+mj-lt"/>
              <a:ea typeface="Arial Bold"/>
              <a:cs typeface="Arial" panose="020B0604020202020204" pitchFamily="34" charset="0"/>
            </a:endParaRPr>
          </a:p>
          <a:p>
            <a:pPr marL="536575" indent="-34290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Side-meeting in Paris, CEOS SIT-32 on 25</a:t>
            </a:r>
            <a:r>
              <a:rPr lang="en-AU" sz="1800" baseline="300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th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 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April</a:t>
            </a:r>
            <a:endParaRPr lang="en-AU" sz="1800" dirty="0" smtClean="0">
              <a:solidFill>
                <a:srgbClr val="002569"/>
              </a:solidFill>
              <a:latin typeface="+mj-lt"/>
              <a:ea typeface="Arial Bold"/>
              <a:cs typeface="Arial" panose="020B0604020202020204" pitchFamily="34" charset="0"/>
            </a:endParaRPr>
          </a:p>
          <a:p>
            <a:pPr marL="536575" indent="-34290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AU" sz="18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Side-meeting in </a:t>
            </a:r>
            <a:r>
              <a:rPr lang="en-AU" sz="1800" dirty="0" err="1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Frascati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, CEOS 2017 TW on 11</a:t>
            </a:r>
            <a:r>
              <a:rPr lang="en-AU" sz="1800" baseline="300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th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 September</a:t>
            </a:r>
            <a:endParaRPr lang="en-AU" sz="1800" b="1" dirty="0" smtClean="0">
              <a:solidFill>
                <a:srgbClr val="002569"/>
              </a:solidFill>
              <a:latin typeface="+mj-lt"/>
              <a:ea typeface="Arial Bold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charset="2"/>
              <a:buChar char="§"/>
            </a:pPr>
            <a:r>
              <a:rPr lang="en-AU" sz="1800" b="1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AHT SDG 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hlinkClick r:id="rId4"/>
              </a:rPr>
              <a:t>Terms of Reference </a:t>
            </a:r>
            <a:r>
              <a:rPr lang="en-AU" sz="18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produced for noting at 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SIT-32 (Paris, April 2017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)</a:t>
            </a:r>
            <a:endParaRPr lang="en-AU" sz="2000" dirty="0">
              <a:solidFill>
                <a:srgbClr val="002569"/>
              </a:solidFill>
              <a:latin typeface="+mj-lt"/>
              <a:ea typeface="Arial Bold"/>
              <a:cs typeface="Arial" panose="020B0604020202020204" pitchFamily="34" charset="0"/>
            </a:endParaRPr>
          </a:p>
          <a:p>
            <a:endParaRPr lang="en-AU" sz="2000" dirty="0">
              <a:solidFill>
                <a:srgbClr val="002569"/>
              </a:solidFill>
              <a:latin typeface="+mj-lt"/>
              <a:ea typeface="Arial Bold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152400"/>
            <a:ext cx="56388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CEOS AHT SDG</a:t>
            </a:r>
          </a:p>
          <a:p>
            <a:pPr algn="l" defTabSz="914400"/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Background</a:t>
            </a:r>
            <a:endParaRPr lang="en-AU" sz="2000" b="1" i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625" y="4953000"/>
            <a:ext cx="9036000" cy="1418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1750" cap="flat">
            <a:solidFill>
              <a:schemeClr val="accent1">
                <a:lumMod val="50000"/>
              </a:schemeClr>
            </a:solidFill>
            <a:prstDash val="solid"/>
            <a:beve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45719" rIns="36000" bIns="45719" numCol="1" spcCol="38100" rtlCol="0" anchor="ctr">
            <a:sp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CA" dirty="0" smtClean="0">
                <a:latin typeface="+mj-lt"/>
                <a:ea typeface="Arial Bold"/>
                <a:cs typeface="Arial" panose="020B0604020202020204" pitchFamily="34" charset="0"/>
              </a:rPr>
              <a:t>CEOS 30</a:t>
            </a:r>
            <a:r>
              <a:rPr lang="en-CA" baseline="30000" dirty="0" smtClean="0">
                <a:latin typeface="+mj-lt"/>
                <a:ea typeface="Arial Bold"/>
                <a:cs typeface="Arial" panose="020B0604020202020204" pitchFamily="34" charset="0"/>
              </a:rPr>
              <a:t>th</a:t>
            </a:r>
            <a:r>
              <a:rPr lang="en-CA" dirty="0" smtClean="0">
                <a:latin typeface="+mj-lt"/>
                <a:ea typeface="Arial Bold"/>
                <a:cs typeface="Arial" panose="020B0604020202020204" pitchFamily="34" charset="0"/>
              </a:rPr>
              <a:t> </a:t>
            </a:r>
            <a:r>
              <a:rPr lang="en-CA" dirty="0" smtClean="0">
                <a:latin typeface="+mj-lt"/>
                <a:ea typeface="Arial Bold"/>
                <a:cs typeface="Arial" panose="020B0604020202020204" pitchFamily="34" charset="0"/>
              </a:rPr>
              <a:t>Plenary, Brisbane, 2016: </a:t>
            </a:r>
          </a:p>
          <a:p>
            <a:pPr algn="ctr">
              <a:lnSpc>
                <a:spcPct val="100000"/>
              </a:lnSpc>
            </a:pPr>
            <a:r>
              <a:rPr lang="en-CA" i="1" dirty="0" smtClean="0">
                <a:latin typeface="+mj-lt"/>
                <a:ea typeface="Arial Bold"/>
                <a:cs typeface="Arial" panose="020B0604020202020204" pitchFamily="34" charset="0"/>
              </a:rPr>
              <a:t>“</a:t>
            </a:r>
            <a:r>
              <a:rPr lang="en-CA" i="1" dirty="0" smtClean="0">
                <a:latin typeface="+mj-lt"/>
                <a:ea typeface="Arial Bold"/>
                <a:cs typeface="Arial" panose="020B0604020202020204" pitchFamily="34" charset="0"/>
              </a:rPr>
              <a:t>In </a:t>
            </a:r>
            <a:r>
              <a:rPr lang="en-CA" i="1" dirty="0">
                <a:latin typeface="+mj-lt"/>
                <a:ea typeface="Arial Bold"/>
                <a:cs typeface="Arial" panose="020B0604020202020204" pitchFamily="34" charset="0"/>
              </a:rPr>
              <a:t>2017, the team will develop </a:t>
            </a:r>
            <a:r>
              <a:rPr lang="en-CA" b="1" i="1" dirty="0">
                <a:latin typeface="+mj-lt"/>
                <a:ea typeface="Arial Bold"/>
                <a:cs typeface="Arial" panose="020B0604020202020204" pitchFamily="34" charset="0"/>
              </a:rPr>
              <a:t>recommendations for CEOS Principals </a:t>
            </a:r>
            <a:r>
              <a:rPr lang="en-CA" b="1" i="1" dirty="0">
                <a:latin typeface="+mj-lt"/>
                <a:ea typeface="Arial Bold"/>
                <a:cs typeface="Arial" panose="020B0604020202020204" pitchFamily="34" charset="0"/>
              </a:rPr>
              <a:t/>
            </a:r>
            <a:br>
              <a:rPr lang="en-CA" b="1" i="1" dirty="0">
                <a:latin typeface="+mj-lt"/>
                <a:ea typeface="Arial Bold"/>
                <a:cs typeface="Arial" panose="020B0604020202020204" pitchFamily="34" charset="0"/>
              </a:rPr>
            </a:br>
            <a:r>
              <a:rPr lang="en-CA" i="1" u="sng" dirty="0" smtClean="0">
                <a:latin typeface="+mj-lt"/>
                <a:ea typeface="Arial Bold"/>
                <a:cs typeface="Arial" panose="020B0604020202020204" pitchFamily="34" charset="0"/>
              </a:rPr>
              <a:t>on </a:t>
            </a:r>
            <a:r>
              <a:rPr lang="en-CA" i="1" u="sng" dirty="0">
                <a:latin typeface="+mj-lt"/>
                <a:ea typeface="Arial Bold"/>
                <a:cs typeface="Arial" panose="020B0604020202020204" pitchFamily="34" charset="0"/>
              </a:rPr>
              <a:t>how CEOS should organise itself beyond 2017</a:t>
            </a:r>
            <a:r>
              <a:rPr lang="en-CA" i="1" dirty="0">
                <a:latin typeface="+mj-lt"/>
                <a:ea typeface="Arial Bold"/>
                <a:cs typeface="Arial" panose="020B0604020202020204" pitchFamily="34" charset="0"/>
              </a:rPr>
              <a:t> </a:t>
            </a:r>
            <a:r>
              <a:rPr lang="en-CA" i="1" dirty="0">
                <a:latin typeface="+mj-lt"/>
                <a:ea typeface="Arial Bold"/>
                <a:cs typeface="Arial" panose="020B0604020202020204" pitchFamily="34" charset="0"/>
              </a:rPr>
              <a:t/>
            </a:r>
            <a:br>
              <a:rPr lang="en-CA" i="1" dirty="0">
                <a:latin typeface="+mj-lt"/>
                <a:ea typeface="Arial Bold"/>
                <a:cs typeface="Arial" panose="020B0604020202020204" pitchFamily="34" charset="0"/>
              </a:rPr>
            </a:br>
            <a:r>
              <a:rPr lang="en-CA" i="1" dirty="0" smtClean="0">
                <a:latin typeface="+mj-lt"/>
                <a:ea typeface="Arial Bold"/>
                <a:cs typeface="Arial" panose="020B0604020202020204" pitchFamily="34" charset="0"/>
              </a:rPr>
              <a:t>to </a:t>
            </a:r>
            <a:r>
              <a:rPr lang="en-CA" i="1" dirty="0">
                <a:latin typeface="+mj-lt"/>
                <a:ea typeface="Arial Bold"/>
                <a:cs typeface="Arial" panose="020B0604020202020204" pitchFamily="34" charset="0"/>
              </a:rPr>
              <a:t>support </a:t>
            </a:r>
            <a:r>
              <a:rPr lang="en-CA" i="1" dirty="0" smtClean="0">
                <a:latin typeface="+mj-lt"/>
                <a:ea typeface="Arial Bold"/>
                <a:cs typeface="Arial" panose="020B0604020202020204" pitchFamily="34" charset="0"/>
              </a:rPr>
              <a:t>CEOS </a:t>
            </a:r>
            <a:r>
              <a:rPr lang="en-CA" i="1" dirty="0">
                <a:latin typeface="+mj-lt"/>
                <a:ea typeface="Arial Bold"/>
                <a:cs typeface="Arial" panose="020B0604020202020204" pitchFamily="34" charset="0"/>
              </a:rPr>
              <a:t>engagement </a:t>
            </a:r>
            <a:r>
              <a:rPr lang="en-CA" i="1" dirty="0" smtClean="0">
                <a:latin typeface="+mj-lt"/>
                <a:ea typeface="Arial Bold"/>
                <a:cs typeface="Arial" panose="020B0604020202020204" pitchFamily="34" charset="0"/>
              </a:rPr>
              <a:t>on the </a:t>
            </a:r>
            <a:r>
              <a:rPr lang="en-CA" i="1" dirty="0">
                <a:latin typeface="+mj-lt"/>
                <a:ea typeface="Arial Bold"/>
                <a:cs typeface="Arial" panose="020B0604020202020204" pitchFamily="34" charset="0"/>
              </a:rPr>
              <a:t>SDG agenda, including </a:t>
            </a:r>
            <a:r>
              <a:rPr lang="en-CA" i="1" dirty="0" smtClean="0">
                <a:latin typeface="+mj-lt"/>
                <a:ea typeface="Arial Bold"/>
                <a:cs typeface="Arial" panose="020B0604020202020204" pitchFamily="34" charset="0"/>
              </a:rPr>
              <a:t>its </a:t>
            </a:r>
            <a:r>
              <a:rPr lang="en-CA" i="1" dirty="0">
                <a:latin typeface="+mj-lt"/>
                <a:ea typeface="Arial Bold"/>
                <a:cs typeface="Arial" panose="020B0604020202020204" pitchFamily="34" charset="0"/>
              </a:rPr>
              <a:t>relationship with </a:t>
            </a:r>
            <a:r>
              <a:rPr lang="en-CA" i="1" dirty="0" smtClean="0">
                <a:latin typeface="+mj-lt"/>
                <a:ea typeface="Arial Bold"/>
                <a:cs typeface="Arial" panose="020B0604020202020204" pitchFamily="34" charset="0"/>
              </a:rPr>
              <a:t>GEO”</a:t>
            </a:r>
            <a:endParaRPr lang="en-AU" i="1" dirty="0">
              <a:latin typeface="+mj-lt"/>
              <a:ea typeface="Arial Bold"/>
              <a:cs typeface="Arial" panose="020B0604020202020204" pitchFamily="34" charset="0"/>
            </a:endParaRPr>
          </a:p>
        </p:txBody>
      </p:sp>
      <p:pic>
        <p:nvPicPr>
          <p:cNvPr id="1026" name="Picture 2" descr="http://ceos.org/wp-content/uploads/2017/03/IMG_254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" t="31168" r="2817" b="8268"/>
          <a:stretch/>
        </p:blipFill>
        <p:spPr bwMode="auto">
          <a:xfrm>
            <a:off x="5867399" y="2514600"/>
            <a:ext cx="3254555" cy="155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963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63000" y="6400800"/>
            <a:ext cx="304800" cy="187285"/>
          </a:xfrm>
          <a:prstGeom prst="rect">
            <a:avLst/>
          </a:prstGeom>
        </p:spPr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57400" y="152400"/>
            <a:ext cx="56388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CEOS AHT SDG: </a:t>
            </a:r>
            <a:b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Terms of Reference (</a:t>
            </a:r>
            <a:r>
              <a:rPr lang="en-AU" sz="2000" b="1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ToR</a:t>
            </a: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)</a:t>
            </a:r>
            <a:endParaRPr lang="en-AU" sz="2000" b="1" i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738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495300" y="1319976"/>
            <a:ext cx="8153400" cy="25662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1750" cap="flat">
            <a:solidFill>
              <a:schemeClr val="accent5">
                <a:lumMod val="50000"/>
              </a:schemeClr>
            </a:solidFill>
            <a:prstDash val="solid"/>
            <a:beve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36000" rIns="45719" bIns="36000" numCol="1" spcCol="38100"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CA" dirty="0">
                <a:latin typeface="+mj-ea"/>
                <a:ea typeface="+mj-ea"/>
                <a:cs typeface="Calibri" charset="0"/>
              </a:rPr>
              <a:t>In </a:t>
            </a:r>
            <a:r>
              <a:rPr lang="en-CA" dirty="0" smtClean="0">
                <a:latin typeface="+mj-ea"/>
                <a:ea typeface="+mj-ea"/>
                <a:cs typeface="Calibri" charset="0"/>
              </a:rPr>
              <a:t>the </a:t>
            </a:r>
            <a:r>
              <a:rPr lang="en-CA" dirty="0">
                <a:latin typeface="+mj-ea"/>
                <a:ea typeface="+mj-ea"/>
                <a:cs typeface="Calibri" charset="0"/>
              </a:rPr>
              <a:t>complex and evolving </a:t>
            </a:r>
            <a:r>
              <a:rPr lang="en-CA" dirty="0" smtClean="0">
                <a:latin typeface="+mj-ea"/>
                <a:ea typeface="+mj-ea"/>
                <a:cs typeface="Calibri" charset="0"/>
              </a:rPr>
              <a:t>SDG environment</a:t>
            </a:r>
            <a:r>
              <a:rPr lang="en-CA" dirty="0">
                <a:latin typeface="+mj-ea"/>
                <a:ea typeface="+mj-ea"/>
                <a:cs typeface="Calibri" charset="0"/>
              </a:rPr>
              <a:t>, </a:t>
            </a:r>
            <a:endParaRPr lang="en-CA" dirty="0" smtClean="0">
              <a:latin typeface="+mj-ea"/>
              <a:ea typeface="+mj-ea"/>
              <a:cs typeface="Calibri" charset="0"/>
            </a:endParaRPr>
          </a:p>
          <a:p>
            <a:pPr algn="ctr">
              <a:spcBef>
                <a:spcPts val="600"/>
              </a:spcBef>
            </a:pPr>
            <a:r>
              <a:rPr lang="en-CA" b="1" dirty="0" smtClean="0">
                <a:latin typeface="+mj-ea"/>
                <a:ea typeface="+mj-ea"/>
                <a:cs typeface="Calibri" charset="0"/>
              </a:rPr>
              <a:t>the </a:t>
            </a:r>
            <a:r>
              <a:rPr lang="en-CA" b="1" dirty="0">
                <a:latin typeface="+mj-ea"/>
                <a:ea typeface="+mj-ea"/>
                <a:cs typeface="Calibri" charset="0"/>
              </a:rPr>
              <a:t>AHT </a:t>
            </a:r>
            <a:r>
              <a:rPr lang="en-CA" b="1" dirty="0" smtClean="0">
                <a:latin typeface="+mj-ea"/>
                <a:ea typeface="+mj-ea"/>
                <a:cs typeface="Calibri" charset="0"/>
              </a:rPr>
              <a:t>SDG </a:t>
            </a:r>
            <a:r>
              <a:rPr lang="en-CA" b="1" dirty="0">
                <a:latin typeface="+mj-ea"/>
                <a:ea typeface="+mj-ea"/>
                <a:cs typeface="Calibri" charset="0"/>
              </a:rPr>
              <a:t>must </a:t>
            </a:r>
            <a:endParaRPr lang="en-CA" b="1" dirty="0" smtClean="0">
              <a:latin typeface="+mj-ea"/>
              <a:ea typeface="+mj-ea"/>
              <a:cs typeface="Calibri" charset="0"/>
            </a:endParaRP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en-CA" b="1" dirty="0" smtClean="0">
                <a:latin typeface="+mj-ea"/>
                <a:ea typeface="+mj-ea"/>
                <a:cs typeface="Calibri" charset="0"/>
              </a:rPr>
              <a:t>take </a:t>
            </a:r>
            <a:r>
              <a:rPr lang="en-CA" b="1" dirty="0">
                <a:latin typeface="+mj-ea"/>
                <a:ea typeface="+mj-ea"/>
                <a:cs typeface="Calibri" charset="0"/>
              </a:rPr>
              <a:t>stock of the UN processes </a:t>
            </a:r>
            <a:r>
              <a:rPr lang="en-CA" dirty="0">
                <a:latin typeface="+mj-ea"/>
                <a:ea typeface="+mj-ea"/>
                <a:cs typeface="Calibri" charset="0"/>
              </a:rPr>
              <a:t>in place for the SDG implementation </a:t>
            </a:r>
            <a:r>
              <a:rPr lang="en-CA" b="1" dirty="0">
                <a:latin typeface="+mj-ea"/>
                <a:ea typeface="+mj-ea"/>
                <a:cs typeface="Calibri" charset="0"/>
              </a:rPr>
              <a:t>and of the existing </a:t>
            </a:r>
            <a:r>
              <a:rPr lang="en-CA" b="1" dirty="0" smtClean="0">
                <a:latin typeface="+mj-ea"/>
                <a:ea typeface="+mj-ea"/>
                <a:cs typeface="Calibri" charset="0"/>
              </a:rPr>
              <a:t>SDG </a:t>
            </a:r>
            <a:r>
              <a:rPr lang="en-CA" b="1" dirty="0" smtClean="0">
                <a:latin typeface="+mj-ea"/>
                <a:ea typeface="+mj-ea"/>
                <a:cs typeface="Calibri" charset="0"/>
              </a:rPr>
              <a:t>stakeholders (</a:t>
            </a:r>
            <a:r>
              <a:rPr lang="en-CA" dirty="0" smtClean="0">
                <a:latin typeface="+mj-ea"/>
                <a:ea typeface="+mj-ea"/>
                <a:cs typeface="Calibri" charset="0"/>
              </a:rPr>
              <a:t>including GEO</a:t>
            </a:r>
            <a:r>
              <a:rPr lang="en-CA" b="1" dirty="0" smtClean="0">
                <a:latin typeface="+mj-ea"/>
                <a:ea typeface="+mj-ea"/>
                <a:cs typeface="Calibri" charset="0"/>
              </a:rPr>
              <a:t>)</a:t>
            </a:r>
            <a:r>
              <a:rPr lang="en-CA" dirty="0" smtClean="0">
                <a:latin typeface="+mj-ea"/>
                <a:ea typeface="+mj-ea"/>
                <a:cs typeface="Calibri" charset="0"/>
              </a:rPr>
              <a:t>, </a:t>
            </a:r>
            <a:endParaRPr lang="en-CA" dirty="0">
              <a:latin typeface="+mj-ea"/>
              <a:ea typeface="+mj-ea"/>
              <a:cs typeface="Calibri" charset="0"/>
            </a:endParaRP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en-CA" dirty="0" smtClean="0">
                <a:latin typeface="+mj-ea"/>
                <a:ea typeface="+mj-ea"/>
                <a:cs typeface="Calibri" charset="0"/>
              </a:rPr>
              <a:t>focus </a:t>
            </a:r>
            <a:r>
              <a:rPr lang="en-CA" dirty="0">
                <a:latin typeface="+mj-ea"/>
                <a:ea typeface="+mj-ea"/>
                <a:cs typeface="Calibri" charset="0"/>
              </a:rPr>
              <a:t>its activities around the </a:t>
            </a:r>
            <a:r>
              <a:rPr lang="en-CA" b="1" dirty="0">
                <a:latin typeface="+mj-ea"/>
                <a:ea typeface="+mj-ea"/>
                <a:cs typeface="Calibri" charset="0"/>
              </a:rPr>
              <a:t>unique role that CEOS should play </a:t>
            </a:r>
            <a:r>
              <a:rPr lang="en-CA" dirty="0">
                <a:latin typeface="+mj-ea"/>
                <a:ea typeface="+mj-ea"/>
                <a:cs typeface="Calibri" charset="0"/>
              </a:rPr>
              <a:t>as a </a:t>
            </a:r>
            <a:r>
              <a:rPr lang="en-CA" u="sng" dirty="0">
                <a:latin typeface="+mj-ea"/>
                <a:ea typeface="+mj-ea"/>
                <a:cs typeface="Calibri" charset="0"/>
              </a:rPr>
              <a:t>coordination body </a:t>
            </a:r>
            <a:r>
              <a:rPr lang="en-CA" u="sng" dirty="0" smtClean="0">
                <a:latin typeface="+mj-ea"/>
                <a:ea typeface="+mj-ea"/>
                <a:cs typeface="Calibri" charset="0"/>
              </a:rPr>
              <a:t>of the Space community efforts</a:t>
            </a:r>
            <a:r>
              <a:rPr lang="en-CA" dirty="0" smtClean="0">
                <a:latin typeface="+mj-ea"/>
                <a:ea typeface="+mj-ea"/>
                <a:cs typeface="Calibri" charset="0"/>
              </a:rPr>
              <a:t> to support the integration of satellite </a:t>
            </a:r>
            <a:r>
              <a:rPr lang="en-CA" dirty="0">
                <a:latin typeface="+mj-ea"/>
                <a:ea typeface="+mj-ea"/>
                <a:cs typeface="Calibri" charset="0"/>
              </a:rPr>
              <a:t>EO </a:t>
            </a:r>
            <a:r>
              <a:rPr lang="en-CA" dirty="0" smtClean="0">
                <a:latin typeface="+mj-ea"/>
                <a:ea typeface="+mj-ea"/>
                <a:cs typeface="Calibri" charset="0"/>
              </a:rPr>
              <a:t>in </a:t>
            </a:r>
            <a:r>
              <a:rPr lang="en-CA" dirty="0">
                <a:latin typeface="+mj-ea"/>
                <a:ea typeface="+mj-ea"/>
                <a:cs typeface="Calibri" charset="0"/>
              </a:rPr>
              <a:t>support </a:t>
            </a:r>
            <a:r>
              <a:rPr lang="en-CA" dirty="0" smtClean="0">
                <a:latin typeface="+mj-ea"/>
                <a:ea typeface="+mj-ea"/>
                <a:cs typeface="Calibri" charset="0"/>
              </a:rPr>
              <a:t>to the </a:t>
            </a:r>
            <a:r>
              <a:rPr lang="en-CA" dirty="0">
                <a:latin typeface="+mj-ea"/>
                <a:ea typeface="+mj-ea"/>
                <a:cs typeface="Calibri" charset="0"/>
              </a:rPr>
              <a:t>full realisation of the SDGs.</a:t>
            </a:r>
            <a:endParaRPr lang="en-US" dirty="0">
              <a:latin typeface="+mj-ea"/>
              <a:ea typeface="+mj-ea"/>
              <a:cs typeface="Calibri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1944" y="4114800"/>
            <a:ext cx="8357255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The</a:t>
            </a:r>
            <a:r>
              <a:rPr lang="en-CA" kern="1200" dirty="0">
                <a:solidFill>
                  <a:schemeClr val="tx1"/>
                </a:solidFill>
                <a:latin typeface="+mj-lt"/>
                <a:ea typeface="Arial Bold"/>
                <a:cs typeface="Arial" panose="020B0604020202020204" pitchFamily="34" charset="0"/>
              </a:rPr>
              <a:t> 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AHT 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SDG can’t progress alone but relies on existing networks/partnerships:</a:t>
            </a:r>
          </a:p>
          <a:p>
            <a:pPr marL="285750" indent="-285750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  <a:t>AHT SDG aligns </a:t>
            </a:r>
            <a:r>
              <a:rPr lang="en-CA" b="1" kern="1200" dirty="0">
                <a:latin typeface="+mj-lt"/>
                <a:ea typeface="Arial Bold"/>
                <a:cs typeface="Arial" panose="020B0604020202020204" pitchFamily="34" charset="0"/>
              </a:rPr>
              <a:t>its engagement </a:t>
            </a:r>
            <a: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  <a:t>in </a:t>
            </a:r>
            <a:r>
              <a:rPr lang="en-CA" b="1" kern="1200" dirty="0">
                <a:latin typeface="+mj-lt"/>
                <a:ea typeface="Arial Bold"/>
                <a:cs typeface="Arial" panose="020B0604020202020204" pitchFamily="34" charset="0"/>
              </a:rPr>
              <a:t>the context of </a:t>
            </a:r>
            <a: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  <a:t>             </a:t>
            </a:r>
            <a: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  <a:t/>
            </a:r>
            <a:b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</a:b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(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Programme 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Board,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Engagement 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Strategy,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GEO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 EO4SDG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initiative) </a:t>
            </a:r>
            <a:endParaRPr lang="en-CA" kern="1200" dirty="0">
              <a:latin typeface="+mj-lt"/>
              <a:ea typeface="Arial Bold"/>
              <a:cs typeface="Arial" panose="020B0604020202020204" pitchFamily="34" charset="0"/>
            </a:endParaRPr>
          </a:p>
          <a:p>
            <a:pPr marL="285750" indent="-285750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  <a:t>AHT SDG builds </a:t>
            </a:r>
            <a:r>
              <a:rPr lang="en-CA" b="1" kern="1200" dirty="0">
                <a:latin typeface="+mj-lt"/>
                <a:ea typeface="Arial Bold"/>
                <a:cs typeface="Arial" panose="020B0604020202020204" pitchFamily="34" charset="0"/>
              </a:rPr>
              <a:t>on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 established relationships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CEOS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Agencies have with the </a:t>
            </a:r>
            <a: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  <a:t>UN </a:t>
            </a:r>
            <a:r>
              <a:rPr lang="en-CA" b="1" kern="1200" dirty="0">
                <a:latin typeface="+mj-lt"/>
                <a:ea typeface="Arial Bold"/>
                <a:cs typeface="Arial" panose="020B0604020202020204" pitchFamily="34" charset="0"/>
              </a:rPr>
              <a:t>agencies 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(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custodians),</a:t>
            </a:r>
            <a:r>
              <a:rPr lang="en-CA" b="1" dirty="0" smtClean="0">
                <a:solidFill>
                  <a:srgbClr val="000000"/>
                </a:solidFill>
                <a:latin typeface="+mj-lt"/>
                <a:ea typeface="+mj-ea"/>
                <a:cs typeface="Calibri" charset="0"/>
              </a:rPr>
              <a:t> </a:t>
            </a:r>
            <a: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  <a:t>individual countries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(</a:t>
            </a:r>
            <a:r>
              <a:rPr lang="en-CA" kern="1200" dirty="0" err="1" smtClean="0">
                <a:latin typeface="+mj-lt"/>
                <a:ea typeface="Arial Bold"/>
                <a:cs typeface="Arial" panose="020B0604020202020204" pitchFamily="34" charset="0"/>
              </a:rPr>
              <a:t>eg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.</a:t>
            </a:r>
            <a: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  <a:t> 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national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statistics),</a:t>
            </a:r>
            <a: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  <a:t>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and other </a:t>
            </a:r>
            <a: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  <a:t>SDG stakeholders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(</a:t>
            </a:r>
            <a:r>
              <a:rPr lang="en-CA" kern="1200" dirty="0" err="1" smtClean="0">
                <a:latin typeface="+mj-lt"/>
                <a:ea typeface="Arial Bold"/>
                <a:cs typeface="Arial" panose="020B0604020202020204" pitchFamily="34" charset="0"/>
              </a:rPr>
              <a:t>eg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.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foundations, universities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, development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banks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)</a:t>
            </a:r>
            <a: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  <a:t>.</a:t>
            </a:r>
            <a:endParaRPr lang="en-US" b="1" kern="1200" dirty="0">
              <a:latin typeface="+mj-lt"/>
              <a:ea typeface="Arial Bold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geo ear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5800"/>
            <a:ext cx="715892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3709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57400" y="152400"/>
            <a:ext cx="56388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CEOS AHT SDG: </a:t>
            </a:r>
            <a:b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Terms of Reference (</a:t>
            </a:r>
            <a:r>
              <a:rPr lang="en-AU" sz="2000" b="1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ToR</a:t>
            </a: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)</a:t>
            </a:r>
            <a:endParaRPr lang="en-AU" sz="2000" b="1" i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 txBox="1">
            <a:spLocks noGrp="1"/>
          </p:cNvSpPr>
          <p:nvPr>
            <p:ph sz="quarter" idx="10"/>
          </p:nvPr>
        </p:nvSpPr>
        <p:spPr>
          <a:xfrm>
            <a:off x="381000" y="1371600"/>
            <a:ext cx="838200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298450" indent="-285750"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marL="12700" indent="0" algn="ctr">
              <a:spcBef>
                <a:spcPts val="400"/>
              </a:spcBef>
              <a:buClr>
                <a:srgbClr val="2865A2"/>
              </a:buClr>
              <a:buSzPct val="120000"/>
              <a:buNone/>
              <a:defRPr/>
            </a:pPr>
            <a:r>
              <a:rPr lang="en-US" altLang="en-US" sz="2000" dirty="0" smtClean="0">
                <a:solidFill>
                  <a:schemeClr val="bg1"/>
                </a:solidFill>
                <a:latin typeface="+mj-lt"/>
              </a:rPr>
              <a:t>The </a:t>
            </a:r>
            <a:r>
              <a:rPr lang="en-US" altLang="en-US" sz="2000" dirty="0">
                <a:solidFill>
                  <a:schemeClr val="bg1"/>
                </a:solidFill>
                <a:latin typeface="+mj-lt"/>
              </a:rPr>
              <a:t>AHT </a:t>
            </a:r>
            <a:r>
              <a:rPr lang="en-US" altLang="en-US" sz="2000" dirty="0" smtClean="0">
                <a:solidFill>
                  <a:schemeClr val="bg1"/>
                </a:solidFill>
                <a:latin typeface="+mj-lt"/>
              </a:rPr>
              <a:t>SDG </a:t>
            </a:r>
            <a:r>
              <a:rPr lang="en-US" altLang="en-US" sz="2000" dirty="0">
                <a:solidFill>
                  <a:schemeClr val="bg1"/>
                </a:solidFill>
                <a:latin typeface="+mj-lt"/>
              </a:rPr>
              <a:t>will assess, showcase and promote EO contribution </a:t>
            </a:r>
            <a:r>
              <a:rPr lang="en-US" altLang="en-US" sz="20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altLang="en-US" sz="2000" dirty="0" smtClean="0">
                <a:solidFill>
                  <a:schemeClr val="bg1"/>
                </a:solidFill>
                <a:latin typeface="+mj-lt"/>
              </a:rPr>
            </a:br>
            <a:r>
              <a:rPr lang="en-US" altLang="en-US" sz="2000" dirty="0" smtClean="0">
                <a:solidFill>
                  <a:schemeClr val="bg1"/>
                </a:solidFill>
                <a:latin typeface="+mj-lt"/>
              </a:rPr>
              <a:t>to SDG </a:t>
            </a:r>
            <a:r>
              <a:rPr lang="en-US" altLang="en-US" sz="2000" dirty="0">
                <a:solidFill>
                  <a:schemeClr val="bg1"/>
                </a:solidFill>
                <a:latin typeface="+mj-lt"/>
              </a:rPr>
              <a:t>T</a:t>
            </a:r>
            <a:r>
              <a:rPr lang="en-US" altLang="en-US" sz="2000" dirty="0" smtClean="0">
                <a:solidFill>
                  <a:schemeClr val="bg1"/>
                </a:solidFill>
                <a:latin typeface="+mj-lt"/>
              </a:rPr>
              <a:t>argets </a:t>
            </a:r>
            <a:r>
              <a:rPr lang="en-US" altLang="en-US" sz="2000" dirty="0">
                <a:solidFill>
                  <a:schemeClr val="bg1"/>
                </a:solidFill>
                <a:latin typeface="+mj-lt"/>
              </a:rPr>
              <a:t>and </a:t>
            </a:r>
            <a:r>
              <a:rPr lang="en-US" altLang="en-US" sz="2000" dirty="0" smtClean="0">
                <a:solidFill>
                  <a:schemeClr val="bg1"/>
                </a:solidFill>
                <a:latin typeface="+mj-lt"/>
              </a:rPr>
              <a:t>Indicators</a:t>
            </a:r>
            <a:endParaRPr lang="en-US" alt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2230428"/>
            <a:ext cx="8610600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2400" b="1" kern="1200" dirty="0">
                <a:latin typeface="+mj-lt"/>
                <a:ea typeface="Arial Bold"/>
                <a:cs typeface="Arial" panose="020B0604020202020204" pitchFamily="34" charset="0"/>
              </a:rPr>
              <a:t>CEOS AHT SDG </a:t>
            </a:r>
            <a:r>
              <a:rPr lang="en-US" sz="2400" b="1" kern="1200" dirty="0" smtClean="0">
                <a:latin typeface="+mj-lt"/>
                <a:ea typeface="Arial Bold"/>
                <a:cs typeface="Arial" panose="020B0604020202020204" pitchFamily="34" charset="0"/>
              </a:rPr>
              <a:t>– </a:t>
            </a:r>
            <a:r>
              <a:rPr lang="en-US" sz="2400" b="1" kern="1200" dirty="0" err="1" smtClean="0">
                <a:latin typeface="+mj-lt"/>
                <a:ea typeface="Arial Bold"/>
                <a:cs typeface="Arial" panose="020B0604020202020204" pitchFamily="34" charset="0"/>
              </a:rPr>
              <a:t>ToRs</a:t>
            </a:r>
            <a:r>
              <a:rPr lang="en-US" sz="2400" b="1" kern="1200" dirty="0" smtClean="0">
                <a:latin typeface="+mj-lt"/>
                <a:ea typeface="Arial Bold"/>
                <a:cs typeface="Arial" panose="020B0604020202020204" pitchFamily="34" charset="0"/>
              </a:rPr>
              <a:t> (summary):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US" b="1" kern="1200" dirty="0" smtClean="0">
                <a:latin typeface="+mj-lt"/>
                <a:ea typeface="Arial Bold"/>
                <a:cs typeface="Arial" panose="020B0604020202020204" pitchFamily="34" charset="0"/>
              </a:rPr>
              <a:t>Coordinate </a:t>
            </a:r>
            <a:r>
              <a:rPr lang="en-US" b="1" kern="1200" dirty="0">
                <a:latin typeface="+mj-lt"/>
                <a:ea typeface="Arial Bold"/>
                <a:cs typeface="Arial" panose="020B0604020202020204" pitchFamily="34" charset="0"/>
              </a:rPr>
              <a:t>the efforts of CEOS agencies </a:t>
            </a:r>
            <a:r>
              <a:rPr lang="en-US" kern="1200" dirty="0">
                <a:latin typeface="+mj-lt"/>
                <a:ea typeface="Arial Bold"/>
                <a:cs typeface="Arial" panose="020B0604020202020204" pitchFamily="34" charset="0"/>
              </a:rPr>
              <a:t>and</a:t>
            </a:r>
            <a:r>
              <a:rPr lang="en-US" b="1" kern="1200" dirty="0">
                <a:latin typeface="+mj-lt"/>
                <a:ea typeface="Arial Bold"/>
                <a:cs typeface="Arial" panose="020B0604020202020204" pitchFamily="34" charset="0"/>
              </a:rPr>
              <a:t> </a:t>
            </a:r>
            <a:r>
              <a:rPr lang="en-US" b="1" kern="1200" dirty="0" smtClean="0">
                <a:latin typeface="+mj-lt"/>
                <a:ea typeface="Arial Bold"/>
                <a:cs typeface="Arial" panose="020B0604020202020204" pitchFamily="34" charset="0"/>
              </a:rPr>
              <a:t>channel CEOS </a:t>
            </a:r>
            <a:r>
              <a:rPr lang="en-US" b="1" kern="1200" dirty="0">
                <a:latin typeface="+mj-lt"/>
                <a:ea typeface="Arial Bold"/>
                <a:cs typeface="Arial" panose="020B0604020202020204" pitchFamily="34" charset="0"/>
              </a:rPr>
              <a:t>support to the SDG process</a:t>
            </a:r>
            <a:r>
              <a:rPr lang="en-US" kern="1200" dirty="0">
                <a:latin typeface="+mj-lt"/>
                <a:ea typeface="Arial Bold"/>
                <a:cs typeface="Arial" panose="020B0604020202020204" pitchFamily="34" charset="0"/>
              </a:rPr>
              <a:t> </a:t>
            </a:r>
            <a:r>
              <a:rPr lang="en-US" kern="1200" dirty="0" smtClean="0">
                <a:latin typeface="+mj-lt"/>
                <a:ea typeface="Arial Bold"/>
                <a:cs typeface="Arial" panose="020B0604020202020204" pitchFamily="34" charset="0"/>
              </a:rPr>
              <a:t>(EO showcases</a:t>
            </a:r>
            <a:r>
              <a:rPr lang="en-US" kern="1200" dirty="0">
                <a:latin typeface="+mj-lt"/>
                <a:ea typeface="Arial Bold"/>
                <a:cs typeface="Arial" panose="020B0604020202020204" pitchFamily="34" charset="0"/>
              </a:rPr>
              <a:t>, communication </a:t>
            </a:r>
            <a:r>
              <a:rPr lang="en-US" kern="1200" dirty="0" smtClean="0">
                <a:latin typeface="+mj-lt"/>
                <a:ea typeface="Arial Bold"/>
                <a:cs typeface="Arial" panose="020B0604020202020204" pitchFamily="34" charset="0"/>
              </a:rPr>
              <a:t>material, etc.) through GEO.</a:t>
            </a:r>
            <a:endParaRPr lang="en-US" kern="1200" dirty="0">
              <a:latin typeface="+mj-lt"/>
              <a:ea typeface="Arial Bold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US" kern="1200" dirty="0">
                <a:latin typeface="+mj-lt"/>
                <a:ea typeface="Arial Bold"/>
                <a:cs typeface="Arial" panose="020B0604020202020204" pitchFamily="34" charset="0"/>
              </a:rPr>
              <a:t>Provide a </a:t>
            </a:r>
            <a:r>
              <a:rPr lang="en-US" b="1" kern="1200" dirty="0">
                <a:latin typeface="+mj-lt"/>
                <a:ea typeface="Arial Bold"/>
                <a:cs typeface="Arial" panose="020B0604020202020204" pitchFamily="34" charset="0"/>
              </a:rPr>
              <a:t>forum for sharing/communicating EO best practices</a:t>
            </a:r>
            <a:r>
              <a:rPr lang="en-US" kern="1200" dirty="0">
                <a:latin typeface="+mj-lt"/>
                <a:ea typeface="Arial Bold"/>
                <a:cs typeface="Arial" panose="020B0604020202020204" pitchFamily="34" charset="0"/>
              </a:rPr>
              <a:t> in support to the SDGs </a:t>
            </a:r>
            <a:r>
              <a:rPr lang="en-US" kern="1200" dirty="0" smtClean="0">
                <a:latin typeface="+mj-lt"/>
                <a:ea typeface="Arial Bold"/>
                <a:cs typeface="Arial" panose="020B0604020202020204" pitchFamily="34" charset="0"/>
              </a:rPr>
              <a:t>(</a:t>
            </a:r>
            <a:r>
              <a:rPr lang="en-US" i="1" kern="1200" dirty="0" smtClean="0">
                <a:latin typeface="+mj-lt"/>
                <a:ea typeface="Arial Bold"/>
                <a:cs typeface="Arial" panose="020B0604020202020204" pitchFamily="34" charset="0"/>
              </a:rPr>
              <a:t>in </a:t>
            </a:r>
            <a:r>
              <a:rPr lang="en-US" i="1" kern="1200" dirty="0">
                <a:latin typeface="+mj-lt"/>
                <a:ea typeface="Arial Bold"/>
                <a:cs typeface="Arial" panose="020B0604020202020204" pitchFamily="34" charset="0"/>
              </a:rPr>
              <a:t>collaboration with </a:t>
            </a:r>
            <a:r>
              <a:rPr lang="en-US" i="1" kern="1200" dirty="0" smtClean="0">
                <a:latin typeface="+mj-lt"/>
                <a:ea typeface="Arial Bold"/>
                <a:cs typeface="Arial" panose="020B0604020202020204" pitchFamily="34" charset="0"/>
              </a:rPr>
              <a:t>GEO</a:t>
            </a:r>
            <a:r>
              <a:rPr lang="en-US" kern="1200" dirty="0" smtClean="0">
                <a:latin typeface="+mj-lt"/>
                <a:ea typeface="Arial Bold"/>
                <a:cs typeface="Arial" panose="020B0604020202020204" pitchFamily="34" charset="0"/>
              </a:rPr>
              <a:t>).</a:t>
            </a:r>
            <a:endParaRPr lang="en-US" kern="1200" dirty="0">
              <a:latin typeface="+mj-lt"/>
              <a:ea typeface="Arial Bold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AU" b="1" kern="1200" dirty="0">
                <a:latin typeface="+mj-lt"/>
                <a:ea typeface="Arial Bold"/>
                <a:cs typeface="Arial" panose="020B0604020202020204" pitchFamily="34" charset="0"/>
              </a:rPr>
              <a:t>Analyse</a:t>
            </a:r>
            <a:r>
              <a:rPr lang="en-AU" kern="1200" dirty="0">
                <a:latin typeface="+mj-lt"/>
                <a:ea typeface="Arial Bold"/>
                <a:cs typeface="Arial" panose="020B0604020202020204" pitchFamily="34" charset="0"/>
              </a:rPr>
              <a:t> </a:t>
            </a:r>
            <a:r>
              <a:rPr lang="en-AU" b="1" kern="1200" dirty="0">
                <a:latin typeface="+mj-lt"/>
                <a:ea typeface="Arial Bold"/>
                <a:cs typeface="Arial" panose="020B0604020202020204" pitchFamily="34" charset="0"/>
              </a:rPr>
              <a:t>new opportunities for satellite-based EO to support SDGs </a:t>
            </a:r>
            <a:r>
              <a:rPr lang="en-AU" kern="1200" dirty="0">
                <a:latin typeface="+mj-lt"/>
                <a:ea typeface="Arial Bold"/>
                <a:cs typeface="Arial" panose="020B0604020202020204" pitchFamily="34" charset="0"/>
              </a:rPr>
              <a:t>Targets and Indicators (methods, data, indicators</a:t>
            </a:r>
            <a:r>
              <a:rPr lang="en-AU" kern="1200" dirty="0" smtClean="0">
                <a:latin typeface="+mj-lt"/>
                <a:ea typeface="Arial Bold"/>
                <a:cs typeface="Arial" panose="020B0604020202020204" pitchFamily="34" charset="0"/>
              </a:rPr>
              <a:t>), </a:t>
            </a:r>
            <a:r>
              <a:rPr lang="en-AU" kern="1200" dirty="0" smtClean="0">
                <a:latin typeface="+mj-lt"/>
                <a:ea typeface="Arial Bold"/>
                <a:cs typeface="Arial" panose="020B0604020202020204" pitchFamily="34" charset="0"/>
              </a:rPr>
              <a:t>in part via enhanced engagement of CEOS agencies within the GEO initiatives and flagships.</a:t>
            </a:r>
            <a:r>
              <a:rPr lang="en-US" kern="1200" dirty="0" smtClean="0">
                <a:latin typeface="+mj-lt"/>
                <a:ea typeface="Arial Bold"/>
                <a:cs typeface="Arial" panose="020B0604020202020204" pitchFamily="34" charset="0"/>
              </a:rPr>
              <a:t> </a:t>
            </a:r>
            <a:endParaRPr lang="en-US" kern="1200" dirty="0">
              <a:latin typeface="+mj-lt"/>
              <a:ea typeface="Arial Bold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CA" b="1" kern="1200" dirty="0">
                <a:latin typeface="+mj-lt"/>
                <a:ea typeface="Arial Bold"/>
                <a:cs typeface="Arial" panose="020B0604020202020204" pitchFamily="34" charset="0"/>
              </a:rPr>
              <a:t>Engage with relevant authoritative SDG </a:t>
            </a:r>
            <a: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  <a:t>stakeholders </a:t>
            </a:r>
            <a:r>
              <a:rPr lang="en-CA" i="1" kern="1200" dirty="0" smtClean="0">
                <a:latin typeface="+mj-lt"/>
                <a:ea typeface="Arial Bold"/>
                <a:cs typeface="Arial" panose="020B0604020202020204" pitchFamily="34" charset="0"/>
              </a:rPr>
              <a:t>inside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 (e.g.,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IAEG-SDGs/UNSD, UN GGIM, WGGI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,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Custodian 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agencies) and </a:t>
            </a:r>
            <a:r>
              <a:rPr lang="en-CA" i="1" kern="1200" dirty="0">
                <a:latin typeface="+mj-lt"/>
                <a:ea typeface="Arial Bold"/>
                <a:cs typeface="Arial" panose="020B0604020202020204" pitchFamily="34" charset="0"/>
              </a:rPr>
              <a:t>outside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 the UN system (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e.g., 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GPSDD, IISD, WBG, Foundations). </a:t>
            </a:r>
            <a:r>
              <a:rPr lang="en-US" kern="1200" dirty="0">
                <a:latin typeface="+mj-lt"/>
                <a:ea typeface="Arial Bold"/>
                <a:cs typeface="Arial" panose="020B0604020202020204" pitchFamily="34" charset="0"/>
              </a:rPr>
              <a:t> 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Use </a:t>
            </a:r>
            <a:r>
              <a:rPr lang="en-CA" b="1" kern="1200" dirty="0">
                <a:latin typeface="+mj-lt"/>
                <a:ea typeface="Arial Bold"/>
                <a:cs typeface="Arial" panose="020B0604020202020204" pitchFamily="34" charset="0"/>
              </a:rPr>
              <a:t>CEOS assets and bodies 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(</a:t>
            </a:r>
            <a:r>
              <a:rPr lang="en-CA" kern="1200" dirty="0" err="1">
                <a:latin typeface="+mj-lt"/>
                <a:ea typeface="Arial Bold"/>
                <a:cs typeface="Arial" panose="020B0604020202020204" pitchFamily="34" charset="0"/>
              </a:rPr>
              <a:t>WGCapD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, AHT FDA,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SEO, etc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.) to </a:t>
            </a:r>
            <a:r>
              <a:rPr lang="en-CA" b="1" kern="1200" dirty="0">
                <a:latin typeface="+mj-lt"/>
                <a:ea typeface="Arial Bold"/>
                <a:cs typeface="Arial" panose="020B0604020202020204" pitchFamily="34" charset="0"/>
              </a:rPr>
              <a:t>build and strengthen EO capacities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 at all levels of the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UN 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SDGs implementation.</a:t>
            </a:r>
            <a:r>
              <a:rPr lang="en-US" kern="1200" dirty="0">
                <a:latin typeface="+mj-lt"/>
                <a:ea typeface="Arial Bold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74760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057400" y="152400"/>
            <a:ext cx="56388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>
              <a:buNone/>
            </a:pPr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CEOS AHT SDG </a:t>
            </a:r>
            <a:b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Key </a:t>
            </a:r>
            <a:r>
              <a:rPr lang="en-AU" sz="20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activities until CEOS 31</a:t>
            </a:r>
            <a:r>
              <a:rPr lang="en-AU" sz="2000" b="1" i="1" baseline="30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st</a:t>
            </a:r>
            <a:r>
              <a:rPr lang="en-AU" sz="20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Plenary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l" rtl="0" hangingPunct="0">
              <a:spcBef>
                <a:spcPts val="1200"/>
              </a:spcBef>
              <a:buFont typeface="Wingdings" charset="2"/>
              <a:buChar char="§"/>
            </a:pPr>
            <a:r>
              <a:rPr lang="en-CA" sz="2400" dirty="0"/>
              <a:t>Develop a </a:t>
            </a:r>
            <a:r>
              <a:rPr lang="en-CA" sz="2400" b="1" dirty="0"/>
              <a:t>compendium of existing CEOS Agencies engagement </a:t>
            </a:r>
            <a:r>
              <a:rPr lang="en-CA" sz="2400" dirty="0"/>
              <a:t>and activities in the SDG </a:t>
            </a:r>
            <a:r>
              <a:rPr lang="en-CA" sz="2400" dirty="0" smtClean="0"/>
              <a:t>framework.</a:t>
            </a:r>
            <a:endParaRPr lang="en-CA" sz="2400" dirty="0" smtClean="0"/>
          </a:p>
          <a:p>
            <a:pPr algn="l" rtl="0" hangingPunct="0">
              <a:spcBef>
                <a:spcPts val="1200"/>
              </a:spcBef>
              <a:buFont typeface="Wingdings" charset="2"/>
              <a:buChar char="§"/>
            </a:pPr>
            <a:r>
              <a:rPr lang="en-CA" sz="2400" dirty="0" smtClean="0"/>
              <a:t>Organize a </a:t>
            </a:r>
            <a:r>
              <a:rPr lang="en-CA" sz="2400" b="1" dirty="0" smtClean="0"/>
              <a:t>discussion at SIT TW to review CEOS current engagement and identify gaps and opportunities.</a:t>
            </a:r>
            <a:r>
              <a:rPr lang="en-CA" sz="2400" dirty="0" smtClean="0"/>
              <a:t> </a:t>
            </a:r>
          </a:p>
          <a:p>
            <a:pPr algn="l" rtl="0" hangingPunct="0">
              <a:spcBef>
                <a:spcPts val="1200"/>
              </a:spcBef>
              <a:buFont typeface="Wingdings" charset="2"/>
              <a:buChar char="§"/>
            </a:pPr>
            <a:r>
              <a:rPr lang="en-CA" sz="2400" dirty="0" smtClean="0"/>
              <a:t>Identify </a:t>
            </a:r>
            <a:r>
              <a:rPr lang="en-CA" sz="2400" b="1" dirty="0"/>
              <a:t>key components of an </a:t>
            </a:r>
            <a:r>
              <a:rPr lang="en-CA" sz="2400" b="1" dirty="0" smtClean="0"/>
              <a:t>implementation </a:t>
            </a:r>
            <a:r>
              <a:rPr lang="en-CA" sz="2400" b="1" dirty="0"/>
              <a:t>plan </a:t>
            </a:r>
            <a:r>
              <a:rPr lang="en-CA" sz="2400" dirty="0"/>
              <a:t>to present at CEOS 31</a:t>
            </a:r>
            <a:r>
              <a:rPr lang="en-CA" sz="2400" baseline="30000" dirty="0"/>
              <a:t>st</a:t>
            </a:r>
            <a:r>
              <a:rPr lang="en-CA" sz="2400" dirty="0"/>
              <a:t> Plenary </a:t>
            </a:r>
            <a:r>
              <a:rPr lang="en-CA" sz="2400" dirty="0" smtClean="0"/>
              <a:t>in October 2017.</a:t>
            </a:r>
            <a:endParaRPr lang="en-CA" sz="2400" dirty="0" smtClean="0"/>
          </a:p>
          <a:p>
            <a:pPr marL="426027" lvl="1" indent="0" algn="l" rtl="0">
              <a:buNone/>
            </a:pPr>
            <a:r>
              <a:rPr lang="en-CA" sz="1600" i="1" dirty="0" smtClean="0">
                <a:solidFill>
                  <a:srgbClr val="C00000"/>
                </a:solidFill>
              </a:rPr>
              <a:t> </a:t>
            </a:r>
            <a:endParaRPr lang="en-CA" sz="1600" i="1" dirty="0" smtClean="0">
              <a:solidFill>
                <a:srgbClr val="C00000"/>
              </a:solidFill>
            </a:endParaRPr>
          </a:p>
          <a:p>
            <a:pPr marL="0" indent="0" algn="l" rtl="0">
              <a:buNone/>
            </a:pPr>
            <a:endParaRPr lang="en-AU" sz="16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613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1143000"/>
            <a:ext cx="381000" cy="5486400"/>
          </a:xfrm>
          <a:prstGeom prst="rect">
            <a:avLst/>
          </a:prstGeom>
          <a:solidFill>
            <a:srgbClr val="C00000"/>
          </a:solidFill>
          <a:ln w="254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524000"/>
            <a:ext cx="8610600" cy="4724400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sz="2200" dirty="0" smtClean="0"/>
              <a:t>Compile a </a:t>
            </a:r>
            <a:r>
              <a:rPr lang="en-US" sz="2200" b="1" dirty="0" smtClean="0"/>
              <a:t>compendium </a:t>
            </a:r>
            <a:r>
              <a:rPr lang="en-US" sz="2200" b="1" dirty="0"/>
              <a:t>of </a:t>
            </a:r>
            <a:r>
              <a:rPr lang="en-US" sz="2200" b="1" dirty="0" smtClean="0"/>
              <a:t>CEOS Agencies</a:t>
            </a:r>
            <a:r>
              <a:rPr lang="en-US" sz="2200" b="1" dirty="0"/>
              <a:t>’ engagement </a:t>
            </a:r>
            <a:r>
              <a:rPr lang="en-US" sz="2200" b="1" dirty="0" smtClean="0"/>
              <a:t>on </a:t>
            </a:r>
            <a:r>
              <a:rPr lang="en-US" sz="2200" b="1" dirty="0" smtClean="0"/>
              <a:t>SDGs.</a:t>
            </a:r>
            <a:endParaRPr lang="en-US" sz="2200" b="1" dirty="0" smtClean="0"/>
          </a:p>
          <a:p>
            <a:pPr marL="457200" indent="-457200">
              <a:spcBef>
                <a:spcPts val="6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sz="2200" dirty="0" smtClean="0"/>
              <a:t>Define </a:t>
            </a:r>
            <a:r>
              <a:rPr lang="en-US" sz="2200" dirty="0"/>
              <a:t>a </a:t>
            </a:r>
            <a:r>
              <a:rPr lang="en-US" sz="2200" b="1" dirty="0"/>
              <a:t>coherent CEOS engagement plan </a:t>
            </a:r>
            <a:r>
              <a:rPr lang="en-US" sz="2200" dirty="0"/>
              <a:t>on </a:t>
            </a:r>
            <a:r>
              <a:rPr lang="en-US" sz="2200" dirty="0" smtClean="0"/>
              <a:t>SDGs.</a:t>
            </a:r>
            <a:endParaRPr lang="en-US" sz="2200" dirty="0" smtClean="0"/>
          </a:p>
          <a:p>
            <a:pPr marL="457200" indent="-457200">
              <a:spcBef>
                <a:spcPts val="6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sz="2200" dirty="0" smtClean="0"/>
              <a:t>Coordinate </a:t>
            </a:r>
            <a:r>
              <a:rPr lang="en-US" sz="2200" b="1" dirty="0"/>
              <a:t>CEOS support to GEO-led SDG </a:t>
            </a:r>
            <a:r>
              <a:rPr lang="en-US" sz="2200" b="1" dirty="0" smtClean="0"/>
              <a:t>activities.</a:t>
            </a:r>
            <a:endParaRPr lang="en-US" sz="2200" b="1" dirty="0" smtClean="0"/>
          </a:p>
          <a:p>
            <a:pPr marL="457200" indent="-457200">
              <a:spcBef>
                <a:spcPts val="6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sz="2200" dirty="0" smtClean="0"/>
              <a:t>Review and assess </a:t>
            </a:r>
            <a:r>
              <a:rPr lang="en-US" sz="2200" dirty="0"/>
              <a:t>the </a:t>
            </a:r>
            <a:r>
              <a:rPr lang="en-US" sz="2200" b="1" dirty="0" smtClean="0"/>
              <a:t>contribution </a:t>
            </a:r>
            <a:r>
              <a:rPr lang="en-US" sz="2200" b="1" dirty="0"/>
              <a:t>of EO to the SDG Targets and </a:t>
            </a:r>
            <a:r>
              <a:rPr lang="en-US" sz="2200" b="1" dirty="0" smtClean="0"/>
              <a:t>Indicators. </a:t>
            </a:r>
            <a:endParaRPr lang="en-US" sz="2200" b="1" dirty="0" smtClean="0"/>
          </a:p>
          <a:p>
            <a:pPr marL="457200" indent="-457200">
              <a:spcBef>
                <a:spcPts val="6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sz="2200" dirty="0" smtClean="0"/>
              <a:t>Foster </a:t>
            </a:r>
            <a:r>
              <a:rPr lang="en-US" sz="2200" b="1" dirty="0" smtClean="0"/>
              <a:t>the </a:t>
            </a:r>
            <a:r>
              <a:rPr lang="en-US" sz="2200" b="1" dirty="0" smtClean="0"/>
              <a:t>added-value of EO data in the SDG </a:t>
            </a:r>
            <a:r>
              <a:rPr lang="en-US" sz="2200" b="1" dirty="0" smtClean="0"/>
              <a:t>monitoring and reporting process</a:t>
            </a:r>
            <a:r>
              <a:rPr lang="en-US" sz="2200" dirty="0" smtClean="0"/>
              <a:t>.</a:t>
            </a:r>
            <a:endParaRPr lang="en-US" sz="2200" dirty="0" smtClean="0"/>
          </a:p>
          <a:p>
            <a:pPr marL="457200" indent="-457200">
              <a:spcBef>
                <a:spcPts val="6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sz="2200" dirty="0" smtClean="0"/>
              <a:t>Facilitate</a:t>
            </a:r>
            <a:r>
              <a:rPr lang="en-US" sz="2200" b="1" dirty="0" smtClean="0"/>
              <a:t> uptake </a:t>
            </a:r>
            <a:r>
              <a:rPr lang="en-US" sz="2200" b="1" dirty="0"/>
              <a:t>of </a:t>
            </a:r>
            <a:r>
              <a:rPr lang="en-US" sz="2200" b="1" dirty="0" smtClean="0"/>
              <a:t>EO </a:t>
            </a:r>
            <a:r>
              <a:rPr lang="en-US" sz="2200" b="1" dirty="0"/>
              <a:t>by </a:t>
            </a:r>
            <a:r>
              <a:rPr lang="en-US" sz="2200" b="1" dirty="0" smtClean="0"/>
              <a:t>SDG </a:t>
            </a:r>
            <a:r>
              <a:rPr lang="en-US" sz="2200" b="1" dirty="0" smtClean="0"/>
              <a:t>stakeholders. </a:t>
            </a:r>
            <a:endParaRPr lang="en-US" sz="2200" b="1" dirty="0" smtClean="0"/>
          </a:p>
          <a:p>
            <a:pPr marL="457200" indent="-457200">
              <a:spcBef>
                <a:spcPts val="6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sz="2200" dirty="0" smtClean="0"/>
              <a:t>Conduct </a:t>
            </a:r>
            <a:r>
              <a:rPr lang="en-US" sz="2200" b="1" dirty="0" smtClean="0"/>
              <a:t>impactful</a:t>
            </a:r>
            <a:r>
              <a:rPr lang="en-US" sz="2200" dirty="0" smtClean="0"/>
              <a:t> </a:t>
            </a:r>
            <a:r>
              <a:rPr lang="en-US" sz="2200" b="1" dirty="0" smtClean="0"/>
              <a:t>Communication &amp; Outreach activities </a:t>
            </a:r>
            <a:r>
              <a:rPr lang="en-US" sz="2200" dirty="0" smtClean="0"/>
              <a:t>on EO for </a:t>
            </a:r>
            <a:r>
              <a:rPr lang="en-US" sz="2200" dirty="0" smtClean="0"/>
              <a:t>SDGs.</a:t>
            </a:r>
            <a:endParaRPr lang="en-US" sz="22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152400"/>
            <a:ext cx="56388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>
              <a:buNone/>
            </a:pPr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AHT SDG Implementation Plan</a:t>
            </a:r>
            <a:b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Key elements</a:t>
            </a:r>
            <a:endParaRPr lang="en-AU" sz="2000" b="1" i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280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272415"/>
          </a:xfrm>
        </p:spPr>
        <p:txBody>
          <a:bodyPr/>
          <a:lstStyle/>
          <a:p>
            <a:pPr defTabSz="914400"/>
            <a:fld id="{86CB4B4D-7CA3-9044-876B-883B54F8677D}" type="slidenum">
              <a:rPr lang="uk-UA" sz="1600" smtClean="0"/>
              <a:pPr defTabSz="914400"/>
              <a:t>7</a:t>
            </a:fld>
            <a:endParaRPr lang="uk-UA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04800" y="1371600"/>
            <a:ext cx="8610600" cy="53340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b="1" dirty="0" smtClean="0">
                <a:solidFill>
                  <a:srgbClr val="C00000"/>
                </a:solidFill>
              </a:rPr>
              <a:t>Objective</a:t>
            </a:r>
            <a:r>
              <a:rPr lang="en-US" sz="1600" dirty="0" smtClean="0"/>
              <a:t>: Collect and centralize </a:t>
            </a:r>
            <a:r>
              <a:rPr lang="en-US" sz="1600" dirty="0"/>
              <a:t>information across CEOS Agencies on their SDG engagement and related activities, through online surveys and other consultation channels.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i="1" dirty="0" smtClean="0">
                <a:solidFill>
                  <a:srgbClr val="C00000"/>
                </a:solidFill>
              </a:rPr>
              <a:t>Why?</a:t>
            </a:r>
            <a:r>
              <a:rPr lang="en-US" sz="1600" i="1" dirty="0" smtClean="0"/>
              <a:t> </a:t>
            </a:r>
            <a:r>
              <a:rPr lang="en-US" sz="1600" i="1" u="sng" dirty="0"/>
              <a:t>F</a:t>
            </a:r>
            <a:r>
              <a:rPr lang="en-US" sz="1600" i="1" u="sng" dirty="0" smtClean="0"/>
              <a:t>or CEOS internal </a:t>
            </a:r>
            <a:r>
              <a:rPr lang="en-US" sz="1600" i="1" u="sng" dirty="0"/>
              <a:t>use</a:t>
            </a:r>
            <a:r>
              <a:rPr lang="en-US" sz="1600" i="1" dirty="0"/>
              <a:t>, to </a:t>
            </a:r>
            <a:r>
              <a:rPr lang="en-US" sz="1600" i="1" dirty="0" smtClean="0"/>
              <a:t>collect main points </a:t>
            </a:r>
            <a:r>
              <a:rPr lang="en-US" sz="1600" i="1" dirty="0" smtClean="0"/>
              <a:t>of contacts, </a:t>
            </a:r>
            <a:r>
              <a:rPr lang="en-US" sz="1600" i="1" dirty="0" smtClean="0"/>
              <a:t>identify strengths </a:t>
            </a:r>
            <a:r>
              <a:rPr lang="en-US" sz="1600" i="1" dirty="0" smtClean="0"/>
              <a:t>and </a:t>
            </a:r>
            <a:r>
              <a:rPr lang="en-US" sz="1600" i="1" dirty="0" smtClean="0"/>
              <a:t>weaknesses in CEOS collective engagement, and </a:t>
            </a:r>
            <a:r>
              <a:rPr lang="en-US" sz="1600" i="1" dirty="0" smtClean="0"/>
              <a:t>better </a:t>
            </a:r>
            <a:r>
              <a:rPr lang="en-US" sz="1600" i="1" dirty="0" smtClean="0"/>
              <a:t>coordinate / align / optimize </a:t>
            </a:r>
            <a:r>
              <a:rPr lang="en-US" sz="1600" i="1" dirty="0"/>
              <a:t>CEOS </a:t>
            </a:r>
            <a:r>
              <a:rPr lang="en-US" sz="1600" i="1" dirty="0" smtClean="0"/>
              <a:t>agencies' engagement </a:t>
            </a:r>
            <a:r>
              <a:rPr lang="en-US" sz="1600" i="1" dirty="0"/>
              <a:t>on SDGs</a:t>
            </a:r>
            <a:r>
              <a:rPr lang="en-US" sz="1600" i="1" dirty="0" smtClean="0"/>
              <a:t>..</a:t>
            </a:r>
          </a:p>
          <a:p>
            <a:pPr marL="0" indent="0">
              <a:spcBef>
                <a:spcPts val="1200"/>
              </a:spcBef>
              <a:buNone/>
            </a:pPr>
            <a:endParaRPr lang="en-US" sz="1600" i="1" dirty="0"/>
          </a:p>
          <a:p>
            <a:pPr marL="0" indent="0">
              <a:spcBef>
                <a:spcPts val="1200"/>
              </a:spcBef>
              <a:buNone/>
            </a:pPr>
            <a:endParaRPr lang="en-US" sz="1600" b="1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1600" b="1" dirty="0"/>
          </a:p>
          <a:p>
            <a:pPr marL="0" indent="0">
              <a:spcBef>
                <a:spcPts val="1200"/>
              </a:spcBef>
              <a:buNone/>
            </a:pPr>
            <a:endParaRPr lang="en-US" sz="1600" b="1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1600" b="1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dirty="0"/>
              <a:t/>
            </a:r>
            <a:br>
              <a:rPr lang="en-US" sz="1600" b="1" dirty="0"/>
            </a:br>
            <a:endParaRPr lang="en-US" sz="1600" b="1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dirty="0" smtClean="0">
                <a:solidFill>
                  <a:srgbClr val="C00000"/>
                </a:solidFill>
              </a:rPr>
              <a:t>2018+ activities:</a:t>
            </a: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Maintain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and centralize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CEOS Engagement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Compendium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dirty="0" smtClean="0"/>
              <a:t>on SDGs </a:t>
            </a:r>
            <a:r>
              <a:rPr lang="en-US" sz="1600" dirty="0"/>
              <a:t>as </a:t>
            </a:r>
            <a:r>
              <a:rPr lang="en-US" sz="1600" dirty="0" smtClean="0"/>
              <a:t>a living </a:t>
            </a:r>
            <a:r>
              <a:rPr lang="en-US" sz="1600" dirty="0"/>
              <a:t>database, with </a:t>
            </a:r>
            <a:r>
              <a:rPr lang="en-US" sz="1600" dirty="0" smtClean="0"/>
              <a:t>up-to-date </a:t>
            </a:r>
            <a:r>
              <a:rPr lang="en-US" sz="1600" dirty="0" smtClean="0"/>
              <a:t>information, </a:t>
            </a:r>
            <a:r>
              <a:rPr lang="en-US" sz="1600" dirty="0"/>
              <a:t>for consultation by </a:t>
            </a:r>
            <a:r>
              <a:rPr lang="en-US" sz="1600" dirty="0" smtClean="0"/>
              <a:t>all CEOS </a:t>
            </a:r>
            <a:r>
              <a:rPr lang="en-US" sz="1600" dirty="0"/>
              <a:t>Agencies.</a:t>
            </a:r>
          </a:p>
          <a:p>
            <a:pPr>
              <a:spcBef>
                <a:spcPts val="600"/>
              </a:spcBef>
            </a:pP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152400"/>
            <a:ext cx="56388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>
              <a:buNone/>
            </a:pPr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AHT SDG Implementation Plan</a:t>
            </a:r>
            <a:b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1. Compendium of Agencies’ engagement </a:t>
            </a:r>
            <a:endParaRPr lang="en-AU" sz="2000" b="1" i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947243"/>
            <a:ext cx="716280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2017 activities: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en-US" sz="1600" dirty="0" smtClean="0">
                <a:latin typeface="+mj-lt"/>
              </a:rPr>
              <a:t>A simple </a:t>
            </a:r>
            <a:r>
              <a:rPr lang="en-US" sz="1600" b="1" dirty="0" smtClean="0">
                <a:latin typeface="+mj-lt"/>
              </a:rPr>
              <a:t>online survey </a:t>
            </a:r>
            <a:r>
              <a:rPr lang="en-US" sz="1600" dirty="0" smtClean="0">
                <a:latin typeface="+mj-lt"/>
              </a:rPr>
              <a:t>was circulated to get basic information on Agencies’ engagement: </a:t>
            </a:r>
            <a:r>
              <a:rPr lang="en-US" sz="1600" dirty="0" err="1" smtClean="0">
                <a:latin typeface="+mj-lt"/>
              </a:rPr>
              <a:t>PoCs</a:t>
            </a:r>
            <a:r>
              <a:rPr lang="en-US" sz="1600" dirty="0" smtClean="0">
                <a:latin typeface="+mj-lt"/>
              </a:rPr>
              <a:t>, GEO/CEOS activities on SDGs, UN system on SDGs, international/regional initiatives, </a:t>
            </a:r>
            <a:r>
              <a:rPr lang="en-US" sz="1600" dirty="0" smtClean="0">
                <a:latin typeface="+mj-lt"/>
              </a:rPr>
              <a:t>n</a:t>
            </a:r>
            <a:r>
              <a:rPr lang="en-US" sz="1600" dirty="0" smtClean="0">
                <a:latin typeface="+mj-lt"/>
              </a:rPr>
              <a:t>ational agencies (NSOs), internal projects related to SDGs, global/regional datasets</a:t>
            </a:r>
            <a:endParaRPr lang="en-US" sz="1600" i="1" dirty="0" smtClean="0">
              <a:latin typeface="+mj-lt"/>
            </a:endParaRPr>
          </a:p>
          <a:p>
            <a:pPr marL="285750" lvl="3" indent="-285750">
              <a:spcBef>
                <a:spcPts val="600"/>
              </a:spcBef>
              <a:buFont typeface="Wingdings" charset="2"/>
              <a:buChar char="§"/>
            </a:pPr>
            <a:r>
              <a:rPr lang="en-US" sz="1600" u="sng" dirty="0" smtClean="0">
                <a:latin typeface="+mj-lt"/>
              </a:rPr>
              <a:t>Only a few agencies responded</a:t>
            </a:r>
            <a:r>
              <a:rPr lang="en-US" sz="1600" dirty="0" smtClean="0">
                <a:latin typeface="+mj-lt"/>
              </a:rPr>
              <a:t>: Purpose of survey needs to be well communicated. Survey </a:t>
            </a:r>
            <a:r>
              <a:rPr lang="en-US" sz="1600" dirty="0" smtClean="0">
                <a:latin typeface="+mj-lt"/>
              </a:rPr>
              <a:t>needs also to be improved for more effective, constructive responses from CEOS Agencies.</a:t>
            </a:r>
          </a:p>
          <a:p>
            <a:pPr marL="285750" lvl="1" indent="-285750">
              <a:spcBef>
                <a:spcPts val="600"/>
              </a:spcBef>
              <a:buFont typeface="Wingdings" charset="2"/>
              <a:buChar char="§"/>
            </a:pPr>
            <a:r>
              <a:rPr lang="en-US" sz="1600" dirty="0" smtClean="0">
                <a:latin typeface="+mj-lt"/>
              </a:rPr>
              <a:t>Engagement Compendium will be consolidated for CEOS 31 Plenary</a:t>
            </a:r>
            <a:endParaRPr lang="en-US" sz="1600" dirty="0"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398271" y="2688741"/>
            <a:ext cx="1669529" cy="2492860"/>
            <a:chOff x="7398271" y="2555128"/>
            <a:chExt cx="2241029" cy="268953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28370" t="8696" r="27732" b="9226"/>
            <a:stretch/>
          </p:blipFill>
          <p:spPr>
            <a:xfrm>
              <a:off x="7398271" y="2555128"/>
              <a:ext cx="1738859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27750" t="7404" r="28750" b="12596"/>
            <a:stretch/>
          </p:blipFill>
          <p:spPr>
            <a:xfrm>
              <a:off x="7810500" y="3352800"/>
              <a:ext cx="1828800" cy="18918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534119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152400"/>
            <a:ext cx="64008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>
              <a:buNone/>
            </a:pPr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AHT SDG Implementation Plan</a:t>
            </a:r>
            <a:b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2</a:t>
            </a:r>
            <a:r>
              <a:rPr lang="en-AU" sz="20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. </a:t>
            </a: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CEOS </a:t>
            </a:r>
            <a:r>
              <a:rPr lang="en-AU" sz="20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engagement </a:t>
            </a: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on </a:t>
            </a:r>
            <a:r>
              <a:rPr lang="en-AU" sz="20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SDGs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241955" y="1371600"/>
            <a:ext cx="8686800" cy="53340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b="1" dirty="0" smtClean="0">
                <a:solidFill>
                  <a:srgbClr val="C00000"/>
                </a:solidFill>
              </a:rPr>
              <a:t>Objective</a:t>
            </a:r>
            <a:r>
              <a:rPr lang="en-US" sz="1600" dirty="0" smtClean="0">
                <a:solidFill>
                  <a:srgbClr val="C00000"/>
                </a:solidFill>
              </a:rPr>
              <a:t>:</a:t>
            </a:r>
            <a:r>
              <a:rPr lang="en-US" sz="1600" dirty="0" smtClean="0"/>
              <a:t> </a:t>
            </a:r>
            <a:r>
              <a:rPr lang="en-US" sz="1600" dirty="0"/>
              <a:t>Develop a consistent and coherent CEOS engagement strategy on SDGs.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i="1" dirty="0" smtClean="0">
                <a:solidFill>
                  <a:srgbClr val="C00000"/>
                </a:solidFill>
              </a:rPr>
              <a:t>Why?</a:t>
            </a:r>
            <a:r>
              <a:rPr lang="en-US" sz="1600" b="1" i="1" dirty="0" smtClean="0"/>
              <a:t> </a:t>
            </a:r>
            <a:r>
              <a:rPr lang="en-US" sz="1600" i="1" dirty="0" smtClean="0"/>
              <a:t>To identify, maximize </a:t>
            </a:r>
            <a:r>
              <a:rPr lang="en-US" sz="1600" i="1" dirty="0"/>
              <a:t>CEOS </a:t>
            </a:r>
            <a:r>
              <a:rPr lang="en-US" sz="1600" i="1" dirty="0" smtClean="0"/>
              <a:t>efforts and available </a:t>
            </a:r>
            <a:r>
              <a:rPr lang="en-US" sz="1600" i="1" dirty="0"/>
              <a:t>resources on SDGs for a higher impact </a:t>
            </a:r>
            <a:r>
              <a:rPr lang="en-US" sz="1600" i="1" dirty="0" smtClean="0"/>
              <a:t>(on the use </a:t>
            </a:r>
            <a:r>
              <a:rPr lang="en-US" sz="1600" i="1" dirty="0"/>
              <a:t>of EO in SDGs) and tangible benefits for CEOS agencies.</a:t>
            </a:r>
          </a:p>
          <a:p>
            <a:pPr marL="0" indent="0">
              <a:spcBef>
                <a:spcPts val="1200"/>
              </a:spcBef>
              <a:buNone/>
            </a:pPr>
            <a:endParaRPr lang="en-US" sz="1600" b="1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1600" b="1" dirty="0"/>
          </a:p>
          <a:p>
            <a:pPr marL="0" indent="0">
              <a:spcBef>
                <a:spcPts val="1200"/>
              </a:spcBef>
              <a:buNone/>
            </a:pPr>
            <a:endParaRPr lang="en-US" sz="1600" b="1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>
                <a:solidFill>
                  <a:srgbClr val="C00000"/>
                </a:solidFill>
              </a:rPr>
              <a:t>2018</a:t>
            </a:r>
            <a:r>
              <a:rPr lang="en-US" sz="1600" b="1" dirty="0">
                <a:solidFill>
                  <a:srgbClr val="C00000"/>
                </a:solidFill>
              </a:rPr>
              <a:t>+ activities:</a:t>
            </a: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In-depth analysis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of CEOS Agencies’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engagement </a:t>
            </a:r>
            <a:r>
              <a:rPr lang="en-US" sz="1600" dirty="0"/>
              <a:t>on SDG Targets and Indicators with identification of strengths and </a:t>
            </a:r>
            <a:r>
              <a:rPr lang="en-US" sz="1600" dirty="0" smtClean="0"/>
              <a:t>weaknesses (gap analysis).</a:t>
            </a:r>
            <a:endParaRPr lang="en-US" sz="1600" dirty="0"/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dirty="0"/>
              <a:t>Define an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effective engagement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strategy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1600" u="sng" dirty="0" smtClean="0">
                <a:solidFill>
                  <a:schemeClr val="accent1">
                    <a:lumMod val="50000"/>
                  </a:schemeClr>
                </a:solidFill>
              </a:rPr>
              <a:t>in partnership with GEO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US" sz="1600" dirty="0" smtClean="0"/>
              <a:t>with</a:t>
            </a:r>
            <a:r>
              <a:rPr lang="en-US" sz="1600" dirty="0" smtClean="0"/>
              <a:t>:</a:t>
            </a:r>
            <a:endParaRPr lang="en-US" sz="1600" dirty="0"/>
          </a:p>
          <a:p>
            <a:pPr marL="628650" lvl="1" indent="-273050">
              <a:spcBef>
                <a:spcPts val="600"/>
              </a:spcBef>
            </a:pPr>
            <a:r>
              <a:rPr lang="en-US" sz="1600" b="1" dirty="0" smtClean="0"/>
              <a:t>GEO</a:t>
            </a:r>
            <a:r>
              <a:rPr lang="en-US" sz="1600" dirty="0" smtClean="0"/>
              <a:t> </a:t>
            </a:r>
            <a:r>
              <a:rPr lang="en-US" sz="1600" dirty="0"/>
              <a:t>(EO4SDGs initiative, GEO Program Board, GEO </a:t>
            </a:r>
            <a:r>
              <a:rPr lang="en-US" sz="1600" dirty="0" smtClean="0"/>
              <a:t>initiatives &amp; flagships)</a:t>
            </a:r>
            <a:endParaRPr lang="en-US" sz="1600" dirty="0"/>
          </a:p>
          <a:p>
            <a:pPr marL="628650" lvl="1" indent="-273050">
              <a:spcBef>
                <a:spcPts val="600"/>
              </a:spcBef>
            </a:pPr>
            <a:r>
              <a:rPr lang="en-US" sz="1600" b="1" dirty="0" smtClean="0"/>
              <a:t>UN system/I</a:t>
            </a:r>
            <a:r>
              <a:rPr lang="en-US" sz="1600" b="1" dirty="0" smtClean="0"/>
              <a:t>nternational </a:t>
            </a:r>
            <a:r>
              <a:rPr lang="en-US" sz="1600" b="1" dirty="0"/>
              <a:t>organizations</a:t>
            </a:r>
            <a:r>
              <a:rPr lang="en-US" sz="1600" dirty="0"/>
              <a:t>: UN-GGIM, </a:t>
            </a:r>
            <a:r>
              <a:rPr lang="en-US" sz="1600" dirty="0" smtClean="0"/>
              <a:t>GPSDD</a:t>
            </a:r>
            <a:r>
              <a:rPr lang="en-US" sz="1600" dirty="0" smtClean="0"/>
              <a:t>, </a:t>
            </a:r>
            <a:r>
              <a:rPr lang="en-US" sz="1600" dirty="0"/>
              <a:t>S&amp;T Innovation Forum; Custodian Agencies </a:t>
            </a:r>
            <a:r>
              <a:rPr lang="en-US" sz="1600" dirty="0" smtClean="0"/>
              <a:t>IFIs</a:t>
            </a:r>
            <a:r>
              <a:rPr lang="en-US" sz="1600" dirty="0"/>
              <a:t>, Foundations</a:t>
            </a:r>
            <a:r>
              <a:rPr lang="en-US" sz="1600" dirty="0" smtClean="0"/>
              <a:t>…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1600" u="sng" dirty="0" smtClean="0">
                <a:solidFill>
                  <a:schemeClr val="accent1">
                    <a:lumMod val="50000"/>
                  </a:schemeClr>
                </a:solidFill>
              </a:rPr>
              <a:t>participation </a:t>
            </a:r>
            <a:r>
              <a:rPr lang="en-US" sz="1600" u="sng" dirty="0" smtClean="0">
                <a:solidFill>
                  <a:schemeClr val="accent1">
                    <a:lumMod val="50000"/>
                  </a:schemeClr>
                </a:solidFill>
              </a:rPr>
              <a:t>of CEOS </a:t>
            </a:r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</a:rPr>
              <a:t>associate </a:t>
            </a:r>
            <a:r>
              <a:rPr lang="en-US" sz="1600" u="sng" dirty="0" smtClean="0">
                <a:solidFill>
                  <a:schemeClr val="accent1">
                    <a:lumMod val="50000"/>
                  </a:schemeClr>
                </a:solidFill>
              </a:rPr>
              <a:t>members to be better encouraged &amp; strengthened</a:t>
            </a:r>
            <a:r>
              <a:rPr lang="en-US" sz="1600" dirty="0"/>
              <a:t>)</a:t>
            </a:r>
          </a:p>
          <a:p>
            <a:pPr marL="628650" lvl="1" indent="-273050">
              <a:spcBef>
                <a:spcPts val="600"/>
              </a:spcBef>
            </a:pPr>
            <a:r>
              <a:rPr lang="en-US" sz="1600" b="1" dirty="0"/>
              <a:t>C</a:t>
            </a:r>
            <a:r>
              <a:rPr lang="en-US" sz="1600" b="1" dirty="0" smtClean="0"/>
              <a:t>ountries</a:t>
            </a:r>
            <a:r>
              <a:rPr lang="en-US" sz="1600" dirty="0" smtClean="0"/>
              <a:t>: </a:t>
            </a:r>
            <a:r>
              <a:rPr lang="en-US" sz="1600" dirty="0"/>
              <a:t>National Statistical </a:t>
            </a:r>
            <a:r>
              <a:rPr lang="en-US" sz="1600" dirty="0" smtClean="0"/>
              <a:t>Offices, government authorities, technical institutes.</a:t>
            </a:r>
            <a:endParaRPr lang="en-US" sz="1600" dirty="0"/>
          </a:p>
          <a:p>
            <a:pPr>
              <a:spcBef>
                <a:spcPts val="600"/>
              </a:spcBef>
            </a:pP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390" y="2294012"/>
            <a:ext cx="3037867" cy="1716879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237007" y="2502694"/>
            <a:ext cx="515488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1600" b="1" dirty="0">
                <a:solidFill>
                  <a:srgbClr val="C00000"/>
                </a:solidFill>
                <a:latin typeface="+mj-lt"/>
              </a:rPr>
              <a:t>2017 activities: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en-US" sz="1600" dirty="0">
                <a:latin typeface="+mj-lt"/>
              </a:rPr>
              <a:t>Attained a </a:t>
            </a:r>
            <a:r>
              <a:rPr lang="en-US" sz="1600" b="1" dirty="0">
                <a:latin typeface="+mj-lt"/>
              </a:rPr>
              <a:t>firm grasp on the SDGs landscape </a:t>
            </a:r>
            <a:r>
              <a:rPr lang="en-US" sz="1600" dirty="0">
                <a:latin typeface="+mj-lt"/>
              </a:rPr>
              <a:t>and identified </a:t>
            </a:r>
            <a:r>
              <a:rPr lang="en-US" sz="1600" dirty="0" smtClean="0">
                <a:latin typeface="+mj-lt"/>
              </a:rPr>
              <a:t>key </a:t>
            </a:r>
            <a:r>
              <a:rPr lang="en-US" sz="1600" dirty="0">
                <a:latin typeface="+mj-lt"/>
              </a:rPr>
              <a:t>SDG stakeholders</a:t>
            </a:r>
            <a:r>
              <a:rPr lang="en-US" sz="1600" dirty="0" smtClean="0">
                <a:latin typeface="+mj-lt"/>
              </a:rPr>
              <a:t>.</a:t>
            </a:r>
            <a:endParaRPr lang="en-US" sz="1600" dirty="0">
              <a:latin typeface="+mj-lt"/>
            </a:endParaRP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en-US" sz="1600" dirty="0">
                <a:latin typeface="+mj-lt"/>
              </a:rPr>
              <a:t>A</a:t>
            </a:r>
            <a:r>
              <a:rPr lang="en-US" sz="1600" dirty="0" smtClean="0">
                <a:latin typeface="+mj-lt"/>
              </a:rPr>
              <a:t>nalysis </a:t>
            </a:r>
            <a:r>
              <a:rPr lang="en-US" sz="1600" dirty="0">
                <a:latin typeface="+mj-lt"/>
              </a:rPr>
              <a:t>of CEOS Agencies’ engagement </a:t>
            </a:r>
            <a:r>
              <a:rPr lang="en-US" sz="1600" dirty="0" smtClean="0">
                <a:latin typeface="+mj-lt"/>
              </a:rPr>
              <a:t>on SDGs.</a:t>
            </a:r>
            <a:endParaRPr lang="en-US" sz="1600" dirty="0">
              <a:latin typeface="+mj-lt"/>
            </a:endParaRPr>
          </a:p>
        </p:txBody>
      </p:sp>
      <p:sp>
        <p:nvSpPr>
          <p:cNvPr id="9" name="Round Same Side Corner Rectangle 8"/>
          <p:cNvSpPr/>
          <p:nvPr/>
        </p:nvSpPr>
        <p:spPr>
          <a:xfrm>
            <a:off x="7848600" y="984411"/>
            <a:ext cx="1295400" cy="387189"/>
          </a:xfrm>
          <a:prstGeom prst="round2SameRect">
            <a:avLst/>
          </a:prstGeom>
          <a:solidFill>
            <a:srgbClr val="C00000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</a:rPr>
              <a:t>With GEO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43076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152400"/>
            <a:ext cx="56388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>
              <a:buNone/>
            </a:pPr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AHT SDG Implementation Plan</a:t>
            </a:r>
            <a:b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AU" sz="20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3. CEOS support to GEO-led SDG activities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188143" y="1371600"/>
            <a:ext cx="8727257" cy="50292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b="1" dirty="0" smtClean="0">
                <a:solidFill>
                  <a:srgbClr val="C00000"/>
                </a:solidFill>
              </a:rPr>
              <a:t>Objective</a:t>
            </a:r>
            <a:r>
              <a:rPr lang="en-US" sz="1600" dirty="0" smtClean="0">
                <a:solidFill>
                  <a:srgbClr val="C00000"/>
                </a:solidFill>
              </a:rPr>
              <a:t>: </a:t>
            </a:r>
            <a:r>
              <a:rPr lang="en-US" sz="1600" dirty="0"/>
              <a:t>Coordinate CEOS support to GEO-led SDG activities, </a:t>
            </a:r>
            <a:r>
              <a:rPr lang="en-US" sz="1600" dirty="0" smtClean="0"/>
              <a:t>through the 3 </a:t>
            </a:r>
            <a:r>
              <a:rPr lang="en-US" sz="1600" dirty="0"/>
              <a:t>GEO </a:t>
            </a:r>
            <a:r>
              <a:rPr lang="en-US" sz="1600" dirty="0" smtClean="0"/>
              <a:t>complementary </a:t>
            </a:r>
            <a:r>
              <a:rPr lang="en-US" sz="1600" dirty="0"/>
              <a:t>channels </a:t>
            </a:r>
            <a:r>
              <a:rPr lang="en-US" sz="1600" dirty="0" smtClean="0"/>
              <a:t>(</a:t>
            </a:r>
            <a:r>
              <a:rPr lang="en-US" sz="1600" dirty="0"/>
              <a:t>Program Board, EO4SDG and GEO </a:t>
            </a:r>
            <a:r>
              <a:rPr lang="en-US" sz="1600" dirty="0" smtClean="0"/>
              <a:t>initiatives/flagships</a:t>
            </a:r>
            <a:r>
              <a:rPr lang="en-US" sz="1600" dirty="0"/>
              <a:t>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i="1" dirty="0" smtClean="0">
                <a:solidFill>
                  <a:srgbClr val="C00000"/>
                </a:solidFill>
              </a:rPr>
              <a:t>Why?</a:t>
            </a:r>
            <a:r>
              <a:rPr lang="en-US" sz="1600" i="1" dirty="0" smtClean="0"/>
              <a:t> To optimize </a:t>
            </a:r>
            <a:r>
              <a:rPr lang="en-US" sz="1600" i="1" dirty="0"/>
              <a:t>the development and maximize use of EO solutions (methods, tools and products) in GEO SDG-related activities, and their </a:t>
            </a:r>
            <a:r>
              <a:rPr lang="en-US" sz="1600" i="1" dirty="0" smtClean="0"/>
              <a:t>uptake by </a:t>
            </a:r>
            <a:r>
              <a:rPr lang="en-US" sz="1600" i="1" dirty="0"/>
              <a:t>SDG stakeholders</a:t>
            </a:r>
            <a:r>
              <a:rPr lang="en-US" sz="1600" i="1" dirty="0" smtClean="0"/>
              <a:t>.</a:t>
            </a:r>
          </a:p>
          <a:p>
            <a:pPr marL="0" indent="0">
              <a:spcBef>
                <a:spcPts val="1200"/>
              </a:spcBef>
              <a:buNone/>
            </a:pPr>
            <a:endParaRPr lang="en-US" sz="1600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1600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1600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16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dirty="0">
                <a:solidFill>
                  <a:srgbClr val="C00000"/>
                </a:solidFill>
              </a:rPr>
              <a:t>2018+ activities:</a:t>
            </a: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b="1" i="1" dirty="0" smtClean="0">
                <a:solidFill>
                  <a:schemeClr val="accent3">
                    <a:lumMod val="75000"/>
                  </a:schemeClr>
                </a:solidFill>
              </a:rPr>
              <a:t>Strategic</a:t>
            </a:r>
            <a:r>
              <a:rPr lang="en-US" sz="1600" dirty="0" smtClean="0"/>
              <a:t>: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upport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CEOS representative to the GEO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Programme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Board </a:t>
            </a:r>
            <a:r>
              <a:rPr lang="en-US" sz="1600" dirty="0" smtClean="0"/>
              <a:t>to </a:t>
            </a:r>
            <a:r>
              <a:rPr lang="en-US" sz="1600" dirty="0"/>
              <a:t>ensure GEO's Work Program aligns with </a:t>
            </a:r>
            <a:r>
              <a:rPr lang="en-US" sz="1600" dirty="0" smtClean="0"/>
              <a:t>SDG </a:t>
            </a:r>
            <a:r>
              <a:rPr lang="en-US" sz="1600" dirty="0"/>
              <a:t>priorities, </a:t>
            </a:r>
            <a:r>
              <a:rPr lang="en-US" sz="1600" u="sng" dirty="0"/>
              <a:t>identifying gaps and proposing additions/modifications</a:t>
            </a:r>
            <a:r>
              <a:rPr lang="en-US" sz="1600" dirty="0"/>
              <a:t> to the GEO Work Program.</a:t>
            </a: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b="1" i="1" dirty="0" smtClean="0">
                <a:solidFill>
                  <a:schemeClr val="accent3">
                    <a:lumMod val="75000"/>
                  </a:schemeClr>
                </a:solidFill>
              </a:rPr>
              <a:t>Tactical</a:t>
            </a:r>
            <a:r>
              <a:rPr lang="en-US" sz="1600" dirty="0" smtClean="0"/>
              <a:t>: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coordinate the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CEOS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agencies’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contribution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to the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GEO EO4SDG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initiative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b="1" i="1" dirty="0">
                <a:solidFill>
                  <a:schemeClr val="accent3">
                    <a:lumMod val="75000"/>
                  </a:schemeClr>
                </a:solidFill>
              </a:rPr>
              <a:t>Implementation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dirty="0" smtClean="0"/>
              <a:t>: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trengthen CEOS agencies’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involvemen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/>
              <a:t>in </a:t>
            </a:r>
            <a:r>
              <a:rPr lang="en-US" sz="1600" dirty="0" smtClean="0"/>
              <a:t>GEO community </a:t>
            </a:r>
            <a:r>
              <a:rPr lang="en-US" sz="1600" dirty="0"/>
              <a:t>activities, initiatives and flagships (with EO relevance for SDGs), </a:t>
            </a:r>
            <a:r>
              <a:rPr lang="en-US" sz="1600" u="sng" dirty="0"/>
              <a:t>promoting an adaptation/tailoring of existing EO methods/products/tools</a:t>
            </a:r>
            <a:r>
              <a:rPr lang="en-US" sz="1600" dirty="0"/>
              <a:t> to SDG Targets and Indicators.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99925" y="2667000"/>
            <a:ext cx="87036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1600" b="1" dirty="0">
                <a:solidFill>
                  <a:srgbClr val="C00000"/>
                </a:solidFill>
                <a:latin typeface="+mj-lt"/>
              </a:rPr>
              <a:t>2017 activities: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en-US" sz="1600" dirty="0" smtClean="0">
                <a:latin typeface="+mj-lt"/>
              </a:rPr>
              <a:t>Started to review the </a:t>
            </a:r>
            <a:r>
              <a:rPr lang="en-US" sz="1600" dirty="0">
                <a:latin typeface="+mj-lt"/>
              </a:rPr>
              <a:t>GEO work program and </a:t>
            </a:r>
            <a:r>
              <a:rPr lang="en-US" sz="1600" dirty="0" smtClean="0">
                <a:latin typeface="+mj-lt"/>
              </a:rPr>
              <a:t>identify </a:t>
            </a:r>
            <a:r>
              <a:rPr lang="en-US" sz="1600" dirty="0" smtClean="0">
                <a:latin typeface="+mj-lt"/>
              </a:rPr>
              <a:t>key </a:t>
            </a:r>
            <a:r>
              <a:rPr lang="en-US" sz="1600" dirty="0" smtClean="0">
                <a:latin typeface="+mj-lt"/>
              </a:rPr>
              <a:t>EO-related </a:t>
            </a:r>
            <a:r>
              <a:rPr lang="en-US" sz="1600" dirty="0" smtClean="0">
                <a:latin typeface="+mj-lt"/>
              </a:rPr>
              <a:t>activities </a:t>
            </a:r>
            <a:r>
              <a:rPr lang="en-US" sz="1600" dirty="0" smtClean="0">
                <a:latin typeface="+mj-lt"/>
              </a:rPr>
              <a:t>missing in the program OR </a:t>
            </a:r>
            <a:r>
              <a:rPr lang="en-US" sz="1600" dirty="0" smtClean="0">
                <a:latin typeface="+mj-lt"/>
              </a:rPr>
              <a:t>where </a:t>
            </a:r>
            <a:r>
              <a:rPr lang="en-US" sz="1600" dirty="0">
                <a:latin typeface="+mj-lt"/>
              </a:rPr>
              <a:t>CEOS Agencies should be </a:t>
            </a:r>
            <a:r>
              <a:rPr lang="en-US" sz="1600" dirty="0" smtClean="0">
                <a:latin typeface="+mj-lt"/>
              </a:rPr>
              <a:t>more actively involved. </a:t>
            </a:r>
            <a:endParaRPr lang="en-US" sz="1600" dirty="0">
              <a:latin typeface="+mj-lt"/>
            </a:endParaRP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en-US" sz="1600" dirty="0">
                <a:latin typeface="+mj-lt"/>
              </a:rPr>
              <a:t>Participated </a:t>
            </a:r>
            <a:r>
              <a:rPr lang="en-US" sz="1600" dirty="0" smtClean="0">
                <a:latin typeface="+mj-lt"/>
              </a:rPr>
              <a:t>in EO4SDG conference calls, and </a:t>
            </a:r>
            <a:r>
              <a:rPr lang="en-US" sz="1600" dirty="0">
                <a:latin typeface="+mj-lt"/>
              </a:rPr>
              <a:t>international events </a:t>
            </a:r>
            <a:r>
              <a:rPr lang="en-US" sz="1600" dirty="0" smtClean="0">
                <a:latin typeface="+mj-lt"/>
              </a:rPr>
              <a:t>to </a:t>
            </a:r>
            <a:r>
              <a:rPr lang="en-US" sz="1600" dirty="0">
                <a:latin typeface="+mj-lt"/>
              </a:rPr>
              <a:t>showcase the value of EO </a:t>
            </a:r>
            <a:r>
              <a:rPr lang="en-US" sz="1600" dirty="0" smtClean="0">
                <a:latin typeface="+mj-lt"/>
              </a:rPr>
              <a:t>for SDGs </a:t>
            </a:r>
            <a:r>
              <a:rPr lang="en-US" sz="1600" dirty="0">
                <a:latin typeface="+mj-lt"/>
              </a:rPr>
              <a:t>(e.g. </a:t>
            </a:r>
            <a:r>
              <a:rPr lang="en-US" sz="1600" dirty="0" smtClean="0">
                <a:latin typeface="+mj-lt"/>
              </a:rPr>
              <a:t>ISRSE-37, GEO/CEOS </a:t>
            </a:r>
            <a:r>
              <a:rPr lang="en-US" sz="1600" dirty="0">
                <a:latin typeface="+mj-lt"/>
              </a:rPr>
              <a:t>side </a:t>
            </a:r>
            <a:r>
              <a:rPr lang="en-US" sz="1600" dirty="0" smtClean="0">
                <a:latin typeface="+mj-lt"/>
              </a:rPr>
              <a:t>event </a:t>
            </a:r>
            <a:r>
              <a:rPr lang="en-US" sz="1600" dirty="0">
                <a:latin typeface="+mj-lt"/>
              </a:rPr>
              <a:t>on SDGs </a:t>
            </a:r>
            <a:r>
              <a:rPr lang="en-US" sz="1600" dirty="0" smtClean="0">
                <a:latin typeface="+mj-lt"/>
              </a:rPr>
              <a:t>at GEO </a:t>
            </a:r>
            <a:r>
              <a:rPr lang="en-US" sz="1600" dirty="0">
                <a:latin typeface="+mj-lt"/>
              </a:rPr>
              <a:t>XIV </a:t>
            </a:r>
            <a:r>
              <a:rPr lang="en-US" sz="1600" dirty="0" smtClean="0">
                <a:latin typeface="+mj-lt"/>
              </a:rPr>
              <a:t>Plenary)</a:t>
            </a:r>
            <a:endParaRPr lang="en-AU" sz="1600" dirty="0">
              <a:latin typeface="+mj-lt"/>
            </a:endParaRPr>
          </a:p>
        </p:txBody>
      </p:sp>
      <p:sp>
        <p:nvSpPr>
          <p:cNvPr id="10" name="Round Same Side Corner Rectangle 9"/>
          <p:cNvSpPr/>
          <p:nvPr/>
        </p:nvSpPr>
        <p:spPr>
          <a:xfrm>
            <a:off x="7848600" y="984411"/>
            <a:ext cx="1295400" cy="387189"/>
          </a:xfrm>
          <a:prstGeom prst="round2SameRect">
            <a:avLst/>
          </a:prstGeom>
          <a:solidFill>
            <a:srgbClr val="C00000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</a:rPr>
              <a:t>With GEO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15232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10645</TotalTime>
  <Words>1717</Words>
  <Application>Microsoft Macintosh PowerPoint</Application>
  <PresentationFormat>On-screen Show (4:3)</PresentationFormat>
  <Paragraphs>173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 Bold</vt:lpstr>
      <vt:lpstr>Avenir Roman</vt:lpstr>
      <vt:lpstr>Calibri</vt:lpstr>
      <vt:lpstr>Courier New</vt:lpstr>
      <vt:lpstr>Droid Serif</vt:lpstr>
      <vt:lpstr>Helvetica</vt:lpstr>
      <vt:lpstr>MS PGothic</vt:lpstr>
      <vt:lpstr>Proxima Nova Regular</vt:lpstr>
      <vt:lpstr>Wingdings</vt:lpstr>
      <vt:lpstr>Arial</vt:lpstr>
      <vt:lpstr>Default</vt:lpstr>
      <vt:lpstr>Ad Hoc Team on the Sustainable Development Goals (AHT SDG)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Marc Paganini</cp:lastModifiedBy>
  <cp:revision>261</cp:revision>
  <dcterms:modified xsi:type="dcterms:W3CDTF">2017-09-14T05:55:07Z</dcterms:modified>
</cp:coreProperties>
</file>