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261" r:id="rId3"/>
    <p:sldId id="262" r:id="rId4"/>
    <p:sldId id="263" r:id="rId5"/>
    <p:sldId id="291" r:id="rId6"/>
    <p:sldId id="264" r:id="rId7"/>
    <p:sldId id="290" r:id="rId8"/>
    <p:sldId id="265" r:id="rId9"/>
    <p:sldId id="266" r:id="rId10"/>
    <p:sldId id="268" r:id="rId11"/>
    <p:sldId id="269" r:id="rId12"/>
    <p:sldId id="270" r:id="rId13"/>
    <p:sldId id="271" r:id="rId14"/>
    <p:sldId id="272" r:id="rId15"/>
    <p:sldId id="293" r:id="rId16"/>
    <p:sldId id="294" r:id="rId17"/>
    <p:sldId id="295" r:id="rId18"/>
    <p:sldId id="296" r:id="rId19"/>
    <p:sldId id="297" r:id="rId20"/>
    <p:sldId id="298" r:id="rId21"/>
    <p:sldId id="299" r:id="rId22"/>
    <p:sldId id="300" r:id="rId23"/>
    <p:sldId id="301" r:id="rId24"/>
    <p:sldId id="302" r:id="rId25"/>
    <p:sldId id="274" r:id="rId26"/>
    <p:sldId id="303" r:id="rId27"/>
    <p:sldId id="304" r:id="rId28"/>
    <p:sldId id="305" r:id="rId29"/>
    <p:sldId id="306" r:id="rId30"/>
    <p:sldId id="307" r:id="rId31"/>
    <p:sldId id="277" r:id="rId32"/>
    <p:sldId id="284" r:id="rId33"/>
    <p:sldId id="285" r:id="rId34"/>
    <p:sldId id="286" r:id="rId35"/>
    <p:sldId id="287" r:id="rId36"/>
    <p:sldId id="292" r:id="rId37"/>
    <p:sldId id="288" r:id="rId38"/>
    <p:sldId id="279" r:id="rId39"/>
    <p:sldId id="289" r:id="rId40"/>
    <p:sldId id="280" r:id="rId41"/>
    <p:sldId id="281" r:id="rId42"/>
    <p:sldId id="282" r:id="rId4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DA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2184" autoAdjust="0"/>
    <p:restoredTop sz="94745"/>
  </p:normalViewPr>
  <p:slideViewPr>
    <p:cSldViewPr>
      <p:cViewPr varScale="1">
        <p:scale>
          <a:sx n="115" d="100"/>
          <a:sy n="115" d="100"/>
        </p:scale>
        <p:origin x="2456" y="192"/>
      </p:cViewPr>
      <p:guideLst>
        <p:guide orient="horz" pos="2160"/>
        <p:guide pos="2880"/>
      </p:guideLst>
    </p:cSldViewPr>
  </p:slideViewPr>
  <p:notesTextViewPr>
    <p:cViewPr>
      <p:scale>
        <a:sx n="1" d="1"/>
        <a:sy n="1" d="1"/>
      </p:scale>
      <p:origin x="0" y="0"/>
    </p:cViewPr>
  </p:notesTextViewPr>
  <p:sorterViewPr>
    <p:cViewPr>
      <p:scale>
        <a:sx n="100" d="100"/>
        <a:sy n="100" d="100"/>
      </p:scale>
      <p:origin x="0" y="-829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49"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expresses known near-term AC-VC</a:t>
            </a:r>
            <a:r>
              <a:rPr lang="en-US" baseline="0" dirty="0"/>
              <a:t> needs.  </a:t>
            </a:r>
            <a:r>
              <a:rPr lang="en-US" dirty="0"/>
              <a:t>Looking to future</a:t>
            </a:r>
            <a:r>
              <a:rPr lang="en-US" baseline="0" dirty="0"/>
              <a:t> developments, including GHG constellations, it would be helpful to also consider India in this conversation. </a:t>
            </a:r>
            <a:endParaRPr lang="en-US" dirty="0"/>
          </a:p>
        </p:txBody>
      </p:sp>
    </p:spTree>
    <p:extLst>
      <p:ext uri="{BB962C8B-B14F-4D97-AF65-F5344CB8AC3E}">
        <p14:creationId xmlns:p14="http://schemas.microsoft.com/office/powerpoint/2010/main" val="385197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25000"/>
              </a:lnSpc>
              <a:spcBef>
                <a:spcPts val="0"/>
              </a:spcBef>
              <a:spcAft>
                <a:spcPts val="0"/>
              </a:spcAft>
              <a:buClrTx/>
              <a:buSzTx/>
              <a:buFontTx/>
              <a:buNone/>
              <a:tabLst/>
              <a:defRPr/>
            </a:pPr>
            <a:r>
              <a:rPr lang="en-US" dirty="0"/>
              <a:t>The emergent AQ constellation will</a:t>
            </a:r>
            <a:r>
              <a:rPr lang="en-US" baseline="0" dirty="0"/>
              <a:t> measure trace gases relevant to ozone pollution (O3, NO2, HCHO) and aerosol pollution. The goal to provide hourly CO measurements that can distinguish between free-tropospheric and near-surface abundances is currently unmet worldwide.  </a:t>
            </a:r>
            <a:r>
              <a:rPr lang="en-US" dirty="0"/>
              <a:t>Multispectral</a:t>
            </a:r>
            <a:r>
              <a:rPr lang="en-US" baseline="0" dirty="0"/>
              <a:t> measurements of CO, as provided approximately daily from low Earth orbit by MOPITT and potentially being continued into the future by e.g. combined retrievals from </a:t>
            </a:r>
            <a:r>
              <a:rPr lang="en-US" baseline="0" dirty="0" err="1"/>
              <a:t>CrIS</a:t>
            </a:r>
            <a:r>
              <a:rPr lang="en-US" baseline="0" dirty="0"/>
              <a:t> and TROPOMI, provide vertical profile information with near-surface sensitivity. The near-surface sensitivity is critical for distinguishing between locally-produced and externally-transported pollution. None of the emergent geostationary missions have this capability to distinguish between free-tropospheric and near-surface CO. The IRS on MTG will resolve the free troposphere at hourly repeat cycle over Europe, albeit with limited sensitivity to near surface concentrations. </a:t>
            </a:r>
            <a:r>
              <a:rPr lang="en-US" baseline="0" dirty="0" err="1"/>
              <a:t>GeoCARB</a:t>
            </a:r>
            <a:r>
              <a:rPr lang="en-US" baseline="0" dirty="0"/>
              <a:t> will resolve the free troposphere at up to 3 times per day over North America.</a:t>
            </a:r>
            <a:endParaRPr lang="en-US" dirty="0"/>
          </a:p>
        </p:txBody>
      </p:sp>
    </p:spTree>
    <p:extLst>
      <p:ext uri="{BB962C8B-B14F-4D97-AF65-F5344CB8AC3E}">
        <p14:creationId xmlns:p14="http://schemas.microsoft.com/office/powerpoint/2010/main" val="195040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a:lstStyle/>
          <a:p>
            <a:fld id="{2061F947-C37C-7340-AA09-7D606AF64EF0}" type="slidenum">
              <a:rPr lang="en-US">
                <a:solidFill>
                  <a:prstClr val="black"/>
                </a:solidFill>
              </a:rPr>
              <a:pPr/>
              <a:t>17</a:t>
            </a:fld>
            <a:endParaRPr lang="en-US">
              <a:solidFill>
                <a:prstClr val="black"/>
              </a:solidFill>
            </a:endParaRPr>
          </a:p>
        </p:txBody>
      </p:sp>
      <p:sp>
        <p:nvSpPr>
          <p:cNvPr id="9421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p:txBody>
          <a:bodyPr/>
          <a:lstStyle/>
          <a:p>
            <a:pPr marL="228600" indent="-228600">
              <a:lnSpc>
                <a:spcPct val="80000"/>
              </a:lnSpc>
            </a:pPr>
            <a:endParaRPr lang="en-US" sz="800" dirty="0"/>
          </a:p>
        </p:txBody>
      </p:sp>
    </p:spTree>
    <p:extLst>
      <p:ext uri="{BB962C8B-B14F-4D97-AF65-F5344CB8AC3E}">
        <p14:creationId xmlns:p14="http://schemas.microsoft.com/office/powerpoint/2010/main" val="169053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35298" indent="-282807" eaLnBrk="0" hangingPunct="0">
              <a:defRPr>
                <a:solidFill>
                  <a:schemeClr val="tx1"/>
                </a:solidFill>
                <a:latin typeface="Arial" charset="0"/>
                <a:ea typeface="ＭＳ Ｐゴシック" charset="0"/>
              </a:defRPr>
            </a:lvl2pPr>
            <a:lvl3pPr marL="1131227" indent="-226245" eaLnBrk="0" hangingPunct="0">
              <a:defRPr>
                <a:solidFill>
                  <a:schemeClr val="tx1"/>
                </a:solidFill>
                <a:latin typeface="Arial" charset="0"/>
                <a:ea typeface="ＭＳ Ｐゴシック" charset="0"/>
              </a:defRPr>
            </a:lvl3pPr>
            <a:lvl4pPr marL="1583718" indent="-226245" eaLnBrk="0" hangingPunct="0">
              <a:defRPr>
                <a:solidFill>
                  <a:schemeClr val="tx1"/>
                </a:solidFill>
                <a:latin typeface="Arial" charset="0"/>
                <a:ea typeface="ＭＳ Ｐゴシック" charset="0"/>
              </a:defRPr>
            </a:lvl4pPr>
            <a:lvl5pPr marL="2036209" indent="-226245" eaLnBrk="0" hangingPunct="0">
              <a:defRPr>
                <a:solidFill>
                  <a:schemeClr val="tx1"/>
                </a:solidFill>
                <a:latin typeface="Arial" charset="0"/>
                <a:ea typeface="ＭＳ Ｐゴシック" charset="0"/>
              </a:defRPr>
            </a:lvl5pPr>
            <a:lvl6pPr marL="2488700" indent="-226245" eaLnBrk="0" fontAlgn="base" hangingPunct="0">
              <a:spcBef>
                <a:spcPct val="0"/>
              </a:spcBef>
              <a:spcAft>
                <a:spcPct val="0"/>
              </a:spcAft>
              <a:defRPr>
                <a:solidFill>
                  <a:schemeClr val="tx1"/>
                </a:solidFill>
                <a:latin typeface="Arial" charset="0"/>
                <a:ea typeface="ＭＳ Ｐゴシック" charset="0"/>
              </a:defRPr>
            </a:lvl6pPr>
            <a:lvl7pPr marL="2941190" indent="-226245" eaLnBrk="0" fontAlgn="base" hangingPunct="0">
              <a:spcBef>
                <a:spcPct val="0"/>
              </a:spcBef>
              <a:spcAft>
                <a:spcPct val="0"/>
              </a:spcAft>
              <a:defRPr>
                <a:solidFill>
                  <a:schemeClr val="tx1"/>
                </a:solidFill>
                <a:latin typeface="Arial" charset="0"/>
                <a:ea typeface="ＭＳ Ｐゴシック" charset="0"/>
              </a:defRPr>
            </a:lvl7pPr>
            <a:lvl8pPr marL="3393681" indent="-226245" eaLnBrk="0" fontAlgn="base" hangingPunct="0">
              <a:spcBef>
                <a:spcPct val="0"/>
              </a:spcBef>
              <a:spcAft>
                <a:spcPct val="0"/>
              </a:spcAft>
              <a:defRPr>
                <a:solidFill>
                  <a:schemeClr val="tx1"/>
                </a:solidFill>
                <a:latin typeface="Arial" charset="0"/>
                <a:ea typeface="ＭＳ Ｐゴシック" charset="0"/>
              </a:defRPr>
            </a:lvl8pPr>
            <a:lvl9pPr marL="3846172" indent="-2262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2536BA-3BE2-2346-A929-FD4D16266EB5}" type="slidenum">
              <a:rPr lang="fr-FR">
                <a:latin typeface="Calibri" charset="0"/>
              </a:rPr>
              <a:pPr eaLnBrk="1" hangingPunct="1"/>
              <a:t>27</a:t>
            </a:fld>
            <a:endParaRPr lang="fr-FR">
              <a:latin typeface="Calibri" charset="0"/>
            </a:endParaRPr>
          </a:p>
        </p:txBody>
      </p:sp>
    </p:spTree>
    <p:extLst>
      <p:ext uri="{BB962C8B-B14F-4D97-AF65-F5344CB8AC3E}">
        <p14:creationId xmlns:p14="http://schemas.microsoft.com/office/powerpoint/2010/main" val="3544557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1800">
                <a:latin typeface="+mj-lt"/>
                <a:cs typeface="Arial" panose="020B0604020202020204" pitchFamily="34" charset="0"/>
              </a:defRPr>
            </a:lvl3pPr>
            <a:lvl4pPr>
              <a:defRPr sz="1800">
                <a:latin typeface="+mj-lt"/>
                <a:cs typeface="Arial" panose="020B0604020202020204" pitchFamily="34" charset="0"/>
              </a:defRPr>
            </a:lvl4pPr>
            <a:lvl5pPr>
              <a:defRPr sz="18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54102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19225" y="188913"/>
            <a:ext cx="7648575" cy="501650"/>
          </a:xfrm>
          <a:prstGeom prst="rect">
            <a:avLst/>
          </a:prstGeom>
        </p:spPr>
        <p:txBody>
          <a:bodyPr/>
          <a:lstStyle/>
          <a:p>
            <a:r>
              <a:rPr lang="ja-JP" altLang="en-US" dirty="0"/>
              <a:t>マスタ タイトルの書式設定</a:t>
            </a:r>
          </a:p>
        </p:txBody>
      </p:sp>
      <p:sp>
        <p:nvSpPr>
          <p:cNvPr id="3" name="コンテンツ プレースホルダ 2"/>
          <p:cNvSpPr>
            <a:spLocks noGrp="1"/>
          </p:cNvSpPr>
          <p:nvPr>
            <p:ph idx="1"/>
          </p:nvPr>
        </p:nvSpPr>
        <p:spPr>
          <a:xfrm>
            <a:off x="467544" y="1855367"/>
            <a:ext cx="8229600" cy="4525963"/>
          </a:xfrm>
          <a:prstGeom prst="rect">
            <a:avLst/>
          </a:prstGeo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8"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Tree>
    <p:extLst>
      <p:ext uri="{BB962C8B-B14F-4D97-AF65-F5344CB8AC3E}">
        <p14:creationId xmlns:p14="http://schemas.microsoft.com/office/powerpoint/2010/main" val="28229848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slide" Target="slide35.xml"/><Relationship Id="rId5" Type="http://schemas.openxmlformats.org/officeDocument/2006/relationships/image" Target="../media/image130.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spcAft>
                <a:spcPts val="600"/>
              </a:spcAft>
              <a:defRPr sz="1800" b="0">
                <a:solidFill>
                  <a:srgbClr val="000000"/>
                </a:solidFill>
              </a:defRPr>
            </a:pPr>
            <a:r>
              <a:rPr lang="en-US" sz="3200" b="0" dirty="0">
                <a:solidFill>
                  <a:prstClr val="white"/>
                </a:solidFill>
                <a:latin typeface="Helvetica"/>
                <a:sym typeface="Arial Bold"/>
              </a:rPr>
              <a:t>Report from </a:t>
            </a:r>
            <a:r>
              <a:rPr lang="en-US" sz="3200" b="0" dirty="0">
                <a:solidFill>
                  <a:schemeClr val="bg1"/>
                </a:solidFill>
                <a:latin typeface="Helvetica"/>
                <a:sym typeface="Arial Bold"/>
              </a:rPr>
              <a:t>the VC-WG Day</a:t>
            </a:r>
            <a:br>
              <a:rPr lang="en-US" sz="3200" b="0" dirty="0">
                <a:solidFill>
                  <a:schemeClr val="bg1"/>
                </a:solidFill>
                <a:latin typeface="Helvetica"/>
                <a:sym typeface="Arial Bold"/>
              </a:rPr>
            </a:br>
            <a:r>
              <a:rPr lang="en-US" sz="2000" b="0" dirty="0">
                <a:solidFill>
                  <a:prstClr val="white"/>
                </a:solidFill>
                <a:latin typeface="Arial Bold"/>
                <a:ea typeface="Arial Bold"/>
                <a:cs typeface="Arial Bold"/>
                <a:sym typeface="Arial Bold"/>
              </a:rPr>
              <a:t>Jean-Louis Fellous, SIT Chair Team</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0" marR="0" lvl="0" indent="0" defTabSz="914400" eaLnBrk="1" fontAlgn="auto" latinLnBrk="0" hangingPunct="1">
              <a:spcAft>
                <a:spcPts val="60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with concurrence of the session moderators</a:t>
            </a:r>
          </a:p>
          <a:p>
            <a:pPr marL="0" marR="0" lvl="0" indent="0" defTabSz="914400" eaLnBrk="1" fontAlgn="auto" latinLnBrk="0" hangingPunct="1">
              <a:spcAft>
                <a:spcPts val="60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     O. </a:t>
            </a:r>
            <a:r>
              <a:rPr lang="en-US" dirty="0" err="1">
                <a:solidFill>
                  <a:srgbClr val="FFFFFF"/>
                </a:solidFill>
                <a:latin typeface="Helvetica"/>
                <a:ea typeface="Arial Bold"/>
                <a:cs typeface="Arial Bold"/>
                <a:sym typeface="Arial Bold"/>
              </a:rPr>
              <a:t>Ochiai</a:t>
            </a:r>
            <a:r>
              <a:rPr lang="en-US" dirty="0">
                <a:solidFill>
                  <a:srgbClr val="FFFFFF"/>
                </a:solidFill>
                <a:latin typeface="Helvetica"/>
                <a:ea typeface="Arial Bold"/>
                <a:cs typeface="Arial Bold"/>
                <a:sym typeface="Arial Bold"/>
              </a:rPr>
              <a:t> and P. Chang</a:t>
            </a:r>
          </a:p>
          <a:p>
            <a:pPr marL="0" marR="0" lvl="0" indent="0" defTabSz="914400" eaLnBrk="1" fontAlgn="auto" latinLnBrk="0" hangingPunct="1">
              <a:spcAft>
                <a:spcPts val="60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     A. Lewis, A. Mitchell and K. Casey</a:t>
            </a:r>
          </a:p>
          <a:p>
            <a:pPr marL="0" marR="0" lvl="0" indent="0" defTabSz="914400" eaLnBrk="1" fontAlgn="auto" latinLnBrk="0" hangingPunct="1">
              <a:spcAft>
                <a:spcPts val="60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     M. Dowell, P. Lecomte and D. Crisp</a:t>
            </a: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spcAft>
                <a:spcPts val="600"/>
              </a:spcAft>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spcAft>
                <a:spcPts val="600"/>
              </a:spcAft>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0828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dirty="0">
                <a:solidFill>
                  <a:schemeClr val="bg1"/>
                </a:solidFill>
                <a:latin typeface="+mj-lt"/>
              </a:rPr>
              <a:t>Issues and potential resolutions that may require SIT </a:t>
            </a:r>
            <a:r>
              <a:rPr lang="en-US" sz="2800">
                <a:solidFill>
                  <a:schemeClr val="bg1"/>
                </a:solidFill>
                <a:latin typeface="+mj-lt"/>
              </a:rPr>
              <a:t>Chair support: AC-VC</a:t>
            </a:r>
            <a:endParaRPr sz="28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Jay Al-Saadi, Ben </a:t>
            </a:r>
            <a:r>
              <a:rPr lang="en-US" dirty="0" err="1">
                <a:solidFill>
                  <a:srgbClr val="FFFFFF"/>
                </a:solidFill>
                <a:latin typeface="+mj-lt"/>
                <a:ea typeface="Arial Bold"/>
                <a:cs typeface="Arial Bold"/>
                <a:sym typeface="Arial Bold"/>
              </a:rPr>
              <a:t>Veihelman</a:t>
            </a:r>
            <a:r>
              <a:rPr lang="en-US" dirty="0">
                <a:solidFill>
                  <a:srgbClr val="FFFFFF"/>
                </a:solidFill>
                <a:latin typeface="+mj-lt"/>
                <a:ea typeface="Arial Bold"/>
                <a:cs typeface="Arial Bold"/>
                <a:sym typeface="Arial Bold"/>
              </a:rPr>
              <a:t> and David Crisp,</a:t>
            </a: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Atmospheric Composition Virtual Constellation</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lnSpc>
                <a:spcPct val="150000"/>
              </a:lnSpc>
              <a:defRPr>
                <a:solidFill>
                  <a:srgbClr val="000000"/>
                </a:solidFill>
              </a:defRPr>
            </a:pPr>
            <a:r>
              <a:rPr lang="en-AU" i="1" dirty="0">
                <a:solidFill>
                  <a:srgbClr val="FFFFFF"/>
                </a:solidFill>
                <a:latin typeface="+mj-lt"/>
                <a:ea typeface="Arial Bold"/>
                <a:cs typeface="Arial Bold"/>
                <a:sym typeface="Arial Bold"/>
              </a:rPr>
              <a:t>CEOS WP </a:t>
            </a:r>
            <a:r>
              <a:rPr lang="en-US" i="1" dirty="0">
                <a:solidFill>
                  <a:srgbClr val="FFFFFF"/>
                </a:solidFill>
                <a:latin typeface="+mj-lt"/>
                <a:ea typeface="Arial Bold"/>
                <a:cs typeface="Arial Bold"/>
                <a:sym typeface="Arial Bold"/>
              </a:rPr>
              <a:t>Section 3.8, VC-2, VC-3</a:t>
            </a:r>
            <a:endParaRPr i="1"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15449023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457200" y="1524000"/>
            <a:ext cx="8153400" cy="4724400"/>
          </a:xfrm>
        </p:spPr>
        <p:txBody>
          <a:bodyPr/>
          <a:lstStyle/>
          <a:p>
            <a:pPr>
              <a:spcBef>
                <a:spcPts val="0"/>
              </a:spcBef>
              <a:spcAft>
                <a:spcPts val="600"/>
              </a:spcAft>
            </a:pPr>
            <a:r>
              <a:rPr lang="en-US" dirty="0"/>
              <a:t>Enabling the Air Quality (AQ) Constellation objectives for open data exchange now relies on </a:t>
            </a:r>
            <a:r>
              <a:rPr lang="en-US" b="1" dirty="0"/>
              <a:t>data access policies for the Asian missions </a:t>
            </a:r>
            <a:r>
              <a:rPr lang="en-US" dirty="0"/>
              <a:t>to be established by their organizations</a:t>
            </a:r>
          </a:p>
          <a:p>
            <a:pPr lvl="1">
              <a:spcBef>
                <a:spcPts val="0"/>
              </a:spcBef>
              <a:spcAft>
                <a:spcPts val="600"/>
              </a:spcAft>
            </a:pPr>
            <a:r>
              <a:rPr lang="en-US" sz="1800" dirty="0"/>
              <a:t>CEOS-endorsed AQ constellation position paper (2011) recommended “establishing protocols for mutual open and timely data distribution” to collaboratively enhance the quality of data products from all missions, thereby extending a global focus to the observations </a:t>
            </a:r>
          </a:p>
          <a:p>
            <a:pPr lvl="1">
              <a:spcBef>
                <a:spcPts val="0"/>
              </a:spcBef>
              <a:spcAft>
                <a:spcPts val="600"/>
              </a:spcAft>
            </a:pPr>
            <a:r>
              <a:rPr lang="en-US" sz="1800" dirty="0"/>
              <a:t>Initial missions include Europe’s S4 and S5P, USA’s TEMPO, Korea’s GEMS, and potentially China’s Gaofen-5</a:t>
            </a:r>
          </a:p>
          <a:p>
            <a:pPr lvl="1">
              <a:spcBef>
                <a:spcPts val="0"/>
              </a:spcBef>
              <a:spcAft>
                <a:spcPts val="600"/>
              </a:spcAft>
            </a:pPr>
            <a:r>
              <a:rPr lang="en-US" sz="1800" dirty="0"/>
              <a:t>NASA and the EU now have open data policies including L-1b and L-2</a:t>
            </a:r>
            <a:endParaRPr lang="en-US" dirty="0"/>
          </a:p>
          <a:p>
            <a:pPr>
              <a:spcBef>
                <a:spcPts val="0"/>
              </a:spcBef>
              <a:spcAft>
                <a:spcPts val="600"/>
              </a:spcAft>
            </a:pPr>
            <a:r>
              <a:rPr lang="en-US" dirty="0"/>
              <a:t>Request CEOS actively engage (or continue) conversations with appropriate agencies in Republic of Korea and China to facilitate open sharing of satellite data between all partner space agencies</a:t>
            </a:r>
          </a:p>
        </p:txBody>
      </p:sp>
      <p:sp>
        <p:nvSpPr>
          <p:cNvPr id="4" name="Content Placeholder 3"/>
          <p:cNvSpPr>
            <a:spLocks noGrp="1"/>
          </p:cNvSpPr>
          <p:nvPr>
            <p:ph sz="quarter" idx="11"/>
          </p:nvPr>
        </p:nvSpPr>
        <p:spPr>
          <a:xfrm>
            <a:off x="2057400" y="304800"/>
            <a:ext cx="5410200" cy="533400"/>
          </a:xfrm>
        </p:spPr>
        <p:txBody>
          <a:bodyPr/>
          <a:lstStyle/>
          <a:p>
            <a:r>
              <a:rPr lang="en-US" dirty="0"/>
              <a:t>AC-VC Issue: Data </a:t>
            </a:r>
            <a:r>
              <a:rPr lang="en-US"/>
              <a:t>Access Policies</a:t>
            </a:r>
            <a:endParaRPr lang="en-US" dirty="0"/>
          </a:p>
        </p:txBody>
      </p:sp>
    </p:spTree>
    <p:extLst>
      <p:ext uri="{BB962C8B-B14F-4D97-AF65-F5344CB8AC3E}">
        <p14:creationId xmlns:p14="http://schemas.microsoft.com/office/powerpoint/2010/main" val="1384810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a:xfrm>
            <a:off x="457200" y="1295400"/>
            <a:ext cx="8153400" cy="4724400"/>
          </a:xfrm>
        </p:spPr>
        <p:txBody>
          <a:bodyPr/>
          <a:lstStyle/>
          <a:p>
            <a:pPr>
              <a:spcBef>
                <a:spcPts val="0"/>
              </a:spcBef>
              <a:spcAft>
                <a:spcPts val="600"/>
              </a:spcAft>
            </a:pPr>
            <a:r>
              <a:rPr lang="en-US" dirty="0"/>
              <a:t>Though the emergent AQ constellation is a success story, </a:t>
            </a:r>
            <a:r>
              <a:rPr lang="en-US" b="1" dirty="0"/>
              <a:t>two measurement goals remain unmet</a:t>
            </a:r>
            <a:r>
              <a:rPr lang="en-US" dirty="0"/>
              <a:t>: extending hourly AQ observations to the rest of the world and providing hourly CO vertical profile measurements with near-surface sensitivity </a:t>
            </a:r>
          </a:p>
          <a:p>
            <a:pPr lvl="1">
              <a:spcBef>
                <a:spcPts val="0"/>
              </a:spcBef>
              <a:spcAft>
                <a:spcPts val="600"/>
              </a:spcAft>
            </a:pPr>
            <a:r>
              <a:rPr lang="en-US" sz="1800" dirty="0"/>
              <a:t>The emergent AQ constellation includes hourly geostationary (GEO) observations over Europe, East Asia, and North America</a:t>
            </a:r>
          </a:p>
          <a:p>
            <a:pPr lvl="1">
              <a:spcBef>
                <a:spcPts val="0"/>
              </a:spcBef>
              <a:spcAft>
                <a:spcPts val="600"/>
              </a:spcAft>
            </a:pPr>
            <a:r>
              <a:rPr lang="en-US" sz="1800" b="1" dirty="0"/>
              <a:t>Requisite CO measurements are not currently planned anywhere</a:t>
            </a:r>
            <a:r>
              <a:rPr lang="en-US" sz="1800" dirty="0"/>
              <a:t>; MTG IRS (Europe) and </a:t>
            </a:r>
            <a:r>
              <a:rPr lang="en-US" sz="1800" dirty="0" err="1"/>
              <a:t>GeoCARB</a:t>
            </a:r>
            <a:r>
              <a:rPr lang="en-US" sz="1800" dirty="0"/>
              <a:t> (US) will provide limited capability</a:t>
            </a:r>
          </a:p>
          <a:p>
            <a:pPr lvl="1">
              <a:spcBef>
                <a:spcPts val="0"/>
              </a:spcBef>
              <a:spcAft>
                <a:spcPts val="600"/>
              </a:spcAft>
            </a:pPr>
            <a:r>
              <a:rPr lang="en-US" sz="1800" b="1" dirty="0"/>
              <a:t>Air quality in the developing world </a:t>
            </a:r>
            <a:r>
              <a:rPr lang="en-US" sz="1800" dirty="0"/>
              <a:t>is a growing societal challenge (increasing industrialization and population) with global impact</a:t>
            </a:r>
          </a:p>
          <a:p>
            <a:pPr lvl="1">
              <a:spcBef>
                <a:spcPts val="0"/>
              </a:spcBef>
              <a:spcAft>
                <a:spcPts val="600"/>
              </a:spcAft>
            </a:pPr>
            <a:r>
              <a:rPr lang="en-US" sz="1800" dirty="0"/>
              <a:t>Extending GEO observational capability to the southern hemisphere and tropics will leverage experience and capabilities from the emergent missions to be an </a:t>
            </a:r>
            <a:r>
              <a:rPr lang="en-US" sz="1800" b="1" dirty="0"/>
              <a:t>effective capacity-building</a:t>
            </a:r>
            <a:r>
              <a:rPr lang="en-US" sz="1800" dirty="0"/>
              <a:t> activity</a:t>
            </a:r>
          </a:p>
          <a:p>
            <a:pPr>
              <a:spcBef>
                <a:spcPts val="0"/>
              </a:spcBef>
              <a:spcAft>
                <a:spcPts val="600"/>
              </a:spcAft>
            </a:pPr>
            <a:r>
              <a:rPr lang="en-US" dirty="0"/>
              <a:t>Encourage agencies to identify strategies to meet remaining AQ measurement goals, possibly including innovative funding and partnership approaches to build capacity in the developing world</a:t>
            </a:r>
          </a:p>
        </p:txBody>
      </p:sp>
      <p:sp>
        <p:nvSpPr>
          <p:cNvPr id="4" name="Content Placeholder 3"/>
          <p:cNvSpPr>
            <a:spLocks noGrp="1"/>
          </p:cNvSpPr>
          <p:nvPr>
            <p:ph sz="quarter" idx="11"/>
          </p:nvPr>
        </p:nvSpPr>
        <p:spPr>
          <a:xfrm>
            <a:off x="2057400" y="228600"/>
            <a:ext cx="5410200" cy="533400"/>
          </a:xfrm>
        </p:spPr>
        <p:txBody>
          <a:bodyPr/>
          <a:lstStyle/>
          <a:p>
            <a:r>
              <a:rPr lang="en-US" dirty="0"/>
              <a:t>AC-VC Recommendation: </a:t>
            </a:r>
            <a:br>
              <a:rPr lang="en-US" dirty="0"/>
            </a:br>
            <a:r>
              <a:rPr lang="en-US" dirty="0"/>
              <a:t>Unmet Air Quality Measurement Goals</a:t>
            </a:r>
          </a:p>
        </p:txBody>
      </p:sp>
    </p:spTree>
    <p:extLst>
      <p:ext uri="{BB962C8B-B14F-4D97-AF65-F5344CB8AC3E}">
        <p14:creationId xmlns:p14="http://schemas.microsoft.com/office/powerpoint/2010/main" val="11113660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a:xfrm>
            <a:off x="457200" y="1295400"/>
            <a:ext cx="8153400" cy="4724400"/>
          </a:xfrm>
        </p:spPr>
        <p:txBody>
          <a:bodyPr/>
          <a:lstStyle/>
          <a:p>
            <a:pPr>
              <a:spcBef>
                <a:spcPts val="0"/>
              </a:spcBef>
              <a:spcAft>
                <a:spcPts val="600"/>
              </a:spcAft>
            </a:pPr>
            <a:r>
              <a:rPr lang="en-US" dirty="0"/>
              <a:t>Constellations for observing air quality (AQ) and greenhouse gases (GHG) have developed separately but </a:t>
            </a:r>
            <a:r>
              <a:rPr lang="en-US" b="1" dirty="0"/>
              <a:t>are highly interdependent</a:t>
            </a:r>
          </a:p>
          <a:p>
            <a:pPr lvl="1">
              <a:spcBef>
                <a:spcPts val="0"/>
              </a:spcBef>
              <a:spcAft>
                <a:spcPts val="600"/>
              </a:spcAft>
            </a:pPr>
            <a:r>
              <a:rPr lang="en-US" sz="1800" dirty="0"/>
              <a:t>Similar emission sources (i.e., combustion) control AQ and GHG</a:t>
            </a:r>
          </a:p>
          <a:p>
            <a:pPr lvl="1">
              <a:spcBef>
                <a:spcPts val="0"/>
              </a:spcBef>
              <a:spcAft>
                <a:spcPts val="600"/>
              </a:spcAft>
            </a:pPr>
            <a:r>
              <a:rPr lang="en-US" sz="1800" dirty="0"/>
              <a:t>AQ affects natural carbon cycles, modulating net GHG abundances</a:t>
            </a:r>
          </a:p>
          <a:p>
            <a:pPr lvl="1">
              <a:spcBef>
                <a:spcPts val="0"/>
              </a:spcBef>
              <a:spcAft>
                <a:spcPts val="600"/>
              </a:spcAft>
            </a:pPr>
            <a:r>
              <a:rPr lang="en-US" sz="1800" dirty="0"/>
              <a:t>Simultaneous AQ and GHG observations provide </a:t>
            </a:r>
            <a:r>
              <a:rPr lang="en-US" sz="1800" b="1" dirty="0"/>
              <a:t>better constraints on emission fluxes and transformation</a:t>
            </a:r>
            <a:r>
              <a:rPr lang="en-US" sz="1800" dirty="0"/>
              <a:t>, critical for policy strategies</a:t>
            </a:r>
          </a:p>
          <a:p>
            <a:pPr lvl="0">
              <a:spcBef>
                <a:spcPts val="0"/>
              </a:spcBef>
              <a:spcAft>
                <a:spcPts val="600"/>
              </a:spcAft>
            </a:pPr>
            <a:r>
              <a:rPr lang="en-US" dirty="0"/>
              <a:t>Atmospheric composition Observing System Simulation Experiment (OSSE) capability has matured rapidly</a:t>
            </a:r>
          </a:p>
          <a:p>
            <a:pPr lvl="1">
              <a:spcBef>
                <a:spcPts val="0"/>
              </a:spcBef>
              <a:spcAft>
                <a:spcPts val="600"/>
              </a:spcAft>
            </a:pPr>
            <a:r>
              <a:rPr lang="en-US" sz="1800" dirty="0"/>
              <a:t>AC-VC is fostering AQ and GHG OSSE development with involvement of ECMWF, ESA, Copernicus, NASA, JAXA, NIER, and others</a:t>
            </a:r>
          </a:p>
          <a:p>
            <a:pPr lvl="1">
              <a:spcBef>
                <a:spcPts val="0"/>
              </a:spcBef>
              <a:spcAft>
                <a:spcPts val="600"/>
              </a:spcAft>
            </a:pPr>
            <a:r>
              <a:rPr lang="en-US" sz="1800" dirty="0"/>
              <a:t>International objectives for both AQ and GHG observations could be achieved more effectively through coordinated planning</a:t>
            </a:r>
          </a:p>
          <a:p>
            <a:pPr>
              <a:spcBef>
                <a:spcPts val="0"/>
              </a:spcBef>
              <a:spcAft>
                <a:spcPts val="600"/>
              </a:spcAft>
            </a:pPr>
            <a:r>
              <a:rPr lang="en-US" dirty="0"/>
              <a:t>Agencies should be encouraged to </a:t>
            </a:r>
            <a:r>
              <a:rPr lang="en-US" b="1" dirty="0"/>
              <a:t>coordinate existing AQ and GHG OSSE capabilities </a:t>
            </a:r>
            <a:r>
              <a:rPr lang="en-US" dirty="0"/>
              <a:t>to efficiently enable joint AQ/GHG satellite constellation studies</a:t>
            </a:r>
          </a:p>
        </p:txBody>
      </p:sp>
      <p:sp>
        <p:nvSpPr>
          <p:cNvPr id="4" name="Content Placeholder 3"/>
          <p:cNvSpPr>
            <a:spLocks noGrp="1"/>
          </p:cNvSpPr>
          <p:nvPr>
            <p:ph sz="quarter" idx="11"/>
          </p:nvPr>
        </p:nvSpPr>
        <p:spPr>
          <a:xfrm>
            <a:off x="2057400" y="228600"/>
            <a:ext cx="5410200" cy="533400"/>
          </a:xfrm>
        </p:spPr>
        <p:txBody>
          <a:bodyPr/>
          <a:lstStyle/>
          <a:p>
            <a:r>
              <a:rPr lang="en-US" dirty="0"/>
              <a:t>AC-VC Recommendation: </a:t>
            </a:r>
            <a:br>
              <a:rPr lang="en-US" dirty="0"/>
            </a:br>
            <a:r>
              <a:rPr lang="en-US" dirty="0"/>
              <a:t>Enable Joint </a:t>
            </a:r>
            <a:r>
              <a:rPr lang="en-US"/>
              <a:t>AQ/GHG Constellations</a:t>
            </a:r>
            <a:endParaRPr lang="en-US" dirty="0"/>
          </a:p>
        </p:txBody>
      </p:sp>
    </p:spTree>
    <p:extLst>
      <p:ext uri="{BB962C8B-B14F-4D97-AF65-F5344CB8AC3E}">
        <p14:creationId xmlns:p14="http://schemas.microsoft.com/office/powerpoint/2010/main" val="4462243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3114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400" dirty="0">
                <a:solidFill>
                  <a:schemeClr val="bg1"/>
                </a:solidFill>
                <a:latin typeface="+mj-lt"/>
              </a:rPr>
              <a:t>Issues and potential resolutions that may require SIT Chair support: </a:t>
            </a:r>
            <a:r>
              <a:rPr lang="en-US" sz="2400" dirty="0" smtClean="0">
                <a:solidFill>
                  <a:schemeClr val="bg1"/>
                </a:solidFill>
                <a:latin typeface="+mj-lt"/>
              </a:rPr>
              <a:t>SST-VC</a:t>
            </a:r>
            <a:br>
              <a:rPr lang="en-US" sz="2400" dirty="0" smtClean="0">
                <a:solidFill>
                  <a:schemeClr val="bg1"/>
                </a:solidFill>
                <a:latin typeface="+mj-lt"/>
              </a:rPr>
            </a:br>
            <a:r>
              <a:rPr lang="en-US" sz="2400" dirty="0" smtClean="0">
                <a:solidFill>
                  <a:schemeClr val="bg1"/>
                </a:solidFill>
                <a:latin typeface="+mj-lt"/>
              </a:rPr>
              <a:t>Passive Microwave Radiometer Continuity</a:t>
            </a:r>
            <a:endParaRPr sz="24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Anne O’Carroll and Ken Casey, co-Chairs,</a:t>
            </a: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Sea Surface Temperature Virtual Constellation</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SIT Technical Workshop, </a:t>
            </a:r>
            <a:r>
              <a:rPr dirty="0">
                <a:solidFill>
                  <a:srgbClr val="FFFFFF"/>
                </a:solidFill>
                <a:latin typeface="+mj-lt"/>
                <a:ea typeface="Arial Bold"/>
                <a:cs typeface="Arial Bold"/>
                <a:sym typeface="Arial Bold"/>
              </a:rPr>
              <a:t>Agenda Item #</a:t>
            </a:r>
            <a:r>
              <a:rPr lang="en-US" dirty="0">
                <a:solidFill>
                  <a:srgbClr val="FFFFFF"/>
                </a:solidFill>
                <a:latin typeface="+mj-lt"/>
                <a:ea typeface="Arial Bold"/>
                <a:cs typeface="Arial Bold"/>
                <a:sym typeface="Arial Bold"/>
              </a:rPr>
              <a:t>21</a:t>
            </a:r>
            <a:endParaRPr lang="en-AU"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6" name="image4.png"/>
          <p:cNvPicPr/>
          <p:nvPr/>
        </p:nvPicPr>
        <p:blipFill>
          <a:blip r:embed="rId3" cstate="print"/>
          <a:srcRect/>
          <a:stretch>
            <a:fillRect/>
          </a:stretch>
        </p:blipFill>
        <p:spPr>
          <a:xfrm>
            <a:off x="3310615" y="611664"/>
            <a:ext cx="5327650" cy="1014730"/>
          </a:xfrm>
          <a:prstGeom prst="rect">
            <a:avLst/>
          </a:prstGeom>
          <a:ln/>
        </p:spPr>
      </p:pic>
      <p:sp>
        <p:nvSpPr>
          <p:cNvPr id="7" name="TextBox 1"/>
          <p:cNvSpPr txBox="1"/>
          <p:nvPr/>
        </p:nvSpPr>
        <p:spPr>
          <a:xfrm>
            <a:off x="8643887" y="616059"/>
            <a:ext cx="474261" cy="1005939"/>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2569"/>
              </a:solidFill>
              <a:effectLst/>
              <a:uFillTx/>
            </a:endParaRPr>
          </a:p>
        </p:txBody>
      </p:sp>
      <p:pic>
        <p:nvPicPr>
          <p:cNvPr id="8" name="Picture 12" descr="E:\文档\局徽01.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7128" y="821928"/>
            <a:ext cx="541020" cy="537210"/>
          </a:xfrm>
          <a:prstGeom prst="rect">
            <a:avLst/>
          </a:prstGeom>
          <a:noFill/>
          <a:ln>
            <a:noFill/>
          </a:ln>
          <a:extLst/>
        </p:spPr>
      </p:pic>
    </p:spTree>
    <p:extLst>
      <p:ext uri="{BB962C8B-B14F-4D97-AF65-F5344CB8AC3E}">
        <p14:creationId xmlns:p14="http://schemas.microsoft.com/office/powerpoint/2010/main" val="23015463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3" name="Content Placeholder 2"/>
          <p:cNvSpPr>
            <a:spLocks noGrp="1"/>
          </p:cNvSpPr>
          <p:nvPr>
            <p:ph sz="quarter" idx="10"/>
          </p:nvPr>
        </p:nvSpPr>
        <p:spPr>
          <a:xfrm>
            <a:off x="76200" y="1219200"/>
            <a:ext cx="8991600" cy="5257800"/>
          </a:xfrm>
        </p:spPr>
        <p:txBody>
          <a:bodyPr/>
          <a:lstStyle/>
          <a:p>
            <a:pPr marL="0" indent="0">
              <a:buNone/>
            </a:pPr>
            <a:r>
              <a:rPr lang="en-GB" sz="2400" dirty="0">
                <a:solidFill>
                  <a:srgbClr val="00B0F0"/>
                </a:solidFill>
              </a:rPr>
              <a:t>There continues to be a risk to the current and continued PMW constellation for SST and a need for a redundant capability of PMW with ~7 GHz. These concerns are heightened with no confirmed continuity of plans for an AMSR-2 follow-on available.</a:t>
            </a:r>
            <a:endParaRPr lang="en-GB" sz="2400" dirty="0">
              <a:solidFill>
                <a:srgbClr val="00B0F0"/>
              </a:solidFill>
              <a:latin typeface="Arial" pitchFamily="34" charset="0"/>
            </a:endParaRPr>
          </a:p>
          <a:p>
            <a:pPr marL="0" indent="0">
              <a:buNone/>
            </a:pPr>
            <a:endParaRPr lang="en-US" sz="2400" dirty="0"/>
          </a:p>
          <a:p>
            <a:pPr marL="0" indent="0">
              <a:buNone/>
            </a:pPr>
            <a:r>
              <a:rPr lang="en-US" dirty="0"/>
              <a:t>Past PMW presentations:</a:t>
            </a:r>
          </a:p>
          <a:p>
            <a:r>
              <a:rPr lang="en-US" dirty="0"/>
              <a:t>SIT TWS, September 2016 </a:t>
            </a:r>
          </a:p>
          <a:p>
            <a:pPr marL="0" indent="0">
              <a:buNone/>
            </a:pPr>
            <a:r>
              <a:rPr lang="en-US" dirty="0"/>
              <a:t>	- Importance of PMW constellation for SST and impacts.</a:t>
            </a:r>
          </a:p>
          <a:p>
            <a:endParaRPr lang="en-US" dirty="0"/>
          </a:p>
          <a:p>
            <a:r>
              <a:rPr lang="en-US" dirty="0"/>
              <a:t>SIT-31, April 2016 &amp; CGMS-44, June 2016 </a:t>
            </a:r>
          </a:p>
          <a:p>
            <a:pPr marL="0" indent="0">
              <a:buNone/>
            </a:pPr>
            <a:r>
              <a:rPr lang="en-US" dirty="0"/>
              <a:t>	- Passive Microwave Radiometer constellation for 	 	</a:t>
            </a:r>
          </a:p>
          <a:p>
            <a:pPr marL="0" indent="0">
              <a:buNone/>
            </a:pPr>
            <a:r>
              <a:rPr lang="en-US" dirty="0"/>
              <a:t>	Sea Surface Temperature.</a:t>
            </a:r>
          </a:p>
          <a:p>
            <a:pPr marL="0" indent="0">
              <a:buNone/>
            </a:pPr>
            <a:endParaRPr lang="en-US" sz="2400" dirty="0"/>
          </a:p>
          <a:p>
            <a:pPr marL="0" indent="0">
              <a:buNone/>
            </a:pPr>
            <a:endParaRPr lang="en-US" sz="2400" dirty="0"/>
          </a:p>
          <a:p>
            <a:endParaRPr lang="en-GB" sz="2400" dirty="0"/>
          </a:p>
          <a:p>
            <a:endParaRPr lang="en-US" sz="2400" dirty="0"/>
          </a:p>
        </p:txBody>
      </p:sp>
      <p:sp>
        <p:nvSpPr>
          <p:cNvPr id="4" name="Content Placeholder 3"/>
          <p:cNvSpPr>
            <a:spLocks noGrp="1"/>
          </p:cNvSpPr>
          <p:nvPr>
            <p:ph sz="quarter" idx="11"/>
          </p:nvPr>
        </p:nvSpPr>
        <p:spPr>
          <a:xfrm>
            <a:off x="1981200" y="381000"/>
            <a:ext cx="4953000" cy="533400"/>
          </a:xfrm>
        </p:spPr>
        <p:txBody>
          <a:bodyPr/>
          <a:lstStyle/>
          <a:p>
            <a:r>
              <a:rPr lang="en-US" dirty="0"/>
              <a:t>Background</a:t>
            </a:r>
            <a:endParaRPr lang="en-GB" dirty="0"/>
          </a:p>
        </p:txBody>
      </p:sp>
    </p:spTree>
    <p:extLst>
      <p:ext uri="{BB962C8B-B14F-4D97-AF65-F5344CB8AC3E}">
        <p14:creationId xmlns:p14="http://schemas.microsoft.com/office/powerpoint/2010/main" val="200162003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3" name="Content Placeholder 2"/>
          <p:cNvSpPr>
            <a:spLocks noGrp="1"/>
          </p:cNvSpPr>
          <p:nvPr>
            <p:ph sz="quarter" idx="10"/>
          </p:nvPr>
        </p:nvSpPr>
        <p:spPr>
          <a:xfrm>
            <a:off x="381000" y="1600200"/>
            <a:ext cx="8153400" cy="4724400"/>
          </a:xfrm>
        </p:spPr>
        <p:txBody>
          <a:bodyPr/>
          <a:lstStyle/>
          <a:p>
            <a:r>
              <a:rPr lang="en-US" sz="2400" dirty="0"/>
              <a:t>Status of the SST constellation relating to current and future Passive Microwave Radiometer (PMW) Missions for Sea Surface Temperature.</a:t>
            </a:r>
          </a:p>
          <a:p>
            <a:endParaRPr lang="en-US" sz="2400" dirty="0"/>
          </a:p>
          <a:p>
            <a:r>
              <a:rPr lang="en-US" sz="2400" dirty="0"/>
              <a:t>Importance and future outlook.</a:t>
            </a:r>
          </a:p>
          <a:p>
            <a:endParaRPr lang="en-US" sz="2400" dirty="0"/>
          </a:p>
          <a:p>
            <a:r>
              <a:rPr lang="en-US" sz="2400" dirty="0"/>
              <a:t>Summary and requests to CEOS.</a:t>
            </a:r>
            <a:endParaRPr lang="en-GB" sz="2400" dirty="0"/>
          </a:p>
          <a:p>
            <a:pPr marL="0" indent="0">
              <a:buNone/>
            </a:pPr>
            <a:endParaRPr lang="en-GB" dirty="0"/>
          </a:p>
        </p:txBody>
      </p:sp>
      <p:sp>
        <p:nvSpPr>
          <p:cNvPr id="4" name="Content Placeholder 3"/>
          <p:cNvSpPr>
            <a:spLocks noGrp="1"/>
          </p:cNvSpPr>
          <p:nvPr>
            <p:ph sz="quarter" idx="11"/>
          </p:nvPr>
        </p:nvSpPr>
        <p:spPr/>
        <p:txBody>
          <a:bodyPr/>
          <a:lstStyle/>
          <a:p>
            <a:r>
              <a:rPr lang="en-US" dirty="0"/>
              <a:t>Outline</a:t>
            </a:r>
            <a:endParaRPr lang="en-GB" dirty="0"/>
          </a:p>
        </p:txBody>
      </p:sp>
    </p:spTree>
    <p:extLst>
      <p:ext uri="{BB962C8B-B14F-4D97-AF65-F5344CB8AC3E}">
        <p14:creationId xmlns:p14="http://schemas.microsoft.com/office/powerpoint/2010/main" val="44178542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219076" y="657227"/>
            <a:ext cx="8556625" cy="5472113"/>
            <a:chOff x="183" y="391"/>
            <a:chExt cx="5840" cy="3447"/>
          </a:xfrm>
        </p:grpSpPr>
        <p:grpSp>
          <p:nvGrpSpPr>
            <p:cNvPr id="4" name="Group 10"/>
            <p:cNvGrpSpPr>
              <a:grpSpLocks/>
            </p:cNvGrpSpPr>
            <p:nvPr/>
          </p:nvGrpSpPr>
          <p:grpSpPr bwMode="auto">
            <a:xfrm>
              <a:off x="183" y="391"/>
              <a:ext cx="5832" cy="333"/>
              <a:chOff x="183" y="391"/>
              <a:chExt cx="5832" cy="333"/>
            </a:xfrm>
          </p:grpSpPr>
          <p:sp>
            <p:nvSpPr>
              <p:cNvPr id="91147" name="Rectangle 11"/>
              <p:cNvSpPr>
                <a:spLocks noChangeArrowheads="1"/>
              </p:cNvSpPr>
              <p:nvPr/>
            </p:nvSpPr>
            <p:spPr bwMode="auto">
              <a:xfrm>
                <a:off x="183"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8" name="Rectangle 12"/>
              <p:cNvSpPr>
                <a:spLocks noChangeArrowheads="1"/>
              </p:cNvSpPr>
              <p:nvPr/>
            </p:nvSpPr>
            <p:spPr bwMode="auto">
              <a:xfrm>
                <a:off x="570"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9" name="Rectangle 13"/>
              <p:cNvSpPr>
                <a:spLocks noChangeArrowheads="1"/>
              </p:cNvSpPr>
              <p:nvPr/>
            </p:nvSpPr>
            <p:spPr bwMode="auto">
              <a:xfrm>
                <a:off x="960"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0" name="Rectangle 14"/>
              <p:cNvSpPr>
                <a:spLocks noChangeArrowheads="1"/>
              </p:cNvSpPr>
              <p:nvPr/>
            </p:nvSpPr>
            <p:spPr bwMode="auto">
              <a:xfrm>
                <a:off x="1347"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1" name="Rectangle 15"/>
              <p:cNvSpPr>
                <a:spLocks noChangeArrowheads="1"/>
              </p:cNvSpPr>
              <p:nvPr/>
            </p:nvSpPr>
            <p:spPr bwMode="auto">
              <a:xfrm>
                <a:off x="1740"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2" name="Rectangle 16"/>
              <p:cNvSpPr>
                <a:spLocks noChangeArrowheads="1"/>
              </p:cNvSpPr>
              <p:nvPr/>
            </p:nvSpPr>
            <p:spPr bwMode="auto">
              <a:xfrm>
                <a:off x="2127"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3" name="Rectangle 17"/>
              <p:cNvSpPr>
                <a:spLocks noChangeArrowheads="1"/>
              </p:cNvSpPr>
              <p:nvPr/>
            </p:nvSpPr>
            <p:spPr bwMode="auto">
              <a:xfrm>
                <a:off x="2517"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4" name="Rectangle 18"/>
              <p:cNvSpPr>
                <a:spLocks noChangeArrowheads="1"/>
              </p:cNvSpPr>
              <p:nvPr/>
            </p:nvSpPr>
            <p:spPr bwMode="auto">
              <a:xfrm>
                <a:off x="2904"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5" name="Rectangle 19"/>
              <p:cNvSpPr>
                <a:spLocks noChangeArrowheads="1"/>
              </p:cNvSpPr>
              <p:nvPr/>
            </p:nvSpPr>
            <p:spPr bwMode="auto">
              <a:xfrm>
                <a:off x="3291"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6" name="Rectangle 20"/>
              <p:cNvSpPr>
                <a:spLocks noChangeArrowheads="1"/>
              </p:cNvSpPr>
              <p:nvPr/>
            </p:nvSpPr>
            <p:spPr bwMode="auto">
              <a:xfrm>
                <a:off x="3678"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7" name="Rectangle 21"/>
              <p:cNvSpPr>
                <a:spLocks noChangeArrowheads="1"/>
              </p:cNvSpPr>
              <p:nvPr/>
            </p:nvSpPr>
            <p:spPr bwMode="auto">
              <a:xfrm>
                <a:off x="4068"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8" name="Rectangle 22"/>
              <p:cNvSpPr>
                <a:spLocks noChangeArrowheads="1"/>
              </p:cNvSpPr>
              <p:nvPr/>
            </p:nvSpPr>
            <p:spPr bwMode="auto">
              <a:xfrm>
                <a:off x="4455"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9" name="Rectangle 23"/>
              <p:cNvSpPr>
                <a:spLocks noChangeArrowheads="1"/>
              </p:cNvSpPr>
              <p:nvPr/>
            </p:nvSpPr>
            <p:spPr bwMode="auto">
              <a:xfrm>
                <a:off x="4844"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60" name="Rectangle 24"/>
              <p:cNvSpPr>
                <a:spLocks noChangeArrowheads="1"/>
              </p:cNvSpPr>
              <p:nvPr/>
            </p:nvSpPr>
            <p:spPr bwMode="auto">
              <a:xfrm>
                <a:off x="5235"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61" name="Rectangle 25"/>
              <p:cNvSpPr>
                <a:spLocks noChangeArrowheads="1"/>
              </p:cNvSpPr>
              <p:nvPr/>
            </p:nvSpPr>
            <p:spPr bwMode="auto">
              <a:xfrm>
                <a:off x="5625"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5" name="Group 26"/>
            <p:cNvGrpSpPr>
              <a:grpSpLocks/>
            </p:cNvGrpSpPr>
            <p:nvPr/>
          </p:nvGrpSpPr>
          <p:grpSpPr bwMode="auto">
            <a:xfrm>
              <a:off x="184" y="391"/>
              <a:ext cx="5839" cy="3447"/>
              <a:chOff x="184" y="391"/>
              <a:chExt cx="5839" cy="3447"/>
            </a:xfrm>
          </p:grpSpPr>
          <p:grpSp>
            <p:nvGrpSpPr>
              <p:cNvPr id="6" name="Group 27"/>
              <p:cNvGrpSpPr>
                <a:grpSpLocks/>
              </p:cNvGrpSpPr>
              <p:nvPr/>
            </p:nvGrpSpPr>
            <p:grpSpPr bwMode="auto">
              <a:xfrm>
                <a:off x="184" y="727"/>
                <a:ext cx="5839" cy="3111"/>
                <a:chOff x="-2" y="-2"/>
                <a:chExt cx="5519" cy="2776"/>
              </a:xfrm>
            </p:grpSpPr>
            <p:grpSp>
              <p:nvGrpSpPr>
                <p:cNvPr id="7" name="Group 28"/>
                <p:cNvGrpSpPr>
                  <a:grpSpLocks/>
                </p:cNvGrpSpPr>
                <p:nvPr/>
              </p:nvGrpSpPr>
              <p:grpSpPr bwMode="auto">
                <a:xfrm>
                  <a:off x="0" y="0"/>
                  <a:ext cx="5515" cy="2772"/>
                  <a:chOff x="0" y="0"/>
                  <a:chExt cx="5515" cy="2772"/>
                </a:xfrm>
              </p:grpSpPr>
              <p:grpSp>
                <p:nvGrpSpPr>
                  <p:cNvPr id="8" name="Group 29"/>
                  <p:cNvGrpSpPr>
                    <a:grpSpLocks/>
                  </p:cNvGrpSpPr>
                  <p:nvPr/>
                </p:nvGrpSpPr>
                <p:grpSpPr bwMode="auto">
                  <a:xfrm>
                    <a:off x="0" y="0"/>
                    <a:ext cx="367" cy="2772"/>
                    <a:chOff x="0" y="0"/>
                    <a:chExt cx="367" cy="2772"/>
                  </a:xfrm>
                </p:grpSpPr>
                <p:sp>
                  <p:nvSpPr>
                    <p:cNvPr id="91166" name="Rectangle 30"/>
                    <p:cNvSpPr>
                      <a:spLocks noChangeArrowheads="1"/>
                    </p:cNvSpPr>
                    <p:nvPr/>
                  </p:nvSpPr>
                  <p:spPr bwMode="auto">
                    <a:xfrm>
                      <a:off x="43"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67" name="Rectangle 31"/>
                    <p:cNvSpPr>
                      <a:spLocks noChangeArrowheads="1"/>
                    </p:cNvSpPr>
                    <p:nvPr/>
                  </p:nvSpPr>
                  <p:spPr bwMode="auto">
                    <a:xfrm>
                      <a:off x="0"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 name="Group 32"/>
                  <p:cNvGrpSpPr>
                    <a:grpSpLocks/>
                  </p:cNvGrpSpPr>
                  <p:nvPr/>
                </p:nvGrpSpPr>
                <p:grpSpPr bwMode="auto">
                  <a:xfrm>
                    <a:off x="367" y="0"/>
                    <a:ext cx="368" cy="2772"/>
                    <a:chOff x="367" y="0"/>
                    <a:chExt cx="368" cy="2772"/>
                  </a:xfrm>
                </p:grpSpPr>
                <p:sp>
                  <p:nvSpPr>
                    <p:cNvPr id="91169" name="Rectangle 33"/>
                    <p:cNvSpPr>
                      <a:spLocks noChangeArrowheads="1"/>
                    </p:cNvSpPr>
                    <p:nvPr/>
                  </p:nvSpPr>
                  <p:spPr bwMode="auto">
                    <a:xfrm>
                      <a:off x="410"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0" name="Rectangle 34"/>
                    <p:cNvSpPr>
                      <a:spLocks noChangeArrowheads="1"/>
                    </p:cNvSpPr>
                    <p:nvPr/>
                  </p:nvSpPr>
                  <p:spPr bwMode="auto">
                    <a:xfrm>
                      <a:off x="367"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0" name="Group 35"/>
                  <p:cNvGrpSpPr>
                    <a:grpSpLocks/>
                  </p:cNvGrpSpPr>
                  <p:nvPr/>
                </p:nvGrpSpPr>
                <p:grpSpPr bwMode="auto">
                  <a:xfrm>
                    <a:off x="735" y="0"/>
                    <a:ext cx="368" cy="2772"/>
                    <a:chOff x="735" y="0"/>
                    <a:chExt cx="368" cy="2772"/>
                  </a:xfrm>
                </p:grpSpPr>
                <p:sp>
                  <p:nvSpPr>
                    <p:cNvPr id="91172" name="Rectangle 36"/>
                    <p:cNvSpPr>
                      <a:spLocks noChangeArrowheads="1"/>
                    </p:cNvSpPr>
                    <p:nvPr/>
                  </p:nvSpPr>
                  <p:spPr bwMode="auto">
                    <a:xfrm>
                      <a:off x="778"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3" name="Rectangle 37"/>
                    <p:cNvSpPr>
                      <a:spLocks noChangeArrowheads="1"/>
                    </p:cNvSpPr>
                    <p:nvPr/>
                  </p:nvSpPr>
                  <p:spPr bwMode="auto">
                    <a:xfrm>
                      <a:off x="735"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1" name="Group 38"/>
                  <p:cNvGrpSpPr>
                    <a:grpSpLocks/>
                  </p:cNvGrpSpPr>
                  <p:nvPr/>
                </p:nvGrpSpPr>
                <p:grpSpPr bwMode="auto">
                  <a:xfrm>
                    <a:off x="1103" y="0"/>
                    <a:ext cx="367" cy="2772"/>
                    <a:chOff x="1103" y="0"/>
                    <a:chExt cx="367" cy="2772"/>
                  </a:xfrm>
                </p:grpSpPr>
                <p:sp>
                  <p:nvSpPr>
                    <p:cNvPr id="91175" name="Rectangle 39"/>
                    <p:cNvSpPr>
                      <a:spLocks noChangeArrowheads="1"/>
                    </p:cNvSpPr>
                    <p:nvPr/>
                  </p:nvSpPr>
                  <p:spPr bwMode="auto">
                    <a:xfrm>
                      <a:off x="1146"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6" name="Rectangle 40"/>
                    <p:cNvSpPr>
                      <a:spLocks noChangeArrowheads="1"/>
                    </p:cNvSpPr>
                    <p:nvPr/>
                  </p:nvSpPr>
                  <p:spPr bwMode="auto">
                    <a:xfrm>
                      <a:off x="1103"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2" name="Group 41"/>
                  <p:cNvGrpSpPr>
                    <a:grpSpLocks/>
                  </p:cNvGrpSpPr>
                  <p:nvPr/>
                </p:nvGrpSpPr>
                <p:grpSpPr bwMode="auto">
                  <a:xfrm>
                    <a:off x="1470" y="0"/>
                    <a:ext cx="368" cy="2772"/>
                    <a:chOff x="1470" y="0"/>
                    <a:chExt cx="368" cy="2772"/>
                  </a:xfrm>
                </p:grpSpPr>
                <p:sp>
                  <p:nvSpPr>
                    <p:cNvPr id="91178" name="Rectangle 42"/>
                    <p:cNvSpPr>
                      <a:spLocks noChangeArrowheads="1"/>
                    </p:cNvSpPr>
                    <p:nvPr/>
                  </p:nvSpPr>
                  <p:spPr bwMode="auto">
                    <a:xfrm>
                      <a:off x="1513"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9" name="Rectangle 43"/>
                    <p:cNvSpPr>
                      <a:spLocks noChangeArrowheads="1"/>
                    </p:cNvSpPr>
                    <p:nvPr/>
                  </p:nvSpPr>
                  <p:spPr bwMode="auto">
                    <a:xfrm>
                      <a:off x="1470"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3" name="Group 44"/>
                  <p:cNvGrpSpPr>
                    <a:grpSpLocks/>
                  </p:cNvGrpSpPr>
                  <p:nvPr/>
                </p:nvGrpSpPr>
                <p:grpSpPr bwMode="auto">
                  <a:xfrm>
                    <a:off x="1838" y="0"/>
                    <a:ext cx="368" cy="2772"/>
                    <a:chOff x="1838" y="0"/>
                    <a:chExt cx="368" cy="2772"/>
                  </a:xfrm>
                </p:grpSpPr>
                <p:sp>
                  <p:nvSpPr>
                    <p:cNvPr id="91181" name="Rectangle 45"/>
                    <p:cNvSpPr>
                      <a:spLocks noChangeArrowheads="1"/>
                    </p:cNvSpPr>
                    <p:nvPr/>
                  </p:nvSpPr>
                  <p:spPr bwMode="auto">
                    <a:xfrm>
                      <a:off x="1881"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2" name="Rectangle 46"/>
                    <p:cNvSpPr>
                      <a:spLocks noChangeArrowheads="1"/>
                    </p:cNvSpPr>
                    <p:nvPr/>
                  </p:nvSpPr>
                  <p:spPr bwMode="auto">
                    <a:xfrm>
                      <a:off x="1838"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4" name="Group 47"/>
                  <p:cNvGrpSpPr>
                    <a:grpSpLocks/>
                  </p:cNvGrpSpPr>
                  <p:nvPr/>
                </p:nvGrpSpPr>
                <p:grpSpPr bwMode="auto">
                  <a:xfrm>
                    <a:off x="2206" y="0"/>
                    <a:ext cx="367" cy="2772"/>
                    <a:chOff x="2206" y="0"/>
                    <a:chExt cx="367" cy="2772"/>
                  </a:xfrm>
                </p:grpSpPr>
                <p:sp>
                  <p:nvSpPr>
                    <p:cNvPr id="91184" name="Rectangle 48"/>
                    <p:cNvSpPr>
                      <a:spLocks noChangeArrowheads="1"/>
                    </p:cNvSpPr>
                    <p:nvPr/>
                  </p:nvSpPr>
                  <p:spPr bwMode="auto">
                    <a:xfrm>
                      <a:off x="2249"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5" name="Rectangle 49"/>
                    <p:cNvSpPr>
                      <a:spLocks noChangeArrowheads="1"/>
                    </p:cNvSpPr>
                    <p:nvPr/>
                  </p:nvSpPr>
                  <p:spPr bwMode="auto">
                    <a:xfrm>
                      <a:off x="2206"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5" name="Group 50"/>
                  <p:cNvGrpSpPr>
                    <a:grpSpLocks/>
                  </p:cNvGrpSpPr>
                  <p:nvPr/>
                </p:nvGrpSpPr>
                <p:grpSpPr bwMode="auto">
                  <a:xfrm>
                    <a:off x="2573" y="0"/>
                    <a:ext cx="368" cy="2772"/>
                    <a:chOff x="2573" y="0"/>
                    <a:chExt cx="368" cy="2772"/>
                  </a:xfrm>
                </p:grpSpPr>
                <p:sp>
                  <p:nvSpPr>
                    <p:cNvPr id="91187" name="Rectangle 51"/>
                    <p:cNvSpPr>
                      <a:spLocks noChangeArrowheads="1"/>
                    </p:cNvSpPr>
                    <p:nvPr/>
                  </p:nvSpPr>
                  <p:spPr bwMode="auto">
                    <a:xfrm>
                      <a:off x="2616"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8" name="Rectangle 52"/>
                    <p:cNvSpPr>
                      <a:spLocks noChangeArrowheads="1"/>
                    </p:cNvSpPr>
                    <p:nvPr/>
                  </p:nvSpPr>
                  <p:spPr bwMode="auto">
                    <a:xfrm>
                      <a:off x="2573"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6" name="Group 53"/>
                  <p:cNvGrpSpPr>
                    <a:grpSpLocks/>
                  </p:cNvGrpSpPr>
                  <p:nvPr/>
                </p:nvGrpSpPr>
                <p:grpSpPr bwMode="auto">
                  <a:xfrm>
                    <a:off x="2941" y="0"/>
                    <a:ext cx="368" cy="2772"/>
                    <a:chOff x="2941" y="0"/>
                    <a:chExt cx="368" cy="2772"/>
                  </a:xfrm>
                </p:grpSpPr>
                <p:sp>
                  <p:nvSpPr>
                    <p:cNvPr id="91190" name="Rectangle 54"/>
                    <p:cNvSpPr>
                      <a:spLocks noChangeArrowheads="1"/>
                    </p:cNvSpPr>
                    <p:nvPr/>
                  </p:nvSpPr>
                  <p:spPr bwMode="auto">
                    <a:xfrm>
                      <a:off x="2984"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1" name="Rectangle 55"/>
                    <p:cNvSpPr>
                      <a:spLocks noChangeArrowheads="1"/>
                    </p:cNvSpPr>
                    <p:nvPr/>
                  </p:nvSpPr>
                  <p:spPr bwMode="auto">
                    <a:xfrm>
                      <a:off x="2941"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7" name="Group 56"/>
                  <p:cNvGrpSpPr>
                    <a:grpSpLocks/>
                  </p:cNvGrpSpPr>
                  <p:nvPr/>
                </p:nvGrpSpPr>
                <p:grpSpPr bwMode="auto">
                  <a:xfrm>
                    <a:off x="3309" y="0"/>
                    <a:ext cx="367" cy="2772"/>
                    <a:chOff x="3309" y="0"/>
                    <a:chExt cx="367" cy="2772"/>
                  </a:xfrm>
                </p:grpSpPr>
                <p:sp>
                  <p:nvSpPr>
                    <p:cNvPr id="91193" name="Rectangle 57"/>
                    <p:cNvSpPr>
                      <a:spLocks noChangeArrowheads="1"/>
                    </p:cNvSpPr>
                    <p:nvPr/>
                  </p:nvSpPr>
                  <p:spPr bwMode="auto">
                    <a:xfrm>
                      <a:off x="3352"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4" name="Rectangle 58"/>
                    <p:cNvSpPr>
                      <a:spLocks noChangeArrowheads="1"/>
                    </p:cNvSpPr>
                    <p:nvPr/>
                  </p:nvSpPr>
                  <p:spPr bwMode="auto">
                    <a:xfrm>
                      <a:off x="3309"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8" name="Group 59"/>
                  <p:cNvGrpSpPr>
                    <a:grpSpLocks/>
                  </p:cNvGrpSpPr>
                  <p:nvPr/>
                </p:nvGrpSpPr>
                <p:grpSpPr bwMode="auto">
                  <a:xfrm>
                    <a:off x="3676" y="0"/>
                    <a:ext cx="368" cy="2772"/>
                    <a:chOff x="3676" y="0"/>
                    <a:chExt cx="368" cy="2772"/>
                  </a:xfrm>
                </p:grpSpPr>
                <p:sp>
                  <p:nvSpPr>
                    <p:cNvPr id="91196" name="Rectangle 60"/>
                    <p:cNvSpPr>
                      <a:spLocks noChangeArrowheads="1"/>
                    </p:cNvSpPr>
                    <p:nvPr/>
                  </p:nvSpPr>
                  <p:spPr bwMode="auto">
                    <a:xfrm>
                      <a:off x="3719"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7" name="Rectangle 61"/>
                    <p:cNvSpPr>
                      <a:spLocks noChangeArrowheads="1"/>
                    </p:cNvSpPr>
                    <p:nvPr/>
                  </p:nvSpPr>
                  <p:spPr bwMode="auto">
                    <a:xfrm>
                      <a:off x="3676"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9" name="Group 62"/>
                  <p:cNvGrpSpPr>
                    <a:grpSpLocks/>
                  </p:cNvGrpSpPr>
                  <p:nvPr/>
                </p:nvGrpSpPr>
                <p:grpSpPr bwMode="auto">
                  <a:xfrm>
                    <a:off x="4044" y="0"/>
                    <a:ext cx="368" cy="2772"/>
                    <a:chOff x="4044" y="0"/>
                    <a:chExt cx="368" cy="2772"/>
                  </a:xfrm>
                </p:grpSpPr>
                <p:sp>
                  <p:nvSpPr>
                    <p:cNvPr id="91199" name="Rectangle 63"/>
                    <p:cNvSpPr>
                      <a:spLocks noChangeArrowheads="1"/>
                    </p:cNvSpPr>
                    <p:nvPr/>
                  </p:nvSpPr>
                  <p:spPr bwMode="auto">
                    <a:xfrm>
                      <a:off x="4087"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0" name="Rectangle 64"/>
                    <p:cNvSpPr>
                      <a:spLocks noChangeArrowheads="1"/>
                    </p:cNvSpPr>
                    <p:nvPr/>
                  </p:nvSpPr>
                  <p:spPr bwMode="auto">
                    <a:xfrm>
                      <a:off x="4044"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0" name="Group 65"/>
                  <p:cNvGrpSpPr>
                    <a:grpSpLocks/>
                  </p:cNvGrpSpPr>
                  <p:nvPr/>
                </p:nvGrpSpPr>
                <p:grpSpPr bwMode="auto">
                  <a:xfrm>
                    <a:off x="4412" y="0"/>
                    <a:ext cx="367" cy="2772"/>
                    <a:chOff x="4412" y="0"/>
                    <a:chExt cx="367" cy="2772"/>
                  </a:xfrm>
                </p:grpSpPr>
                <p:sp>
                  <p:nvSpPr>
                    <p:cNvPr id="91202" name="Rectangle 66"/>
                    <p:cNvSpPr>
                      <a:spLocks noChangeArrowheads="1"/>
                    </p:cNvSpPr>
                    <p:nvPr/>
                  </p:nvSpPr>
                  <p:spPr bwMode="auto">
                    <a:xfrm>
                      <a:off x="4455"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3" name="Rectangle 67"/>
                    <p:cNvSpPr>
                      <a:spLocks noChangeArrowheads="1"/>
                    </p:cNvSpPr>
                    <p:nvPr/>
                  </p:nvSpPr>
                  <p:spPr bwMode="auto">
                    <a:xfrm>
                      <a:off x="4412"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1" name="Group 68"/>
                  <p:cNvGrpSpPr>
                    <a:grpSpLocks/>
                  </p:cNvGrpSpPr>
                  <p:nvPr/>
                </p:nvGrpSpPr>
                <p:grpSpPr bwMode="auto">
                  <a:xfrm>
                    <a:off x="4779" y="0"/>
                    <a:ext cx="368" cy="2772"/>
                    <a:chOff x="4779" y="0"/>
                    <a:chExt cx="368" cy="2772"/>
                  </a:xfrm>
                </p:grpSpPr>
                <p:sp>
                  <p:nvSpPr>
                    <p:cNvPr id="91205" name="Rectangle 69"/>
                    <p:cNvSpPr>
                      <a:spLocks noChangeArrowheads="1"/>
                    </p:cNvSpPr>
                    <p:nvPr/>
                  </p:nvSpPr>
                  <p:spPr bwMode="auto">
                    <a:xfrm>
                      <a:off x="4822"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6" name="Rectangle 70"/>
                    <p:cNvSpPr>
                      <a:spLocks noChangeArrowheads="1"/>
                    </p:cNvSpPr>
                    <p:nvPr/>
                  </p:nvSpPr>
                  <p:spPr bwMode="auto">
                    <a:xfrm>
                      <a:off x="4779"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2" name="Group 71"/>
                  <p:cNvGrpSpPr>
                    <a:grpSpLocks/>
                  </p:cNvGrpSpPr>
                  <p:nvPr/>
                </p:nvGrpSpPr>
                <p:grpSpPr bwMode="auto">
                  <a:xfrm>
                    <a:off x="5147" y="0"/>
                    <a:ext cx="368" cy="2772"/>
                    <a:chOff x="5147" y="0"/>
                    <a:chExt cx="368" cy="2772"/>
                  </a:xfrm>
                </p:grpSpPr>
                <p:sp>
                  <p:nvSpPr>
                    <p:cNvPr id="91208" name="Rectangle 72"/>
                    <p:cNvSpPr>
                      <a:spLocks noChangeArrowheads="1"/>
                    </p:cNvSpPr>
                    <p:nvPr/>
                  </p:nvSpPr>
                  <p:spPr bwMode="auto">
                    <a:xfrm>
                      <a:off x="5190"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9" name="Rectangle 73"/>
                    <p:cNvSpPr>
                      <a:spLocks noChangeArrowheads="1"/>
                    </p:cNvSpPr>
                    <p:nvPr/>
                  </p:nvSpPr>
                  <p:spPr bwMode="auto">
                    <a:xfrm>
                      <a:off x="5147"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sp>
              <p:nvSpPr>
                <p:cNvPr id="91210" name="Rectangle 74"/>
                <p:cNvSpPr>
                  <a:spLocks noChangeArrowheads="1"/>
                </p:cNvSpPr>
                <p:nvPr/>
              </p:nvSpPr>
              <p:spPr bwMode="auto">
                <a:xfrm>
                  <a:off x="-2" y="-2"/>
                  <a:ext cx="5519" cy="2776"/>
                </a:xfrm>
                <a:prstGeom prst="rect">
                  <a:avLst/>
                </a:prstGeom>
                <a:noFill/>
                <a:ln w="793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3" name="Group 75"/>
              <p:cNvGrpSpPr>
                <a:grpSpLocks/>
              </p:cNvGrpSpPr>
              <p:nvPr/>
            </p:nvGrpSpPr>
            <p:grpSpPr bwMode="auto">
              <a:xfrm>
                <a:off x="184" y="391"/>
                <a:ext cx="5839" cy="343"/>
                <a:chOff x="-2" y="-2"/>
                <a:chExt cx="5519" cy="2776"/>
              </a:xfrm>
            </p:grpSpPr>
            <p:grpSp>
              <p:nvGrpSpPr>
                <p:cNvPr id="24" name="Group 76"/>
                <p:cNvGrpSpPr>
                  <a:grpSpLocks/>
                </p:cNvGrpSpPr>
                <p:nvPr/>
              </p:nvGrpSpPr>
              <p:grpSpPr bwMode="auto">
                <a:xfrm>
                  <a:off x="0" y="0"/>
                  <a:ext cx="5515" cy="2772"/>
                  <a:chOff x="0" y="0"/>
                  <a:chExt cx="5515" cy="2772"/>
                </a:xfrm>
              </p:grpSpPr>
              <p:grpSp>
                <p:nvGrpSpPr>
                  <p:cNvPr id="25" name="Group 77"/>
                  <p:cNvGrpSpPr>
                    <a:grpSpLocks/>
                  </p:cNvGrpSpPr>
                  <p:nvPr/>
                </p:nvGrpSpPr>
                <p:grpSpPr bwMode="auto">
                  <a:xfrm>
                    <a:off x="0" y="0"/>
                    <a:ext cx="367" cy="2772"/>
                    <a:chOff x="0" y="0"/>
                    <a:chExt cx="367" cy="2772"/>
                  </a:xfrm>
                </p:grpSpPr>
                <p:sp>
                  <p:nvSpPr>
                    <p:cNvPr id="91214" name="Rectangle 78"/>
                    <p:cNvSpPr>
                      <a:spLocks noChangeArrowheads="1"/>
                    </p:cNvSpPr>
                    <p:nvPr/>
                  </p:nvSpPr>
                  <p:spPr bwMode="auto">
                    <a:xfrm>
                      <a:off x="43" y="0"/>
                      <a:ext cx="281" cy="2772"/>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11</a:t>
                      </a:r>
                    </a:p>
                  </p:txBody>
                </p:sp>
                <p:sp>
                  <p:nvSpPr>
                    <p:cNvPr id="91215" name="Rectangle 79"/>
                    <p:cNvSpPr>
                      <a:spLocks noChangeArrowheads="1"/>
                    </p:cNvSpPr>
                    <p:nvPr/>
                  </p:nvSpPr>
                  <p:spPr bwMode="auto">
                    <a:xfrm>
                      <a:off x="0"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6" name="Group 80"/>
                  <p:cNvGrpSpPr>
                    <a:grpSpLocks/>
                  </p:cNvGrpSpPr>
                  <p:nvPr/>
                </p:nvGrpSpPr>
                <p:grpSpPr bwMode="auto">
                  <a:xfrm>
                    <a:off x="367" y="0"/>
                    <a:ext cx="368" cy="2772"/>
                    <a:chOff x="367" y="0"/>
                    <a:chExt cx="368" cy="2772"/>
                  </a:xfrm>
                </p:grpSpPr>
                <p:sp>
                  <p:nvSpPr>
                    <p:cNvPr id="91217" name="Rectangle 81"/>
                    <p:cNvSpPr>
                      <a:spLocks noChangeArrowheads="1"/>
                    </p:cNvSpPr>
                    <p:nvPr/>
                  </p:nvSpPr>
                  <p:spPr bwMode="auto">
                    <a:xfrm>
                      <a:off x="410"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12</a:t>
                      </a:r>
                      <a:endParaRPr lang="en-GB" sz="1600" b="1">
                        <a:solidFill>
                          <a:srgbClr val="000000"/>
                        </a:solidFill>
                        <a:latin typeface="Arial Unicode MS" charset="0"/>
                        <a:ea typeface="ＭＳ Ｐゴシック" charset="0"/>
                      </a:endParaRPr>
                    </a:p>
                  </p:txBody>
                </p:sp>
                <p:sp>
                  <p:nvSpPr>
                    <p:cNvPr id="91218" name="Rectangle 82"/>
                    <p:cNvSpPr>
                      <a:spLocks noChangeArrowheads="1"/>
                    </p:cNvSpPr>
                    <p:nvPr/>
                  </p:nvSpPr>
                  <p:spPr bwMode="auto">
                    <a:xfrm>
                      <a:off x="367"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7" name="Group 83"/>
                  <p:cNvGrpSpPr>
                    <a:grpSpLocks/>
                  </p:cNvGrpSpPr>
                  <p:nvPr/>
                </p:nvGrpSpPr>
                <p:grpSpPr bwMode="auto">
                  <a:xfrm>
                    <a:off x="735" y="0"/>
                    <a:ext cx="368" cy="2772"/>
                    <a:chOff x="735" y="0"/>
                    <a:chExt cx="368" cy="2772"/>
                  </a:xfrm>
                </p:grpSpPr>
                <p:sp>
                  <p:nvSpPr>
                    <p:cNvPr id="91220" name="Rectangle 84"/>
                    <p:cNvSpPr>
                      <a:spLocks noChangeArrowheads="1"/>
                    </p:cNvSpPr>
                    <p:nvPr/>
                  </p:nvSpPr>
                  <p:spPr bwMode="auto">
                    <a:xfrm>
                      <a:off x="778"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fontAlgn="base">
                        <a:spcBef>
                          <a:spcPct val="0"/>
                        </a:spcBef>
                        <a:spcAft>
                          <a:spcPct val="0"/>
                        </a:spcAft>
                      </a:pPr>
                      <a:r>
                        <a:rPr lang="en-GB" sz="1600" b="1">
                          <a:solidFill>
                            <a:srgbClr val="000000"/>
                          </a:solidFill>
                          <a:latin typeface="Arial Unicode MS" charset="0"/>
                          <a:ea typeface="ＭＳ Ｐゴシック" charset="0"/>
                        </a:rPr>
                        <a:t>13</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21" name="Rectangle 85"/>
                    <p:cNvSpPr>
                      <a:spLocks noChangeArrowheads="1"/>
                    </p:cNvSpPr>
                    <p:nvPr/>
                  </p:nvSpPr>
                  <p:spPr bwMode="auto">
                    <a:xfrm>
                      <a:off x="735"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8" name="Group 86"/>
                  <p:cNvGrpSpPr>
                    <a:grpSpLocks/>
                  </p:cNvGrpSpPr>
                  <p:nvPr/>
                </p:nvGrpSpPr>
                <p:grpSpPr bwMode="auto">
                  <a:xfrm>
                    <a:off x="1103" y="0"/>
                    <a:ext cx="367" cy="2772"/>
                    <a:chOff x="1103" y="0"/>
                    <a:chExt cx="367" cy="2772"/>
                  </a:xfrm>
                </p:grpSpPr>
                <p:sp>
                  <p:nvSpPr>
                    <p:cNvPr id="91223" name="Rectangle 87"/>
                    <p:cNvSpPr>
                      <a:spLocks noChangeArrowheads="1"/>
                    </p:cNvSpPr>
                    <p:nvPr/>
                  </p:nvSpPr>
                  <p:spPr bwMode="auto">
                    <a:xfrm>
                      <a:off x="1146"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GB" sz="1000">
                        <a:solidFill>
                          <a:srgbClr val="000000"/>
                        </a:solidFill>
                        <a:latin typeface="Arial Unicode MS" charset="0"/>
                        <a:ea typeface="ＭＳ Ｐゴシック" charset="0"/>
                        <a:cs typeface="Arial Unicode MS" charset="0"/>
                      </a:endParaRP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14</a:t>
                      </a:r>
                      <a:endParaRPr lang="en-GB" sz="1600" b="1">
                        <a:solidFill>
                          <a:srgbClr val="000000"/>
                        </a:solidFill>
                        <a:latin typeface="Arial Unicode MS" charset="0"/>
                        <a:ea typeface="ＭＳ Ｐゴシック" charset="0"/>
                      </a:endParaRPr>
                    </a:p>
                  </p:txBody>
                </p:sp>
                <p:sp>
                  <p:nvSpPr>
                    <p:cNvPr id="91224" name="Rectangle 88"/>
                    <p:cNvSpPr>
                      <a:spLocks noChangeArrowheads="1"/>
                    </p:cNvSpPr>
                    <p:nvPr/>
                  </p:nvSpPr>
                  <p:spPr bwMode="auto">
                    <a:xfrm>
                      <a:off x="1103"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9" name="Group 89"/>
                  <p:cNvGrpSpPr>
                    <a:grpSpLocks/>
                  </p:cNvGrpSpPr>
                  <p:nvPr/>
                </p:nvGrpSpPr>
                <p:grpSpPr bwMode="auto">
                  <a:xfrm>
                    <a:off x="1470" y="0"/>
                    <a:ext cx="368" cy="2772"/>
                    <a:chOff x="1470" y="0"/>
                    <a:chExt cx="368" cy="2772"/>
                  </a:xfrm>
                </p:grpSpPr>
                <p:sp>
                  <p:nvSpPr>
                    <p:cNvPr id="91226" name="Rectangle 90"/>
                    <p:cNvSpPr>
                      <a:spLocks noChangeArrowheads="1"/>
                    </p:cNvSpPr>
                    <p:nvPr/>
                  </p:nvSpPr>
                  <p:spPr bwMode="auto">
                    <a:xfrm>
                      <a:off x="1513"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GB" sz="1000">
                        <a:solidFill>
                          <a:srgbClr val="000000"/>
                        </a:solidFill>
                        <a:latin typeface="Arial Unicode MS" charset="0"/>
                        <a:ea typeface="ＭＳ Ｐゴシック" charset="0"/>
                        <a:cs typeface="Arial Unicode MS" charset="0"/>
                      </a:endParaRP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15</a:t>
                      </a:r>
                      <a:endParaRPr lang="en-GB" sz="1600" b="1">
                        <a:solidFill>
                          <a:srgbClr val="000000"/>
                        </a:solidFill>
                        <a:latin typeface="Arial Unicode MS" charset="0"/>
                        <a:ea typeface="ＭＳ Ｐゴシック" charset="0"/>
                      </a:endParaRPr>
                    </a:p>
                  </p:txBody>
                </p:sp>
                <p:sp>
                  <p:nvSpPr>
                    <p:cNvPr id="91227" name="Rectangle 91"/>
                    <p:cNvSpPr>
                      <a:spLocks noChangeArrowheads="1"/>
                    </p:cNvSpPr>
                    <p:nvPr/>
                  </p:nvSpPr>
                  <p:spPr bwMode="auto">
                    <a:xfrm>
                      <a:off x="1470"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30" name="Group 92"/>
                  <p:cNvGrpSpPr>
                    <a:grpSpLocks/>
                  </p:cNvGrpSpPr>
                  <p:nvPr/>
                </p:nvGrpSpPr>
                <p:grpSpPr bwMode="auto">
                  <a:xfrm>
                    <a:off x="1838" y="0"/>
                    <a:ext cx="368" cy="2772"/>
                    <a:chOff x="1838" y="0"/>
                    <a:chExt cx="368" cy="2772"/>
                  </a:xfrm>
                </p:grpSpPr>
                <p:sp>
                  <p:nvSpPr>
                    <p:cNvPr id="91229" name="Rectangle 93"/>
                    <p:cNvSpPr>
                      <a:spLocks noChangeArrowheads="1"/>
                    </p:cNvSpPr>
                    <p:nvPr/>
                  </p:nvSpPr>
                  <p:spPr bwMode="auto">
                    <a:xfrm>
                      <a:off x="1881"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16</a:t>
                      </a:r>
                    </a:p>
                  </p:txBody>
                </p:sp>
                <p:sp>
                  <p:nvSpPr>
                    <p:cNvPr id="91230" name="Rectangle 94"/>
                    <p:cNvSpPr>
                      <a:spLocks noChangeArrowheads="1"/>
                    </p:cNvSpPr>
                    <p:nvPr/>
                  </p:nvSpPr>
                  <p:spPr bwMode="auto">
                    <a:xfrm>
                      <a:off x="1838"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31" name="Group 95"/>
                  <p:cNvGrpSpPr>
                    <a:grpSpLocks/>
                  </p:cNvGrpSpPr>
                  <p:nvPr/>
                </p:nvGrpSpPr>
                <p:grpSpPr bwMode="auto">
                  <a:xfrm>
                    <a:off x="2206" y="0"/>
                    <a:ext cx="367" cy="2772"/>
                    <a:chOff x="2206" y="0"/>
                    <a:chExt cx="367" cy="2772"/>
                  </a:xfrm>
                </p:grpSpPr>
                <p:sp>
                  <p:nvSpPr>
                    <p:cNvPr id="91232" name="Rectangle 96"/>
                    <p:cNvSpPr>
                      <a:spLocks noChangeArrowheads="1"/>
                    </p:cNvSpPr>
                    <p:nvPr/>
                  </p:nvSpPr>
                  <p:spPr bwMode="auto">
                    <a:xfrm>
                      <a:off x="2249"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17</a:t>
                      </a:r>
                    </a:p>
                  </p:txBody>
                </p:sp>
                <p:sp>
                  <p:nvSpPr>
                    <p:cNvPr id="91233" name="Rectangle 97"/>
                    <p:cNvSpPr>
                      <a:spLocks noChangeArrowheads="1"/>
                    </p:cNvSpPr>
                    <p:nvPr/>
                  </p:nvSpPr>
                  <p:spPr bwMode="auto">
                    <a:xfrm>
                      <a:off x="2206"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68" name="Group 98"/>
                  <p:cNvGrpSpPr>
                    <a:grpSpLocks/>
                  </p:cNvGrpSpPr>
                  <p:nvPr/>
                </p:nvGrpSpPr>
                <p:grpSpPr bwMode="auto">
                  <a:xfrm>
                    <a:off x="2573" y="0"/>
                    <a:ext cx="368" cy="2772"/>
                    <a:chOff x="2573" y="0"/>
                    <a:chExt cx="368" cy="2772"/>
                  </a:xfrm>
                </p:grpSpPr>
                <p:sp>
                  <p:nvSpPr>
                    <p:cNvPr id="91235" name="Rectangle 99"/>
                    <p:cNvSpPr>
                      <a:spLocks noChangeArrowheads="1"/>
                    </p:cNvSpPr>
                    <p:nvPr/>
                  </p:nvSpPr>
                  <p:spPr bwMode="auto">
                    <a:xfrm>
                      <a:off x="2616"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18</a:t>
                      </a:r>
                    </a:p>
                  </p:txBody>
                </p:sp>
                <p:sp>
                  <p:nvSpPr>
                    <p:cNvPr id="91236" name="Rectangle 100"/>
                    <p:cNvSpPr>
                      <a:spLocks noChangeArrowheads="1"/>
                    </p:cNvSpPr>
                    <p:nvPr/>
                  </p:nvSpPr>
                  <p:spPr bwMode="auto">
                    <a:xfrm>
                      <a:off x="2573"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1" name="Group 101"/>
                  <p:cNvGrpSpPr>
                    <a:grpSpLocks/>
                  </p:cNvGrpSpPr>
                  <p:nvPr/>
                </p:nvGrpSpPr>
                <p:grpSpPr bwMode="auto">
                  <a:xfrm>
                    <a:off x="2941" y="0"/>
                    <a:ext cx="368" cy="2772"/>
                    <a:chOff x="2941" y="0"/>
                    <a:chExt cx="368" cy="2772"/>
                  </a:xfrm>
                </p:grpSpPr>
                <p:sp>
                  <p:nvSpPr>
                    <p:cNvPr id="91238" name="Rectangle 102"/>
                    <p:cNvSpPr>
                      <a:spLocks noChangeArrowheads="1"/>
                    </p:cNvSpPr>
                    <p:nvPr/>
                  </p:nvSpPr>
                  <p:spPr bwMode="auto">
                    <a:xfrm>
                      <a:off x="2984"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19</a:t>
                      </a:r>
                    </a:p>
                  </p:txBody>
                </p:sp>
                <p:sp>
                  <p:nvSpPr>
                    <p:cNvPr id="91239" name="Rectangle 103"/>
                    <p:cNvSpPr>
                      <a:spLocks noChangeArrowheads="1"/>
                    </p:cNvSpPr>
                    <p:nvPr/>
                  </p:nvSpPr>
                  <p:spPr bwMode="auto">
                    <a:xfrm>
                      <a:off x="2941"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4" name="Group 104"/>
                  <p:cNvGrpSpPr>
                    <a:grpSpLocks/>
                  </p:cNvGrpSpPr>
                  <p:nvPr/>
                </p:nvGrpSpPr>
                <p:grpSpPr bwMode="auto">
                  <a:xfrm>
                    <a:off x="3309" y="0"/>
                    <a:ext cx="367" cy="2772"/>
                    <a:chOff x="3309" y="0"/>
                    <a:chExt cx="367" cy="2772"/>
                  </a:xfrm>
                </p:grpSpPr>
                <p:sp>
                  <p:nvSpPr>
                    <p:cNvPr id="91241" name="Rectangle 105"/>
                    <p:cNvSpPr>
                      <a:spLocks noChangeArrowheads="1"/>
                    </p:cNvSpPr>
                    <p:nvPr/>
                  </p:nvSpPr>
                  <p:spPr bwMode="auto">
                    <a:xfrm>
                      <a:off x="3352"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20</a:t>
                      </a:r>
                    </a:p>
                  </p:txBody>
                </p:sp>
                <p:sp>
                  <p:nvSpPr>
                    <p:cNvPr id="91242" name="Rectangle 106"/>
                    <p:cNvSpPr>
                      <a:spLocks noChangeArrowheads="1"/>
                    </p:cNvSpPr>
                    <p:nvPr/>
                  </p:nvSpPr>
                  <p:spPr bwMode="auto">
                    <a:xfrm>
                      <a:off x="3309"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7" name="Group 107"/>
                  <p:cNvGrpSpPr>
                    <a:grpSpLocks/>
                  </p:cNvGrpSpPr>
                  <p:nvPr/>
                </p:nvGrpSpPr>
                <p:grpSpPr bwMode="auto">
                  <a:xfrm>
                    <a:off x="3676" y="0"/>
                    <a:ext cx="368" cy="2772"/>
                    <a:chOff x="3676" y="0"/>
                    <a:chExt cx="368" cy="2772"/>
                  </a:xfrm>
                </p:grpSpPr>
                <p:sp>
                  <p:nvSpPr>
                    <p:cNvPr id="91244" name="Rectangle 108"/>
                    <p:cNvSpPr>
                      <a:spLocks noChangeArrowheads="1"/>
                    </p:cNvSpPr>
                    <p:nvPr/>
                  </p:nvSpPr>
                  <p:spPr bwMode="auto">
                    <a:xfrm>
                      <a:off x="3719"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21</a:t>
                      </a:r>
                    </a:p>
                  </p:txBody>
                </p:sp>
                <p:sp>
                  <p:nvSpPr>
                    <p:cNvPr id="91245" name="Rectangle 109"/>
                    <p:cNvSpPr>
                      <a:spLocks noChangeArrowheads="1"/>
                    </p:cNvSpPr>
                    <p:nvPr/>
                  </p:nvSpPr>
                  <p:spPr bwMode="auto">
                    <a:xfrm>
                      <a:off x="3676"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0" name="Group 110"/>
                  <p:cNvGrpSpPr>
                    <a:grpSpLocks/>
                  </p:cNvGrpSpPr>
                  <p:nvPr/>
                </p:nvGrpSpPr>
                <p:grpSpPr bwMode="auto">
                  <a:xfrm>
                    <a:off x="4044" y="0"/>
                    <a:ext cx="368" cy="2772"/>
                    <a:chOff x="4044" y="0"/>
                    <a:chExt cx="368" cy="2772"/>
                  </a:xfrm>
                </p:grpSpPr>
                <p:sp>
                  <p:nvSpPr>
                    <p:cNvPr id="91247" name="Rectangle 111"/>
                    <p:cNvSpPr>
                      <a:spLocks noChangeArrowheads="1"/>
                    </p:cNvSpPr>
                    <p:nvPr/>
                  </p:nvSpPr>
                  <p:spPr bwMode="auto">
                    <a:xfrm>
                      <a:off x="4087"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22</a:t>
                      </a:r>
                    </a:p>
                  </p:txBody>
                </p:sp>
                <p:sp>
                  <p:nvSpPr>
                    <p:cNvPr id="91248" name="Rectangle 112"/>
                    <p:cNvSpPr>
                      <a:spLocks noChangeArrowheads="1"/>
                    </p:cNvSpPr>
                    <p:nvPr/>
                  </p:nvSpPr>
                  <p:spPr bwMode="auto">
                    <a:xfrm>
                      <a:off x="4044"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3" name="Group 113"/>
                  <p:cNvGrpSpPr>
                    <a:grpSpLocks/>
                  </p:cNvGrpSpPr>
                  <p:nvPr/>
                </p:nvGrpSpPr>
                <p:grpSpPr bwMode="auto">
                  <a:xfrm>
                    <a:off x="4412" y="0"/>
                    <a:ext cx="367" cy="2772"/>
                    <a:chOff x="4412" y="0"/>
                    <a:chExt cx="367" cy="2772"/>
                  </a:xfrm>
                </p:grpSpPr>
                <p:sp>
                  <p:nvSpPr>
                    <p:cNvPr id="91250" name="Rectangle 114"/>
                    <p:cNvSpPr>
                      <a:spLocks noChangeArrowheads="1"/>
                    </p:cNvSpPr>
                    <p:nvPr/>
                  </p:nvSpPr>
                  <p:spPr bwMode="auto">
                    <a:xfrm>
                      <a:off x="4455"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23</a:t>
                      </a:r>
                    </a:p>
                  </p:txBody>
                </p:sp>
                <p:sp>
                  <p:nvSpPr>
                    <p:cNvPr id="91251" name="Rectangle 115"/>
                    <p:cNvSpPr>
                      <a:spLocks noChangeArrowheads="1"/>
                    </p:cNvSpPr>
                    <p:nvPr/>
                  </p:nvSpPr>
                  <p:spPr bwMode="auto">
                    <a:xfrm>
                      <a:off x="4412"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6" name="Group 116"/>
                  <p:cNvGrpSpPr>
                    <a:grpSpLocks/>
                  </p:cNvGrpSpPr>
                  <p:nvPr/>
                </p:nvGrpSpPr>
                <p:grpSpPr bwMode="auto">
                  <a:xfrm>
                    <a:off x="4779" y="0"/>
                    <a:ext cx="368" cy="2772"/>
                    <a:chOff x="4779" y="0"/>
                    <a:chExt cx="368" cy="2772"/>
                  </a:xfrm>
                </p:grpSpPr>
                <p:sp>
                  <p:nvSpPr>
                    <p:cNvPr id="91253" name="Rectangle 117"/>
                    <p:cNvSpPr>
                      <a:spLocks noChangeArrowheads="1"/>
                    </p:cNvSpPr>
                    <p:nvPr/>
                  </p:nvSpPr>
                  <p:spPr bwMode="auto">
                    <a:xfrm>
                      <a:off x="4822"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24</a:t>
                      </a:r>
                    </a:p>
                  </p:txBody>
                </p:sp>
                <p:sp>
                  <p:nvSpPr>
                    <p:cNvPr id="91254" name="Rectangle 118"/>
                    <p:cNvSpPr>
                      <a:spLocks noChangeArrowheads="1"/>
                    </p:cNvSpPr>
                    <p:nvPr/>
                  </p:nvSpPr>
                  <p:spPr bwMode="auto">
                    <a:xfrm>
                      <a:off x="4779"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9" name="Group 119"/>
                  <p:cNvGrpSpPr>
                    <a:grpSpLocks/>
                  </p:cNvGrpSpPr>
                  <p:nvPr/>
                </p:nvGrpSpPr>
                <p:grpSpPr bwMode="auto">
                  <a:xfrm>
                    <a:off x="5147" y="0"/>
                    <a:ext cx="368" cy="2772"/>
                    <a:chOff x="5147" y="0"/>
                    <a:chExt cx="368" cy="2772"/>
                  </a:xfrm>
                </p:grpSpPr>
                <p:sp>
                  <p:nvSpPr>
                    <p:cNvPr id="91256" name="Rectangle 120"/>
                    <p:cNvSpPr>
                      <a:spLocks noChangeArrowheads="1"/>
                    </p:cNvSpPr>
                    <p:nvPr/>
                  </p:nvSpPr>
                  <p:spPr bwMode="auto">
                    <a:xfrm>
                      <a:off x="5190"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25</a:t>
                      </a:r>
                    </a:p>
                  </p:txBody>
                </p:sp>
                <p:sp>
                  <p:nvSpPr>
                    <p:cNvPr id="91257" name="Rectangle 121"/>
                    <p:cNvSpPr>
                      <a:spLocks noChangeArrowheads="1"/>
                    </p:cNvSpPr>
                    <p:nvPr/>
                  </p:nvSpPr>
                  <p:spPr bwMode="auto">
                    <a:xfrm>
                      <a:off x="5147"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sp>
              <p:nvSpPr>
                <p:cNvPr id="91258" name="Rectangle 122"/>
                <p:cNvSpPr>
                  <a:spLocks noChangeArrowheads="1"/>
                </p:cNvSpPr>
                <p:nvPr/>
              </p:nvSpPr>
              <p:spPr bwMode="auto">
                <a:xfrm>
                  <a:off x="-2" y="-2"/>
                  <a:ext cx="5519" cy="2776"/>
                </a:xfrm>
                <a:prstGeom prst="rect">
                  <a:avLst/>
                </a:prstGeom>
                <a:noFill/>
                <a:ln w="793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grpSp>
      <p:sp>
        <p:nvSpPr>
          <p:cNvPr id="146" name="AutoShape 156"/>
          <p:cNvSpPr>
            <a:spLocks noChangeArrowheads="1"/>
          </p:cNvSpPr>
          <p:nvPr/>
        </p:nvSpPr>
        <p:spPr bwMode="auto">
          <a:xfrm>
            <a:off x="2944480" y="4111242"/>
            <a:ext cx="2910778" cy="163268"/>
          </a:xfrm>
          <a:prstGeom prst="homePlate">
            <a:avLst>
              <a:gd name="adj" fmla="val 88670"/>
            </a:avLst>
          </a:prstGeom>
          <a:pattFill prst="pct80">
            <a:fgClr>
              <a:srgbClr val="99FF99"/>
            </a:fgClr>
            <a:bgClr>
              <a:schemeClr val="tx1"/>
            </a:bgClr>
          </a:pattFill>
          <a:ln w="9525">
            <a:solidFill>
              <a:schemeClr val="tx1"/>
            </a:solidFill>
            <a:miter lim="800000"/>
            <a:headEnd/>
            <a:tailEnd/>
          </a:ln>
          <a:effectLst/>
        </p:spPr>
        <p:txBody>
          <a:bodyPr wrap="none" anchor="ctr"/>
          <a:lstStyle/>
          <a:p>
            <a:pPr algn="ctr" defTabSz="914400" fontAlgn="base">
              <a:spcBef>
                <a:spcPct val="0"/>
              </a:spcBef>
              <a:spcAft>
                <a:spcPct val="0"/>
              </a:spcAft>
            </a:pPr>
            <a:endParaRPr lang="nn-NO" sz="1200" b="1" dirty="0">
              <a:solidFill>
                <a:srgbClr val="000000"/>
              </a:solidFill>
              <a:latin typeface="Arial Unicode MS" charset="0"/>
              <a:ea typeface="ＭＳ Ｐゴシック" charset="0"/>
            </a:endParaRPr>
          </a:p>
        </p:txBody>
      </p:sp>
      <p:sp>
        <p:nvSpPr>
          <p:cNvPr id="145" name="AutoShape 139"/>
          <p:cNvSpPr>
            <a:spLocks noChangeArrowheads="1"/>
          </p:cNvSpPr>
          <p:nvPr/>
        </p:nvSpPr>
        <p:spPr bwMode="auto">
          <a:xfrm>
            <a:off x="1949360" y="2828607"/>
            <a:ext cx="3765640" cy="143192"/>
          </a:xfrm>
          <a:prstGeom prst="homePlate">
            <a:avLst>
              <a:gd name="adj" fmla="val 174291"/>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err="1">
                <a:solidFill>
                  <a:srgbClr val="000000"/>
                </a:solidFill>
                <a:latin typeface="Arial Unicode MS" charset="0"/>
                <a:ea typeface="ＭＳ Ｐゴシック" charset="0"/>
              </a:rPr>
              <a:t>WindSat</a:t>
            </a:r>
            <a:endParaRPr lang="en-GB" sz="1200" b="1" dirty="0">
              <a:solidFill>
                <a:srgbClr val="000000"/>
              </a:solidFill>
              <a:latin typeface="Arial Unicode MS" charset="0"/>
              <a:ea typeface="ＭＳ Ｐゴシック" charset="0"/>
            </a:endParaRPr>
          </a:p>
        </p:txBody>
      </p:sp>
      <p:sp>
        <p:nvSpPr>
          <p:cNvPr id="144" name="AutoShape 140"/>
          <p:cNvSpPr>
            <a:spLocks noChangeArrowheads="1"/>
          </p:cNvSpPr>
          <p:nvPr/>
        </p:nvSpPr>
        <p:spPr bwMode="auto">
          <a:xfrm>
            <a:off x="2510579" y="1905000"/>
            <a:ext cx="5123917" cy="152400"/>
          </a:xfrm>
          <a:prstGeom prst="homePlate">
            <a:avLst>
              <a:gd name="adj" fmla="val 86336"/>
            </a:avLst>
          </a:prstGeom>
          <a:pattFill prst="pct80">
            <a:fgClr>
              <a:srgbClr val="99FF99"/>
            </a:fgClr>
            <a:bgClr>
              <a:schemeClr val="tx1"/>
            </a:bgClr>
          </a:pattFill>
          <a:ln w="9525">
            <a:solidFill>
              <a:schemeClr val="tx1"/>
            </a:solidFill>
            <a:miter lim="800000"/>
            <a:headEnd/>
            <a:tailEnd/>
          </a:ln>
          <a:effectLst/>
        </p:spPr>
        <p:txBody>
          <a:bodyPr wrap="none" anchor="ctr"/>
          <a:lstStyle/>
          <a:p>
            <a:pPr algn="ctr" defTabSz="914400" fontAlgn="base">
              <a:spcBef>
                <a:spcPct val="0"/>
              </a:spcBef>
              <a:spcAft>
                <a:spcPct val="0"/>
              </a:spcAft>
            </a:pPr>
            <a:endParaRPr lang="nn-NO" sz="1200" b="1" dirty="0">
              <a:solidFill>
                <a:srgbClr val="000000"/>
              </a:solidFill>
              <a:latin typeface="Arial Unicode MS" charset="0"/>
              <a:ea typeface="ＭＳ Ｐゴシック" charset="0"/>
            </a:endParaRPr>
          </a:p>
        </p:txBody>
      </p:sp>
      <p:sp>
        <p:nvSpPr>
          <p:cNvPr id="91138" name="Rectangle 2"/>
          <p:cNvSpPr>
            <a:spLocks noChangeArrowheads="1"/>
          </p:cNvSpPr>
          <p:nvPr/>
        </p:nvSpPr>
        <p:spPr bwMode="auto">
          <a:xfrm>
            <a:off x="395288" y="6096000"/>
            <a:ext cx="563562" cy="381000"/>
          </a:xfrm>
          <a:prstGeom prst="rect">
            <a:avLst/>
          </a:prstGeom>
          <a:solidFill>
            <a:srgbClr val="99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39" name="Rectangle 3"/>
          <p:cNvSpPr>
            <a:spLocks noChangeArrowheads="1"/>
          </p:cNvSpPr>
          <p:nvPr/>
        </p:nvSpPr>
        <p:spPr bwMode="auto">
          <a:xfrm>
            <a:off x="2295526" y="6096000"/>
            <a:ext cx="563563" cy="381000"/>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0" name="Rectangle 4"/>
          <p:cNvSpPr>
            <a:spLocks noChangeArrowheads="1"/>
          </p:cNvSpPr>
          <p:nvPr/>
        </p:nvSpPr>
        <p:spPr bwMode="auto">
          <a:xfrm>
            <a:off x="4546601" y="6096000"/>
            <a:ext cx="563563" cy="381000"/>
          </a:xfrm>
          <a:prstGeom prst="rect">
            <a:avLst/>
          </a:prstGeom>
          <a:solidFill>
            <a:srgbClr val="FF7575"/>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1" name="Text Box 5"/>
          <p:cNvSpPr txBox="1">
            <a:spLocks noChangeArrowheads="1"/>
          </p:cNvSpPr>
          <p:nvPr/>
        </p:nvSpPr>
        <p:spPr bwMode="auto">
          <a:xfrm>
            <a:off x="958850" y="6096002"/>
            <a:ext cx="11255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In orbit</a:t>
            </a:r>
            <a:endParaRPr lang="en-GB" sz="2000" dirty="0">
              <a:solidFill>
                <a:srgbClr val="000000"/>
              </a:solidFill>
              <a:latin typeface="Arial Unicode MS" charset="0"/>
              <a:ea typeface="ＭＳ Ｐゴシック" charset="0"/>
            </a:endParaRPr>
          </a:p>
        </p:txBody>
      </p:sp>
      <p:sp>
        <p:nvSpPr>
          <p:cNvPr id="91142" name="Text Box 6"/>
          <p:cNvSpPr txBox="1">
            <a:spLocks noChangeArrowheads="1"/>
          </p:cNvSpPr>
          <p:nvPr/>
        </p:nvSpPr>
        <p:spPr bwMode="auto">
          <a:xfrm>
            <a:off x="3000376" y="6096002"/>
            <a:ext cx="13557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Approved</a:t>
            </a:r>
            <a:endParaRPr lang="en-GB" sz="2000" dirty="0">
              <a:solidFill>
                <a:srgbClr val="000000"/>
              </a:solidFill>
              <a:latin typeface="Arial Unicode MS" charset="0"/>
              <a:ea typeface="ＭＳ Ｐゴシック" charset="0"/>
            </a:endParaRPr>
          </a:p>
        </p:txBody>
      </p:sp>
      <p:sp>
        <p:nvSpPr>
          <p:cNvPr id="91143" name="Text Box 7"/>
          <p:cNvSpPr txBox="1">
            <a:spLocks noChangeArrowheads="1"/>
          </p:cNvSpPr>
          <p:nvPr/>
        </p:nvSpPr>
        <p:spPr bwMode="auto">
          <a:xfrm>
            <a:off x="5249863" y="6096002"/>
            <a:ext cx="35782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Planned/Pending approval</a:t>
            </a:r>
            <a:endParaRPr lang="en-GB" sz="2000" dirty="0">
              <a:solidFill>
                <a:srgbClr val="000000"/>
              </a:solidFill>
              <a:latin typeface="Arial Unicode MS" charset="0"/>
              <a:ea typeface="ＭＳ Ｐゴシック" charset="0"/>
            </a:endParaRPr>
          </a:p>
        </p:txBody>
      </p:sp>
      <p:sp>
        <p:nvSpPr>
          <p:cNvPr id="91273" name="Text Box 137"/>
          <p:cNvSpPr txBox="1">
            <a:spLocks noChangeArrowheads="1"/>
          </p:cNvSpPr>
          <p:nvPr/>
        </p:nvSpPr>
        <p:spPr bwMode="auto">
          <a:xfrm>
            <a:off x="228600" y="3581400"/>
            <a:ext cx="6858000" cy="338554"/>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defTabSz="914400" eaLnBrk="0" fontAlgn="base" hangingPunct="0">
              <a:spcBef>
                <a:spcPct val="0"/>
              </a:spcBef>
              <a:spcAft>
                <a:spcPct val="0"/>
              </a:spcAft>
            </a:pPr>
            <a:r>
              <a:rPr lang="en-GB" sz="1600" dirty="0">
                <a:solidFill>
                  <a:srgbClr val="FFFFFF"/>
                </a:solidFill>
                <a:latin typeface="Arial Unicode MS" charset="0"/>
                <a:ea typeface="ＭＳ Ｐゴシック" charset="0"/>
              </a:rPr>
              <a:t> No ~7 GHz channel(s) so retrievals only available at low to mid latitudes:</a:t>
            </a:r>
            <a:endParaRPr lang="en-US" sz="1600" dirty="0">
              <a:solidFill>
                <a:srgbClr val="FFFFFF"/>
              </a:solidFill>
              <a:latin typeface="Arial Unicode MS" charset="0"/>
              <a:ea typeface="ＭＳ Ｐゴシック" charset="0"/>
            </a:endParaRPr>
          </a:p>
        </p:txBody>
      </p:sp>
      <p:sp>
        <p:nvSpPr>
          <p:cNvPr id="91275" name="AutoShape 139"/>
          <p:cNvSpPr>
            <a:spLocks noChangeArrowheads="1"/>
          </p:cNvSpPr>
          <p:nvPr/>
        </p:nvSpPr>
        <p:spPr bwMode="auto">
          <a:xfrm>
            <a:off x="228600" y="4424780"/>
            <a:ext cx="2475878" cy="156819"/>
          </a:xfrm>
          <a:prstGeom prst="homePlate">
            <a:avLst>
              <a:gd name="adj" fmla="val 174291"/>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TRMM (TMI) </a:t>
            </a:r>
            <a:endParaRPr lang="en-GB" sz="1200" b="1" dirty="0">
              <a:solidFill>
                <a:srgbClr val="000000"/>
              </a:solidFill>
              <a:latin typeface="Arial Unicode MS" charset="0"/>
              <a:ea typeface="ＭＳ Ｐゴシック" charset="0"/>
            </a:endParaRPr>
          </a:p>
        </p:txBody>
      </p:sp>
      <p:sp>
        <p:nvSpPr>
          <p:cNvPr id="91276" name="AutoShape 140"/>
          <p:cNvSpPr>
            <a:spLocks noChangeArrowheads="1"/>
          </p:cNvSpPr>
          <p:nvPr/>
        </p:nvSpPr>
        <p:spPr bwMode="auto">
          <a:xfrm>
            <a:off x="1066798" y="1901442"/>
            <a:ext cx="3139021" cy="155958"/>
          </a:xfrm>
          <a:prstGeom prst="homePlate">
            <a:avLst>
              <a:gd name="adj" fmla="val 86336"/>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GCOM-W1 (AMSR-2)</a:t>
            </a:r>
          </a:p>
        </p:txBody>
      </p:sp>
      <p:sp>
        <p:nvSpPr>
          <p:cNvPr id="91280" name="AutoShape 144"/>
          <p:cNvSpPr>
            <a:spLocks noChangeArrowheads="1"/>
          </p:cNvSpPr>
          <p:nvPr/>
        </p:nvSpPr>
        <p:spPr bwMode="auto">
          <a:xfrm>
            <a:off x="6781799" y="2138435"/>
            <a:ext cx="2160000" cy="157165"/>
          </a:xfrm>
          <a:prstGeom prst="homePlate">
            <a:avLst>
              <a:gd name="adj" fmla="val 87367"/>
            </a:avLst>
          </a:prstGeom>
          <a:solidFill>
            <a:srgbClr val="FF5050"/>
          </a:solidFill>
          <a:ln w="9525">
            <a:solidFill>
              <a:schemeClr val="tx1"/>
            </a:solidFill>
            <a:miter lim="800000"/>
            <a:headEnd/>
            <a:tailEnd/>
          </a:ln>
          <a:effectLs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AMSR-2</a:t>
            </a:r>
            <a:r>
              <a:rPr lang="ja-JP" altLang="en-US" sz="1200" b="1" dirty="0">
                <a:solidFill>
                  <a:srgbClr val="000000"/>
                </a:solidFill>
                <a:latin typeface="Arial Unicode MS" charset="0"/>
                <a:ea typeface="ＭＳ Ｐゴシック" charset="0"/>
              </a:rPr>
              <a:t> </a:t>
            </a:r>
            <a:r>
              <a:rPr lang="en-US" altLang="ja-JP" sz="1200" b="1" dirty="0">
                <a:solidFill>
                  <a:srgbClr val="000000"/>
                </a:solidFill>
                <a:latin typeface="Arial Unicode MS" charset="0"/>
                <a:ea typeface="ＭＳ Ｐゴシック" charset="0"/>
              </a:rPr>
              <a:t>follow-on</a:t>
            </a:r>
            <a:endParaRPr lang="nn-NO" sz="1200" b="1" dirty="0">
              <a:solidFill>
                <a:srgbClr val="000000"/>
              </a:solidFill>
              <a:latin typeface="Arial Unicode MS" charset="0"/>
              <a:ea typeface="ＭＳ Ｐゴシック" charset="0"/>
            </a:endParaRPr>
          </a:p>
        </p:txBody>
      </p:sp>
      <p:sp>
        <p:nvSpPr>
          <p:cNvPr id="91287" name="Rectangle 151"/>
          <p:cNvSpPr>
            <a:spLocks noGrp="1" noChangeArrowheads="1"/>
          </p:cNvSpPr>
          <p:nvPr>
            <p:ph type="title"/>
          </p:nvPr>
        </p:nvSpPr>
        <p:spPr>
          <a:xfrm>
            <a:off x="1752600" y="152400"/>
            <a:ext cx="5486400" cy="533400"/>
          </a:xfrm>
          <a:noFill/>
          <a:ln/>
        </p:spPr>
        <p:txBody>
          <a:bodyPr/>
          <a:lstStyle/>
          <a:p>
            <a:r>
              <a:rPr lang="en-GB" sz="2000" dirty="0"/>
              <a:t>Passive Microwave Radiometers for SST</a:t>
            </a:r>
          </a:p>
        </p:txBody>
      </p:sp>
      <p:pic>
        <p:nvPicPr>
          <p:cNvPr id="91290" name="Picture 154" descr="ce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089" y="136525"/>
            <a:ext cx="1152525" cy="484188"/>
          </a:xfrm>
          <a:prstGeom prst="rect">
            <a:avLst/>
          </a:prstGeom>
          <a:noFill/>
          <a:extLst>
            <a:ext uri="{909E8E84-426E-40dd-AFC4-6F175D3DCCD1}">
              <a14:hiddenFill xmlns="" xmlns:a14="http://schemas.microsoft.com/office/drawing/2010/main">
                <a:solidFill>
                  <a:srgbClr val="FFFFFF"/>
                </a:solidFill>
              </a14:hiddenFill>
            </a:ext>
          </a:extLst>
        </p:spPr>
      </p:pic>
      <p:sp>
        <p:nvSpPr>
          <p:cNvPr id="160" name="AutoShape 139"/>
          <p:cNvSpPr>
            <a:spLocks noChangeArrowheads="1"/>
          </p:cNvSpPr>
          <p:nvPr/>
        </p:nvSpPr>
        <p:spPr bwMode="auto">
          <a:xfrm>
            <a:off x="228599" y="2829000"/>
            <a:ext cx="4252326" cy="142799"/>
          </a:xfrm>
          <a:prstGeom prst="homePlate">
            <a:avLst>
              <a:gd name="adj" fmla="val 174291"/>
            </a:avLst>
          </a:prstGeom>
          <a:solidFill>
            <a:srgbClr val="99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Coriolis (WindSat)</a:t>
            </a:r>
            <a:endParaRPr lang="en-GB" sz="1200" b="1" dirty="0">
              <a:solidFill>
                <a:srgbClr val="000000"/>
              </a:solidFill>
              <a:latin typeface="Arial Unicode MS" charset="0"/>
              <a:ea typeface="ＭＳ Ｐゴシック" charset="0"/>
            </a:endParaRPr>
          </a:p>
        </p:txBody>
      </p:sp>
      <p:sp>
        <p:nvSpPr>
          <p:cNvPr id="91274" name="AutoShape 138"/>
          <p:cNvSpPr>
            <a:spLocks noChangeArrowheads="1"/>
          </p:cNvSpPr>
          <p:nvPr/>
        </p:nvSpPr>
        <p:spPr bwMode="auto">
          <a:xfrm>
            <a:off x="228600" y="3124200"/>
            <a:ext cx="695324" cy="162000"/>
          </a:xfrm>
          <a:prstGeom prst="homePlate">
            <a:avLst>
              <a:gd name="adj" fmla="val 155542"/>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AMSRE </a:t>
            </a:r>
            <a:endParaRPr lang="en-GB" sz="1200" b="1" dirty="0">
              <a:solidFill>
                <a:srgbClr val="000000"/>
              </a:solidFill>
              <a:latin typeface="Arial Unicode MS" charset="0"/>
              <a:ea typeface="ＭＳ Ｐゴシック" charset="0"/>
            </a:endParaRPr>
          </a:p>
        </p:txBody>
      </p:sp>
      <p:sp>
        <p:nvSpPr>
          <p:cNvPr id="158" name="AutoShape 141"/>
          <p:cNvSpPr>
            <a:spLocks noChangeArrowheads="1"/>
          </p:cNvSpPr>
          <p:nvPr/>
        </p:nvSpPr>
        <p:spPr bwMode="auto">
          <a:xfrm>
            <a:off x="5756809" y="2511917"/>
            <a:ext cx="3520661" cy="152190"/>
          </a:xfrm>
          <a:prstGeom prst="homePlate">
            <a:avLst>
              <a:gd name="adj" fmla="val 149507"/>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  HY-2D, E, F</a:t>
            </a:r>
          </a:p>
        </p:txBody>
      </p:sp>
      <p:cxnSp>
        <p:nvCxnSpPr>
          <p:cNvPr id="172" name="Straight Connector 171"/>
          <p:cNvCxnSpPr/>
          <p:nvPr/>
        </p:nvCxnSpPr>
        <p:spPr>
          <a:xfrm>
            <a:off x="4038600" y="1201347"/>
            <a:ext cx="0" cy="4924435"/>
          </a:xfrm>
          <a:prstGeom prst="line">
            <a:avLst/>
          </a:prstGeom>
          <a:noFill/>
          <a:ln w="25400" cap="flat">
            <a:solidFill>
              <a:srgbClr val="C00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64" name="Text Box 137"/>
          <p:cNvSpPr txBox="1">
            <a:spLocks noChangeArrowheads="1"/>
          </p:cNvSpPr>
          <p:nvPr/>
        </p:nvSpPr>
        <p:spPr bwMode="auto">
          <a:xfrm>
            <a:off x="228600" y="1371600"/>
            <a:ext cx="5181600" cy="338554"/>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defTabSz="914400" eaLnBrk="0" fontAlgn="base" hangingPunct="0">
              <a:spcBef>
                <a:spcPct val="0"/>
              </a:spcBef>
              <a:spcAft>
                <a:spcPct val="0"/>
              </a:spcAft>
            </a:pPr>
            <a:r>
              <a:rPr lang="en-GB" sz="1600" dirty="0">
                <a:solidFill>
                  <a:srgbClr val="FFFFFF"/>
                </a:solidFill>
                <a:latin typeface="Arial Unicode MS" charset="0"/>
                <a:ea typeface="ＭＳ Ｐゴシック" charset="0"/>
              </a:rPr>
              <a:t>~7 GHz channel(s) available enabling global retrievals:</a:t>
            </a:r>
            <a:endParaRPr lang="en-US" sz="1600" dirty="0">
              <a:solidFill>
                <a:srgbClr val="FFFFFF"/>
              </a:solidFill>
              <a:latin typeface="Arial Unicode MS" charset="0"/>
              <a:ea typeface="ＭＳ Ｐゴシック" charset="0"/>
            </a:endParaRPr>
          </a:p>
        </p:txBody>
      </p:sp>
      <p:sp>
        <p:nvSpPr>
          <p:cNvPr id="137" name="AutoShape 144"/>
          <p:cNvSpPr>
            <a:spLocks noChangeArrowheads="1"/>
          </p:cNvSpPr>
          <p:nvPr/>
        </p:nvSpPr>
        <p:spPr bwMode="auto">
          <a:xfrm>
            <a:off x="7848600" y="3200008"/>
            <a:ext cx="1428870" cy="162392"/>
          </a:xfrm>
          <a:prstGeom prst="homePlate">
            <a:avLst>
              <a:gd name="adj" fmla="val 87367"/>
            </a:avLst>
          </a:prstGeom>
          <a:solidFill>
            <a:srgbClr val="FF505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ESA  Microwat</a:t>
            </a:r>
          </a:p>
        </p:txBody>
      </p:sp>
      <p:sp>
        <p:nvSpPr>
          <p:cNvPr id="138" name="AutoShape 143"/>
          <p:cNvSpPr>
            <a:spLocks noChangeArrowheads="1"/>
          </p:cNvSpPr>
          <p:nvPr/>
        </p:nvSpPr>
        <p:spPr bwMode="auto">
          <a:xfrm>
            <a:off x="228600" y="4724400"/>
            <a:ext cx="5690213" cy="152399"/>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FY-3A, B, C (MWRI)</a:t>
            </a:r>
          </a:p>
        </p:txBody>
      </p:sp>
      <p:sp>
        <p:nvSpPr>
          <p:cNvPr id="166" name="AutoShape 156"/>
          <p:cNvSpPr>
            <a:spLocks noChangeArrowheads="1"/>
          </p:cNvSpPr>
          <p:nvPr/>
        </p:nvSpPr>
        <p:spPr bwMode="auto">
          <a:xfrm>
            <a:off x="2084388" y="4111242"/>
            <a:ext cx="1887556" cy="165558"/>
          </a:xfrm>
          <a:prstGeom prst="homePlate">
            <a:avLst>
              <a:gd name="adj" fmla="val 8867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GPM-Core (GMI)</a:t>
            </a:r>
          </a:p>
        </p:txBody>
      </p:sp>
      <p:sp>
        <p:nvSpPr>
          <p:cNvPr id="140" name="TextBox 139"/>
          <p:cNvSpPr txBox="1"/>
          <p:nvPr/>
        </p:nvSpPr>
        <p:spPr>
          <a:xfrm>
            <a:off x="7048259" y="2971800"/>
            <a:ext cx="2133600"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2569"/>
                </a:solidFill>
                <a:effectLst/>
                <a:uFillTx/>
                <a:latin typeface="Arial" pitchFamily="34" charset="0"/>
                <a:cs typeface="Arial" pitchFamily="34" charset="0"/>
              </a:rPr>
              <a:t>Potential</a:t>
            </a:r>
            <a:r>
              <a:rPr kumimoji="0" lang="en-US" sz="1000" b="0" i="0" u="none" strike="noStrike" cap="none" spc="0" normalizeH="0" dirty="0">
                <a:ln>
                  <a:noFill/>
                </a:ln>
                <a:solidFill>
                  <a:srgbClr val="002569"/>
                </a:solidFill>
                <a:effectLst/>
                <a:uFillTx/>
                <a:latin typeface="Arial" pitchFamily="34" charset="0"/>
                <a:cs typeface="Arial" pitchFamily="34" charset="0"/>
              </a:rPr>
              <a:t> new mission concepts e.g.</a:t>
            </a:r>
            <a:endParaRPr kumimoji="0" lang="en-GB" sz="1000" b="0" i="0" u="none" strike="noStrike" cap="none" spc="0" normalizeH="0" baseline="0" dirty="0">
              <a:ln>
                <a:noFill/>
              </a:ln>
              <a:solidFill>
                <a:srgbClr val="002569"/>
              </a:solidFill>
              <a:effectLst/>
              <a:uFillTx/>
              <a:latin typeface="Arial" pitchFamily="34" charset="0"/>
              <a:cs typeface="Arial" pitchFamily="34" charset="0"/>
            </a:endParaRPr>
          </a:p>
        </p:txBody>
      </p:sp>
      <p:sp>
        <p:nvSpPr>
          <p:cNvPr id="148" name="AutoShape 143"/>
          <p:cNvSpPr>
            <a:spLocks noChangeArrowheads="1"/>
          </p:cNvSpPr>
          <p:nvPr/>
        </p:nvSpPr>
        <p:spPr bwMode="auto">
          <a:xfrm>
            <a:off x="4135376" y="2514207"/>
            <a:ext cx="2788733" cy="154636"/>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HY-2B, C (MWI)</a:t>
            </a:r>
          </a:p>
        </p:txBody>
      </p:sp>
      <p:sp>
        <p:nvSpPr>
          <p:cNvPr id="157" name="AutoShape 143"/>
          <p:cNvSpPr>
            <a:spLocks noChangeArrowheads="1"/>
          </p:cNvSpPr>
          <p:nvPr/>
        </p:nvSpPr>
        <p:spPr bwMode="auto">
          <a:xfrm>
            <a:off x="228599" y="2514600"/>
            <a:ext cx="3992993" cy="152400"/>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HY-2A (MWI)</a:t>
            </a:r>
          </a:p>
        </p:txBody>
      </p:sp>
      <p:sp>
        <p:nvSpPr>
          <p:cNvPr id="147" name="AutoShape 141"/>
          <p:cNvSpPr>
            <a:spLocks noChangeArrowheads="1"/>
          </p:cNvSpPr>
          <p:nvPr/>
        </p:nvSpPr>
        <p:spPr bwMode="auto">
          <a:xfrm>
            <a:off x="5029200" y="4953297"/>
            <a:ext cx="4012141" cy="168906"/>
          </a:xfrm>
          <a:prstGeom prst="homePlate">
            <a:avLst>
              <a:gd name="adj" fmla="val 149507"/>
            </a:avLst>
          </a:prstGeom>
          <a:solidFill>
            <a:srgbClr val="FF505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                                          FY3-F, G, R (MWRI)</a:t>
            </a:r>
          </a:p>
        </p:txBody>
      </p:sp>
      <p:sp>
        <p:nvSpPr>
          <p:cNvPr id="149" name="AutoShape 135"/>
          <p:cNvSpPr>
            <a:spLocks noChangeArrowheads="1"/>
          </p:cNvSpPr>
          <p:nvPr/>
        </p:nvSpPr>
        <p:spPr bwMode="auto">
          <a:xfrm>
            <a:off x="4131751" y="4953000"/>
            <a:ext cx="2849524" cy="169202"/>
          </a:xfrm>
          <a:prstGeom prst="homePlate">
            <a:avLst>
              <a:gd name="adj" fmla="val 151874"/>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FY-3D (MWRI)</a:t>
            </a:r>
          </a:p>
        </p:txBody>
      </p:sp>
      <p:sp>
        <p:nvSpPr>
          <p:cNvPr id="150" name="Rectangle 2"/>
          <p:cNvSpPr>
            <a:spLocks noChangeArrowheads="1"/>
          </p:cNvSpPr>
          <p:nvPr/>
        </p:nvSpPr>
        <p:spPr bwMode="auto">
          <a:xfrm>
            <a:off x="609600" y="6477000"/>
            <a:ext cx="349250" cy="257175"/>
          </a:xfrm>
          <a:prstGeom prst="rect">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51" name="Text Box 5"/>
          <p:cNvSpPr txBox="1">
            <a:spLocks noChangeArrowheads="1"/>
          </p:cNvSpPr>
          <p:nvPr/>
        </p:nvSpPr>
        <p:spPr bwMode="auto">
          <a:xfrm>
            <a:off x="990600" y="6477000"/>
            <a:ext cx="350520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14400" fontAlgn="base">
              <a:spcBef>
                <a:spcPct val="50000"/>
              </a:spcBef>
              <a:spcAft>
                <a:spcPct val="0"/>
              </a:spcAft>
            </a:pPr>
            <a:r>
              <a:rPr lang="nb-NO" sz="1400" dirty="0" smtClean="0">
                <a:solidFill>
                  <a:srgbClr val="000000"/>
                </a:solidFill>
                <a:latin typeface="Arial Unicode MS" charset="0"/>
                <a:ea typeface="ＭＳ Ｐゴシック" charset="0"/>
              </a:rPr>
              <a:t>(in </a:t>
            </a:r>
            <a:r>
              <a:rPr lang="nb-NO" sz="1400" dirty="0" err="1" smtClean="0">
                <a:solidFill>
                  <a:srgbClr val="000000"/>
                </a:solidFill>
                <a:latin typeface="Arial Unicode MS" charset="0"/>
                <a:ea typeface="ＭＳ Ｐゴシック" charset="0"/>
              </a:rPr>
              <a:t>extended</a:t>
            </a:r>
            <a:r>
              <a:rPr lang="nb-NO" sz="1400" dirty="0" smtClean="0">
                <a:solidFill>
                  <a:srgbClr val="000000"/>
                </a:solidFill>
                <a:latin typeface="Arial Unicode MS" charset="0"/>
                <a:ea typeface="ＭＳ Ｐゴシック" charset="0"/>
              </a:rPr>
              <a:t> </a:t>
            </a:r>
            <a:r>
              <a:rPr lang="nb-NO" sz="1400" dirty="0" err="1" smtClean="0">
                <a:solidFill>
                  <a:srgbClr val="000000"/>
                </a:solidFill>
                <a:latin typeface="Arial Unicode MS" charset="0"/>
                <a:ea typeface="ＭＳ Ｐゴシック" charset="0"/>
              </a:rPr>
              <a:t>mission</a:t>
            </a:r>
            <a:r>
              <a:rPr lang="nb-NO" sz="1400" dirty="0" smtClean="0">
                <a:solidFill>
                  <a:srgbClr val="000000"/>
                </a:solidFill>
                <a:latin typeface="Arial Unicode MS" charset="0"/>
                <a:ea typeface="ＭＳ Ｐゴシック" charset="0"/>
              </a:rPr>
              <a:t> </a:t>
            </a:r>
            <a:r>
              <a:rPr lang="nb-NO" sz="1400" dirty="0" err="1" smtClean="0">
                <a:solidFill>
                  <a:srgbClr val="000000"/>
                </a:solidFill>
                <a:latin typeface="Arial Unicode MS" charset="0"/>
                <a:ea typeface="ＭＳ Ｐゴシック" charset="0"/>
              </a:rPr>
              <a:t>phase</a:t>
            </a:r>
            <a:r>
              <a:rPr lang="nb-NO" sz="1400" dirty="0" smtClean="0">
                <a:solidFill>
                  <a:srgbClr val="000000"/>
                </a:solidFill>
                <a:latin typeface="Arial Unicode MS" charset="0"/>
                <a:ea typeface="ＭＳ Ｐゴシック" charset="0"/>
              </a:rPr>
              <a:t>)</a:t>
            </a:r>
            <a:endParaRPr lang="en-GB" sz="1400" dirty="0">
              <a:solidFill>
                <a:srgbClr val="000000"/>
              </a:solidFill>
              <a:latin typeface="Arial Unicode MS" charset="0"/>
              <a:ea typeface="ＭＳ Ｐゴシック" charset="0"/>
            </a:endParaRPr>
          </a:p>
        </p:txBody>
      </p:sp>
      <p:sp>
        <p:nvSpPr>
          <p:cNvPr id="152" name="Slide Number Placeholder 1"/>
          <p:cNvSpPr>
            <a:spLocks noGrp="1"/>
          </p:cNvSpPr>
          <p:nvPr>
            <p:ph type="sldNum" sz="quarter" idx="2"/>
          </p:nvPr>
        </p:nvSpPr>
        <p:spPr>
          <a:xfrm>
            <a:off x="8763000" y="6553200"/>
            <a:ext cx="304800" cy="187285"/>
          </a:xfrm>
          <a:prstGeom prst="roundRect">
            <a:avLst/>
          </a:prstGeom>
        </p:spPr>
        <p:txBody>
          <a:bodyPr/>
          <a:lstStyle/>
          <a:p>
            <a:pPr defTabSz="914400"/>
            <a:fld id="{86CB4B4D-7CA3-9044-876B-883B54F8677D}" type="slidenum">
              <a:rPr lang="uk-UA" sz="1100" smtClean="0"/>
              <a:pPr defTabSz="914400"/>
              <a:t>17</a:t>
            </a:fld>
            <a:endParaRPr lang="uk-UA" sz="1100" dirty="0"/>
          </a:p>
        </p:txBody>
      </p:sp>
    </p:spTree>
    <p:extLst>
      <p:ext uri="{BB962C8B-B14F-4D97-AF65-F5344CB8AC3E}">
        <p14:creationId xmlns:p14="http://schemas.microsoft.com/office/powerpoint/2010/main" val="1869279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3" name="Content Placeholder 2"/>
          <p:cNvSpPr>
            <a:spLocks noGrp="1"/>
          </p:cNvSpPr>
          <p:nvPr>
            <p:ph sz="quarter" idx="10"/>
          </p:nvPr>
        </p:nvSpPr>
        <p:spPr>
          <a:xfrm>
            <a:off x="152400" y="1295400"/>
            <a:ext cx="8763000" cy="5105400"/>
          </a:xfrm>
        </p:spPr>
        <p:txBody>
          <a:bodyPr/>
          <a:lstStyle/>
          <a:p>
            <a:pPr marL="0" indent="0">
              <a:buNone/>
            </a:pPr>
            <a:r>
              <a:rPr lang="en-US" dirty="0"/>
              <a:t>For Global retrievals including high latitudes:</a:t>
            </a:r>
          </a:p>
          <a:p>
            <a:endParaRPr lang="en-US" dirty="0"/>
          </a:p>
          <a:p>
            <a:r>
              <a:rPr lang="en-US" dirty="0"/>
              <a:t>AMSR-2 follow-on is not approved at the moment.</a:t>
            </a:r>
          </a:p>
          <a:p>
            <a:r>
              <a:rPr lang="en-US" dirty="0"/>
              <a:t>HY-2 series continuing, but operational access and GHRSST data specification not yet established. GHRSST discussions continued with NSOAS in 2017.</a:t>
            </a:r>
          </a:p>
          <a:p>
            <a:r>
              <a:rPr lang="en-US" dirty="0"/>
              <a:t>Coriolis continuing but </a:t>
            </a:r>
            <a:r>
              <a:rPr lang="en-US" dirty="0" smtClean="0"/>
              <a:t>entering extended mission.</a:t>
            </a:r>
            <a:endParaRPr lang="en-US" dirty="0"/>
          </a:p>
          <a:p>
            <a:endParaRPr lang="en-US" dirty="0"/>
          </a:p>
          <a:p>
            <a:pPr marL="0" indent="0">
              <a:buNone/>
            </a:pPr>
            <a:r>
              <a:rPr lang="en-US" dirty="0"/>
              <a:t>For low / mid-latitude retrievals:</a:t>
            </a:r>
          </a:p>
          <a:p>
            <a:pPr marL="0" indent="0">
              <a:buNone/>
            </a:pPr>
            <a:endParaRPr lang="en-US" dirty="0"/>
          </a:p>
          <a:p>
            <a:r>
              <a:rPr lang="en-US" dirty="0"/>
              <a:t>FY-3 series continuing. CMA welcomed as new members of SST-VC. Working towards GHRSST specification. Discussions begun at the GHRSST science team meeting, June 2017. </a:t>
            </a:r>
          </a:p>
          <a:p>
            <a:r>
              <a:rPr lang="en-US" dirty="0"/>
              <a:t>GPM-Core continuing but </a:t>
            </a:r>
            <a:r>
              <a:rPr lang="en-US" dirty="0" smtClean="0"/>
              <a:t>entering extended mission.</a:t>
            </a:r>
            <a:endParaRPr lang="en-US" dirty="0"/>
          </a:p>
          <a:p>
            <a:pPr marL="0" indent="0">
              <a:buNone/>
            </a:pPr>
            <a:endParaRPr lang="en-US" dirty="0"/>
          </a:p>
          <a:p>
            <a:endParaRPr lang="en-US" dirty="0"/>
          </a:p>
          <a:p>
            <a:endParaRPr lang="en-US" dirty="0"/>
          </a:p>
          <a:p>
            <a:endParaRPr lang="en-GB" dirty="0"/>
          </a:p>
        </p:txBody>
      </p:sp>
      <p:sp>
        <p:nvSpPr>
          <p:cNvPr id="4" name="Content Placeholder 3"/>
          <p:cNvSpPr>
            <a:spLocks noGrp="1"/>
          </p:cNvSpPr>
          <p:nvPr>
            <p:ph sz="quarter" idx="11"/>
          </p:nvPr>
        </p:nvSpPr>
        <p:spPr>
          <a:xfrm>
            <a:off x="1905000" y="304800"/>
            <a:ext cx="5715000" cy="533400"/>
          </a:xfrm>
        </p:spPr>
        <p:txBody>
          <a:bodyPr/>
          <a:lstStyle/>
          <a:p>
            <a:r>
              <a:rPr lang="en-US" dirty="0"/>
              <a:t>PMW constellation status in the last year</a:t>
            </a:r>
            <a:endParaRPr lang="en-GB" dirty="0"/>
          </a:p>
        </p:txBody>
      </p:sp>
    </p:spTree>
    <p:extLst>
      <p:ext uri="{BB962C8B-B14F-4D97-AF65-F5344CB8AC3E}">
        <p14:creationId xmlns:p14="http://schemas.microsoft.com/office/powerpoint/2010/main" val="146327739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4" name="Content Placeholder 3"/>
          <p:cNvSpPr>
            <a:spLocks noGrp="1"/>
          </p:cNvSpPr>
          <p:nvPr>
            <p:ph sz="quarter" idx="11"/>
          </p:nvPr>
        </p:nvSpPr>
        <p:spPr/>
        <p:txBody>
          <a:bodyPr/>
          <a:lstStyle/>
          <a:p>
            <a:r>
              <a:rPr lang="en-US" dirty="0"/>
              <a:t>Update from JAXA</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31352"/>
            <a:ext cx="7373422" cy="5498048"/>
          </a:xfrm>
          <a:prstGeom prst="rect">
            <a:avLst/>
          </a:prstGeom>
        </p:spPr>
      </p:pic>
    </p:spTree>
    <p:extLst>
      <p:ext uri="{BB962C8B-B14F-4D97-AF65-F5344CB8AC3E}">
        <p14:creationId xmlns:p14="http://schemas.microsoft.com/office/powerpoint/2010/main" val="2534056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r>
              <a:rPr lang="en-US" sz="1800" dirty="0"/>
              <a:t>Following the first VC/WG Days successfully held in Montpellier on September 16, 2014, September 16, 2015 in Darmstadt and 13 September, 2016 in Oxford, it was now common practice to hold a 4</a:t>
            </a:r>
            <a:r>
              <a:rPr lang="en-US" sz="1800" baseline="30000" dirty="0"/>
              <a:t>th</a:t>
            </a:r>
            <a:r>
              <a:rPr lang="en-US" sz="1800" dirty="0"/>
              <a:t> VC/WG Day on September 12 in Frascati.</a:t>
            </a:r>
          </a:p>
          <a:p>
            <a:r>
              <a:rPr lang="en-US" sz="1800" dirty="0"/>
              <a:t>The format and topics for this 4</a:t>
            </a:r>
            <a:r>
              <a:rPr lang="en-US" sz="1800" baseline="30000" dirty="0"/>
              <a:t>th</a:t>
            </a:r>
            <a:r>
              <a:rPr lang="en-US" sz="1800" dirty="0"/>
              <a:t> VC/WG Day were discussed during the June-July 2017 tag up teleconferences.</a:t>
            </a:r>
          </a:p>
          <a:p>
            <a:pPr lvl="1"/>
            <a:r>
              <a:rPr lang="en-US" sz="1800" dirty="0"/>
              <a:t>Preference was maintained for a meeting “</a:t>
            </a:r>
            <a:r>
              <a:rPr lang="en-US" sz="1800" i="1" dirty="0"/>
              <a:t>by invitation only</a:t>
            </a:r>
            <a:r>
              <a:rPr lang="en-US" sz="1800" dirty="0"/>
              <a:t>” in order to facilitate exchange and discussion among VCs and WGs – it being understood that the door remained open to anyone interested</a:t>
            </a:r>
          </a:p>
          <a:p>
            <a:pPr lvl="1"/>
            <a:r>
              <a:rPr lang="en-US" sz="1800" dirty="0"/>
              <a:t>Three topics were discussed, each being allocated 1.5 hour and moderated by volunteers</a:t>
            </a:r>
          </a:p>
          <a:p>
            <a:r>
              <a:rPr lang="en-US" sz="1800" dirty="0"/>
              <a:t>We are extremely grateful to the moderators for their assistance in leading the VC/WG Day to significant outcomes, and I shall now report to the SIT Technical Workshop on these outcomes</a:t>
            </a:r>
            <a:endParaRPr lang="en-US" sz="1800"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2</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VC/WG Day Organization</a:t>
            </a:r>
          </a:p>
        </p:txBody>
      </p:sp>
    </p:spTree>
    <p:extLst>
      <p:ext uri="{BB962C8B-B14F-4D97-AF65-F5344CB8AC3E}">
        <p14:creationId xmlns:p14="http://schemas.microsoft.com/office/powerpoint/2010/main" val="333306734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8535" y="1219200"/>
            <a:ext cx="7035868" cy="5257800"/>
          </a:xfrm>
        </p:spPr>
      </p:pic>
      <p:sp>
        <p:nvSpPr>
          <p:cNvPr id="4" name="Content Placeholder 3"/>
          <p:cNvSpPr>
            <a:spLocks noGrp="1"/>
          </p:cNvSpPr>
          <p:nvPr>
            <p:ph sz="quarter" idx="11"/>
          </p:nvPr>
        </p:nvSpPr>
        <p:spPr/>
        <p:txBody>
          <a:bodyPr/>
          <a:lstStyle/>
          <a:p>
            <a:r>
              <a:rPr lang="en-US" dirty="0"/>
              <a:t>Update from CMA</a:t>
            </a:r>
            <a:endParaRPr lang="en-GB" dirty="0"/>
          </a:p>
        </p:txBody>
      </p:sp>
      <p:sp>
        <p:nvSpPr>
          <p:cNvPr id="6" name="Content Placeholder 2"/>
          <p:cNvSpPr txBox="1">
            <a:spLocks/>
          </p:cNvSpPr>
          <p:nvPr/>
        </p:nvSpPr>
        <p:spPr>
          <a:xfrm>
            <a:off x="7086600" y="1451919"/>
            <a:ext cx="1981200" cy="5177481"/>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dirty="0">
                <a:solidFill>
                  <a:srgbClr val="00B0F0"/>
                </a:solidFill>
              </a:rPr>
              <a:t>Improvements needed on accuracy of FY-SST from PMW</a:t>
            </a:r>
          </a:p>
          <a:p>
            <a:pPr marL="0" indent="0" defTabSz="914400">
              <a:buFont typeface="Arial"/>
              <a:buNone/>
            </a:pPr>
            <a:endParaRPr lang="en-US" dirty="0">
              <a:solidFill>
                <a:srgbClr val="00B0F0"/>
              </a:solidFill>
            </a:endParaRPr>
          </a:p>
          <a:p>
            <a:pPr marL="0" indent="0" defTabSz="914400">
              <a:buFont typeface="Arial"/>
              <a:buNone/>
            </a:pPr>
            <a:r>
              <a:rPr lang="en-US" dirty="0">
                <a:solidFill>
                  <a:srgbClr val="00B0F0"/>
                </a:solidFill>
              </a:rPr>
              <a:t>CMA and GHRSST establishing more cooperation in SST operational product validation and data blending</a:t>
            </a:r>
            <a:endParaRPr lang="en-GB" dirty="0">
              <a:solidFill>
                <a:srgbClr val="00B0F0"/>
              </a:solidFill>
            </a:endParaRPr>
          </a:p>
        </p:txBody>
      </p:sp>
    </p:spTree>
    <p:extLst>
      <p:ext uri="{BB962C8B-B14F-4D97-AF65-F5344CB8AC3E}">
        <p14:creationId xmlns:p14="http://schemas.microsoft.com/office/powerpoint/2010/main" val="350611057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21</a:t>
            </a:fld>
            <a:endParaRPr lang="uk-UA" dirty="0"/>
          </a:p>
        </p:txBody>
      </p:sp>
      <p:sp>
        <p:nvSpPr>
          <p:cNvPr id="4" name="Content Placeholder 3"/>
          <p:cNvSpPr>
            <a:spLocks noGrp="1"/>
          </p:cNvSpPr>
          <p:nvPr>
            <p:ph sz="quarter" idx="11"/>
          </p:nvPr>
        </p:nvSpPr>
        <p:spPr>
          <a:xfrm>
            <a:off x="1981200" y="304800"/>
            <a:ext cx="5638800" cy="533400"/>
          </a:xfrm>
        </p:spPr>
        <p:txBody>
          <a:bodyPr/>
          <a:lstStyle/>
          <a:p>
            <a:r>
              <a:rPr lang="en-US" dirty="0"/>
              <a:t>Importance of PMW to SST - example</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6" y="1219200"/>
            <a:ext cx="8663114" cy="5181600"/>
          </a:xfrm>
          <a:prstGeom prst="rect">
            <a:avLst/>
          </a:prstGeom>
        </p:spPr>
      </p:pic>
    </p:spTree>
    <p:extLst>
      <p:ext uri="{BB962C8B-B14F-4D97-AF65-F5344CB8AC3E}">
        <p14:creationId xmlns:p14="http://schemas.microsoft.com/office/powerpoint/2010/main" val="272313977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6200" y="1371600"/>
            <a:ext cx="6602800" cy="5181600"/>
          </a:xfrm>
        </p:spPr>
      </p:pic>
      <p:sp>
        <p:nvSpPr>
          <p:cNvPr id="4" name="Content Placeholder 3"/>
          <p:cNvSpPr>
            <a:spLocks noGrp="1"/>
          </p:cNvSpPr>
          <p:nvPr>
            <p:ph sz="quarter" idx="11"/>
          </p:nvPr>
        </p:nvSpPr>
        <p:spPr/>
        <p:txBody>
          <a:bodyPr/>
          <a:lstStyle/>
          <a:p>
            <a:r>
              <a:rPr lang="en-US" dirty="0"/>
              <a:t>Impacts of PMW on SST - example</a:t>
            </a:r>
            <a:endParaRPr lang="en-GB" dirty="0"/>
          </a:p>
        </p:txBody>
      </p:sp>
      <p:sp>
        <p:nvSpPr>
          <p:cNvPr id="6" name="Content Placeholder 2"/>
          <p:cNvSpPr txBox="1">
            <a:spLocks/>
          </p:cNvSpPr>
          <p:nvPr/>
        </p:nvSpPr>
        <p:spPr>
          <a:xfrm>
            <a:off x="6771503" y="1519881"/>
            <a:ext cx="2286000" cy="5029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dirty="0">
                <a:solidFill>
                  <a:srgbClr val="00B0F0"/>
                </a:solidFill>
              </a:rPr>
              <a:t>Significant impact of PMW at high latitudes, aerosol regions, and persistent cloudy regions where IR SST not possible / deficient</a:t>
            </a:r>
            <a:endParaRPr lang="en-GB" dirty="0">
              <a:solidFill>
                <a:srgbClr val="00B0F0"/>
              </a:solidFill>
            </a:endParaRPr>
          </a:p>
        </p:txBody>
      </p:sp>
    </p:spTree>
    <p:extLst>
      <p:ext uri="{BB962C8B-B14F-4D97-AF65-F5344CB8AC3E}">
        <p14:creationId xmlns:p14="http://schemas.microsoft.com/office/powerpoint/2010/main" val="29045269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
        <p:nvSpPr>
          <p:cNvPr id="3" name="Content Placeholder 2"/>
          <p:cNvSpPr>
            <a:spLocks noGrp="1"/>
          </p:cNvSpPr>
          <p:nvPr>
            <p:ph sz="quarter" idx="10"/>
          </p:nvPr>
        </p:nvSpPr>
        <p:spPr>
          <a:xfrm>
            <a:off x="152400" y="1219200"/>
            <a:ext cx="8686800" cy="5410200"/>
          </a:xfrm>
        </p:spPr>
        <p:txBody>
          <a:bodyPr/>
          <a:lstStyle/>
          <a:p>
            <a:r>
              <a:rPr lang="en-US" sz="1800" dirty="0"/>
              <a:t>Use of Passive Microwave Radiometers (PMW) for SST retrievals is an essential component of global constellation of SST sensors.</a:t>
            </a:r>
          </a:p>
          <a:p>
            <a:endParaRPr lang="en-US" sz="800" dirty="0"/>
          </a:p>
          <a:p>
            <a:r>
              <a:rPr lang="en-US" sz="1800" dirty="0"/>
              <a:t>Provides temperature of ocean under clouds, not possible from infrared sensors, albeit with poorer spatial resolution. Important in high-latitude regions and in areas of extensive and persistent cloud cover or in case of a large volcanic event.</a:t>
            </a:r>
          </a:p>
          <a:p>
            <a:endParaRPr lang="en-US" sz="800" dirty="0"/>
          </a:p>
          <a:p>
            <a:r>
              <a:rPr lang="en-US" sz="1800" dirty="0"/>
              <a:t>Impact studies of SST analyses / ocean forecasts show PMW also needed for:</a:t>
            </a:r>
          </a:p>
          <a:p>
            <a:pPr lvl="1">
              <a:lnSpc>
                <a:spcPct val="80000"/>
              </a:lnSpc>
            </a:pPr>
            <a:r>
              <a:rPr lang="en-US" sz="1600" dirty="0"/>
              <a:t>Verification of SST analyses (and inter-comparisons) at the poles.</a:t>
            </a:r>
          </a:p>
          <a:p>
            <a:pPr lvl="1">
              <a:lnSpc>
                <a:spcPct val="80000"/>
              </a:lnSpc>
            </a:pPr>
            <a:r>
              <a:rPr lang="en-US" sz="1600" dirty="0"/>
              <a:t>Aerosol regions (robust to IR sensitivity displayed in these regions).</a:t>
            </a:r>
          </a:p>
          <a:p>
            <a:pPr lvl="1">
              <a:lnSpc>
                <a:spcPct val="80000"/>
              </a:lnSpc>
            </a:pPr>
            <a:r>
              <a:rPr lang="en-US" sz="1600" dirty="0"/>
              <a:t>Improves feature definition (e.g. fronts) esp. where persistent cloud.</a:t>
            </a:r>
          </a:p>
          <a:p>
            <a:pPr lvl="1">
              <a:lnSpc>
                <a:spcPct val="80000"/>
              </a:lnSpc>
            </a:pPr>
            <a:r>
              <a:rPr lang="en-US" sz="1600" dirty="0"/>
              <a:t>Impact studies show improvement in RMSD (e.g. 0.02K global to 0.05K regional). Particularly important at high latitudes.</a:t>
            </a:r>
          </a:p>
          <a:p>
            <a:pPr lvl="1">
              <a:lnSpc>
                <a:spcPct val="80000"/>
              </a:lnSpc>
            </a:pPr>
            <a:r>
              <a:rPr lang="en-US" sz="1600" dirty="0"/>
              <a:t>In addition retrievals of Ocean Surface Salinity Measurements give better performance when using SST analyses including PMW data (e.g. Meissner et al, TGRS-2016-00278</a:t>
            </a:r>
            <a:r>
              <a:rPr lang="en-US" sz="1800" dirty="0" smtClean="0"/>
              <a:t>)</a:t>
            </a:r>
          </a:p>
          <a:p>
            <a:pPr marL="457200" lvl="1" indent="0">
              <a:lnSpc>
                <a:spcPct val="80000"/>
              </a:lnSpc>
              <a:buNone/>
            </a:pPr>
            <a:endParaRPr lang="en-US" sz="800" dirty="0" smtClean="0"/>
          </a:p>
          <a:p>
            <a:r>
              <a:rPr lang="en-US" sz="1800" dirty="0" smtClean="0"/>
              <a:t>Workshops planned in Europe (December, 2017) on PMW use and proposed in North America (Spring, 2018) on </a:t>
            </a:r>
            <a:r>
              <a:rPr lang="en-US" sz="1800" smtClean="0"/>
              <a:t>PMW continuity</a:t>
            </a:r>
            <a:endParaRPr lang="en-GB" dirty="0"/>
          </a:p>
        </p:txBody>
      </p:sp>
      <p:sp>
        <p:nvSpPr>
          <p:cNvPr id="4" name="Content Placeholder 3"/>
          <p:cNvSpPr>
            <a:spLocks noGrp="1"/>
          </p:cNvSpPr>
          <p:nvPr>
            <p:ph sz="quarter" idx="11"/>
          </p:nvPr>
        </p:nvSpPr>
        <p:spPr/>
        <p:txBody>
          <a:bodyPr/>
          <a:lstStyle/>
          <a:p>
            <a:r>
              <a:rPr lang="en-US" dirty="0"/>
              <a:t>Summary of use of PMW for SST</a:t>
            </a:r>
            <a:endParaRPr lang="en-GB" dirty="0"/>
          </a:p>
        </p:txBody>
      </p:sp>
    </p:spTree>
    <p:extLst>
      <p:ext uri="{BB962C8B-B14F-4D97-AF65-F5344CB8AC3E}">
        <p14:creationId xmlns:p14="http://schemas.microsoft.com/office/powerpoint/2010/main" val="18898125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3" name="Content Placeholder 2"/>
          <p:cNvSpPr>
            <a:spLocks noGrp="1"/>
          </p:cNvSpPr>
          <p:nvPr>
            <p:ph sz="quarter" idx="10"/>
          </p:nvPr>
        </p:nvSpPr>
        <p:spPr>
          <a:xfrm>
            <a:off x="152400" y="1143000"/>
            <a:ext cx="8686800" cy="5181600"/>
          </a:xfrm>
        </p:spPr>
        <p:txBody>
          <a:bodyPr/>
          <a:lstStyle/>
          <a:p>
            <a:pPr algn="ctr">
              <a:buNone/>
            </a:pPr>
            <a:r>
              <a:rPr lang="en-US" sz="2400" b="1" dirty="0">
                <a:solidFill>
                  <a:schemeClr val="tx2">
                    <a:lumMod val="75000"/>
                  </a:schemeClr>
                </a:solidFill>
              </a:rPr>
              <a:t>Currently there are still risks and gaps identified in constellation, therefore continuity and redundancy of PMW for SST continues to be sought.</a:t>
            </a:r>
          </a:p>
          <a:p>
            <a:pPr marL="0" indent="0">
              <a:buNone/>
            </a:pPr>
            <a:endParaRPr lang="en-US" sz="800" dirty="0">
              <a:solidFill>
                <a:schemeClr val="tx2">
                  <a:lumMod val="75000"/>
                </a:schemeClr>
              </a:solidFill>
            </a:endParaRPr>
          </a:p>
          <a:p>
            <a:pPr lvl="0" algn="l">
              <a:defRPr/>
            </a:pPr>
            <a:r>
              <a:rPr lang="en-US" sz="1600" dirty="0">
                <a:solidFill>
                  <a:schemeClr val="tx2">
                    <a:lumMod val="75000"/>
                  </a:schemeClr>
                </a:solidFill>
              </a:rPr>
              <a:t>Given the current risk to the current and continued PMW constellation for SST and the need for a redundant capability of PMW with ~7 GHz, </a:t>
            </a:r>
            <a:r>
              <a:rPr lang="en-US" sz="1600" b="1" i="1" dirty="0">
                <a:solidFill>
                  <a:schemeClr val="tx2">
                    <a:lumMod val="75000"/>
                  </a:schemeClr>
                </a:solidFill>
              </a:rPr>
              <a:t>CEOS is requested to continue to coordinate and encourage its agencies to ensure the continuation of the existing capability and to facilitate the coordination of agencies to ensure continuity and redundancy of PMW for SST.</a:t>
            </a:r>
            <a:r>
              <a:rPr lang="en-US" sz="1600" dirty="0">
                <a:solidFill>
                  <a:schemeClr val="tx2">
                    <a:lumMod val="75000"/>
                  </a:schemeClr>
                </a:solidFill>
              </a:rPr>
              <a:t> </a:t>
            </a:r>
          </a:p>
          <a:p>
            <a:pPr lvl="0" algn="l">
              <a:defRPr/>
            </a:pPr>
            <a:endParaRPr lang="en-US" sz="800" dirty="0">
              <a:solidFill>
                <a:schemeClr val="tx2">
                  <a:lumMod val="75000"/>
                </a:schemeClr>
              </a:solidFill>
            </a:endParaRPr>
          </a:p>
          <a:p>
            <a:pPr lvl="0" algn="l">
              <a:defRPr/>
            </a:pPr>
            <a:r>
              <a:rPr lang="en-US" sz="1600" dirty="0">
                <a:solidFill>
                  <a:schemeClr val="tx2">
                    <a:lumMod val="75000"/>
                  </a:schemeClr>
                </a:solidFill>
              </a:rPr>
              <a:t>These data are particularly important for SST analyses and ocean models at high latitudes, aerosol regions, persistent cloudy regions, feature definition and overall contribute to an improvement in ocean forecast skill.</a:t>
            </a:r>
          </a:p>
          <a:p>
            <a:pPr lvl="0" algn="l">
              <a:defRPr/>
            </a:pPr>
            <a:endParaRPr lang="en-US" sz="800" dirty="0">
              <a:solidFill>
                <a:schemeClr val="tx2">
                  <a:lumMod val="75000"/>
                </a:schemeClr>
              </a:solidFill>
            </a:endParaRPr>
          </a:p>
          <a:p>
            <a:pPr lvl="0" algn="l">
              <a:defRPr/>
            </a:pPr>
            <a:r>
              <a:rPr lang="en-US" sz="1600" dirty="0">
                <a:solidFill>
                  <a:schemeClr val="tx2">
                    <a:lumMod val="75000"/>
                  </a:schemeClr>
                </a:solidFill>
              </a:rPr>
              <a:t>AMSR-2 follow-on is not yet approved, but study on possible payload to the GOSAT-3 satellite is being conducted in JFY 2017. The SST-VC note that approval of this mission would give the greatest opportunity for continuation of PMW for SST applications. </a:t>
            </a:r>
          </a:p>
          <a:p>
            <a:pPr lvl="0" algn="l">
              <a:defRPr/>
            </a:pPr>
            <a:endParaRPr lang="en-US" sz="800" dirty="0">
              <a:solidFill>
                <a:schemeClr val="tx2">
                  <a:lumMod val="75000"/>
                </a:schemeClr>
              </a:solidFill>
            </a:endParaRPr>
          </a:p>
          <a:p>
            <a:pPr lvl="0" algn="l">
              <a:defRPr/>
            </a:pPr>
            <a:r>
              <a:rPr lang="en-US" sz="1600" dirty="0">
                <a:solidFill>
                  <a:schemeClr val="tx2">
                    <a:lumMod val="75000"/>
                  </a:schemeClr>
                </a:solidFill>
              </a:rPr>
              <a:t>Significant progress is being made with CMA on cooperation with SST, together with the SST-VC and </a:t>
            </a:r>
            <a:r>
              <a:rPr lang="en-US" sz="1600" dirty="0" smtClean="0">
                <a:solidFill>
                  <a:schemeClr val="tx2">
                    <a:lumMod val="75000"/>
                  </a:schemeClr>
                </a:solidFill>
              </a:rPr>
              <a:t>GHRSST</a:t>
            </a:r>
            <a:endParaRPr lang="en-US" sz="1600" dirty="0">
              <a:solidFill>
                <a:schemeClr val="tx2">
                  <a:lumMod val="75000"/>
                </a:schemeClr>
              </a:solidFill>
            </a:endParaRPr>
          </a:p>
          <a:p>
            <a:pPr marL="0" lvl="0" indent="0" algn="l">
              <a:buNone/>
              <a:defRPr/>
            </a:pPr>
            <a:endParaRPr lang="en-GB" sz="1600" dirty="0"/>
          </a:p>
        </p:txBody>
      </p:sp>
      <p:sp>
        <p:nvSpPr>
          <p:cNvPr id="4" name="Content Placeholder 3"/>
          <p:cNvSpPr>
            <a:spLocks noGrp="1"/>
          </p:cNvSpPr>
          <p:nvPr>
            <p:ph sz="quarter" idx="11"/>
          </p:nvPr>
        </p:nvSpPr>
        <p:spPr/>
        <p:txBody>
          <a:bodyPr/>
          <a:lstStyle/>
          <a:p>
            <a:r>
              <a:rPr lang="en-US" dirty="0"/>
              <a:t>Summary to CEOS</a:t>
            </a:r>
            <a:endParaRPr lang="en-GB" dirty="0"/>
          </a:p>
        </p:txBody>
      </p:sp>
    </p:spTree>
    <p:extLst>
      <p:ext uri="{BB962C8B-B14F-4D97-AF65-F5344CB8AC3E}">
        <p14:creationId xmlns:p14="http://schemas.microsoft.com/office/powerpoint/2010/main" val="221942257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5400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400" dirty="0">
                <a:solidFill>
                  <a:schemeClr val="bg1"/>
                </a:solidFill>
                <a:latin typeface="+mj-lt"/>
              </a:rPr>
              <a:t>Issues and potential resolutions that may require SIT Chair support: </a:t>
            </a:r>
            <a:r>
              <a:rPr lang="en-US" sz="2400" dirty="0" smtClean="0">
                <a:solidFill>
                  <a:schemeClr val="bg1"/>
                </a:solidFill>
                <a:latin typeface="+mj-lt"/>
              </a:rPr>
              <a:t>OSVW-VC</a:t>
            </a:r>
            <a:br>
              <a:rPr lang="en-US" sz="2400" dirty="0" smtClean="0">
                <a:solidFill>
                  <a:schemeClr val="bg1"/>
                </a:solidFill>
                <a:latin typeface="+mj-lt"/>
              </a:rPr>
            </a:br>
            <a:r>
              <a:rPr lang="en-US" sz="2400" dirty="0" smtClean="0">
                <a:solidFill>
                  <a:schemeClr val="bg1"/>
                </a:solidFill>
                <a:latin typeface="+mj-lt"/>
              </a:rPr>
              <a:t>The Case for Satellite OSVW: is it sufficient?</a:t>
            </a:r>
            <a:endParaRPr sz="2400" dirty="0">
              <a:solidFill>
                <a:schemeClr val="bg1"/>
              </a:solidFill>
              <a:latin typeface="+mj-lt"/>
            </a:endParaRPr>
          </a:p>
        </p:txBody>
      </p:sp>
      <p:sp>
        <p:nvSpPr>
          <p:cNvPr id="11" name="Shape 11"/>
          <p:cNvSpPr/>
          <p:nvPr/>
        </p:nvSpPr>
        <p:spPr>
          <a:xfrm>
            <a:off x="622788" y="3759200"/>
            <a:ext cx="5016011"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914400">
              <a:lnSpc>
                <a:spcPct val="150000"/>
              </a:lnSpc>
              <a:defRPr>
                <a:solidFill>
                  <a:srgbClr val="000000"/>
                </a:solidFill>
              </a:defRPr>
            </a:pPr>
            <a:r>
              <a:rPr lang="en-US" dirty="0">
                <a:solidFill>
                  <a:srgbClr val="FFFFFF"/>
                </a:solidFill>
                <a:latin typeface="+mj-lt"/>
                <a:ea typeface="Arial Bold"/>
                <a:cs typeface="Arial Bold"/>
                <a:sym typeface="Arial Bold"/>
              </a:rPr>
              <a:t>Paul Chang, co-Chair, Ocean Surface Vector Wind Virtual Constellation</a:t>
            </a: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CEOS-WP: Section 3.8, VC-14</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7" name="Shape 3"/>
          <p:cNvSpPr/>
          <p:nvPr/>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360856006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1143000"/>
          </a:xfrm>
        </p:spPr>
        <p:txBody>
          <a:bodyPr>
            <a:normAutofit/>
          </a:bodyPr>
          <a:lstStyle/>
          <a:p>
            <a:r>
              <a:rPr lang="en-US" sz="2800" dirty="0" smtClean="0"/>
              <a:t>OSVW Constellation Status and Health</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ASCAT (METOP-A&amp;B)</a:t>
            </a:r>
          </a:p>
          <a:p>
            <a:pPr lvl="1"/>
            <a:r>
              <a:rPr lang="en-US" dirty="0" smtClean="0"/>
              <a:t>Open and near real-time data access</a:t>
            </a:r>
          </a:p>
          <a:p>
            <a:pPr lvl="1"/>
            <a:r>
              <a:rPr lang="en-US" dirty="0" smtClean="0"/>
              <a:t>ASCAT available through EPS-SG(SCA) </a:t>
            </a:r>
          </a:p>
          <a:p>
            <a:pPr lvl="1"/>
            <a:r>
              <a:rPr lang="en-US" dirty="0" smtClean="0"/>
              <a:t>METOP-C scheduled for a October 2018 launch</a:t>
            </a:r>
          </a:p>
          <a:p>
            <a:r>
              <a:rPr lang="en-US" dirty="0" smtClean="0"/>
              <a:t>SCA (ASCAT Follow-On, EPS-SG) ~2022/23</a:t>
            </a:r>
          </a:p>
          <a:p>
            <a:r>
              <a:rPr lang="en-US" dirty="0" err="1" smtClean="0"/>
              <a:t>ScatSat</a:t>
            </a:r>
            <a:r>
              <a:rPr lang="en-US" dirty="0" smtClean="0"/>
              <a:t> </a:t>
            </a:r>
            <a:r>
              <a:rPr lang="en-US" dirty="0"/>
              <a:t> </a:t>
            </a:r>
            <a:r>
              <a:rPr lang="en-US" dirty="0" smtClean="0"/>
              <a:t>September 2017 (Injected into ~9:45 am local crossing time and drifting to ~8:45 am)</a:t>
            </a:r>
          </a:p>
          <a:p>
            <a:pPr lvl="1"/>
            <a:r>
              <a:rPr lang="en-US" dirty="0" smtClean="0"/>
              <a:t>Open and near real-time data access (April 24, 2017)</a:t>
            </a:r>
          </a:p>
          <a:p>
            <a:r>
              <a:rPr lang="en-US" dirty="0" smtClean="0"/>
              <a:t>OSCAT follow-on (OceanSat-3&amp;3A) ~2018/2019</a:t>
            </a:r>
          </a:p>
          <a:p>
            <a:r>
              <a:rPr lang="en-US" dirty="0" smtClean="0"/>
              <a:t>CMA will be providing OSVW measurements starting with their FY-3E launch</a:t>
            </a:r>
          </a:p>
          <a:p>
            <a:pPr marL="0" indent="0">
              <a:buNone/>
            </a:pPr>
            <a:endParaRPr lang="en-US" dirty="0"/>
          </a:p>
        </p:txBody>
      </p:sp>
      <p:pic>
        <p:nvPicPr>
          <p:cNvPr id="4" name="ceos_logo.png"/>
          <p:cNvPicPr/>
          <p:nvPr/>
        </p:nvPicPr>
        <p:blipFill>
          <a:blip r:embed="rId2" cstate="print">
            <a:extLst/>
          </a:blip>
          <a:stretch>
            <a:fillRect/>
          </a:stretch>
        </p:blipFill>
        <p:spPr>
          <a:xfrm>
            <a:off x="7132532" y="5939586"/>
            <a:ext cx="1871442" cy="652724"/>
          </a:xfrm>
          <a:prstGeom prst="rect">
            <a:avLst/>
          </a:prstGeom>
          <a:ln w="12700">
            <a:miter lim="400000"/>
          </a:ln>
        </p:spPr>
      </p:pic>
      <p:sp>
        <p:nvSpPr>
          <p:cNvPr id="5" name="Shape 10"/>
          <p:cNvSpPr txBox="1">
            <a:spLocks/>
          </p:cNvSpPr>
          <p:nvPr/>
        </p:nvSpPr>
        <p:spPr>
          <a:xfrm>
            <a:off x="7144266" y="6559463"/>
            <a:ext cx="1964626"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800" dirty="0" smtClean="0">
                <a:solidFill>
                  <a:schemeClr val="tx1"/>
                </a:solidFill>
              </a:rPr>
              <a:t>Committee on Earth Observation Satellites</a:t>
            </a:r>
            <a:endParaRPr lang="en-US" sz="800" dirty="0">
              <a:solidFill>
                <a:schemeClr val="tx1"/>
              </a:solidFill>
            </a:endParaRPr>
          </a:p>
        </p:txBody>
      </p:sp>
      <p:sp>
        <p:nvSpPr>
          <p:cNvPr id="7" name="Shape 3"/>
          <p:cNvSpPr/>
          <p:nvPr/>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923737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104"/>
          <p:cNvSpPr>
            <a:spLocks noChangeArrowheads="1"/>
          </p:cNvSpPr>
          <p:nvPr/>
        </p:nvSpPr>
        <p:spPr bwMode="auto">
          <a:xfrm>
            <a:off x="3419475" y="-57150"/>
            <a:ext cx="0" cy="276225"/>
          </a:xfrm>
          <a:prstGeom prst="rect">
            <a:avLst/>
          </a:prstGeom>
          <a:noFill/>
          <a:ln w="9525">
            <a:noFill/>
            <a:miter lim="800000"/>
            <a:headEnd/>
            <a:tailEnd/>
          </a:ln>
        </p:spPr>
        <p:txBody>
          <a:bodyPr wrap="none" lIns="0" tIns="0" rIns="0" bIns="0">
            <a:spAutoFit/>
          </a:bodyPr>
          <a:lstStyle/>
          <a:p>
            <a:endParaRPr lang="en-US">
              <a:solidFill>
                <a:schemeClr val="accent1"/>
              </a:solidFill>
              <a:latin typeface="Calibri" pitchFamily="34" charset="0"/>
            </a:endParaRPr>
          </a:p>
        </p:txBody>
      </p:sp>
      <p:grpSp>
        <p:nvGrpSpPr>
          <p:cNvPr id="117" name="Group 116"/>
          <p:cNvGrpSpPr/>
          <p:nvPr/>
        </p:nvGrpSpPr>
        <p:grpSpPr>
          <a:xfrm>
            <a:off x="512608" y="1124744"/>
            <a:ext cx="8542142" cy="5008066"/>
            <a:chOff x="467544" y="1124744"/>
            <a:chExt cx="8542142" cy="5008066"/>
          </a:xfrm>
        </p:grpSpPr>
        <p:sp>
          <p:nvSpPr>
            <p:cNvPr id="94" name="Rectangle 105"/>
            <p:cNvSpPr>
              <a:spLocks noChangeArrowheads="1"/>
            </p:cNvSpPr>
            <p:nvPr/>
          </p:nvSpPr>
          <p:spPr bwMode="auto">
            <a:xfrm>
              <a:off x="552834"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96" name="Rectangle 121"/>
            <p:cNvSpPr>
              <a:spLocks noChangeArrowheads="1"/>
            </p:cNvSpPr>
            <p:nvPr/>
          </p:nvSpPr>
          <p:spPr bwMode="auto">
            <a:xfrm>
              <a:off x="810284" y="3546655"/>
              <a:ext cx="1524900"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Ku-band</a:t>
              </a:r>
            </a:p>
          </p:txBody>
        </p:sp>
        <p:sp>
          <p:nvSpPr>
            <p:cNvPr id="97" name="Rectangle 137"/>
            <p:cNvSpPr>
              <a:spLocks noChangeArrowheads="1"/>
            </p:cNvSpPr>
            <p:nvPr/>
          </p:nvSpPr>
          <p:spPr bwMode="auto">
            <a:xfrm>
              <a:off x="810284" y="4642928"/>
              <a:ext cx="2476263"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Combined C- and Ku-band</a:t>
              </a:r>
            </a:p>
          </p:txBody>
        </p:sp>
        <p:sp>
          <p:nvSpPr>
            <p:cNvPr id="98" name="Rectangle 115"/>
            <p:cNvSpPr>
              <a:spLocks noChangeArrowheads="1"/>
            </p:cNvSpPr>
            <p:nvPr/>
          </p:nvSpPr>
          <p:spPr bwMode="auto">
            <a:xfrm>
              <a:off x="810284" y="1811642"/>
              <a:ext cx="1017194" cy="236238"/>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C-band</a:t>
              </a:r>
            </a:p>
          </p:txBody>
        </p:sp>
        <p:sp>
          <p:nvSpPr>
            <p:cNvPr id="99" name="TextBox 228"/>
            <p:cNvSpPr txBox="1">
              <a:spLocks noChangeArrowheads="1"/>
            </p:cNvSpPr>
            <p:nvPr/>
          </p:nvSpPr>
          <p:spPr bwMode="auto">
            <a:xfrm>
              <a:off x="552834" y="1386046"/>
              <a:ext cx="701765" cy="235578"/>
            </a:xfrm>
            <a:prstGeom prst="rect">
              <a:avLst/>
            </a:prstGeom>
            <a:noFill/>
            <a:ln w="9525">
              <a:noFill/>
              <a:miter lim="800000"/>
              <a:headEnd/>
              <a:tailEnd/>
            </a:ln>
          </p:spPr>
          <p:txBody>
            <a:bodyPr>
              <a:spAutoFit/>
            </a:bodyPr>
            <a:lstStyle/>
            <a:p>
              <a:r>
                <a:rPr lang="en-US" sz="1200" b="1">
                  <a:latin typeface="Calibri" pitchFamily="34" charset="0"/>
                </a:rPr>
                <a:t>10/06</a:t>
              </a:r>
            </a:p>
          </p:txBody>
        </p:sp>
        <p:sp>
          <p:nvSpPr>
            <p:cNvPr id="100" name="TextBox 249"/>
            <p:cNvSpPr txBox="1">
              <a:spLocks noChangeArrowheads="1"/>
            </p:cNvSpPr>
            <p:nvPr/>
          </p:nvSpPr>
          <p:spPr bwMode="auto">
            <a:xfrm>
              <a:off x="566300" y="2099550"/>
              <a:ext cx="532683" cy="236932"/>
            </a:xfrm>
            <a:prstGeom prst="rect">
              <a:avLst/>
            </a:prstGeom>
            <a:noFill/>
            <a:ln w="9525">
              <a:noFill/>
              <a:miter lim="800000"/>
              <a:headEnd/>
              <a:tailEnd/>
            </a:ln>
          </p:spPr>
          <p:txBody>
            <a:bodyPr wrap="none">
              <a:spAutoFit/>
            </a:bodyPr>
            <a:lstStyle/>
            <a:p>
              <a:r>
                <a:rPr lang="en-US" sz="1200" b="1">
                  <a:latin typeface="Calibri" pitchFamily="34" charset="0"/>
                </a:rPr>
                <a:t>06/99</a:t>
              </a:r>
            </a:p>
          </p:txBody>
        </p:sp>
        <p:grpSp>
          <p:nvGrpSpPr>
            <p:cNvPr id="2" name="Group 182"/>
            <p:cNvGrpSpPr>
              <a:grpSpLocks/>
            </p:cNvGrpSpPr>
            <p:nvPr/>
          </p:nvGrpSpPr>
          <p:grpSpPr bwMode="auto">
            <a:xfrm>
              <a:off x="584255" y="5635930"/>
              <a:ext cx="2527498" cy="228808"/>
              <a:chOff x="330830" y="6275799"/>
              <a:chExt cx="3087512" cy="331644"/>
            </a:xfrm>
          </p:grpSpPr>
          <p:sp>
            <p:nvSpPr>
              <p:cNvPr id="102" name="Rectangle 162"/>
              <p:cNvSpPr>
                <a:spLocks noChangeArrowheads="1"/>
              </p:cNvSpPr>
              <p:nvPr/>
            </p:nvSpPr>
            <p:spPr bwMode="auto">
              <a:xfrm>
                <a:off x="330830" y="6275799"/>
                <a:ext cx="1462267" cy="331644"/>
              </a:xfrm>
              <a:prstGeom prst="rect">
                <a:avLst/>
              </a:prstGeom>
              <a:solidFill>
                <a:srgbClr val="7BAA49"/>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103" name="Rectangle 162"/>
              <p:cNvSpPr>
                <a:spLocks noChangeArrowheads="1"/>
              </p:cNvSpPr>
              <p:nvPr/>
            </p:nvSpPr>
            <p:spPr bwMode="auto">
              <a:xfrm>
                <a:off x="1789440" y="6275799"/>
                <a:ext cx="1628902" cy="331644"/>
              </a:xfrm>
              <a:prstGeom prst="rect">
                <a:avLst/>
              </a:prstGeom>
              <a:solidFill>
                <a:srgbClr val="A6CF7C"/>
              </a:solidFill>
              <a:ln w="9525" cap="rnd">
                <a:solidFill>
                  <a:schemeClr val="tx1"/>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grpSp>
          <p:nvGrpSpPr>
            <p:cNvPr id="3" name="Group 208"/>
            <p:cNvGrpSpPr/>
            <p:nvPr/>
          </p:nvGrpSpPr>
          <p:grpSpPr bwMode="auto">
            <a:xfrm>
              <a:off x="7160500" y="5636281"/>
              <a:ext cx="1384261" cy="222599"/>
              <a:chOff x="4817875" y="6210859"/>
              <a:chExt cx="1468625" cy="381000"/>
            </a:xfrm>
            <a:solidFill>
              <a:schemeClr val="accent2">
                <a:lumMod val="60000"/>
                <a:lumOff val="40000"/>
              </a:schemeClr>
            </a:solidFill>
          </p:grpSpPr>
          <p:sp>
            <p:nvSpPr>
              <p:cNvPr id="105" name="Rectangle 161"/>
              <p:cNvSpPr>
                <a:spLocks noChangeArrowheads="1"/>
              </p:cNvSpPr>
              <p:nvPr/>
            </p:nvSpPr>
            <p:spPr bwMode="auto">
              <a:xfrm>
                <a:off x="4817875" y="6210859"/>
                <a:ext cx="1468625" cy="381000"/>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106" name="Rectangle 162"/>
              <p:cNvSpPr>
                <a:spLocks noChangeArrowheads="1"/>
              </p:cNvSpPr>
              <p:nvPr/>
            </p:nvSpPr>
            <p:spPr bwMode="auto">
              <a:xfrm>
                <a:off x="4823589" y="6210859"/>
                <a:ext cx="1462911" cy="381000"/>
              </a:xfrm>
              <a:prstGeom prst="rect">
                <a:avLst/>
              </a:prstGeom>
              <a:grp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Proposed</a:t>
                </a:r>
              </a:p>
            </p:txBody>
          </p:sp>
        </p:grpSp>
        <p:sp>
          <p:nvSpPr>
            <p:cNvPr id="107" name="TextBox 256"/>
            <p:cNvSpPr txBox="1">
              <a:spLocks noChangeArrowheads="1"/>
            </p:cNvSpPr>
            <p:nvPr/>
          </p:nvSpPr>
          <p:spPr bwMode="auto">
            <a:xfrm>
              <a:off x="1239635" y="5864738"/>
              <a:ext cx="998033" cy="262656"/>
            </a:xfrm>
            <a:prstGeom prst="rect">
              <a:avLst/>
            </a:prstGeom>
            <a:noFill/>
            <a:ln w="9525">
              <a:noFill/>
              <a:miter lim="800000"/>
              <a:headEnd/>
              <a:tailEnd/>
            </a:ln>
          </p:spPr>
          <p:txBody>
            <a:bodyPr>
              <a:spAutoFit/>
            </a:bodyPr>
            <a:lstStyle/>
            <a:p>
              <a:r>
                <a:rPr lang="en-US" sz="1400">
                  <a:cs typeface="Arial" charset="0"/>
                </a:rPr>
                <a:t>Operating</a:t>
              </a:r>
            </a:p>
          </p:txBody>
        </p:sp>
        <p:sp>
          <p:nvSpPr>
            <p:cNvPr id="108" name="Rectangle 162"/>
            <p:cNvSpPr>
              <a:spLocks noChangeArrowheads="1"/>
            </p:cNvSpPr>
            <p:nvPr/>
          </p:nvSpPr>
          <p:spPr bwMode="auto">
            <a:xfrm>
              <a:off x="552834" y="2332420"/>
              <a:ext cx="429438" cy="165175"/>
            </a:xfrm>
            <a:prstGeom prst="rect">
              <a:avLst/>
            </a:prstGeom>
            <a:solidFill>
              <a:srgbClr val="7BAA49"/>
            </a:solidFill>
            <a:ln w="9525" cap="rnd">
              <a:solidFill>
                <a:srgbClr val="000000"/>
              </a:solidFill>
              <a:prstDash val="solid"/>
              <a:round/>
              <a:headEnd/>
              <a:tailEnd/>
            </a:ln>
          </p:spPr>
          <p:txBody>
            <a:bodyPr anchor="b"/>
            <a:lstStyle/>
            <a:p>
              <a:pPr fontAlgn="auto">
                <a:spcBef>
                  <a:spcPts val="0"/>
                </a:spcBef>
                <a:spcAft>
                  <a:spcPts val="0"/>
                </a:spcAft>
                <a:defRPr/>
              </a:pPr>
              <a:endParaRPr lang="en-US" sz="1000" b="1" dirty="0">
                <a:latin typeface="+mn-lt"/>
                <a:ea typeface="+mn-ea"/>
              </a:endParaRPr>
            </a:p>
          </p:txBody>
        </p:sp>
        <p:grpSp>
          <p:nvGrpSpPr>
            <p:cNvPr id="4" name="Group 183"/>
            <p:cNvGrpSpPr>
              <a:grpSpLocks/>
            </p:cNvGrpSpPr>
            <p:nvPr/>
          </p:nvGrpSpPr>
          <p:grpSpPr bwMode="auto">
            <a:xfrm>
              <a:off x="3530473" y="5641346"/>
              <a:ext cx="2503829" cy="223393"/>
              <a:chOff x="330830" y="6275805"/>
              <a:chExt cx="3058598" cy="331648"/>
            </a:xfrm>
          </p:grpSpPr>
          <p:sp>
            <p:nvSpPr>
              <p:cNvPr id="111" name="Rectangle 162"/>
              <p:cNvSpPr>
                <a:spLocks noChangeArrowheads="1"/>
              </p:cNvSpPr>
              <p:nvPr/>
            </p:nvSpPr>
            <p:spPr bwMode="auto">
              <a:xfrm>
                <a:off x="330830" y="6275805"/>
                <a:ext cx="1462267" cy="331648"/>
              </a:xfrm>
              <a:prstGeom prst="rect">
                <a:avLst/>
              </a:prstGeom>
              <a:solidFill>
                <a:srgbClr val="FFFF00"/>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112" name="Rectangle 162"/>
              <p:cNvSpPr>
                <a:spLocks noChangeArrowheads="1"/>
              </p:cNvSpPr>
              <p:nvPr/>
            </p:nvSpPr>
            <p:spPr bwMode="auto">
              <a:xfrm>
                <a:off x="1789440" y="6275805"/>
                <a:ext cx="1599988" cy="331648"/>
              </a:xfrm>
              <a:prstGeom prst="rect">
                <a:avLst/>
              </a:prstGeom>
              <a:solidFill>
                <a:srgbClr val="FFFFCC"/>
              </a:solidFill>
              <a:ln w="9525" cap="rnd">
                <a:solidFill>
                  <a:schemeClr val="tx1"/>
                </a:solidFill>
                <a:prstDash val="dash"/>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sp>
          <p:nvSpPr>
            <p:cNvPr id="113" name="TextBox 256"/>
            <p:cNvSpPr txBox="1">
              <a:spLocks noChangeArrowheads="1"/>
            </p:cNvSpPr>
            <p:nvPr/>
          </p:nvSpPr>
          <p:spPr bwMode="auto">
            <a:xfrm>
              <a:off x="4093082" y="5870154"/>
              <a:ext cx="1068359" cy="262656"/>
            </a:xfrm>
            <a:prstGeom prst="rect">
              <a:avLst/>
            </a:prstGeom>
            <a:noFill/>
            <a:ln w="9525">
              <a:noFill/>
              <a:miter lim="800000"/>
              <a:headEnd/>
              <a:tailEnd/>
            </a:ln>
          </p:spPr>
          <p:txBody>
            <a:bodyPr>
              <a:spAutoFit/>
            </a:bodyPr>
            <a:lstStyle/>
            <a:p>
              <a:r>
                <a:rPr lang="en-US" sz="1400">
                  <a:cs typeface="Arial" charset="0"/>
                </a:rPr>
                <a:t>Approved</a:t>
              </a:r>
            </a:p>
          </p:txBody>
        </p:sp>
        <p:grpSp>
          <p:nvGrpSpPr>
            <p:cNvPr id="5" name="Group 205"/>
            <p:cNvGrpSpPr>
              <a:grpSpLocks/>
            </p:cNvGrpSpPr>
            <p:nvPr/>
          </p:nvGrpSpPr>
          <p:grpSpPr bwMode="auto">
            <a:xfrm>
              <a:off x="567797" y="1571530"/>
              <a:ext cx="8153345" cy="203085"/>
              <a:chOff x="330831" y="1596517"/>
              <a:chExt cx="8649255" cy="292608"/>
            </a:xfrm>
          </p:grpSpPr>
          <p:grpSp>
            <p:nvGrpSpPr>
              <p:cNvPr id="6" name="Group 123"/>
              <p:cNvGrpSpPr>
                <a:grpSpLocks/>
              </p:cNvGrpSpPr>
              <p:nvPr/>
            </p:nvGrpSpPr>
            <p:grpSpPr bwMode="auto">
              <a:xfrm>
                <a:off x="2301875" y="1596517"/>
                <a:ext cx="3339433" cy="292608"/>
                <a:chOff x="1102" y="3140"/>
                <a:chExt cx="2203" cy="193"/>
              </a:xfrm>
              <a:solidFill>
                <a:srgbClr val="B0DC80"/>
              </a:solidFill>
            </p:grpSpPr>
            <p:sp>
              <p:nvSpPr>
                <p:cNvPr id="121"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2" name="Freeform 125"/>
                <p:cNvSpPr>
                  <a:spLocks/>
                </p:cNvSpPr>
                <p:nvPr/>
              </p:nvSpPr>
              <p:spPr bwMode="auto">
                <a:xfrm>
                  <a:off x="14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16" name="Freeform 125"/>
              <p:cNvSpPr>
                <a:spLocks/>
              </p:cNvSpPr>
              <p:nvPr/>
            </p:nvSpPr>
            <p:spPr bwMode="auto">
              <a:xfrm>
                <a:off x="330831" y="1596517"/>
                <a:ext cx="2190489"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METOP-A</a:t>
                </a:r>
                <a:r>
                  <a:rPr lang="en-US" sz="1400" dirty="0">
                    <a:latin typeface="Arial" pitchFamily="34" charset="0"/>
                    <a:ea typeface="+mn-ea"/>
                    <a:cs typeface="Arial" pitchFamily="34" charset="0"/>
                  </a:rPr>
                  <a:t> </a:t>
                </a:r>
                <a:r>
                  <a:rPr lang="en-US" sz="1000" b="1" dirty="0" smtClean="0">
                    <a:latin typeface="Arial" pitchFamily="34" charset="0"/>
                    <a:ea typeface="+mn-ea"/>
                    <a:cs typeface="Arial" pitchFamily="34" charset="0"/>
                  </a:rPr>
                  <a:t>Europe</a:t>
                </a:r>
                <a:endParaRPr lang="en-US" sz="1000" b="1" dirty="0">
                  <a:latin typeface="Arial" pitchFamily="34" charset="0"/>
                  <a:ea typeface="+mn-ea"/>
                  <a:cs typeface="Arial" pitchFamily="34" charset="0"/>
                </a:endParaRPr>
              </a:p>
            </p:txBody>
          </p:sp>
          <p:grpSp>
            <p:nvGrpSpPr>
              <p:cNvPr id="7" name="Group 123"/>
              <p:cNvGrpSpPr>
                <a:grpSpLocks/>
              </p:cNvGrpSpPr>
              <p:nvPr/>
            </p:nvGrpSpPr>
            <p:grpSpPr bwMode="auto">
              <a:xfrm>
                <a:off x="7177980" y="1596517"/>
                <a:ext cx="1802106" cy="292608"/>
                <a:chOff x="1102" y="3140"/>
                <a:chExt cx="1903" cy="193"/>
              </a:xfrm>
              <a:solidFill>
                <a:srgbClr val="7BAA49"/>
              </a:solidFill>
            </p:grpSpPr>
            <p:sp>
              <p:nvSpPr>
                <p:cNvPr id="119"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0"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18" name="Freeform 125"/>
              <p:cNvSpPr>
                <a:spLocks/>
              </p:cNvSpPr>
              <p:nvPr/>
            </p:nvSpPr>
            <p:spPr bwMode="auto">
              <a:xfrm>
                <a:off x="5419393" y="1596517"/>
                <a:ext cx="3025414"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METOP-C</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grpSp>
        <p:grpSp>
          <p:nvGrpSpPr>
            <p:cNvPr id="8" name="Group 214"/>
            <p:cNvGrpSpPr>
              <a:grpSpLocks/>
            </p:cNvGrpSpPr>
            <p:nvPr/>
          </p:nvGrpSpPr>
          <p:grpSpPr bwMode="auto">
            <a:xfrm>
              <a:off x="2349891" y="1839602"/>
              <a:ext cx="6371250" cy="190899"/>
              <a:chOff x="2301875" y="2100080"/>
              <a:chExt cx="6759169" cy="296290"/>
            </a:xfrm>
          </p:grpSpPr>
          <p:grpSp>
            <p:nvGrpSpPr>
              <p:cNvPr id="9" name="Group 123"/>
              <p:cNvGrpSpPr>
                <a:grpSpLocks/>
              </p:cNvGrpSpPr>
              <p:nvPr/>
            </p:nvGrpSpPr>
            <p:grpSpPr bwMode="auto">
              <a:xfrm>
                <a:off x="4765675" y="2103762"/>
                <a:ext cx="2914717" cy="292608"/>
                <a:chOff x="1102" y="3140"/>
                <a:chExt cx="1903" cy="193"/>
              </a:xfrm>
              <a:solidFill>
                <a:srgbClr val="7BAA49"/>
              </a:solidFill>
            </p:grpSpPr>
            <p:sp>
              <p:nvSpPr>
                <p:cNvPr id="127"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8"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25" name="Freeform 125"/>
              <p:cNvSpPr>
                <a:spLocks/>
              </p:cNvSpPr>
              <p:nvPr/>
            </p:nvSpPr>
            <p:spPr bwMode="auto">
              <a:xfrm>
                <a:off x="2301875" y="2100080"/>
                <a:ext cx="2914475" cy="2920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METOP-B</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sp>
            <p:nvSpPr>
              <p:cNvPr id="126" name="Freeform 141"/>
              <p:cNvSpPr>
                <a:spLocks/>
              </p:cNvSpPr>
              <p:nvPr/>
            </p:nvSpPr>
            <p:spPr bwMode="auto">
              <a:xfrm>
                <a:off x="7459353" y="2106383"/>
                <a:ext cx="1601691" cy="2899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a:defRPr/>
                </a:pPr>
                <a:r>
                  <a:rPr lang="en-US" sz="1400" b="1" dirty="0">
                    <a:solidFill>
                      <a:srgbClr val="000000"/>
                    </a:solidFill>
                    <a:latin typeface="Arial" pitchFamily="34" charset="0"/>
                    <a:ea typeface="ＭＳ Ｐゴシック" charset="-128"/>
                    <a:cs typeface="Arial" pitchFamily="34" charset="0"/>
                  </a:rPr>
                  <a:t>Post EPS </a:t>
                </a:r>
                <a:r>
                  <a:rPr lang="en-US" sz="1000" b="1" dirty="0">
                    <a:solidFill>
                      <a:srgbClr val="000000"/>
                    </a:solidFill>
                    <a:latin typeface="Arial" pitchFamily="34" charset="0"/>
                    <a:ea typeface="ＭＳ Ｐゴシック" charset="-128"/>
                    <a:cs typeface="Arial" pitchFamily="34" charset="0"/>
                  </a:rPr>
                  <a:t>Europe</a:t>
                </a:r>
                <a:endParaRPr lang="en-US" sz="1000" b="1" dirty="0">
                  <a:latin typeface="Arial" pitchFamily="34" charset="0"/>
                  <a:ea typeface="ＭＳ Ｐゴシック" charset="-128"/>
                  <a:cs typeface="Arial" pitchFamily="34" charset="0"/>
                </a:endParaRPr>
              </a:p>
              <a:p>
                <a:pPr>
                  <a:defRPr/>
                </a:pPr>
                <a:endParaRPr lang="en-US" b="1" dirty="0">
                  <a:latin typeface="Calibri" charset="0"/>
                  <a:ea typeface="ＭＳ Ｐゴシック" charset="-128"/>
                  <a:cs typeface="Arial Unicode MS" charset="0"/>
                </a:endParaRPr>
              </a:p>
            </p:txBody>
          </p:sp>
        </p:grpSp>
        <p:sp>
          <p:nvSpPr>
            <p:cNvPr id="129" name="TextBox 209"/>
            <p:cNvSpPr txBox="1">
              <a:spLocks noChangeArrowheads="1"/>
            </p:cNvSpPr>
            <p:nvPr/>
          </p:nvSpPr>
          <p:spPr bwMode="auto">
            <a:xfrm>
              <a:off x="467544" y="2332420"/>
              <a:ext cx="836433" cy="211208"/>
            </a:xfrm>
            <a:prstGeom prst="rect">
              <a:avLst/>
            </a:prstGeom>
            <a:noFill/>
            <a:ln w="9525">
              <a:noFill/>
              <a:miter lim="800000"/>
              <a:headEnd/>
              <a:tailEnd/>
            </a:ln>
          </p:spPr>
          <p:txBody>
            <a:bodyPr>
              <a:spAutoFit/>
            </a:bodyPr>
            <a:lstStyle/>
            <a:p>
              <a:r>
                <a:rPr lang="en-GB" sz="1000" b="1"/>
                <a:t>QSCAT </a:t>
              </a:r>
              <a:r>
                <a:rPr lang="en-GB" sz="800" b="1"/>
                <a:t>USA</a:t>
              </a:r>
            </a:p>
          </p:txBody>
        </p:sp>
        <p:sp>
          <p:nvSpPr>
            <p:cNvPr id="130" name="Freeform 125"/>
            <p:cNvSpPr>
              <a:spLocks/>
            </p:cNvSpPr>
            <p:nvPr/>
          </p:nvSpPr>
          <p:spPr bwMode="auto">
            <a:xfrm>
              <a:off x="5338321" y="3350551"/>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CFOSAT </a:t>
              </a:r>
              <a:r>
                <a:rPr lang="en-US" sz="1000" b="1" dirty="0">
                  <a:latin typeface="Arial" pitchFamily="34" charset="0"/>
                  <a:ea typeface="+mn-ea"/>
                  <a:cs typeface="Arial" pitchFamily="34" charset="0"/>
                </a:rPr>
                <a:t>China/France</a:t>
              </a:r>
            </a:p>
          </p:txBody>
        </p:sp>
        <p:sp>
          <p:nvSpPr>
            <p:cNvPr id="133" name="Freeform 141"/>
            <p:cNvSpPr>
              <a:spLocks/>
            </p:cNvSpPr>
            <p:nvPr/>
          </p:nvSpPr>
          <p:spPr bwMode="auto">
            <a:xfrm>
              <a:off x="6482508" y="5122298"/>
              <a:ext cx="2527178"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smtClean="0">
                  <a:latin typeface="Arial" pitchFamily="34" charset="0"/>
                  <a:ea typeface="+mn-ea"/>
                  <a:cs typeface="Arial" pitchFamily="34" charset="0"/>
                </a:rPr>
                <a:t>Advanced Scat </a:t>
              </a:r>
              <a:r>
                <a:rPr lang="en-US" sz="1400" b="1" dirty="0">
                  <a:latin typeface="Arial" pitchFamily="34" charset="0"/>
                  <a:ea typeface="+mn-ea"/>
                  <a:cs typeface="Arial" pitchFamily="34" charset="0"/>
                </a:rPr>
                <a:t>series </a:t>
              </a:r>
              <a:r>
                <a:rPr lang="en-US" sz="1000" b="1" dirty="0" smtClean="0">
                  <a:latin typeface="Arial" pitchFamily="34" charset="0"/>
                  <a:ea typeface="+mn-ea"/>
                  <a:cs typeface="Arial" pitchFamily="34" charset="0"/>
                </a:rPr>
                <a:t>India?</a:t>
              </a:r>
              <a:endParaRPr lang="en-US" sz="1000" b="1" dirty="0">
                <a:latin typeface="Arial" pitchFamily="34" charset="0"/>
                <a:ea typeface="+mn-ea"/>
                <a:cs typeface="Arial" pitchFamily="34" charset="0"/>
              </a:endParaRPr>
            </a:p>
            <a:p>
              <a:pPr fontAlgn="auto">
                <a:spcBef>
                  <a:spcPts val="0"/>
                </a:spcBef>
                <a:spcAft>
                  <a:spcPts val="0"/>
                </a:spcAft>
                <a:defRPr/>
              </a:pPr>
              <a:endParaRPr lang="en-US" b="1" dirty="0">
                <a:latin typeface="+mn-lt"/>
                <a:ea typeface="+mn-ea"/>
              </a:endParaRPr>
            </a:p>
          </p:txBody>
        </p:sp>
        <p:cxnSp>
          <p:nvCxnSpPr>
            <p:cNvPr id="134" name="Straight Connector 133"/>
            <p:cNvCxnSpPr/>
            <p:nvPr/>
          </p:nvCxnSpPr>
          <p:spPr>
            <a:xfrm>
              <a:off x="567797" y="2099550"/>
              <a:ext cx="81129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640736" y="4648200"/>
              <a:ext cx="8112945" cy="0"/>
            </a:xfrm>
            <a:prstGeom prst="line">
              <a:avLst/>
            </a:prstGeom>
          </p:spPr>
          <p:style>
            <a:lnRef idx="2">
              <a:schemeClr val="accent1"/>
            </a:lnRef>
            <a:fillRef idx="0">
              <a:schemeClr val="accent1"/>
            </a:fillRef>
            <a:effectRef idx="1">
              <a:schemeClr val="accent1"/>
            </a:effectRef>
            <a:fontRef idx="minor">
              <a:schemeClr val="tx1"/>
            </a:fontRef>
          </p:style>
        </p:cxnSp>
        <p:sp>
          <p:nvSpPr>
            <p:cNvPr id="136" name="Rectangle 105"/>
            <p:cNvSpPr>
              <a:spLocks noChangeArrowheads="1"/>
            </p:cNvSpPr>
            <p:nvPr/>
          </p:nvSpPr>
          <p:spPr bwMode="auto">
            <a:xfrm>
              <a:off x="10585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7" name="Rectangle 105"/>
            <p:cNvSpPr>
              <a:spLocks noChangeArrowheads="1"/>
            </p:cNvSpPr>
            <p:nvPr/>
          </p:nvSpPr>
          <p:spPr bwMode="auto">
            <a:xfrm>
              <a:off x="156433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8" name="Rectangle 105"/>
            <p:cNvSpPr>
              <a:spLocks noChangeArrowheads="1"/>
            </p:cNvSpPr>
            <p:nvPr/>
          </p:nvSpPr>
          <p:spPr bwMode="auto">
            <a:xfrm>
              <a:off x="20700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9" name="Rectangle 105"/>
            <p:cNvSpPr>
              <a:spLocks noChangeArrowheads="1"/>
            </p:cNvSpPr>
            <p:nvPr/>
          </p:nvSpPr>
          <p:spPr bwMode="auto">
            <a:xfrm>
              <a:off x="257583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0" name="Rectangle 105"/>
            <p:cNvSpPr>
              <a:spLocks noChangeArrowheads="1"/>
            </p:cNvSpPr>
            <p:nvPr/>
          </p:nvSpPr>
          <p:spPr bwMode="auto">
            <a:xfrm>
              <a:off x="30815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1" name="Rectangle 105"/>
            <p:cNvSpPr>
              <a:spLocks noChangeArrowheads="1"/>
            </p:cNvSpPr>
            <p:nvPr/>
          </p:nvSpPr>
          <p:spPr bwMode="auto">
            <a:xfrm>
              <a:off x="35873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2" name="Rectangle 105"/>
            <p:cNvSpPr>
              <a:spLocks noChangeArrowheads="1"/>
            </p:cNvSpPr>
            <p:nvPr/>
          </p:nvSpPr>
          <p:spPr bwMode="auto">
            <a:xfrm>
              <a:off x="409308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3" name="Rectangle 105"/>
            <p:cNvSpPr>
              <a:spLocks noChangeArrowheads="1"/>
            </p:cNvSpPr>
            <p:nvPr/>
          </p:nvSpPr>
          <p:spPr bwMode="auto">
            <a:xfrm>
              <a:off x="510458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4" name="Rectangle 105"/>
            <p:cNvSpPr>
              <a:spLocks noChangeArrowheads="1"/>
            </p:cNvSpPr>
            <p:nvPr/>
          </p:nvSpPr>
          <p:spPr bwMode="auto">
            <a:xfrm>
              <a:off x="56103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5" name="Rectangle 105"/>
            <p:cNvSpPr>
              <a:spLocks noChangeArrowheads="1"/>
            </p:cNvSpPr>
            <p:nvPr/>
          </p:nvSpPr>
          <p:spPr bwMode="auto">
            <a:xfrm>
              <a:off x="61160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6" name="Rectangle 105"/>
            <p:cNvSpPr>
              <a:spLocks noChangeArrowheads="1"/>
            </p:cNvSpPr>
            <p:nvPr/>
          </p:nvSpPr>
          <p:spPr bwMode="auto">
            <a:xfrm>
              <a:off x="662183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7" name="Rectangle 105"/>
            <p:cNvSpPr>
              <a:spLocks noChangeArrowheads="1"/>
            </p:cNvSpPr>
            <p:nvPr/>
          </p:nvSpPr>
          <p:spPr bwMode="auto">
            <a:xfrm>
              <a:off x="71275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8" name="Rectangle 105"/>
            <p:cNvSpPr>
              <a:spLocks noChangeArrowheads="1"/>
            </p:cNvSpPr>
            <p:nvPr/>
          </p:nvSpPr>
          <p:spPr bwMode="auto">
            <a:xfrm>
              <a:off x="763333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9" name="Rectangle 105"/>
            <p:cNvSpPr>
              <a:spLocks noChangeArrowheads="1"/>
            </p:cNvSpPr>
            <p:nvPr/>
          </p:nvSpPr>
          <p:spPr bwMode="auto">
            <a:xfrm>
              <a:off x="81390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50" name="TextBox 261"/>
            <p:cNvSpPr txBox="1">
              <a:spLocks noChangeArrowheads="1"/>
            </p:cNvSpPr>
            <p:nvPr/>
          </p:nvSpPr>
          <p:spPr bwMode="auto">
            <a:xfrm>
              <a:off x="552834" y="1164007"/>
              <a:ext cx="505750" cy="184130"/>
            </a:xfrm>
            <a:prstGeom prst="rect">
              <a:avLst/>
            </a:prstGeom>
            <a:noFill/>
            <a:ln w="3175">
              <a:noFill/>
              <a:miter lim="800000"/>
              <a:headEnd/>
              <a:tailEnd/>
            </a:ln>
          </p:spPr>
          <p:txBody>
            <a:bodyPr anchor="ctr">
              <a:spAutoFit/>
            </a:bodyPr>
            <a:lstStyle/>
            <a:p>
              <a:pPr algn="ctr"/>
              <a:r>
                <a:rPr lang="en-GB" sz="800"/>
                <a:t>Launch</a:t>
              </a:r>
            </a:p>
          </p:txBody>
        </p:sp>
        <p:sp>
          <p:nvSpPr>
            <p:cNvPr id="151" name="TextBox 150"/>
            <p:cNvSpPr txBox="1"/>
            <p:nvPr/>
          </p:nvSpPr>
          <p:spPr>
            <a:xfrm>
              <a:off x="1058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10</a:t>
              </a:r>
            </a:p>
          </p:txBody>
        </p:sp>
        <p:sp>
          <p:nvSpPr>
            <p:cNvPr id="152" name="TextBox 151"/>
            <p:cNvSpPr txBox="1"/>
            <p:nvPr/>
          </p:nvSpPr>
          <p:spPr>
            <a:xfrm>
              <a:off x="1564333"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11</a:t>
              </a:r>
            </a:p>
          </p:txBody>
        </p:sp>
        <p:sp>
          <p:nvSpPr>
            <p:cNvPr id="153" name="TextBox 152"/>
            <p:cNvSpPr txBox="1"/>
            <p:nvPr/>
          </p:nvSpPr>
          <p:spPr>
            <a:xfrm>
              <a:off x="20700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12</a:t>
              </a:r>
            </a:p>
          </p:txBody>
        </p:sp>
        <p:sp>
          <p:nvSpPr>
            <p:cNvPr id="154" name="TextBox 153"/>
            <p:cNvSpPr txBox="1"/>
            <p:nvPr/>
          </p:nvSpPr>
          <p:spPr>
            <a:xfrm>
              <a:off x="2575833"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13</a:t>
              </a:r>
            </a:p>
          </p:txBody>
        </p:sp>
        <p:sp>
          <p:nvSpPr>
            <p:cNvPr id="155" name="TextBox 154"/>
            <p:cNvSpPr txBox="1"/>
            <p:nvPr/>
          </p:nvSpPr>
          <p:spPr>
            <a:xfrm>
              <a:off x="3081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14</a:t>
              </a:r>
            </a:p>
          </p:txBody>
        </p:sp>
        <p:sp>
          <p:nvSpPr>
            <p:cNvPr id="156" name="TextBox 155"/>
            <p:cNvSpPr txBox="1"/>
            <p:nvPr/>
          </p:nvSpPr>
          <p:spPr>
            <a:xfrm>
              <a:off x="3587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15</a:t>
              </a:r>
            </a:p>
          </p:txBody>
        </p:sp>
        <p:sp>
          <p:nvSpPr>
            <p:cNvPr id="157" name="TextBox 156"/>
            <p:cNvSpPr txBox="1"/>
            <p:nvPr/>
          </p:nvSpPr>
          <p:spPr>
            <a:xfrm>
              <a:off x="4093082"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16</a:t>
              </a:r>
            </a:p>
          </p:txBody>
        </p:sp>
        <p:sp>
          <p:nvSpPr>
            <p:cNvPr id="158" name="TextBox 157"/>
            <p:cNvSpPr txBox="1"/>
            <p:nvPr/>
          </p:nvSpPr>
          <p:spPr>
            <a:xfrm>
              <a:off x="45988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17</a:t>
              </a:r>
            </a:p>
          </p:txBody>
        </p:sp>
        <p:sp>
          <p:nvSpPr>
            <p:cNvPr id="159" name="TextBox 158"/>
            <p:cNvSpPr txBox="1"/>
            <p:nvPr/>
          </p:nvSpPr>
          <p:spPr>
            <a:xfrm>
              <a:off x="5104582"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18</a:t>
              </a:r>
            </a:p>
          </p:txBody>
        </p:sp>
        <p:sp>
          <p:nvSpPr>
            <p:cNvPr id="160" name="TextBox 159"/>
            <p:cNvSpPr txBox="1"/>
            <p:nvPr/>
          </p:nvSpPr>
          <p:spPr>
            <a:xfrm>
              <a:off x="5610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19</a:t>
              </a:r>
            </a:p>
          </p:txBody>
        </p:sp>
        <p:sp>
          <p:nvSpPr>
            <p:cNvPr id="161" name="TextBox 160"/>
            <p:cNvSpPr txBox="1"/>
            <p:nvPr/>
          </p:nvSpPr>
          <p:spPr>
            <a:xfrm>
              <a:off x="6116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20</a:t>
              </a:r>
            </a:p>
          </p:txBody>
        </p:sp>
        <p:sp>
          <p:nvSpPr>
            <p:cNvPr id="162" name="TextBox 161"/>
            <p:cNvSpPr txBox="1"/>
            <p:nvPr/>
          </p:nvSpPr>
          <p:spPr>
            <a:xfrm>
              <a:off x="6621831"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21</a:t>
              </a:r>
            </a:p>
          </p:txBody>
        </p:sp>
        <p:sp>
          <p:nvSpPr>
            <p:cNvPr id="163" name="TextBox 162"/>
            <p:cNvSpPr txBox="1"/>
            <p:nvPr/>
          </p:nvSpPr>
          <p:spPr>
            <a:xfrm>
              <a:off x="71275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22</a:t>
              </a:r>
            </a:p>
          </p:txBody>
        </p:sp>
        <p:sp>
          <p:nvSpPr>
            <p:cNvPr id="164" name="TextBox 163"/>
            <p:cNvSpPr txBox="1"/>
            <p:nvPr/>
          </p:nvSpPr>
          <p:spPr>
            <a:xfrm>
              <a:off x="7633331"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23</a:t>
              </a:r>
            </a:p>
          </p:txBody>
        </p:sp>
        <p:sp>
          <p:nvSpPr>
            <p:cNvPr id="165" name="TextBox 164"/>
            <p:cNvSpPr txBox="1"/>
            <p:nvPr/>
          </p:nvSpPr>
          <p:spPr>
            <a:xfrm>
              <a:off x="8139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24</a:t>
              </a:r>
            </a:p>
          </p:txBody>
        </p:sp>
        <p:sp>
          <p:nvSpPr>
            <p:cNvPr id="166" name="Freeform 125"/>
            <p:cNvSpPr>
              <a:spLocks/>
            </p:cNvSpPr>
            <p:nvPr/>
          </p:nvSpPr>
          <p:spPr bwMode="auto">
            <a:xfrm>
              <a:off x="5338633" y="3837954"/>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Meteor-M N3 </a:t>
              </a:r>
              <a:r>
                <a:rPr lang="en-US" sz="1000" b="1" dirty="0">
                  <a:latin typeface="Arial" pitchFamily="34" charset="0"/>
                  <a:ea typeface="+mn-ea"/>
                  <a:cs typeface="Arial" pitchFamily="34" charset="0"/>
                </a:rPr>
                <a:t>Russia</a:t>
              </a:r>
            </a:p>
          </p:txBody>
        </p:sp>
        <p:sp>
          <p:nvSpPr>
            <p:cNvPr id="167" name="Freeform 141"/>
            <p:cNvSpPr>
              <a:spLocks/>
            </p:cNvSpPr>
            <p:nvPr/>
          </p:nvSpPr>
          <p:spPr bwMode="auto">
            <a:xfrm>
              <a:off x="5398615" y="2483940"/>
              <a:ext cx="2847462" cy="249234"/>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solidFill>
                    <a:srgbClr val="000000"/>
                  </a:solidFill>
                  <a:latin typeface="Arial" pitchFamily="34" charset="0"/>
                  <a:ea typeface="Arial Unicode MS" charset="0"/>
                  <a:cs typeface="Arial" pitchFamily="34" charset="0"/>
                </a:rPr>
                <a:t>Oceansat-</a:t>
              </a:r>
              <a:r>
                <a:rPr lang="en-US" sz="1400" b="1" dirty="0" smtClean="0">
                  <a:solidFill>
                    <a:srgbClr val="000000"/>
                  </a:solidFill>
                  <a:latin typeface="Arial" pitchFamily="34" charset="0"/>
                  <a:ea typeface="Arial Unicode MS" charset="0"/>
                  <a:cs typeface="Arial" pitchFamily="34" charset="0"/>
                </a:rPr>
                <a:t>3 </a:t>
              </a:r>
              <a:r>
                <a:rPr lang="en-US" sz="1000" b="1" dirty="0">
                  <a:solidFill>
                    <a:srgbClr val="000000"/>
                  </a:solidFill>
                  <a:latin typeface="Arial" pitchFamily="34" charset="0"/>
                  <a:ea typeface="Arial Unicode MS" charset="0"/>
                  <a:cs typeface="Arial" pitchFamily="34" charset="0"/>
                </a:rPr>
                <a:t>India</a:t>
              </a:r>
              <a:endParaRPr lang="en-US" sz="1000" b="1" dirty="0">
                <a:latin typeface="Arial" pitchFamily="34" charset="0"/>
                <a:ea typeface="+mn-ea"/>
                <a:cs typeface="Arial" pitchFamily="34" charset="0"/>
              </a:endParaRPr>
            </a:p>
            <a:p>
              <a:pPr fontAlgn="auto">
                <a:spcBef>
                  <a:spcPts val="0"/>
                </a:spcBef>
                <a:spcAft>
                  <a:spcPts val="0"/>
                </a:spcAft>
                <a:defRPr/>
              </a:pPr>
              <a:endParaRPr lang="en-US" b="1" dirty="0">
                <a:latin typeface="+mn-lt"/>
                <a:ea typeface="+mn-ea"/>
              </a:endParaRPr>
            </a:p>
          </p:txBody>
        </p:sp>
        <p:sp>
          <p:nvSpPr>
            <p:cNvPr id="169" name="Freeform 125"/>
            <p:cNvSpPr>
              <a:spLocks/>
            </p:cNvSpPr>
            <p:nvPr/>
          </p:nvSpPr>
          <p:spPr bwMode="auto">
            <a:xfrm>
              <a:off x="6329233" y="4131750"/>
              <a:ext cx="1779103" cy="19631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Meteor-MP 3 </a:t>
              </a:r>
              <a:r>
                <a:rPr lang="en-US" sz="1000" b="1" dirty="0">
                  <a:latin typeface="Arial" pitchFamily="34" charset="0"/>
                  <a:ea typeface="+mn-ea"/>
                  <a:cs typeface="Arial" pitchFamily="34" charset="0"/>
                </a:rPr>
                <a:t>Russia</a:t>
              </a:r>
            </a:p>
          </p:txBody>
        </p:sp>
        <p:sp>
          <p:nvSpPr>
            <p:cNvPr id="171" name="Rectangle 105"/>
            <p:cNvSpPr>
              <a:spLocks noChangeArrowheads="1"/>
            </p:cNvSpPr>
            <p:nvPr/>
          </p:nvSpPr>
          <p:spPr bwMode="auto">
            <a:xfrm>
              <a:off x="45988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grpSp>
          <p:nvGrpSpPr>
            <p:cNvPr id="10" name="Group 88"/>
            <p:cNvGrpSpPr>
              <a:grpSpLocks/>
            </p:cNvGrpSpPr>
            <p:nvPr/>
          </p:nvGrpSpPr>
          <p:grpSpPr bwMode="auto">
            <a:xfrm>
              <a:off x="5324545" y="3085187"/>
              <a:ext cx="2426604" cy="200377"/>
              <a:chOff x="5359397" y="3284538"/>
              <a:chExt cx="2574496" cy="234949"/>
            </a:xfrm>
          </p:grpSpPr>
          <p:sp>
            <p:nvSpPr>
              <p:cNvPr id="175" name="Freeform 125"/>
              <p:cNvSpPr>
                <a:spLocks/>
              </p:cNvSpPr>
              <p:nvPr/>
            </p:nvSpPr>
            <p:spPr bwMode="auto">
              <a:xfrm>
                <a:off x="5359397" y="3292475"/>
                <a:ext cx="1106488" cy="227012"/>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sp>
            <p:nvSpPr>
              <p:cNvPr id="176" name="Freeform 125"/>
              <p:cNvSpPr>
                <a:spLocks/>
              </p:cNvSpPr>
              <p:nvPr/>
            </p:nvSpPr>
            <p:spPr bwMode="auto">
              <a:xfrm>
                <a:off x="5369712" y="3284538"/>
                <a:ext cx="2564181" cy="23018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HY-2B</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China</a:t>
                </a:r>
              </a:p>
            </p:txBody>
          </p:sp>
        </p:grpSp>
        <p:grpSp>
          <p:nvGrpSpPr>
            <p:cNvPr id="11" name="Group 93"/>
            <p:cNvGrpSpPr>
              <a:grpSpLocks/>
            </p:cNvGrpSpPr>
            <p:nvPr/>
          </p:nvGrpSpPr>
          <p:grpSpPr bwMode="auto">
            <a:xfrm>
              <a:off x="5547028" y="4389338"/>
              <a:ext cx="3369082" cy="563658"/>
              <a:chOff x="5595451" y="4813707"/>
              <a:chExt cx="3574432" cy="660910"/>
            </a:xfrm>
          </p:grpSpPr>
          <p:sp>
            <p:nvSpPr>
              <p:cNvPr id="180" name="Freeform 141"/>
              <p:cNvSpPr>
                <a:spLocks/>
              </p:cNvSpPr>
              <p:nvPr/>
            </p:nvSpPr>
            <p:spPr bwMode="auto">
              <a:xfrm>
                <a:off x="5595451" y="4813707"/>
                <a:ext cx="2346086" cy="21417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FY-3E </a:t>
                </a:r>
                <a:r>
                  <a:rPr lang="en-US" sz="1000" b="1" dirty="0">
                    <a:latin typeface="Arial" pitchFamily="34" charset="0"/>
                    <a:ea typeface="+mn-ea"/>
                    <a:cs typeface="Arial" pitchFamily="34" charset="0"/>
                  </a:rPr>
                  <a:t>China</a:t>
                </a:r>
              </a:p>
              <a:p>
                <a:pPr fontAlgn="auto">
                  <a:spcBef>
                    <a:spcPts val="0"/>
                  </a:spcBef>
                  <a:spcAft>
                    <a:spcPts val="0"/>
                  </a:spcAft>
                  <a:defRPr/>
                </a:pPr>
                <a:endParaRPr lang="en-US" b="1" dirty="0">
                  <a:latin typeface="+mn-lt"/>
                  <a:ea typeface="+mn-ea"/>
                </a:endParaRPr>
              </a:p>
            </p:txBody>
          </p:sp>
          <p:sp>
            <p:nvSpPr>
              <p:cNvPr id="181" name="Freeform 141"/>
              <p:cNvSpPr>
                <a:spLocks/>
              </p:cNvSpPr>
              <p:nvPr/>
            </p:nvSpPr>
            <p:spPr bwMode="auto">
              <a:xfrm>
                <a:off x="7545868" y="5244429"/>
                <a:ext cx="1624015" cy="23018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FY-3G </a:t>
                </a:r>
                <a:r>
                  <a:rPr lang="en-US" sz="1000" b="1" dirty="0">
                    <a:latin typeface="Arial" pitchFamily="34" charset="0"/>
                    <a:ea typeface="+mn-ea"/>
                    <a:cs typeface="Arial" pitchFamily="34" charset="0"/>
                  </a:rPr>
                  <a:t>China</a:t>
                </a:r>
              </a:p>
              <a:p>
                <a:pPr fontAlgn="auto">
                  <a:spcBef>
                    <a:spcPts val="0"/>
                  </a:spcBef>
                  <a:spcAft>
                    <a:spcPts val="0"/>
                  </a:spcAft>
                  <a:defRPr/>
                </a:pPr>
                <a:endParaRPr lang="en-US" b="1" dirty="0">
                  <a:latin typeface="+mn-lt"/>
                  <a:ea typeface="+mn-ea"/>
                </a:endParaRPr>
              </a:p>
            </p:txBody>
          </p:sp>
        </p:grpSp>
        <p:sp>
          <p:nvSpPr>
            <p:cNvPr id="182" name="Rectangle 162"/>
            <p:cNvSpPr>
              <a:spLocks noChangeArrowheads="1"/>
            </p:cNvSpPr>
            <p:nvPr/>
          </p:nvSpPr>
          <p:spPr bwMode="auto">
            <a:xfrm>
              <a:off x="864064" y="2555813"/>
              <a:ext cx="2412037" cy="177361"/>
            </a:xfrm>
            <a:prstGeom prst="rect">
              <a:avLst/>
            </a:prstGeom>
            <a:solidFill>
              <a:srgbClr val="7BAA49"/>
            </a:solidFill>
            <a:ln w="9525" cap="rnd">
              <a:solidFill>
                <a:srgbClr val="000000"/>
              </a:solidFill>
              <a:miter lim="800000"/>
              <a:headEnd/>
              <a:tailEnd/>
            </a:ln>
          </p:spPr>
          <p:txBody>
            <a:bodyPr anchor="ctr"/>
            <a:lstStyle/>
            <a:p>
              <a:r>
                <a:rPr lang="en-US" sz="1400" b="1">
                  <a:cs typeface="Arial" charset="0"/>
                </a:rPr>
                <a:t>Oceansat-2</a:t>
              </a:r>
              <a:r>
                <a:rPr lang="en-US" sz="1400">
                  <a:cs typeface="Arial" charset="0"/>
                </a:rPr>
                <a:t> </a:t>
              </a:r>
              <a:r>
                <a:rPr lang="en-US" sz="1000" b="1">
                  <a:cs typeface="Arial" charset="0"/>
                </a:rPr>
                <a:t>India</a:t>
              </a:r>
            </a:p>
          </p:txBody>
        </p:sp>
        <p:sp>
          <p:nvSpPr>
            <p:cNvPr id="183" name="TextBox 249"/>
            <p:cNvSpPr txBox="1">
              <a:spLocks noChangeArrowheads="1"/>
            </p:cNvSpPr>
            <p:nvPr/>
          </p:nvSpPr>
          <p:spPr bwMode="auto">
            <a:xfrm>
              <a:off x="2699792" y="2318881"/>
              <a:ext cx="684043" cy="276999"/>
            </a:xfrm>
            <a:prstGeom prst="rect">
              <a:avLst/>
            </a:prstGeom>
            <a:noFill/>
            <a:ln w="9525">
              <a:noFill/>
              <a:miter lim="800000"/>
              <a:headEnd/>
              <a:tailEnd/>
            </a:ln>
          </p:spPr>
          <p:txBody>
            <a:bodyPr wrap="square">
              <a:spAutoFit/>
            </a:bodyPr>
            <a:lstStyle/>
            <a:p>
              <a:r>
                <a:rPr lang="en-US" sz="1200" b="1" dirty="0">
                  <a:latin typeface="Calibri" pitchFamily="34" charset="0"/>
                </a:rPr>
                <a:t>03</a:t>
              </a:r>
              <a:r>
                <a:rPr lang="en-US" sz="1200" b="1" dirty="0" smtClean="0">
                  <a:latin typeface="Calibri" pitchFamily="34" charset="0"/>
                </a:rPr>
                <a:t>/14</a:t>
              </a:r>
              <a:endParaRPr lang="en-US" sz="1200" b="1" dirty="0">
                <a:latin typeface="Calibri" pitchFamily="34" charset="0"/>
              </a:endParaRPr>
            </a:p>
          </p:txBody>
        </p:sp>
      </p:grpSp>
      <p:sp>
        <p:nvSpPr>
          <p:cNvPr id="101" name="TextBox 100"/>
          <p:cNvSpPr txBox="1"/>
          <p:nvPr/>
        </p:nvSpPr>
        <p:spPr>
          <a:xfrm>
            <a:off x="1752600" y="6197024"/>
            <a:ext cx="5678015" cy="584776"/>
          </a:xfrm>
          <a:prstGeom prst="rect">
            <a:avLst/>
          </a:prstGeom>
          <a:noFill/>
        </p:spPr>
        <p:txBody>
          <a:bodyPr wrap="square" rtlCol="0">
            <a:spAutoFit/>
          </a:bodyPr>
          <a:lstStyle/>
          <a:p>
            <a:pPr algn="ctr"/>
            <a:r>
              <a:rPr lang="en-GB" sz="1600" b="1" dirty="0" smtClean="0">
                <a:solidFill>
                  <a:srgbClr val="C00000"/>
                </a:solidFill>
              </a:rPr>
              <a:t>Note: Near real-time and open data access not assured for all missions listed</a:t>
            </a:r>
            <a:endParaRPr lang="en-GB" sz="1600" b="1" dirty="0">
              <a:solidFill>
                <a:srgbClr val="C00000"/>
              </a:solidFill>
            </a:endParaRPr>
          </a:p>
        </p:txBody>
      </p:sp>
      <p:sp>
        <p:nvSpPr>
          <p:cNvPr id="104" name="TextBox 103"/>
          <p:cNvSpPr txBox="1"/>
          <p:nvPr/>
        </p:nvSpPr>
        <p:spPr>
          <a:xfrm>
            <a:off x="1828800" y="76200"/>
            <a:ext cx="5791200" cy="923330"/>
          </a:xfrm>
          <a:prstGeom prst="rect">
            <a:avLst/>
          </a:prstGeom>
          <a:solidFill>
            <a:schemeClr val="accent1">
              <a:lumMod val="75000"/>
            </a:schemeClr>
          </a:solidFill>
        </p:spPr>
        <p:txBody>
          <a:bodyPr wrap="square" rtlCol="0">
            <a:spAutoFit/>
          </a:bodyPr>
          <a:lstStyle/>
          <a:p>
            <a:pPr algn="ctr"/>
            <a:r>
              <a:rPr lang="en-GB" b="1" dirty="0" smtClean="0">
                <a:solidFill>
                  <a:schemeClr val="bg1"/>
                </a:solidFill>
              </a:rPr>
              <a:t>CEOS Ocean Vector Surface Winds Virtual Constellation (OSVW-VC)  Current Status and Outlook </a:t>
            </a:r>
            <a:endParaRPr lang="en-GB" b="1" dirty="0">
              <a:solidFill>
                <a:schemeClr val="bg1"/>
              </a:solidFill>
            </a:endParaRPr>
          </a:p>
        </p:txBody>
      </p:sp>
      <p:sp>
        <p:nvSpPr>
          <p:cNvPr id="110" name="Rectangle 109"/>
          <p:cNvSpPr/>
          <p:nvPr/>
        </p:nvSpPr>
        <p:spPr>
          <a:xfrm>
            <a:off x="4525144" y="1124744"/>
            <a:ext cx="504056" cy="4392488"/>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141"/>
          <p:cNvSpPr>
            <a:spLocks/>
          </p:cNvSpPr>
          <p:nvPr/>
        </p:nvSpPr>
        <p:spPr bwMode="auto">
          <a:xfrm>
            <a:off x="6060036" y="2157563"/>
            <a:ext cx="2357901" cy="28555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solidFill>
                  <a:srgbClr val="000000"/>
                </a:solidFill>
                <a:latin typeface="Arial" pitchFamily="34" charset="0"/>
                <a:ea typeface="Arial Unicode MS" charset="0"/>
                <a:cs typeface="Arial" pitchFamily="34" charset="0"/>
              </a:rPr>
              <a:t>Oceansat-</a:t>
            </a:r>
            <a:r>
              <a:rPr lang="en-US" sz="1400" b="1" dirty="0" smtClean="0">
                <a:solidFill>
                  <a:srgbClr val="000000"/>
                </a:solidFill>
                <a:latin typeface="Arial" pitchFamily="34" charset="0"/>
                <a:ea typeface="Arial Unicode MS" charset="0"/>
                <a:cs typeface="Arial" pitchFamily="34" charset="0"/>
              </a:rPr>
              <a:t>3A </a:t>
            </a:r>
            <a:r>
              <a:rPr lang="en-US" sz="1000" b="1" dirty="0">
                <a:solidFill>
                  <a:srgbClr val="000000"/>
                </a:solidFill>
                <a:latin typeface="Arial" pitchFamily="34" charset="0"/>
                <a:ea typeface="Arial Unicode MS" charset="0"/>
                <a:cs typeface="Arial" pitchFamily="34" charset="0"/>
              </a:rPr>
              <a:t>India</a:t>
            </a:r>
            <a:endParaRPr lang="en-US" sz="1000" b="1" dirty="0">
              <a:latin typeface="Arial" pitchFamily="34" charset="0"/>
              <a:ea typeface="+mn-ea"/>
              <a:cs typeface="Arial" pitchFamily="34" charset="0"/>
            </a:endParaRPr>
          </a:p>
          <a:p>
            <a:pPr fontAlgn="auto">
              <a:spcBef>
                <a:spcPts val="0"/>
              </a:spcBef>
              <a:spcAft>
                <a:spcPts val="0"/>
              </a:spcAft>
              <a:defRPr/>
            </a:pPr>
            <a:endParaRPr lang="en-US" b="1" dirty="0">
              <a:latin typeface="+mn-lt"/>
              <a:ea typeface="+mn-ea"/>
            </a:endParaRPr>
          </a:p>
        </p:txBody>
      </p:sp>
      <p:sp>
        <p:nvSpPr>
          <p:cNvPr id="109" name="Freeform 125"/>
          <p:cNvSpPr>
            <a:spLocks/>
          </p:cNvSpPr>
          <p:nvPr/>
        </p:nvSpPr>
        <p:spPr bwMode="auto">
          <a:xfrm>
            <a:off x="4524546" y="2792377"/>
            <a:ext cx="2731891" cy="20308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err="1" smtClean="0">
                <a:latin typeface="Arial" pitchFamily="34" charset="0"/>
                <a:cs typeface="Arial" pitchFamily="34" charset="0"/>
              </a:rPr>
              <a:t>ScatSat</a:t>
            </a:r>
            <a:r>
              <a:rPr lang="en-US" sz="1400" dirty="0" smtClean="0">
                <a:latin typeface="Arial" pitchFamily="34" charset="0"/>
                <a:ea typeface="+mn-ea"/>
                <a:cs typeface="Arial" pitchFamily="34" charset="0"/>
              </a:rPr>
              <a:t> </a:t>
            </a:r>
            <a:r>
              <a:rPr lang="en-US" sz="1000" b="1" dirty="0" smtClean="0">
                <a:latin typeface="Arial" pitchFamily="34" charset="0"/>
                <a:cs typeface="Arial" pitchFamily="34" charset="0"/>
              </a:rPr>
              <a:t>India</a:t>
            </a:r>
            <a:endParaRPr lang="en-US" sz="1000" b="1" dirty="0">
              <a:latin typeface="Arial" pitchFamily="34" charset="0"/>
              <a:ea typeface="+mn-ea"/>
              <a:cs typeface="Arial" pitchFamily="34" charset="0"/>
            </a:endParaRPr>
          </a:p>
        </p:txBody>
      </p:sp>
      <p:sp>
        <p:nvSpPr>
          <p:cNvPr id="124" name="Freeform 125"/>
          <p:cNvSpPr>
            <a:spLocks/>
          </p:cNvSpPr>
          <p:nvPr/>
        </p:nvSpPr>
        <p:spPr bwMode="auto">
          <a:xfrm>
            <a:off x="5707387" y="3588847"/>
            <a:ext cx="2416882"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HY-</a:t>
            </a:r>
            <a:r>
              <a:rPr lang="en-US" sz="1400" b="1" dirty="0" smtClean="0">
                <a:latin typeface="Arial" pitchFamily="34" charset="0"/>
                <a:ea typeface="+mn-ea"/>
                <a:cs typeface="Arial" pitchFamily="34" charset="0"/>
              </a:rPr>
              <a:t>2C</a:t>
            </a:r>
            <a:r>
              <a:rPr lang="en-US" sz="1400" dirty="0" smtClean="0">
                <a:latin typeface="Arial" pitchFamily="34" charset="0"/>
                <a:ea typeface="+mn-ea"/>
                <a:cs typeface="Arial" pitchFamily="34" charset="0"/>
              </a:rPr>
              <a:t> </a:t>
            </a:r>
            <a:r>
              <a:rPr lang="en-US" sz="1000" b="1" dirty="0">
                <a:latin typeface="Arial" pitchFamily="34" charset="0"/>
                <a:ea typeface="+mn-ea"/>
                <a:cs typeface="Arial" pitchFamily="34" charset="0"/>
              </a:rPr>
              <a:t>China</a:t>
            </a:r>
          </a:p>
        </p:txBody>
      </p:sp>
      <p:sp>
        <p:nvSpPr>
          <p:cNvPr id="132" name="Rectangle 162"/>
          <p:cNvSpPr>
            <a:spLocks noChangeArrowheads="1"/>
          </p:cNvSpPr>
          <p:nvPr/>
        </p:nvSpPr>
        <p:spPr bwMode="auto">
          <a:xfrm>
            <a:off x="1938702" y="3134242"/>
            <a:ext cx="2412037" cy="177361"/>
          </a:xfrm>
          <a:prstGeom prst="rect">
            <a:avLst/>
          </a:prstGeom>
          <a:solidFill>
            <a:srgbClr val="7BAA49"/>
          </a:solidFill>
          <a:ln w="9525" cap="rnd">
            <a:solidFill>
              <a:srgbClr val="000000"/>
            </a:solidFill>
            <a:miter lim="800000"/>
            <a:headEnd/>
            <a:tailEnd/>
          </a:ln>
        </p:spPr>
        <p:txBody>
          <a:bodyPr anchor="ctr"/>
          <a:lstStyle/>
          <a:p>
            <a:r>
              <a:rPr lang="en-US" sz="1400" b="1" dirty="0" smtClean="0">
                <a:cs typeface="Arial" charset="0"/>
              </a:rPr>
              <a:t>HY-2A</a:t>
            </a:r>
            <a:r>
              <a:rPr lang="en-US" sz="1400" dirty="0" smtClean="0">
                <a:cs typeface="Arial" charset="0"/>
              </a:rPr>
              <a:t> </a:t>
            </a:r>
            <a:r>
              <a:rPr lang="en-US" sz="1000" b="1" dirty="0" smtClean="0">
                <a:cs typeface="Arial" charset="0"/>
              </a:rPr>
              <a:t>China</a:t>
            </a:r>
            <a:endParaRPr lang="en-US" sz="1000" b="1" dirty="0">
              <a:cs typeface="Arial" charset="0"/>
            </a:endParaRPr>
          </a:p>
        </p:txBody>
      </p:sp>
      <p:sp>
        <p:nvSpPr>
          <p:cNvPr id="168" name="Rectangle 162"/>
          <p:cNvSpPr>
            <a:spLocks noChangeArrowheads="1"/>
          </p:cNvSpPr>
          <p:nvPr/>
        </p:nvSpPr>
        <p:spPr bwMode="auto">
          <a:xfrm>
            <a:off x="3429000" y="3505200"/>
            <a:ext cx="990600" cy="228599"/>
          </a:xfrm>
          <a:prstGeom prst="rect">
            <a:avLst/>
          </a:prstGeom>
          <a:solidFill>
            <a:srgbClr val="7BAA49"/>
          </a:solidFill>
          <a:ln w="9525" cap="rnd">
            <a:solidFill>
              <a:srgbClr val="000000"/>
            </a:solidFill>
            <a:miter lim="800000"/>
            <a:headEnd/>
            <a:tailEnd/>
          </a:ln>
        </p:spPr>
        <p:txBody>
          <a:bodyPr anchor="ctr"/>
          <a:lstStyle/>
          <a:p>
            <a:pPr fontAlgn="auto">
              <a:spcBef>
                <a:spcPts val="0"/>
              </a:spcBef>
              <a:spcAft>
                <a:spcPts val="0"/>
              </a:spcAft>
              <a:defRPr/>
            </a:pPr>
            <a:r>
              <a:rPr lang="en-US" sz="800" b="1" dirty="0" err="1">
                <a:latin typeface="Arial" pitchFamily="34" charset="0"/>
                <a:cs typeface="Arial" pitchFamily="34" charset="0"/>
              </a:rPr>
              <a:t>RapidSCAT</a:t>
            </a:r>
            <a:r>
              <a:rPr lang="en-US" sz="800" b="1" dirty="0">
                <a:latin typeface="Arial" pitchFamily="34" charset="0"/>
                <a:cs typeface="Arial" pitchFamily="34" charset="0"/>
              </a:rPr>
              <a:t> USA</a:t>
            </a:r>
          </a:p>
        </p:txBody>
      </p:sp>
      <p:sp>
        <p:nvSpPr>
          <p:cNvPr id="93" name="Shape 3"/>
          <p:cNvSpPr/>
          <p:nvPr/>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57945350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620000" cy="1143000"/>
          </a:xfrm>
        </p:spPr>
        <p:txBody>
          <a:bodyPr>
            <a:normAutofit/>
          </a:bodyPr>
          <a:lstStyle/>
          <a:p>
            <a:pPr algn="ctr"/>
            <a:r>
              <a:rPr lang="en-US" sz="2400" dirty="0" smtClean="0"/>
              <a:t>Optimum (minimum) OSVW constellation</a:t>
            </a:r>
            <a:br>
              <a:rPr lang="en-US" sz="2400" dirty="0" smtClean="0"/>
            </a:br>
            <a:r>
              <a:rPr lang="en-US" sz="2000" dirty="0" smtClean="0"/>
              <a:t>2015 IOVWST meeting recommendation</a:t>
            </a:r>
            <a:endParaRPr lang="en-US" sz="2000" dirty="0"/>
          </a:p>
        </p:txBody>
      </p:sp>
      <p:sp>
        <p:nvSpPr>
          <p:cNvPr id="3" name="Content Placeholder 2"/>
          <p:cNvSpPr>
            <a:spLocks noGrp="1"/>
          </p:cNvSpPr>
          <p:nvPr>
            <p:ph idx="1"/>
          </p:nvPr>
        </p:nvSpPr>
        <p:spPr>
          <a:xfrm>
            <a:off x="457200" y="1417638"/>
            <a:ext cx="8229600" cy="5278726"/>
          </a:xfrm>
        </p:spPr>
        <p:txBody>
          <a:bodyPr>
            <a:normAutofit/>
          </a:bodyPr>
          <a:lstStyle/>
          <a:p>
            <a:pPr lvl="1"/>
            <a:r>
              <a:rPr lang="en-US" dirty="0" smtClean="0"/>
              <a:t>At </a:t>
            </a:r>
            <a:r>
              <a:rPr lang="en-US" dirty="0"/>
              <a:t>least 3 </a:t>
            </a:r>
            <a:r>
              <a:rPr lang="en-US" dirty="0" err="1"/>
              <a:t>scatterometers</a:t>
            </a:r>
            <a:r>
              <a:rPr lang="en-US" dirty="0"/>
              <a:t> in orbits designed to roughly meet WMO requirements (observations every 6 hours</a:t>
            </a:r>
            <a:r>
              <a:rPr lang="en-US" dirty="0" smtClean="0"/>
              <a:t>)</a:t>
            </a:r>
          </a:p>
          <a:p>
            <a:pPr lvl="1"/>
            <a:r>
              <a:rPr lang="en-US" dirty="0"/>
              <a:t>One instrument in a non-sun-synchronous orbit for sampling the diurnal cycle, better mid-</a:t>
            </a:r>
            <a:r>
              <a:rPr lang="en-US" dirty="0" err="1"/>
              <a:t>lattitude</a:t>
            </a:r>
            <a:r>
              <a:rPr lang="en-US" dirty="0"/>
              <a:t> sampling and provide inter-calibration</a:t>
            </a:r>
            <a:r>
              <a:rPr lang="en-US" dirty="0" smtClean="0">
                <a:effectLst/>
              </a:rPr>
              <a:t> </a:t>
            </a:r>
          </a:p>
          <a:p>
            <a:pPr lvl="1"/>
            <a:endParaRPr lang="en-US" dirty="0" smtClean="0"/>
          </a:p>
          <a:p>
            <a:pPr lvl="1"/>
            <a:r>
              <a:rPr lang="en-US" dirty="0" smtClean="0"/>
              <a:t>A white </a:t>
            </a:r>
            <a:r>
              <a:rPr lang="en-US" dirty="0"/>
              <a:t>p</a:t>
            </a:r>
            <a:r>
              <a:rPr lang="en-US" dirty="0" smtClean="0"/>
              <a:t>aper </a:t>
            </a:r>
            <a:r>
              <a:rPr lang="en-US" dirty="0"/>
              <a:t>describing and justifying the oceanography and climate requirements for </a:t>
            </a:r>
            <a:r>
              <a:rPr lang="en-US" dirty="0" smtClean="0"/>
              <a:t>the optimum </a:t>
            </a:r>
            <a:r>
              <a:rPr lang="en-US" dirty="0"/>
              <a:t>OSVW </a:t>
            </a:r>
            <a:r>
              <a:rPr lang="en-US" dirty="0" smtClean="0"/>
              <a:t>constellation</a:t>
            </a:r>
            <a:r>
              <a:rPr lang="en-US" dirty="0"/>
              <a:t> </a:t>
            </a:r>
            <a:r>
              <a:rPr lang="en-US" dirty="0" smtClean="0"/>
              <a:t>is being developed through the IOVWST. </a:t>
            </a:r>
            <a:endParaRPr lang="en-US" dirty="0"/>
          </a:p>
          <a:p>
            <a:pPr lvl="1"/>
            <a:endParaRPr lang="en-US" dirty="0"/>
          </a:p>
        </p:txBody>
      </p:sp>
      <p:sp>
        <p:nvSpPr>
          <p:cNvPr id="5" name="Shape 3"/>
          <p:cNvSpPr/>
          <p:nvPr/>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3348808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pPr algn="ctr"/>
            <a:r>
              <a:rPr lang="en-US" sz="2800" dirty="0" smtClean="0"/>
              <a:t>The OSVW Constellation Future?</a:t>
            </a:r>
            <a:br>
              <a:rPr lang="en-US" sz="2800" dirty="0" smtClean="0"/>
            </a:br>
            <a:r>
              <a:rPr lang="en-US" sz="2000" dirty="0" smtClean="0"/>
              <a:t>Questions posed at the 2017 OSVW-VC meeting</a:t>
            </a:r>
            <a:endParaRPr lang="en-US" sz="2000" dirty="0"/>
          </a:p>
        </p:txBody>
      </p:sp>
      <p:sp>
        <p:nvSpPr>
          <p:cNvPr id="3" name="Content Placeholder 2"/>
          <p:cNvSpPr>
            <a:spLocks noGrp="1"/>
          </p:cNvSpPr>
          <p:nvPr>
            <p:ph idx="1"/>
          </p:nvPr>
        </p:nvSpPr>
        <p:spPr/>
        <p:txBody>
          <a:bodyPr>
            <a:normAutofit/>
          </a:bodyPr>
          <a:lstStyle/>
          <a:p>
            <a:r>
              <a:rPr lang="en-US" dirty="0" smtClean="0"/>
              <a:t>Is the “business” case for satellite OSVW strong enough?</a:t>
            </a:r>
          </a:p>
          <a:p>
            <a:r>
              <a:rPr lang="en-US" dirty="0" smtClean="0"/>
              <a:t>Satellite SSH, SST(IR), </a:t>
            </a:r>
            <a:r>
              <a:rPr lang="en-US" dirty="0"/>
              <a:t>r</a:t>
            </a:r>
            <a:r>
              <a:rPr lang="en-US" dirty="0" smtClean="0"/>
              <a:t>ain/TPW, </a:t>
            </a:r>
            <a:r>
              <a:rPr lang="en-US" dirty="0"/>
              <a:t>v</a:t>
            </a:r>
            <a:r>
              <a:rPr lang="en-US" dirty="0" smtClean="0"/>
              <a:t>isible/IR imagery, and microwave soundings appear to be considered core measurement capabilities, but is this the case for satellite OSVW?</a:t>
            </a:r>
          </a:p>
          <a:p>
            <a:r>
              <a:rPr lang="en-US" dirty="0" smtClean="0"/>
              <a:t>What needs to be done to improve the chances of realizing the optimum (minimum) satellite OSVW constellation? </a:t>
            </a:r>
          </a:p>
          <a:p>
            <a:endParaRPr lang="en-US" dirty="0"/>
          </a:p>
        </p:txBody>
      </p:sp>
      <p:sp>
        <p:nvSpPr>
          <p:cNvPr id="5" name="Shape 3"/>
          <p:cNvSpPr/>
          <p:nvPr/>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831629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3</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VC/WG Day Agenda</a:t>
            </a:r>
          </a:p>
        </p:txBody>
      </p:sp>
      <p:graphicFrame>
        <p:nvGraphicFramePr>
          <p:cNvPr id="6" name="Espace réservé du contenu 5"/>
          <p:cNvGraphicFramePr>
            <a:graphicFrameLocks noGrp="1"/>
          </p:cNvGraphicFramePr>
          <p:nvPr>
            <p:ph sz="quarter" idx="10"/>
            <p:extLst>
              <p:ext uri="{D42A27DB-BD31-4B8C-83A1-F6EECF244321}">
                <p14:modId xmlns:p14="http://schemas.microsoft.com/office/powerpoint/2010/main" val="929091872"/>
              </p:ext>
            </p:extLst>
          </p:nvPr>
        </p:nvGraphicFramePr>
        <p:xfrm>
          <a:off x="457200" y="1600200"/>
          <a:ext cx="8153399" cy="4503420"/>
        </p:xfrm>
        <a:graphic>
          <a:graphicData uri="http://schemas.openxmlformats.org/drawingml/2006/table">
            <a:tbl>
              <a:tblPr firstRow="1" firstCol="1" bandRow="1">
                <a:tableStyleId>{5940675A-B579-460E-94D1-54222C63F5DA}</a:tableStyleId>
              </a:tblPr>
              <a:tblGrid>
                <a:gridCol w="12954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1676399">
                  <a:extLst>
                    <a:ext uri="{9D8B030D-6E8A-4147-A177-3AD203B41FA5}">
                      <a16:colId xmlns:a16="http://schemas.microsoft.com/office/drawing/2014/main" xmlns="" val="20003"/>
                    </a:ext>
                  </a:extLst>
                </a:gridCol>
              </a:tblGrid>
              <a:tr h="166088">
                <a:tc>
                  <a:txBody>
                    <a:bodyPr/>
                    <a:lstStyle/>
                    <a:p>
                      <a:pPr>
                        <a:spcAft>
                          <a:spcPts val="300"/>
                        </a:spcAft>
                      </a:pPr>
                      <a:r>
                        <a:rPr lang="en-US" sz="1800" noProof="0" dirty="0">
                          <a:effectLst/>
                        </a:rPr>
                        <a:t> </a:t>
                      </a:r>
                      <a:endParaRPr lang="en-US" sz="1800" noProof="0" dirty="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800" noProof="0" dirty="0">
                          <a:effectLst/>
                        </a:rPr>
                        <a:t>Topic</a:t>
                      </a:r>
                      <a:endParaRPr lang="en-US" sz="1800" noProof="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dirty="0">
                          <a:effectLst/>
                        </a:rPr>
                        <a:t>Moderators</a:t>
                      </a:r>
                      <a:endParaRPr lang="en-US" sz="1800" noProof="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dirty="0">
                          <a:effectLst/>
                        </a:rPr>
                        <a:t>Contributors</a:t>
                      </a:r>
                      <a:endParaRPr lang="en-US" sz="1800" noProof="0" dirty="0">
                        <a:effectLst/>
                        <a:latin typeface="Calibri"/>
                        <a:ea typeface="Calibri"/>
                        <a:cs typeface="Times New Roman"/>
                      </a:endParaRPr>
                    </a:p>
                  </a:txBody>
                  <a:tcPr marL="67945" marR="67945" marT="0" marB="0">
                    <a:solidFill>
                      <a:srgbClr val="DAEEF3"/>
                    </a:solidFill>
                  </a:tcPr>
                </a:tc>
                <a:extLst>
                  <a:ext uri="{0D108BD9-81ED-4DB2-BD59-A6C34878D82A}">
                    <a16:rowId xmlns:a16="http://schemas.microsoft.com/office/drawing/2014/main" xmlns="" val="10000"/>
                  </a:ext>
                </a:extLst>
              </a:tr>
              <a:tr h="166088">
                <a:tc>
                  <a:txBody>
                    <a:bodyPr/>
                    <a:lstStyle/>
                    <a:p>
                      <a:pPr>
                        <a:spcAft>
                          <a:spcPts val="300"/>
                        </a:spcAft>
                      </a:pPr>
                      <a:r>
                        <a:rPr lang="en-US" sz="1800" noProof="0" dirty="0">
                          <a:effectLst/>
                        </a:rPr>
                        <a:t>09:00-10:30</a:t>
                      </a:r>
                      <a:endParaRPr lang="en-US" sz="1800" noProof="0" dirty="0">
                        <a:effectLst/>
                        <a:latin typeface="Calibri"/>
                        <a:ea typeface="Calibri"/>
                        <a:cs typeface="Times New Roman"/>
                      </a:endParaRPr>
                    </a:p>
                  </a:txBody>
                  <a:tcPr marL="67945" marR="67945" marT="0" marB="0">
                    <a:solidFill>
                      <a:srgbClr val="FDE9D9"/>
                    </a:solidFill>
                  </a:tcPr>
                </a:tc>
                <a:tc>
                  <a:txBody>
                    <a:bodyPr/>
                    <a:lstStyle/>
                    <a:p>
                      <a:pPr algn="l">
                        <a:spcAft>
                          <a:spcPts val="300"/>
                        </a:spcAft>
                      </a:pPr>
                      <a:r>
                        <a:rPr lang="en-US" sz="1800" noProof="0" dirty="0">
                          <a:effectLst/>
                          <a:latin typeface="Calibri"/>
                          <a:ea typeface="Calibri"/>
                          <a:cs typeface="Times New Roman"/>
                        </a:rPr>
                        <a:t>Water</a:t>
                      </a:r>
                    </a:p>
                  </a:txBody>
                  <a:tcPr marL="67945" marR="67945" marT="0" marB="0">
                    <a:solidFill>
                      <a:srgbClr val="FDE9D9"/>
                    </a:solidFill>
                  </a:tcPr>
                </a:tc>
                <a:tc>
                  <a:txBody>
                    <a:bodyPr/>
                    <a:lstStyle/>
                    <a:p>
                      <a:pPr algn="ctr">
                        <a:spcAft>
                          <a:spcPts val="300"/>
                        </a:spcAft>
                      </a:pPr>
                      <a:r>
                        <a:rPr lang="en-US" sz="1800" noProof="0" dirty="0">
                          <a:effectLst/>
                          <a:latin typeface="Calibri"/>
                          <a:ea typeface="Calibri"/>
                          <a:cs typeface="Times New Roman"/>
                        </a:rPr>
                        <a:t>O </a:t>
                      </a:r>
                      <a:r>
                        <a:rPr lang="en-US" sz="1800" noProof="0" dirty="0" err="1">
                          <a:effectLst/>
                          <a:latin typeface="Calibri"/>
                          <a:ea typeface="Calibri"/>
                          <a:cs typeface="Times New Roman"/>
                        </a:rPr>
                        <a:t>Ochiai</a:t>
                      </a:r>
                      <a:r>
                        <a:rPr lang="en-US" sz="1800" noProof="0" dirty="0">
                          <a:effectLst/>
                          <a:latin typeface="Calibri"/>
                          <a:ea typeface="Calibri"/>
                          <a:cs typeface="Times New Roman"/>
                        </a:rPr>
                        <a:t>(P-VC) and P Chang (OSVWVC)</a:t>
                      </a:r>
                    </a:p>
                  </a:txBody>
                  <a:tcPr marL="67945" marR="67945" marT="0" marB="0">
                    <a:solidFill>
                      <a:srgbClr val="FDE9D9"/>
                    </a:solidFill>
                  </a:tcPr>
                </a:tc>
                <a:tc>
                  <a:txBody>
                    <a:bodyPr/>
                    <a:lstStyle/>
                    <a:p>
                      <a:pPr algn="ctr">
                        <a:spcAft>
                          <a:spcPts val="300"/>
                        </a:spcAft>
                      </a:pPr>
                      <a:r>
                        <a:rPr lang="en-US" sz="1800" noProof="0">
                          <a:effectLst/>
                        </a:rPr>
                        <a:t>All VCs &amp; WGs</a:t>
                      </a:r>
                      <a:endParaRPr lang="en-US" sz="1800" noProof="0">
                        <a:effectLst/>
                        <a:latin typeface="Calibri"/>
                        <a:ea typeface="Calibri"/>
                        <a:cs typeface="Times New Roman"/>
                      </a:endParaRPr>
                    </a:p>
                  </a:txBody>
                  <a:tcPr marL="67945" marR="67945" marT="0" marB="0">
                    <a:solidFill>
                      <a:srgbClr val="FDE9D9"/>
                    </a:solidFill>
                  </a:tcPr>
                </a:tc>
                <a:extLst>
                  <a:ext uri="{0D108BD9-81ED-4DB2-BD59-A6C34878D82A}">
                    <a16:rowId xmlns:a16="http://schemas.microsoft.com/office/drawing/2014/main" xmlns="" val="10001"/>
                  </a:ext>
                </a:extLst>
              </a:tr>
              <a:tr h="166088">
                <a:tc>
                  <a:txBody>
                    <a:bodyPr/>
                    <a:lstStyle/>
                    <a:p>
                      <a:pPr>
                        <a:spcAft>
                          <a:spcPts val="300"/>
                        </a:spcAft>
                      </a:pPr>
                      <a:r>
                        <a:rPr lang="en-US" sz="1800" noProof="0">
                          <a:effectLst/>
                        </a:rPr>
                        <a:t>10:30-11:00</a:t>
                      </a:r>
                      <a:endParaRPr lang="en-US" sz="1800" noProof="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800" noProof="0">
                          <a:effectLst/>
                        </a:rPr>
                        <a:t>Coffee/tea break</a:t>
                      </a:r>
                      <a:endParaRPr lang="en-US" sz="1800" noProof="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a:effectLst/>
                        </a:rPr>
                        <a:t> </a:t>
                      </a:r>
                      <a:endParaRPr lang="en-US" sz="1800" noProof="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a:effectLst/>
                        </a:rPr>
                        <a:t> </a:t>
                      </a:r>
                      <a:endParaRPr lang="en-US" sz="1800" noProof="0">
                        <a:effectLst/>
                        <a:latin typeface="Calibri"/>
                        <a:ea typeface="Calibri"/>
                        <a:cs typeface="Times New Roman"/>
                      </a:endParaRPr>
                    </a:p>
                  </a:txBody>
                  <a:tcPr marL="67945" marR="67945" marT="0" marB="0">
                    <a:solidFill>
                      <a:srgbClr val="DAEEF3"/>
                    </a:solidFill>
                  </a:tcPr>
                </a:tc>
                <a:extLst>
                  <a:ext uri="{0D108BD9-81ED-4DB2-BD59-A6C34878D82A}">
                    <a16:rowId xmlns:a16="http://schemas.microsoft.com/office/drawing/2014/main" xmlns="" val="10002"/>
                  </a:ext>
                </a:extLst>
              </a:tr>
              <a:tr h="166088">
                <a:tc>
                  <a:txBody>
                    <a:bodyPr/>
                    <a:lstStyle/>
                    <a:p>
                      <a:pPr>
                        <a:spcAft>
                          <a:spcPts val="300"/>
                        </a:spcAft>
                      </a:pPr>
                      <a:r>
                        <a:rPr lang="en-US" sz="1800" noProof="0">
                          <a:effectLst/>
                        </a:rPr>
                        <a:t>11:00-12:30</a:t>
                      </a:r>
                      <a:endParaRPr lang="en-US" sz="1800" noProof="0">
                        <a:effectLst/>
                        <a:latin typeface="Calibri"/>
                        <a:ea typeface="Calibri"/>
                        <a:cs typeface="Times New Roman"/>
                      </a:endParaRPr>
                    </a:p>
                  </a:txBody>
                  <a:tcPr marL="67945" marR="67945" marT="0" marB="0">
                    <a:solidFill>
                      <a:srgbClr val="FDE9D9"/>
                    </a:solidFill>
                  </a:tcPr>
                </a:tc>
                <a:tc>
                  <a:txBody>
                    <a:bodyPr/>
                    <a:lstStyle/>
                    <a:p>
                      <a:pPr algn="l">
                        <a:spcAft>
                          <a:spcPts val="300"/>
                        </a:spcAft>
                      </a:pPr>
                      <a:r>
                        <a:rPr lang="en-US" sz="1800" noProof="0" dirty="0">
                          <a:effectLst/>
                          <a:latin typeface="Calibri"/>
                          <a:ea typeface="Calibri"/>
                          <a:cs typeface="Times New Roman"/>
                        </a:rPr>
                        <a:t>Extension of ARD concept to Atmosphere and Ocean</a:t>
                      </a:r>
                    </a:p>
                    <a:p>
                      <a:pPr algn="l">
                        <a:spcAft>
                          <a:spcPts val="300"/>
                        </a:spcAft>
                      </a:pPr>
                      <a:r>
                        <a:rPr lang="en-US" sz="1800" noProof="0" dirty="0">
                          <a:effectLst/>
                          <a:latin typeface="Calibri"/>
                          <a:ea typeface="Calibri"/>
                          <a:cs typeface="Times New Roman"/>
                        </a:rPr>
                        <a:t>Status of COVERAGE</a:t>
                      </a:r>
                    </a:p>
                  </a:txBody>
                  <a:tcPr marL="67945" marR="67945" marT="0" marB="0">
                    <a:solidFill>
                      <a:srgbClr val="FDE9D9"/>
                    </a:solidFill>
                  </a:tcPr>
                </a:tc>
                <a:tc>
                  <a:txBody>
                    <a:bodyPr/>
                    <a:lstStyle/>
                    <a:p>
                      <a:pPr algn="ctr">
                        <a:spcAft>
                          <a:spcPts val="300"/>
                        </a:spcAft>
                      </a:pPr>
                      <a:r>
                        <a:rPr lang="en-US" sz="1800" noProof="0" dirty="0">
                          <a:effectLst/>
                          <a:latin typeface="Calibri"/>
                          <a:ea typeface="Calibri"/>
                          <a:cs typeface="Times New Roman"/>
                        </a:rPr>
                        <a:t>A Mitchell (WGISS), A Lewis (LSI-VC) and K Casey (SST-VC)</a:t>
                      </a:r>
                    </a:p>
                    <a:p>
                      <a:pPr algn="ctr">
                        <a:spcAft>
                          <a:spcPts val="300"/>
                        </a:spcAft>
                      </a:pPr>
                      <a:r>
                        <a:rPr lang="en-US" sz="1800" noProof="0" dirty="0">
                          <a:effectLst/>
                          <a:latin typeface="Calibri"/>
                          <a:ea typeface="Calibri"/>
                          <a:cs typeface="Times New Roman"/>
                        </a:rPr>
                        <a:t>V. </a:t>
                      </a:r>
                      <a:r>
                        <a:rPr lang="en-US" sz="1800" noProof="0" dirty="0" err="1">
                          <a:effectLst/>
                          <a:latin typeface="Calibri"/>
                          <a:ea typeface="Calibri"/>
                          <a:cs typeface="Times New Roman"/>
                        </a:rPr>
                        <a:t>Tsontos</a:t>
                      </a:r>
                      <a:endParaRPr lang="en-US" sz="1800" noProof="0" dirty="0">
                        <a:effectLst/>
                        <a:latin typeface="Calibri"/>
                        <a:ea typeface="Calibri"/>
                        <a:cs typeface="Times New Roman"/>
                      </a:endParaRPr>
                    </a:p>
                  </a:txBody>
                  <a:tcPr marL="67945" marR="67945" marT="0" marB="0">
                    <a:solidFill>
                      <a:srgbClr val="FDE9D9"/>
                    </a:solidFill>
                  </a:tcPr>
                </a:tc>
                <a:tc>
                  <a:txBody>
                    <a:bodyPr/>
                    <a:lstStyle/>
                    <a:p>
                      <a:pPr algn="ctr">
                        <a:spcAft>
                          <a:spcPts val="300"/>
                        </a:spcAft>
                      </a:pPr>
                      <a:r>
                        <a:rPr lang="en-US" sz="1800" noProof="0" dirty="0">
                          <a:effectLst/>
                        </a:rPr>
                        <a:t>All VCs &amp; WGs</a:t>
                      </a:r>
                      <a:endParaRPr lang="en-US" sz="1800" noProof="0" dirty="0">
                        <a:effectLst/>
                        <a:latin typeface="Calibri"/>
                        <a:ea typeface="Calibri"/>
                        <a:cs typeface="Times New Roman"/>
                      </a:endParaRPr>
                    </a:p>
                  </a:txBody>
                  <a:tcPr marL="67945" marR="67945" marT="0" marB="0">
                    <a:solidFill>
                      <a:srgbClr val="FDE9D9"/>
                    </a:solidFill>
                  </a:tcPr>
                </a:tc>
                <a:extLst>
                  <a:ext uri="{0D108BD9-81ED-4DB2-BD59-A6C34878D82A}">
                    <a16:rowId xmlns:a16="http://schemas.microsoft.com/office/drawing/2014/main" xmlns="" val="10003"/>
                  </a:ext>
                </a:extLst>
              </a:tr>
              <a:tr h="166088">
                <a:tc>
                  <a:txBody>
                    <a:bodyPr/>
                    <a:lstStyle/>
                    <a:p>
                      <a:pPr>
                        <a:spcAft>
                          <a:spcPts val="300"/>
                        </a:spcAft>
                      </a:pPr>
                      <a:r>
                        <a:rPr lang="en-US" sz="1800" noProof="0">
                          <a:effectLst/>
                        </a:rPr>
                        <a:t>12:30-13:30</a:t>
                      </a:r>
                      <a:endParaRPr lang="en-US" sz="1800" noProof="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800" noProof="0">
                          <a:effectLst/>
                        </a:rPr>
                        <a:t>Lunch</a:t>
                      </a:r>
                      <a:endParaRPr lang="en-US" sz="1800" noProof="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dirty="0">
                          <a:effectLst/>
                        </a:rPr>
                        <a:t> </a:t>
                      </a:r>
                      <a:endParaRPr lang="en-US" sz="1800" noProof="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a:effectLst/>
                        </a:rPr>
                        <a:t> </a:t>
                      </a:r>
                      <a:endParaRPr lang="en-US" sz="1800" noProof="0">
                        <a:effectLst/>
                        <a:latin typeface="Calibri"/>
                        <a:ea typeface="Calibri"/>
                        <a:cs typeface="Times New Roman"/>
                      </a:endParaRPr>
                    </a:p>
                  </a:txBody>
                  <a:tcPr marL="67945" marR="67945" marT="0" marB="0">
                    <a:solidFill>
                      <a:srgbClr val="DAEEF3"/>
                    </a:solidFill>
                  </a:tcPr>
                </a:tc>
                <a:extLst>
                  <a:ext uri="{0D108BD9-81ED-4DB2-BD59-A6C34878D82A}">
                    <a16:rowId xmlns:a16="http://schemas.microsoft.com/office/drawing/2014/main" xmlns="" val="10004"/>
                  </a:ext>
                </a:extLst>
              </a:tr>
              <a:tr h="166088">
                <a:tc>
                  <a:txBody>
                    <a:bodyPr/>
                    <a:lstStyle/>
                    <a:p>
                      <a:pPr>
                        <a:spcAft>
                          <a:spcPts val="300"/>
                        </a:spcAft>
                      </a:pPr>
                      <a:r>
                        <a:rPr lang="en-US" sz="1800" noProof="0">
                          <a:effectLst/>
                        </a:rPr>
                        <a:t>13:30-15:00</a:t>
                      </a:r>
                      <a:endParaRPr lang="en-US" sz="1800" noProof="0">
                        <a:effectLst/>
                        <a:latin typeface="Calibri"/>
                        <a:ea typeface="Calibri"/>
                        <a:cs typeface="Times New Roman"/>
                      </a:endParaRPr>
                    </a:p>
                  </a:txBody>
                  <a:tcPr marL="67945" marR="67945" marT="0" marB="0">
                    <a:solidFill>
                      <a:srgbClr val="FDE9D9"/>
                    </a:solidFill>
                  </a:tcPr>
                </a:tc>
                <a:tc>
                  <a:txBody>
                    <a:bodyPr/>
                    <a:lstStyle/>
                    <a:p>
                      <a:pPr algn="l">
                        <a:spcAft>
                          <a:spcPts val="300"/>
                        </a:spcAft>
                      </a:pPr>
                      <a:r>
                        <a:rPr lang="en-US" sz="1800" noProof="0">
                          <a:effectLst/>
                          <a:latin typeface="Calibri"/>
                          <a:ea typeface="Calibri"/>
                          <a:cs typeface="Times New Roman"/>
                        </a:rPr>
                        <a:t>Climate/Carbon</a:t>
                      </a:r>
                    </a:p>
                  </a:txBody>
                  <a:tcPr marL="67945" marR="67945" marT="0" marB="0">
                    <a:solidFill>
                      <a:srgbClr val="FDE9D9"/>
                    </a:solidFill>
                  </a:tcPr>
                </a:tc>
                <a:tc>
                  <a:txBody>
                    <a:bodyPr/>
                    <a:lstStyle/>
                    <a:p>
                      <a:pPr algn="ctr">
                        <a:spcAft>
                          <a:spcPts val="300"/>
                        </a:spcAft>
                      </a:pPr>
                      <a:r>
                        <a:rPr lang="en-US" sz="1800" noProof="0" dirty="0">
                          <a:effectLst/>
                          <a:latin typeface="Calibri"/>
                          <a:ea typeface="Calibri"/>
                          <a:cs typeface="Times New Roman"/>
                        </a:rPr>
                        <a:t>M Dowell (Carbon Strategy Team), P Lecomte (</a:t>
                      </a:r>
                      <a:r>
                        <a:rPr lang="en-US" sz="1800" noProof="0" dirty="0" err="1">
                          <a:effectLst/>
                          <a:latin typeface="Calibri"/>
                          <a:ea typeface="Calibri"/>
                          <a:cs typeface="Times New Roman"/>
                        </a:rPr>
                        <a:t>WGClimate</a:t>
                      </a:r>
                      <a:r>
                        <a:rPr lang="en-US" sz="1800" noProof="0" dirty="0">
                          <a:effectLst/>
                          <a:latin typeface="Calibri"/>
                          <a:ea typeface="Calibri"/>
                          <a:cs typeface="Times New Roman"/>
                        </a:rPr>
                        <a:t>) and D Crisp (AC-VC)</a:t>
                      </a:r>
                    </a:p>
                  </a:txBody>
                  <a:tcPr marL="67945" marR="67945" marT="0" marB="0">
                    <a:solidFill>
                      <a:srgbClr val="FDE9D9"/>
                    </a:solidFill>
                  </a:tcPr>
                </a:tc>
                <a:tc>
                  <a:txBody>
                    <a:bodyPr/>
                    <a:lstStyle/>
                    <a:p>
                      <a:pPr algn="ctr">
                        <a:spcAft>
                          <a:spcPts val="300"/>
                        </a:spcAft>
                      </a:pPr>
                      <a:r>
                        <a:rPr lang="en-US" sz="1800" noProof="0">
                          <a:effectLst/>
                        </a:rPr>
                        <a:t>All VCs &amp; WGs</a:t>
                      </a:r>
                      <a:endParaRPr lang="en-US" sz="1800" noProof="0">
                        <a:effectLst/>
                        <a:latin typeface="Calibri"/>
                        <a:ea typeface="Calibri"/>
                        <a:cs typeface="Times New Roman"/>
                      </a:endParaRPr>
                    </a:p>
                  </a:txBody>
                  <a:tcPr marL="67945" marR="67945" marT="0" marB="0">
                    <a:solidFill>
                      <a:srgbClr val="FDE9D9"/>
                    </a:solidFill>
                  </a:tcPr>
                </a:tc>
                <a:extLst>
                  <a:ext uri="{0D108BD9-81ED-4DB2-BD59-A6C34878D82A}">
                    <a16:rowId xmlns:a16="http://schemas.microsoft.com/office/drawing/2014/main" xmlns="" val="10005"/>
                  </a:ext>
                </a:extLst>
              </a:tr>
              <a:tr h="166088">
                <a:tc>
                  <a:txBody>
                    <a:bodyPr/>
                    <a:lstStyle/>
                    <a:p>
                      <a:pPr algn="ctr">
                        <a:spcAft>
                          <a:spcPts val="300"/>
                        </a:spcAft>
                      </a:pPr>
                      <a:r>
                        <a:rPr lang="en-US" sz="1800" noProof="0">
                          <a:effectLst/>
                        </a:rPr>
                        <a:t>15:00</a:t>
                      </a:r>
                      <a:endParaRPr lang="en-US" sz="1800" noProof="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800" noProof="0">
                          <a:effectLst/>
                        </a:rPr>
                        <a:t>End of meeting</a:t>
                      </a:r>
                      <a:endParaRPr lang="en-US" sz="1800" noProof="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a:effectLst/>
                        </a:rPr>
                        <a:t> </a:t>
                      </a:r>
                      <a:endParaRPr lang="en-US" sz="1800" noProof="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dirty="0">
                          <a:effectLst/>
                        </a:rPr>
                        <a:t> </a:t>
                      </a:r>
                      <a:endParaRPr lang="en-US" sz="1800" noProof="0" dirty="0">
                        <a:effectLst/>
                        <a:latin typeface="Calibri"/>
                        <a:ea typeface="Calibri"/>
                        <a:cs typeface="Times New Roman"/>
                      </a:endParaRPr>
                    </a:p>
                  </a:txBody>
                  <a:tcPr marL="67945" marR="67945" marT="0" marB="0">
                    <a:solidFill>
                      <a:srgbClr val="DAEEF3"/>
                    </a:solidFill>
                  </a:tcPr>
                </a:tc>
                <a:extLst>
                  <a:ext uri="{0D108BD9-81ED-4DB2-BD59-A6C34878D82A}">
                    <a16:rowId xmlns:a16="http://schemas.microsoft.com/office/drawing/2014/main" xmlns="" val="3409986623"/>
                  </a:ext>
                </a:extLst>
              </a:tr>
            </a:tbl>
          </a:graphicData>
        </a:graphic>
      </p:graphicFrame>
    </p:spTree>
    <p:extLst>
      <p:ext uri="{BB962C8B-B14F-4D97-AF65-F5344CB8AC3E}">
        <p14:creationId xmlns:p14="http://schemas.microsoft.com/office/powerpoint/2010/main" val="49991728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a:bodyPr>
          <a:lstStyle/>
          <a:p>
            <a:pPr algn="ctr"/>
            <a:r>
              <a:rPr lang="en-US" sz="2400" dirty="0" smtClean="0"/>
              <a:t>Do We Have a Sufficient Business Case?</a:t>
            </a:r>
            <a:br>
              <a:rPr lang="en-US" sz="2400" dirty="0" smtClean="0"/>
            </a:br>
            <a:r>
              <a:rPr lang="en-US" sz="2400" dirty="0" smtClean="0"/>
              <a:t>Some Random Thoughts</a:t>
            </a:r>
            <a:endParaRPr lang="en-US" sz="2400" dirty="0"/>
          </a:p>
        </p:txBody>
      </p:sp>
      <p:sp>
        <p:nvSpPr>
          <p:cNvPr id="3" name="Content Placeholder 2"/>
          <p:cNvSpPr>
            <a:spLocks noGrp="1"/>
          </p:cNvSpPr>
          <p:nvPr>
            <p:ph idx="1"/>
          </p:nvPr>
        </p:nvSpPr>
        <p:spPr>
          <a:xfrm>
            <a:off x="152400" y="1295400"/>
            <a:ext cx="8915400" cy="5562600"/>
          </a:xfrm>
        </p:spPr>
        <p:txBody>
          <a:bodyPr>
            <a:noAutofit/>
          </a:bodyPr>
          <a:lstStyle/>
          <a:p>
            <a:r>
              <a:rPr lang="en-US" sz="1200" i="1" dirty="0" smtClean="0"/>
              <a:t>Who “owns” satellite OSVW? – Oceanography?  Meteorology? </a:t>
            </a:r>
          </a:p>
          <a:p>
            <a:r>
              <a:rPr lang="en-US" sz="1200" i="1" dirty="0" smtClean="0"/>
              <a:t>Three use categories</a:t>
            </a:r>
          </a:p>
          <a:p>
            <a:pPr lvl="1"/>
            <a:r>
              <a:rPr lang="en-US" sz="1200" i="1" dirty="0" smtClean="0"/>
              <a:t>To monitor and understand climate scale phenomenon (NWP reanalysis fields tend to be used still)</a:t>
            </a:r>
          </a:p>
          <a:p>
            <a:pPr lvl="1"/>
            <a:r>
              <a:rPr lang="en-US" sz="1200" i="1" dirty="0" smtClean="0"/>
              <a:t>To monitor and understand short time scale weather/phenomena (operational weather monitoring and forecasting</a:t>
            </a:r>
          </a:p>
          <a:p>
            <a:pPr lvl="1"/>
            <a:r>
              <a:rPr lang="en-US" sz="1200" i="1" dirty="0" smtClean="0"/>
              <a:t>To further our understanding of basic physical processes (scientific research)</a:t>
            </a:r>
          </a:p>
          <a:p>
            <a:r>
              <a:rPr lang="en-US" sz="1200" i="1" dirty="0" smtClean="0"/>
              <a:t>The two current anchors in the OSVW constellation are ISRO and EUMETSAT</a:t>
            </a:r>
          </a:p>
          <a:p>
            <a:pPr lvl="1"/>
            <a:r>
              <a:rPr lang="en-US" sz="1200" i="1" dirty="0" smtClean="0"/>
              <a:t>EUMETSAT – operational satellite agency – justification is mainly NWP </a:t>
            </a:r>
          </a:p>
          <a:p>
            <a:pPr lvl="1"/>
            <a:r>
              <a:rPr lang="en-US" sz="1200" i="1" dirty="0" smtClean="0"/>
              <a:t>ISRO – research agency with some operational components</a:t>
            </a:r>
          </a:p>
          <a:p>
            <a:r>
              <a:rPr lang="en-US" sz="1200" i="1" dirty="0" smtClean="0"/>
              <a:t>CMA (operational agency)  will launch its first OSVW instrument in FY-3E </a:t>
            </a:r>
          </a:p>
          <a:p>
            <a:r>
              <a:rPr lang="en-US" sz="1200" i="1" dirty="0" smtClean="0"/>
              <a:t>The constellation is relatively healthy in the short term.  What </a:t>
            </a:r>
            <a:r>
              <a:rPr lang="en-US" sz="1200" i="1" dirty="0"/>
              <a:t>happens if budgets become tight</a:t>
            </a:r>
            <a:r>
              <a:rPr lang="en-US" sz="1200" i="1" dirty="0" smtClean="0"/>
              <a:t>? </a:t>
            </a:r>
          </a:p>
          <a:p>
            <a:r>
              <a:rPr lang="en-US" sz="1200" i="1" dirty="0" smtClean="0"/>
              <a:t>Passive microwave is in a similar predicament – touches many observing system requirements but a potential gap still looms ahead</a:t>
            </a:r>
          </a:p>
          <a:p>
            <a:r>
              <a:rPr lang="en-US" sz="1200" i="1" dirty="0" smtClean="0"/>
              <a:t>Is operational weather forecasting enough of a justification?  If not why not?</a:t>
            </a:r>
          </a:p>
          <a:p>
            <a:pPr lvl="1"/>
            <a:r>
              <a:rPr lang="en-US" sz="1200" i="1" dirty="0"/>
              <a:t>Operational weather forecasting continues regardless of whether data is available or not</a:t>
            </a:r>
            <a:endParaRPr lang="en-US" sz="1200" i="1" dirty="0" smtClean="0"/>
          </a:p>
          <a:p>
            <a:r>
              <a:rPr lang="en-US" sz="1200" i="1" dirty="0" smtClean="0"/>
              <a:t>Altimeter – synonymous with sea level rise but the operational weather forecasting/monitoring value is SWH</a:t>
            </a:r>
          </a:p>
          <a:p>
            <a:r>
              <a:rPr lang="en-US" sz="1200" i="1" dirty="0" smtClean="0"/>
              <a:t>Vis/IR imagery – self explanatory</a:t>
            </a:r>
          </a:p>
          <a:p>
            <a:r>
              <a:rPr lang="en-US" sz="1200" i="1" dirty="0" smtClean="0"/>
              <a:t>SST – fisheries and climate but focus is on IR and microwave SST (all-weather) struggles</a:t>
            </a:r>
          </a:p>
          <a:p>
            <a:r>
              <a:rPr lang="en-US" sz="1200" i="1" dirty="0" smtClean="0"/>
              <a:t>Do we need to build a stronger business case for agencies to help justify current and future missions</a:t>
            </a:r>
          </a:p>
          <a:p>
            <a:pPr lvl="1"/>
            <a:r>
              <a:rPr lang="en-US" sz="1200" i="1" dirty="0" smtClean="0"/>
              <a:t>Concern that operational weather monitoring and forecasting may not be sufficient by itself in the future</a:t>
            </a:r>
          </a:p>
          <a:p>
            <a:r>
              <a:rPr lang="en-US" sz="1200" i="1" dirty="0" smtClean="0"/>
              <a:t>Does CEOS have a document that lists the essential(critical) satellite observations? </a:t>
            </a:r>
          </a:p>
          <a:p>
            <a:r>
              <a:rPr lang="en-US" sz="1200" i="1" dirty="0"/>
              <a:t>An agency needs to be responsive to its own political and fiscal environment, but perhaps providing supporting material of the economic and security benefits of core observing system capabilities would be </a:t>
            </a:r>
            <a:r>
              <a:rPr lang="en-US" sz="1200" i="1" dirty="0" smtClean="0"/>
              <a:t>helpful?</a:t>
            </a:r>
          </a:p>
          <a:p>
            <a:pPr lvl="1"/>
            <a:endParaRPr lang="en-US" sz="1050" i="1" dirty="0" smtClean="0"/>
          </a:p>
        </p:txBody>
      </p:sp>
      <p:sp>
        <p:nvSpPr>
          <p:cNvPr id="5" name="Shape 3"/>
          <p:cNvSpPr/>
          <p:nvPr/>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2948337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3114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dirty="0">
                <a:solidFill>
                  <a:schemeClr val="bg1"/>
                </a:solidFill>
                <a:latin typeface="+mj-lt"/>
              </a:rPr>
              <a:t>Leadership changes and issues – </a:t>
            </a:r>
            <a:r>
              <a:rPr lang="en-US" sz="2800" dirty="0" err="1">
                <a:solidFill>
                  <a:schemeClr val="bg1"/>
                </a:solidFill>
                <a:latin typeface="+mj-lt"/>
              </a:rPr>
              <a:t>WGDisasters</a:t>
            </a:r>
            <a:endParaRPr sz="28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Stéphane Chalifoux, WG Disasters Chair</a:t>
            </a: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SIT Technical Workshop, Agenda Item #21</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7" name="Shape 3"/>
          <p:cNvSpPr/>
          <p:nvPr/>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63882058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32</a:t>
            </a:fld>
            <a:endParaRPr lang="uk-UA" dirty="0"/>
          </a:p>
        </p:txBody>
      </p:sp>
      <p:sp>
        <p:nvSpPr>
          <p:cNvPr id="2" name="Content Placeholder 1"/>
          <p:cNvSpPr>
            <a:spLocks noGrp="1"/>
          </p:cNvSpPr>
          <p:nvPr>
            <p:ph sz="quarter" idx="10"/>
          </p:nvPr>
        </p:nvSpPr>
        <p:spPr/>
        <p:txBody>
          <a:bodyPr/>
          <a:lstStyle/>
          <a:p>
            <a:r>
              <a:rPr lang="en-CA" dirty="0"/>
              <a:t>Three thematic pilots completed</a:t>
            </a:r>
          </a:p>
          <a:p>
            <a:r>
              <a:rPr lang="en-CA" dirty="0"/>
              <a:t>RO was triggered for Hurricane Matthew in Haiti and demonstrator to showcase/validate applications are completed; RO Operational Plan developed.</a:t>
            </a:r>
          </a:p>
          <a:p>
            <a:r>
              <a:rPr lang="en-CA" dirty="0"/>
              <a:t>Landslide Pilot started and data starting to be collected.</a:t>
            </a:r>
          </a:p>
          <a:p>
            <a:r>
              <a:rPr lang="en-CA" dirty="0"/>
              <a:t>Data flowing well for all existing pilots and supersites (including from the International Charter)</a:t>
            </a:r>
          </a:p>
          <a:p>
            <a:r>
              <a:rPr lang="en-CA" dirty="0"/>
              <a:t>GSNL (new and reporting)</a:t>
            </a:r>
          </a:p>
          <a:p>
            <a:r>
              <a:rPr lang="en-CA" dirty="0"/>
              <a:t>Awareness and Communications regarding pilots, including up-to-date website information and glossy report</a:t>
            </a:r>
            <a:endParaRPr lang="en-US" dirty="0"/>
          </a:p>
        </p:txBody>
      </p:sp>
      <p:sp>
        <p:nvSpPr>
          <p:cNvPr id="4" name="Content Placeholder 3"/>
          <p:cNvSpPr>
            <a:spLocks noGrp="1"/>
          </p:cNvSpPr>
          <p:nvPr>
            <p:ph sz="quarter" idx="11"/>
          </p:nvPr>
        </p:nvSpPr>
        <p:spPr/>
        <p:txBody>
          <a:bodyPr/>
          <a:lstStyle/>
          <a:p>
            <a:pPr lvl="0"/>
            <a:r>
              <a:rPr lang="en-US"/>
              <a:t>WGDisasters – Accomplishments</a:t>
            </a:r>
            <a:endParaRPr lang="en-US" dirty="0"/>
          </a:p>
        </p:txBody>
      </p:sp>
    </p:spTree>
    <p:extLst>
      <p:ext uri="{BB962C8B-B14F-4D97-AF65-F5344CB8AC3E}">
        <p14:creationId xmlns:p14="http://schemas.microsoft.com/office/powerpoint/2010/main" val="197432378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a:buFont typeface="Arial" panose="020B0604020202020204" pitchFamily="34" charset="0"/>
              <a:buChar char="•"/>
              <a:tabLst>
                <a:tab pos="457200" algn="l"/>
              </a:tabLst>
            </a:pPr>
            <a:r>
              <a:rPr lang="en-CA" sz="2400" b="1" dirty="0">
                <a:ea typeface="Times New Roman"/>
                <a:cs typeface="Times New Roman"/>
              </a:rPr>
              <a:t>DIS-10</a:t>
            </a:r>
            <a:r>
              <a:rPr lang="en-CA" sz="2400" dirty="0">
                <a:ea typeface="Times New Roman"/>
                <a:cs typeface="Times New Roman"/>
              </a:rPr>
              <a:t> - GEO GSNL Proposal </a:t>
            </a:r>
            <a:r>
              <a:rPr lang="en-CA" sz="2400" dirty="0">
                <a:solidFill>
                  <a:srgbClr val="FF0000"/>
                </a:solidFill>
                <a:ea typeface="Times New Roman"/>
                <a:cs typeface="Times New Roman"/>
              </a:rPr>
              <a:t>(Southern Andes Supersite) and Biennial Reports (Ecuador and New-Zealand Supersites).</a:t>
            </a:r>
            <a:endParaRPr lang="en-CA" sz="2400" dirty="0">
              <a:solidFill>
                <a:srgbClr val="FF0000"/>
              </a:solidFill>
              <a:ea typeface="Calibri"/>
              <a:cs typeface="Times New Roman"/>
            </a:endParaRPr>
          </a:p>
          <a:p>
            <a:pPr>
              <a:buFont typeface="Arial" panose="020B0604020202020204" pitchFamily="34" charset="0"/>
              <a:buChar char="•"/>
              <a:tabLst>
                <a:tab pos="457200" algn="l"/>
              </a:tabLst>
            </a:pPr>
            <a:r>
              <a:rPr lang="en-CA" sz="2400" b="1" dirty="0">
                <a:ea typeface="Times New Roman"/>
                <a:cs typeface="Times New Roman"/>
              </a:rPr>
              <a:t>DIS-12</a:t>
            </a:r>
            <a:r>
              <a:rPr lang="en-CA" sz="2400" dirty="0">
                <a:ea typeface="Times New Roman"/>
                <a:cs typeface="Times New Roman"/>
              </a:rPr>
              <a:t> - Recovery Observatory Operational Plan.</a:t>
            </a:r>
          </a:p>
          <a:p>
            <a:pPr lvl="0">
              <a:buFont typeface="Arial" panose="020B0604020202020204" pitchFamily="34" charset="0"/>
              <a:buChar char="•"/>
              <a:tabLst>
                <a:tab pos="457200" algn="l"/>
              </a:tabLst>
            </a:pPr>
            <a:r>
              <a:rPr lang="en-CA" sz="2400" b="1" dirty="0">
                <a:ea typeface="Times New Roman"/>
                <a:cs typeface="Times New Roman"/>
              </a:rPr>
              <a:t>DIS-13</a:t>
            </a:r>
            <a:r>
              <a:rPr lang="en-CA" sz="2400" dirty="0">
                <a:ea typeface="Times New Roman"/>
                <a:cs typeface="Times New Roman"/>
              </a:rPr>
              <a:t> - Disaster Risk Management pilot initiative final reports. </a:t>
            </a:r>
            <a:endParaRPr lang="en-CA" sz="2400" dirty="0">
              <a:ea typeface="Calibri"/>
              <a:cs typeface="Times New Roman"/>
            </a:endParaRPr>
          </a:p>
          <a:p>
            <a:pPr lvl="0">
              <a:buFont typeface="Arial" panose="020B0604020202020204" pitchFamily="34" charset="0"/>
              <a:buChar char="•"/>
              <a:tabLst>
                <a:tab pos="457200" algn="l"/>
              </a:tabLst>
            </a:pPr>
            <a:r>
              <a:rPr lang="en-CA" sz="2400" b="1" dirty="0">
                <a:ea typeface="Times New Roman"/>
                <a:cs typeface="Times New Roman"/>
              </a:rPr>
              <a:t>DIS-13</a:t>
            </a:r>
            <a:r>
              <a:rPr lang="en-CA" sz="2400" dirty="0">
                <a:ea typeface="Times New Roman"/>
                <a:cs typeface="Times New Roman"/>
              </a:rPr>
              <a:t> - Report on follow-on actions to DRM Pilots</a:t>
            </a:r>
            <a:r>
              <a:rPr lang="en-CA" sz="2400" dirty="0">
                <a:solidFill>
                  <a:srgbClr val="1F497D"/>
                </a:solidFill>
                <a:ea typeface="Times New Roman"/>
                <a:cs typeface="Times New Roman"/>
              </a:rPr>
              <a:t> </a:t>
            </a:r>
            <a:r>
              <a:rPr lang="en-CA" sz="2400" dirty="0">
                <a:solidFill>
                  <a:srgbClr val="FF0000"/>
                </a:solidFill>
                <a:ea typeface="Times New Roman"/>
                <a:cs typeface="Times New Roman"/>
              </a:rPr>
              <a:t>Volcano and Seismic (Flood could be part of GEO-DARMA).</a:t>
            </a:r>
            <a:endParaRPr lang="en-CA" sz="2400" dirty="0">
              <a:solidFill>
                <a:srgbClr val="000000"/>
              </a:solidFill>
              <a:ea typeface="Calibri"/>
              <a:cs typeface="Times New Roman"/>
            </a:endParaRPr>
          </a:p>
          <a:p>
            <a:pPr lvl="0">
              <a:buFont typeface="Arial" panose="020B0604020202020204" pitchFamily="34" charset="0"/>
              <a:buChar char="•"/>
              <a:tabLst>
                <a:tab pos="457200" algn="l"/>
              </a:tabLst>
            </a:pPr>
            <a:r>
              <a:rPr lang="en-CA" sz="2400" b="1" dirty="0">
                <a:ea typeface="Times New Roman"/>
                <a:cs typeface="Times New Roman"/>
              </a:rPr>
              <a:t>DIS-13</a:t>
            </a:r>
            <a:r>
              <a:rPr lang="en-CA" sz="2400" dirty="0">
                <a:ea typeface="Times New Roman"/>
                <a:cs typeface="Times New Roman"/>
              </a:rPr>
              <a:t> - </a:t>
            </a:r>
            <a:r>
              <a:rPr lang="en-CA" sz="2400" dirty="0" err="1">
                <a:ea typeface="Times New Roman"/>
                <a:cs typeface="Times New Roman"/>
              </a:rPr>
              <a:t>Geohazards</a:t>
            </a:r>
            <a:r>
              <a:rPr lang="en-CA" sz="2400" dirty="0">
                <a:ea typeface="Times New Roman"/>
                <a:cs typeface="Times New Roman"/>
              </a:rPr>
              <a:t> Lab Implementation Plan. </a:t>
            </a:r>
            <a:endParaRPr lang="en-CA" sz="2400" dirty="0">
              <a:ea typeface="Calibri"/>
              <a:cs typeface="Times New Roman"/>
            </a:endParaRPr>
          </a:p>
          <a:p>
            <a:pPr lvl="0">
              <a:buFont typeface="Arial" panose="020B0604020202020204" pitchFamily="34" charset="0"/>
              <a:buChar char="•"/>
              <a:tabLst>
                <a:tab pos="457200" algn="l"/>
              </a:tabLst>
            </a:pPr>
            <a:r>
              <a:rPr lang="en-CA" sz="2400" b="1" dirty="0">
                <a:ea typeface="Times New Roman"/>
                <a:cs typeface="Times New Roman"/>
              </a:rPr>
              <a:t>New Vice-Chair/Chair</a:t>
            </a:r>
            <a:r>
              <a:rPr lang="en-CA" sz="2400" dirty="0">
                <a:ea typeface="Times New Roman"/>
                <a:cs typeface="Times New Roman"/>
              </a:rPr>
              <a:t>: </a:t>
            </a:r>
            <a:r>
              <a:rPr lang="en-CA" sz="2400" dirty="0">
                <a:solidFill>
                  <a:srgbClr val="FF0000"/>
                </a:solidFill>
                <a:ea typeface="Times New Roman"/>
                <a:cs typeface="Times New Roman"/>
              </a:rPr>
              <a:t>NASA.</a:t>
            </a:r>
            <a:endParaRPr lang="en-US" sz="2400" dirty="0">
              <a:solidFill>
                <a:schemeClr val="accent1">
                  <a:lumMod val="50000"/>
                </a:schemeClr>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33</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err="1"/>
              <a:t>WGDisasters</a:t>
            </a:r>
            <a:r>
              <a:rPr lang="en-US" dirty="0"/>
              <a:t> – Decisions at CEOS Plenary 2017</a:t>
            </a:r>
          </a:p>
        </p:txBody>
      </p:sp>
    </p:spTree>
    <p:extLst>
      <p:ext uri="{BB962C8B-B14F-4D97-AF65-F5344CB8AC3E}">
        <p14:creationId xmlns:p14="http://schemas.microsoft.com/office/powerpoint/2010/main" val="252868554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r>
              <a:rPr lang="en-CA" sz="2800" b="1" dirty="0">
                <a:ea typeface="Calibri"/>
                <a:cs typeface="Times New Roman"/>
              </a:rPr>
              <a:t>DIS-12</a:t>
            </a:r>
            <a:r>
              <a:rPr lang="en-CA" sz="2800" dirty="0">
                <a:ea typeface="Calibri"/>
                <a:cs typeface="Times New Roman"/>
              </a:rPr>
              <a:t> - Recovery Observatory Malawi and Nepal demonstrators final reports.</a:t>
            </a:r>
          </a:p>
          <a:p>
            <a:r>
              <a:rPr lang="en-CA" sz="2800" b="1" dirty="0">
                <a:ea typeface="Calibri"/>
                <a:cs typeface="Times New Roman"/>
              </a:rPr>
              <a:t>DIS-12</a:t>
            </a:r>
            <a:r>
              <a:rPr lang="en-CA" sz="2800" dirty="0">
                <a:ea typeface="Calibri"/>
                <a:cs typeface="Times New Roman"/>
              </a:rPr>
              <a:t> - Recovery Observatory status update.</a:t>
            </a:r>
          </a:p>
          <a:p>
            <a:r>
              <a:rPr lang="en-CA" sz="2800" b="1" dirty="0">
                <a:ea typeface="Calibri"/>
                <a:cs typeface="Times New Roman"/>
              </a:rPr>
              <a:t>DIS-13</a:t>
            </a:r>
            <a:r>
              <a:rPr lang="en-CA" sz="2800" dirty="0">
                <a:ea typeface="Calibri"/>
                <a:cs typeface="Times New Roman"/>
              </a:rPr>
              <a:t> - Landslide Pilot status update.</a:t>
            </a:r>
          </a:p>
          <a:p>
            <a:r>
              <a:rPr lang="en-CA" sz="2800" b="1" dirty="0">
                <a:ea typeface="Calibri"/>
                <a:cs typeface="Times New Roman"/>
              </a:rPr>
              <a:t>DIS-15</a:t>
            </a:r>
            <a:r>
              <a:rPr lang="en-CA" sz="2800" dirty="0">
                <a:ea typeface="Calibri"/>
                <a:cs typeface="Times New Roman"/>
              </a:rPr>
              <a:t> - GEO-DARMA concept phase summary.</a:t>
            </a:r>
          </a:p>
          <a:p>
            <a:endParaRPr lang="en-US" sz="2800" dirty="0">
              <a:solidFill>
                <a:schemeClr val="accent1">
                  <a:lumMod val="50000"/>
                </a:schemeClr>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34</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err="1"/>
              <a:t>WGDisasters</a:t>
            </a:r>
            <a:r>
              <a:rPr lang="en-US" dirty="0"/>
              <a:t> – Reporting at CEOS Plenary 2017</a:t>
            </a:r>
          </a:p>
        </p:txBody>
      </p:sp>
    </p:spTree>
    <p:extLst>
      <p:ext uri="{BB962C8B-B14F-4D97-AF65-F5344CB8AC3E}">
        <p14:creationId xmlns:p14="http://schemas.microsoft.com/office/powerpoint/2010/main" val="186435103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CA" dirty="0">
                <a:solidFill>
                  <a:srgbClr val="FFFFFF"/>
                </a:solidFill>
                <a:latin typeface="+mj-lt"/>
                <a:ea typeface="Arial Bold"/>
                <a:cs typeface="Arial Bold"/>
                <a:sym typeface="Arial Bold"/>
              </a:rPr>
              <a:t>Andrew Mitchell, WGISS Chair</a:t>
            </a: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6" name="Shape 10">
            <a:extLst>
              <a:ext uri="{FF2B5EF4-FFF2-40B4-BE49-F238E27FC236}">
                <a16:creationId xmlns:a16="http://schemas.microsoft.com/office/drawing/2014/main" xmlns="" id="{060EECF3-6C2A-4646-B3A3-8C00CB3D1235}"/>
              </a:ext>
            </a:extLst>
          </p:cNvPr>
          <p:cNvSpPr txBox="1">
            <a:spLocks/>
          </p:cNvSpPr>
          <p:nvPr/>
        </p:nvSpPr>
        <p:spPr>
          <a:xfrm>
            <a:off x="622789" y="2514600"/>
            <a:ext cx="63114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2800" b="0" dirty="0">
                <a:solidFill>
                  <a:schemeClr val="bg1"/>
                </a:solidFill>
                <a:latin typeface="+mj-lt"/>
              </a:rPr>
              <a:t>Leadership changes and issues – WGISS</a:t>
            </a:r>
          </a:p>
        </p:txBody>
      </p:sp>
    </p:spTree>
    <p:extLst>
      <p:ext uri="{BB962C8B-B14F-4D97-AF65-F5344CB8AC3E}">
        <p14:creationId xmlns:p14="http://schemas.microsoft.com/office/powerpoint/2010/main" val="264890323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lvl="0" indent="0" algn="ctr">
              <a:buNone/>
            </a:pPr>
            <a:r>
              <a:rPr lang="en-US" sz="2800" dirty="0">
                <a:effectLst>
                  <a:outerShdw blurRad="38100" dist="38100" dir="2700000" algn="tl">
                    <a:srgbClr val="000000">
                      <a:alpha val="43137"/>
                    </a:srgbClr>
                  </a:outerShdw>
                </a:effectLst>
              </a:rPr>
              <a:t>WGISS Vice Chair Nomination – Awaiting response from the CEOS agency which expressed interest in putting forward a nominee. They are considering the four-year commitment which would begin in Nov 2017. </a:t>
            </a:r>
          </a:p>
          <a:p>
            <a:endParaRPr lang="en-US" dirty="0"/>
          </a:p>
        </p:txBody>
      </p:sp>
      <p:sp>
        <p:nvSpPr>
          <p:cNvPr id="4" name="Content Placeholder 3"/>
          <p:cNvSpPr>
            <a:spLocks noGrp="1"/>
          </p:cNvSpPr>
          <p:nvPr>
            <p:ph sz="quarter" idx="11"/>
          </p:nvPr>
        </p:nvSpPr>
        <p:spPr/>
        <p:txBody>
          <a:bodyPr/>
          <a:lstStyle/>
          <a:p>
            <a:r>
              <a:rPr lang="en-US" dirty="0"/>
              <a:t>WGISS – Missing Vice Chair </a:t>
            </a:r>
          </a:p>
        </p:txBody>
      </p:sp>
      <p:pic>
        <p:nvPicPr>
          <p:cNvPr id="3074" name="Picture 2" descr="Image result for hirin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819" y="4329953"/>
            <a:ext cx="7039262" cy="111825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a:spLocks noGrp="1"/>
          </p:cNvSpPr>
          <p:nvPr>
            <p:ph type="sldNum" sz="quarter" idx="2"/>
          </p:nvPr>
        </p:nvSpPr>
        <p:spPr>
          <a:xfrm>
            <a:off x="8763000" y="6629400"/>
            <a:ext cx="304800" cy="187285"/>
          </a:xfrm>
        </p:spPr>
        <p:txBody>
          <a:bodyPr/>
          <a:lstStyle/>
          <a:p>
            <a:pPr lvl="0"/>
            <a:r>
              <a:rPr lang="fr-FR" dirty="0" smtClean="0"/>
              <a:t>36</a:t>
            </a:r>
            <a:endParaRPr lang="uk-UA" dirty="0"/>
          </a:p>
        </p:txBody>
      </p:sp>
      <p:pic>
        <p:nvPicPr>
          <p:cNvPr id="5" name="Image 4"/>
          <p:cNvPicPr>
            <a:picLocks noChangeAspect="1"/>
          </p:cNvPicPr>
          <p:nvPr/>
        </p:nvPicPr>
        <p:blipFill>
          <a:blip r:embed="rId3"/>
          <a:stretch>
            <a:fillRect/>
          </a:stretch>
        </p:blipFill>
        <p:spPr>
          <a:xfrm>
            <a:off x="4404345" y="3279635"/>
            <a:ext cx="335309" cy="298730"/>
          </a:xfrm>
          <a:prstGeom prst="rect">
            <a:avLst/>
          </a:prstGeom>
        </p:spPr>
      </p:pic>
    </p:spTree>
    <p:extLst>
      <p:ext uri="{BB962C8B-B14F-4D97-AF65-F5344CB8AC3E}">
        <p14:creationId xmlns:p14="http://schemas.microsoft.com/office/powerpoint/2010/main" val="363635923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CA" dirty="0">
                <a:solidFill>
                  <a:srgbClr val="FFFFFF"/>
                </a:solidFill>
                <a:latin typeface="+mj-lt"/>
                <a:ea typeface="Arial Bold"/>
                <a:cs typeface="Arial Bold"/>
                <a:sym typeface="Arial Bold"/>
              </a:rPr>
              <a:t>Ivan Petiteville and Jean-Louis Fellous,</a:t>
            </a:r>
          </a:p>
          <a:p>
            <a:pPr lvl="0" defTabSz="914400">
              <a:lnSpc>
                <a:spcPct val="150000"/>
              </a:lnSpc>
              <a:defRPr>
                <a:solidFill>
                  <a:srgbClr val="000000"/>
                </a:solidFill>
              </a:defRPr>
            </a:pPr>
            <a:r>
              <a:rPr lang="en-CA" dirty="0">
                <a:solidFill>
                  <a:srgbClr val="FFFFFF"/>
                </a:solidFill>
                <a:latin typeface="+mj-lt"/>
                <a:ea typeface="Arial Bold"/>
                <a:cs typeface="Arial Bold"/>
                <a:sym typeface="Arial Bold"/>
              </a:rPr>
              <a:t>SIT Chair Team</a:t>
            </a: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6" name="Shape 10">
            <a:extLst>
              <a:ext uri="{FF2B5EF4-FFF2-40B4-BE49-F238E27FC236}">
                <a16:creationId xmlns:a16="http://schemas.microsoft.com/office/drawing/2014/main" xmlns="" id="{060EECF3-6C2A-4646-B3A3-8C00CB3D1235}"/>
              </a:ext>
            </a:extLst>
          </p:cNvPr>
          <p:cNvSpPr txBox="1">
            <a:spLocks/>
          </p:cNvSpPr>
          <p:nvPr/>
        </p:nvSpPr>
        <p:spPr>
          <a:xfrm>
            <a:off x="622789" y="2514600"/>
            <a:ext cx="63114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2800" b="0" dirty="0">
                <a:solidFill>
                  <a:schemeClr val="bg1"/>
                </a:solidFill>
                <a:latin typeface="+mj-lt"/>
              </a:rPr>
              <a:t>Leadership changes and issues –</a:t>
            </a:r>
          </a:p>
          <a:p>
            <a:pPr defTabSz="914400">
              <a:defRPr sz="1800" b="0">
                <a:solidFill>
                  <a:srgbClr val="000000"/>
                </a:solidFill>
              </a:defRPr>
            </a:pPr>
            <a:r>
              <a:rPr lang="en-US" sz="2800" b="0" dirty="0">
                <a:solidFill>
                  <a:schemeClr val="bg1"/>
                </a:solidFill>
                <a:latin typeface="+mj-lt"/>
              </a:rPr>
              <a:t>OST-VC</a:t>
            </a:r>
          </a:p>
        </p:txBody>
      </p:sp>
      <mc:AlternateContent xmlns:mc="http://schemas.openxmlformats.org/markup-compatibility/2006" xmlns:pslz="http://schemas.microsoft.com/office/powerpoint/2016/slidezoom">
        <mc:Choice Requires="pslz">
          <p:graphicFrame>
            <p:nvGraphicFramePr>
              <p:cNvPr id="3" name="Zoom de diapositive 2">
                <a:extLst>
                  <a:ext uri="{FF2B5EF4-FFF2-40B4-BE49-F238E27FC236}">
                    <a16:creationId xmlns="" xmlns:a16="http://schemas.microsoft.com/office/drawing/2014/main" id="{B82D5BBE-D76C-47E0-846F-7EADD50D4EDC}"/>
                  </a:ext>
                </a:extLst>
              </p:cNvPr>
              <p:cNvGraphicFramePr>
                <a:graphicFrameLocks noChangeAspect="1"/>
              </p:cNvGraphicFramePr>
              <p:nvPr>
                <p:extLst>
                  <p:ext uri="{D42A27DB-BD31-4B8C-83A1-F6EECF244321}">
                    <p14:modId xmlns:p14="http://schemas.microsoft.com/office/powerpoint/2010/main" val="3670242324"/>
                  </p:ext>
                </p:extLst>
              </p:nvPr>
            </p:nvGraphicFramePr>
            <p:xfrm>
              <a:off x="-3632982" y="1897193"/>
              <a:ext cx="2286000" cy="1714500"/>
            </p:xfrm>
            <a:graphic>
              <a:graphicData uri="http://schemas.microsoft.com/office/powerpoint/2016/slidezoom">
                <pslz:sldZm>
                  <pslz:sldZmObj sldId="287" cId="2648903235">
                    <pslz:zmPr id="{9A6D6BD0-7EF3-4084-B6A7-AAEE1B26FEDF}"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Zoom de diapositive 2">
                <a:hlinkClick r:id="rId4" action="ppaction://hlinksldjump"/>
                <a:extLst>
                  <a:ext uri="{FF2B5EF4-FFF2-40B4-BE49-F238E27FC236}">
                    <a16:creationId xmlns:a16="http://schemas.microsoft.com/office/drawing/2014/main" id="{B82D5BBE-D76C-47E0-846F-7EADD50D4EDC}"/>
                  </a:ext>
                </a:extLst>
              </p:cNvPr>
              <p:cNvPicPr>
                <a:picLocks noGrp="1" noRot="1" noChangeAspect="1" noMove="1" noResize="1" noEditPoints="1" noAdjustHandles="1" noChangeArrowheads="1" noChangeShapeType="1"/>
              </p:cNvPicPr>
              <p:nvPr/>
            </p:nvPicPr>
            <p:blipFill>
              <a:blip r:embed="rId5"/>
              <a:stretch>
                <a:fillRect/>
              </a:stretch>
            </p:blipFill>
            <p:spPr>
              <a:xfrm>
                <a:off x="-3632982" y="1897193"/>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29286923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68F23C4D-8BD1-42F6-BC03-D38412C1B91C}"/>
              </a:ext>
            </a:extLst>
          </p:cNvPr>
          <p:cNvSpPr>
            <a:spLocks noGrp="1"/>
          </p:cNvSpPr>
          <p:nvPr>
            <p:ph type="sldNum" sz="quarter" idx="2"/>
          </p:nvPr>
        </p:nvSpPr>
        <p:spPr/>
        <p:txBody>
          <a:bodyPr/>
          <a:lstStyle/>
          <a:p>
            <a:pPr defTabSz="914400"/>
            <a:fld id="{86CB4B4D-7CA3-9044-876B-883B54F8677D}" type="slidenum">
              <a:rPr lang="uk-UA" smtClean="0"/>
              <a:pPr defTabSz="914400"/>
              <a:t>38</a:t>
            </a:fld>
            <a:endParaRPr lang="uk-UA" dirty="0"/>
          </a:p>
        </p:txBody>
      </p:sp>
      <p:sp>
        <p:nvSpPr>
          <p:cNvPr id="3" name="Espace réservé du contenu 2">
            <a:extLst>
              <a:ext uri="{FF2B5EF4-FFF2-40B4-BE49-F238E27FC236}">
                <a16:creationId xmlns:a16="http://schemas.microsoft.com/office/drawing/2014/main" xmlns="" id="{FC96FBF5-FED7-4614-8262-D8811F5447C5}"/>
              </a:ext>
            </a:extLst>
          </p:cNvPr>
          <p:cNvSpPr>
            <a:spLocks noGrp="1"/>
          </p:cNvSpPr>
          <p:nvPr>
            <p:ph sz="quarter" idx="10"/>
          </p:nvPr>
        </p:nvSpPr>
        <p:spPr/>
        <p:txBody>
          <a:bodyPr/>
          <a:lstStyle/>
          <a:p>
            <a:r>
              <a:rPr lang="en-US" dirty="0"/>
              <a:t>The leadership issue that affects the otherwise very active OST-VC was put to the attention of SIT-32</a:t>
            </a:r>
          </a:p>
          <a:p>
            <a:pPr lvl="1"/>
            <a:r>
              <a:rPr lang="en-US" dirty="0"/>
              <a:t>This leadership issue was related to the change of position of both former co-Chairs Philippe </a:t>
            </a:r>
            <a:r>
              <a:rPr lang="en-US" dirty="0" err="1"/>
              <a:t>Escudier</a:t>
            </a:r>
            <a:r>
              <a:rPr lang="en-US" dirty="0"/>
              <a:t> (CNES) and Hans Bonekamp (EUMETSAT)</a:t>
            </a:r>
          </a:p>
          <a:p>
            <a:pPr lvl="1"/>
            <a:r>
              <a:rPr lang="en-US" dirty="0"/>
              <a:t>It resulted in the lack of reporting to the SIT Chair Team and lack of participation in tag up telecons from the OST-VC representatives since June-July 2016</a:t>
            </a:r>
          </a:p>
          <a:p>
            <a:r>
              <a:rPr lang="en-US" dirty="0"/>
              <a:t>This spring, EUMETSAT informed of the nomination of </a:t>
            </a:r>
            <a:r>
              <a:rPr lang="en-US" dirty="0" err="1"/>
              <a:t>Remko</a:t>
            </a:r>
            <a:r>
              <a:rPr lang="en-US" dirty="0"/>
              <a:t> </a:t>
            </a:r>
            <a:r>
              <a:rPr lang="en-US" dirty="0" err="1"/>
              <a:t>Scharroo</a:t>
            </a:r>
            <a:r>
              <a:rPr lang="en-US" dirty="0"/>
              <a:t> as their new co-chair for the OST-VC</a:t>
            </a:r>
          </a:p>
          <a:p>
            <a:r>
              <a:rPr lang="en-US" dirty="0"/>
              <a:t>However the OST-VC did not report nor participate in the tag up telecon in June-July 2017</a:t>
            </a:r>
          </a:p>
        </p:txBody>
      </p:sp>
      <p:sp>
        <p:nvSpPr>
          <p:cNvPr id="4" name="Espace réservé du contenu 3">
            <a:extLst>
              <a:ext uri="{FF2B5EF4-FFF2-40B4-BE49-F238E27FC236}">
                <a16:creationId xmlns:a16="http://schemas.microsoft.com/office/drawing/2014/main" xmlns="" id="{1FD3B889-4A5E-44B1-B07A-4E551B18F52A}"/>
              </a:ext>
            </a:extLst>
          </p:cNvPr>
          <p:cNvSpPr>
            <a:spLocks noGrp="1"/>
          </p:cNvSpPr>
          <p:nvPr>
            <p:ph sz="quarter" idx="11"/>
          </p:nvPr>
        </p:nvSpPr>
        <p:spPr/>
        <p:txBody>
          <a:bodyPr/>
          <a:lstStyle/>
          <a:p>
            <a:r>
              <a:rPr lang="en-US" dirty="0"/>
              <a:t>OST-VC – Leadership issue</a:t>
            </a:r>
          </a:p>
        </p:txBody>
      </p:sp>
    </p:spTree>
    <p:extLst>
      <p:ext uri="{BB962C8B-B14F-4D97-AF65-F5344CB8AC3E}">
        <p14:creationId xmlns:p14="http://schemas.microsoft.com/office/powerpoint/2010/main" val="20567217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306B30C7-6A8B-4AC8-B269-F68A02727DA9}"/>
              </a:ext>
            </a:extLst>
          </p:cNvPr>
          <p:cNvSpPr>
            <a:spLocks noGrp="1"/>
          </p:cNvSpPr>
          <p:nvPr>
            <p:ph type="sldNum" sz="quarter" idx="2"/>
          </p:nvPr>
        </p:nvSpPr>
        <p:spPr/>
        <p:txBody>
          <a:bodyPr/>
          <a:lstStyle/>
          <a:p>
            <a:pPr defTabSz="914400"/>
            <a:fld id="{86CB4B4D-7CA3-9044-876B-883B54F8677D}" type="slidenum">
              <a:rPr lang="uk-UA" smtClean="0"/>
              <a:pPr defTabSz="914400"/>
              <a:t>39</a:t>
            </a:fld>
            <a:endParaRPr lang="uk-UA" dirty="0"/>
          </a:p>
        </p:txBody>
      </p:sp>
      <p:sp>
        <p:nvSpPr>
          <p:cNvPr id="3" name="Espace réservé du contenu 2">
            <a:extLst>
              <a:ext uri="{FF2B5EF4-FFF2-40B4-BE49-F238E27FC236}">
                <a16:creationId xmlns:a16="http://schemas.microsoft.com/office/drawing/2014/main" xmlns="" id="{C53B3352-6098-45DF-83C2-25742985C75E}"/>
              </a:ext>
            </a:extLst>
          </p:cNvPr>
          <p:cNvSpPr>
            <a:spLocks noGrp="1"/>
          </p:cNvSpPr>
          <p:nvPr>
            <p:ph sz="quarter" idx="10"/>
          </p:nvPr>
        </p:nvSpPr>
        <p:spPr/>
        <p:txBody>
          <a:bodyPr/>
          <a:lstStyle/>
          <a:p>
            <a:r>
              <a:rPr lang="en-US" sz="1800" dirty="0"/>
              <a:t>Last week, Juliette Lambin, a former CNES co-chair of the OST-VC and the successor of Pascale </a:t>
            </a:r>
            <a:r>
              <a:rPr lang="en-US" sz="1800" dirty="0" err="1"/>
              <a:t>Ultré-Guérard</a:t>
            </a:r>
            <a:r>
              <a:rPr lang="en-US" sz="1800" dirty="0"/>
              <a:t>, sent a message informing us that:</a:t>
            </a:r>
          </a:p>
          <a:p>
            <a:pPr lvl="1">
              <a:spcBef>
                <a:spcPts val="0"/>
              </a:spcBef>
            </a:pPr>
            <a:r>
              <a:rPr lang="en-US" sz="1800" dirty="0"/>
              <a:t>“CNES has a strong interest in OST-VC activities” and “understands the inconvenience caused by the lack of reporting to CEOS”</a:t>
            </a:r>
          </a:p>
          <a:p>
            <a:pPr lvl="1">
              <a:spcBef>
                <a:spcPts val="0"/>
              </a:spcBef>
            </a:pPr>
            <a:r>
              <a:rPr lang="en-US" sz="1800" dirty="0"/>
              <a:t>“Cooperation among space agencies in altimetry is very active (OSTST/OST-VC meeting in November 2016, inter-agency discussion on constellation user requirements, Cal/Val facilities, involvement in COVERAGE, common work on Jason(s), HY-2(s), SARAL, </a:t>
            </a:r>
            <a:r>
              <a:rPr lang="en-US" sz="1800" dirty="0" err="1"/>
              <a:t>CryoSat</a:t>
            </a:r>
            <a:r>
              <a:rPr lang="en-US" sz="1800" dirty="0"/>
              <a:t>, Sentinel(s) and SWOT.”</a:t>
            </a:r>
          </a:p>
          <a:p>
            <a:pPr lvl="1">
              <a:spcBef>
                <a:spcPts val="0"/>
              </a:spcBef>
            </a:pPr>
            <a:r>
              <a:rPr lang="en-US" sz="1800" dirty="0"/>
              <a:t>“She is in the process of finding a new ‘ocean program manager’, who will come up soon, but not in time for the SIT TW”</a:t>
            </a:r>
          </a:p>
          <a:p>
            <a:r>
              <a:rPr lang="en-US" sz="1800" dirty="0"/>
              <a:t>On Thursday, 7 September, I attended in Toulouse a celebration of the 25</a:t>
            </a:r>
            <a:r>
              <a:rPr lang="en-US" sz="1800" baseline="30000" dirty="0"/>
              <a:t>th</a:t>
            </a:r>
            <a:r>
              <a:rPr lang="en-US" sz="1800" dirty="0"/>
              <a:t> anniversary of the launch of </a:t>
            </a:r>
            <a:r>
              <a:rPr lang="en-US" sz="1800" dirty="0" err="1"/>
              <a:t>Topex</a:t>
            </a:r>
            <a:r>
              <a:rPr lang="en-US" sz="1800" dirty="0"/>
              <a:t>-Poseidon, also attended by NASA, ESA and other agencies, demonstrating the vitality of the OST-VC</a:t>
            </a:r>
          </a:p>
          <a:p>
            <a:pPr marL="0" indent="0" algn="ctr">
              <a:buNone/>
            </a:pPr>
            <a:r>
              <a:rPr lang="en-US" sz="1800" b="1" dirty="0">
                <a:solidFill>
                  <a:srgbClr val="FF0000"/>
                </a:solidFill>
              </a:rPr>
              <a:t>This leadership issue should be resolved before next SIT meeting</a:t>
            </a:r>
          </a:p>
          <a:p>
            <a:pPr lvl="1"/>
            <a:endParaRPr lang="en-US" sz="1800" dirty="0"/>
          </a:p>
        </p:txBody>
      </p:sp>
      <p:sp>
        <p:nvSpPr>
          <p:cNvPr id="4" name="Espace réservé du contenu 3">
            <a:extLst>
              <a:ext uri="{FF2B5EF4-FFF2-40B4-BE49-F238E27FC236}">
                <a16:creationId xmlns:a16="http://schemas.microsoft.com/office/drawing/2014/main" xmlns="" id="{0B2F72B5-137D-48FE-91BC-241FC34237CF}"/>
              </a:ext>
            </a:extLst>
          </p:cNvPr>
          <p:cNvSpPr>
            <a:spLocks noGrp="1"/>
          </p:cNvSpPr>
          <p:nvPr>
            <p:ph sz="quarter" idx="11"/>
          </p:nvPr>
        </p:nvSpPr>
        <p:spPr/>
        <p:txBody>
          <a:bodyPr/>
          <a:lstStyle/>
          <a:p>
            <a:r>
              <a:rPr lang="en-US"/>
              <a:t>OST-VC – Current situation</a:t>
            </a:r>
          </a:p>
        </p:txBody>
      </p:sp>
    </p:spTree>
    <p:extLst>
      <p:ext uri="{BB962C8B-B14F-4D97-AF65-F5344CB8AC3E}">
        <p14:creationId xmlns:p14="http://schemas.microsoft.com/office/powerpoint/2010/main" val="13387629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94B409D-36A8-413B-9C08-C1094DC777C5}"/>
              </a:ext>
            </a:extLst>
          </p:cNvPr>
          <p:cNvSpPr>
            <a:spLocks noGrp="1"/>
          </p:cNvSpPr>
          <p:nvPr>
            <p:ph type="sldNum" sz="quarter" idx="2"/>
          </p:nvPr>
        </p:nvSpPr>
        <p:spPr/>
        <p:txBody>
          <a:bodyPr/>
          <a:lstStyle/>
          <a:p>
            <a:fld id="{86CB4B4D-7CA3-9044-876B-883B54F8677D}" type="slidenum">
              <a:rPr lang="uk-UA" smtClean="0"/>
              <a:pPr/>
              <a:t>4</a:t>
            </a:fld>
            <a:endParaRPr lang="uk-UA" dirty="0"/>
          </a:p>
        </p:txBody>
      </p:sp>
      <p:sp>
        <p:nvSpPr>
          <p:cNvPr id="3" name="Espace réservé du contenu 2">
            <a:extLst>
              <a:ext uri="{FF2B5EF4-FFF2-40B4-BE49-F238E27FC236}">
                <a16:creationId xmlns:a16="http://schemas.microsoft.com/office/drawing/2014/main" xmlns="" id="{2FB6F7C8-D335-47E0-9822-E51E2A15903A}"/>
              </a:ext>
            </a:extLst>
          </p:cNvPr>
          <p:cNvSpPr>
            <a:spLocks noGrp="1"/>
          </p:cNvSpPr>
          <p:nvPr>
            <p:ph sz="quarter" idx="10"/>
          </p:nvPr>
        </p:nvSpPr>
        <p:spPr/>
        <p:txBody>
          <a:bodyPr/>
          <a:lstStyle/>
          <a:p>
            <a:r>
              <a:rPr lang="en-US" dirty="0"/>
              <a:t>The session was moderated by Osamu </a:t>
            </a:r>
            <a:r>
              <a:rPr lang="en-US" dirty="0" err="1"/>
              <a:t>Ochiai</a:t>
            </a:r>
            <a:r>
              <a:rPr lang="en-US" dirty="0"/>
              <a:t> (representing Steven Neeck, P-VC) and Paul Chang (OSVW-VC)</a:t>
            </a:r>
          </a:p>
          <a:p>
            <a:pPr lvl="1"/>
            <a:r>
              <a:rPr lang="en-US" dirty="0"/>
              <a:t>The discussion started from the recognition that CEOS was unsuccessful over the past decade to sort out observation and product requirements and priorities from the diverse “water” communities</a:t>
            </a:r>
          </a:p>
          <a:p>
            <a:pPr lvl="1"/>
            <a:r>
              <a:rPr lang="en-US" dirty="0"/>
              <a:t>Several (new) projects are flourishing, dealing with different segments of “water” from various perspectives: salted water, freshwater, coastal waters, quality and availability of water, physical oceanography, etc.</a:t>
            </a:r>
          </a:p>
          <a:p>
            <a:pPr lvl="1"/>
            <a:r>
              <a:rPr lang="en-US" dirty="0"/>
              <a:t>These projects – GEOGLOWS, </a:t>
            </a:r>
            <a:r>
              <a:rPr lang="en-US" dirty="0" err="1"/>
              <a:t>AquaWatch</a:t>
            </a:r>
            <a:r>
              <a:rPr lang="en-US" dirty="0"/>
              <a:t>, COVERAGE, Blue Planet, others – seem to work at clarifying their common and specific requirements and priorities</a:t>
            </a:r>
          </a:p>
          <a:p>
            <a:pPr lvl="1"/>
            <a:r>
              <a:rPr lang="en-US" dirty="0"/>
              <a:t>This opportunity should be seized</a:t>
            </a:r>
          </a:p>
        </p:txBody>
      </p:sp>
      <p:sp>
        <p:nvSpPr>
          <p:cNvPr id="4" name="Espace réservé du contenu 3">
            <a:extLst>
              <a:ext uri="{FF2B5EF4-FFF2-40B4-BE49-F238E27FC236}">
                <a16:creationId xmlns:a16="http://schemas.microsoft.com/office/drawing/2014/main" xmlns="" id="{B513985B-C792-4D9C-AA0D-42ABD0F9A419}"/>
              </a:ext>
            </a:extLst>
          </p:cNvPr>
          <p:cNvSpPr>
            <a:spLocks noGrp="1"/>
          </p:cNvSpPr>
          <p:nvPr>
            <p:ph sz="quarter" idx="11"/>
          </p:nvPr>
        </p:nvSpPr>
        <p:spPr/>
        <p:txBody>
          <a:bodyPr/>
          <a:lstStyle/>
          <a:p>
            <a:r>
              <a:rPr lang="en-US"/>
              <a:t>Water Session Report</a:t>
            </a:r>
            <a:endParaRPr lang="en-US" dirty="0"/>
          </a:p>
        </p:txBody>
      </p:sp>
    </p:spTree>
    <p:extLst>
      <p:ext uri="{BB962C8B-B14F-4D97-AF65-F5344CB8AC3E}">
        <p14:creationId xmlns:p14="http://schemas.microsoft.com/office/powerpoint/2010/main" val="336679901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3114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dirty="0">
                <a:solidFill>
                  <a:schemeClr val="bg1"/>
                </a:solidFill>
                <a:latin typeface="+mj-lt"/>
              </a:rPr>
              <a:t>Review of key issues for coordination before CEOS Plenary</a:t>
            </a:r>
            <a:endParaRPr sz="28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ea typeface="Arial Bold"/>
                <a:cs typeface="Arial Bold"/>
                <a:sym typeface="Arial Bold"/>
              </a:rPr>
              <a:t>J.-L. Fellous, SIT Chair Team</a:t>
            </a: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209000582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C9039516-70E1-48A2-865D-85294166C3FB}"/>
              </a:ext>
            </a:extLst>
          </p:cNvPr>
          <p:cNvSpPr>
            <a:spLocks noGrp="1"/>
          </p:cNvSpPr>
          <p:nvPr>
            <p:ph type="sldNum" sz="quarter" idx="2"/>
          </p:nvPr>
        </p:nvSpPr>
        <p:spPr/>
        <p:txBody>
          <a:bodyPr/>
          <a:lstStyle/>
          <a:p>
            <a:pPr defTabSz="914400"/>
            <a:fld id="{86CB4B4D-7CA3-9044-876B-883B54F8677D}" type="slidenum">
              <a:rPr lang="uk-UA" smtClean="0"/>
              <a:pPr defTabSz="914400"/>
              <a:t>41</a:t>
            </a:fld>
            <a:endParaRPr lang="uk-UA" dirty="0"/>
          </a:p>
        </p:txBody>
      </p:sp>
      <p:sp>
        <p:nvSpPr>
          <p:cNvPr id="3" name="Espace réservé du contenu 2">
            <a:extLst>
              <a:ext uri="{FF2B5EF4-FFF2-40B4-BE49-F238E27FC236}">
                <a16:creationId xmlns:a16="http://schemas.microsoft.com/office/drawing/2014/main" xmlns="" id="{4345A9DC-2AE0-4C34-B6BB-73006778153A}"/>
              </a:ext>
            </a:extLst>
          </p:cNvPr>
          <p:cNvSpPr>
            <a:spLocks noGrp="1"/>
          </p:cNvSpPr>
          <p:nvPr>
            <p:ph sz="quarter" idx="10"/>
          </p:nvPr>
        </p:nvSpPr>
        <p:spPr/>
        <p:txBody>
          <a:bodyPr/>
          <a:lstStyle/>
          <a:p>
            <a:r>
              <a:rPr lang="en-US" dirty="0"/>
              <a:t>Preparation of the “Water” workshop</a:t>
            </a:r>
          </a:p>
          <a:p>
            <a:pPr lvl="1"/>
            <a:r>
              <a:rPr lang="en-US" dirty="0"/>
              <a:t>Composition and mandate of a workshop task group</a:t>
            </a:r>
          </a:p>
          <a:p>
            <a:pPr lvl="1"/>
            <a:r>
              <a:rPr lang="en-US" dirty="0"/>
              <a:t>Outline of a workshop planning document</a:t>
            </a:r>
          </a:p>
          <a:p>
            <a:r>
              <a:rPr lang="en-US" dirty="0"/>
              <a:t>Leadership issues</a:t>
            </a:r>
          </a:p>
          <a:p>
            <a:pPr lvl="1"/>
            <a:r>
              <a:rPr lang="en-US" dirty="0"/>
              <a:t>WGISS Vice-Chair?</a:t>
            </a:r>
          </a:p>
          <a:p>
            <a:pPr lvl="1"/>
            <a:r>
              <a:rPr lang="en-US" dirty="0" err="1"/>
              <a:t>WGDisasters</a:t>
            </a:r>
            <a:r>
              <a:rPr lang="en-US" dirty="0"/>
              <a:t> new Vice-Chair approval</a:t>
            </a:r>
          </a:p>
          <a:p>
            <a:r>
              <a:rPr lang="en-US" dirty="0"/>
              <a:t>Finalizing the CEOS report to SBSTA</a:t>
            </a:r>
          </a:p>
          <a:p>
            <a:r>
              <a:rPr lang="en-US"/>
              <a:t>Other?</a:t>
            </a:r>
            <a:endParaRPr lang="en-US" dirty="0"/>
          </a:p>
        </p:txBody>
      </p:sp>
      <p:sp>
        <p:nvSpPr>
          <p:cNvPr id="4" name="Espace réservé du contenu 3">
            <a:extLst>
              <a:ext uri="{FF2B5EF4-FFF2-40B4-BE49-F238E27FC236}">
                <a16:creationId xmlns:a16="http://schemas.microsoft.com/office/drawing/2014/main" xmlns="" id="{AB43F410-CAE6-4BE1-A6B3-F979D056606F}"/>
              </a:ext>
            </a:extLst>
          </p:cNvPr>
          <p:cNvSpPr>
            <a:spLocks noGrp="1"/>
          </p:cNvSpPr>
          <p:nvPr>
            <p:ph sz="quarter" idx="11"/>
          </p:nvPr>
        </p:nvSpPr>
        <p:spPr/>
        <p:txBody>
          <a:bodyPr/>
          <a:lstStyle/>
          <a:p>
            <a:r>
              <a:rPr lang="en-US" dirty="0"/>
              <a:t>Key issues for coordination before CEOS Plenary</a:t>
            </a:r>
          </a:p>
        </p:txBody>
      </p:sp>
    </p:spTree>
    <p:extLst>
      <p:ext uri="{BB962C8B-B14F-4D97-AF65-F5344CB8AC3E}">
        <p14:creationId xmlns:p14="http://schemas.microsoft.com/office/powerpoint/2010/main" val="159460373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AFBAC716-4756-4612-AC2A-C7CCBF4852F0}"/>
              </a:ext>
            </a:extLst>
          </p:cNvPr>
          <p:cNvSpPr>
            <a:spLocks noGrp="1"/>
          </p:cNvSpPr>
          <p:nvPr>
            <p:ph type="sldNum" sz="quarter" idx="2"/>
          </p:nvPr>
        </p:nvSpPr>
        <p:spPr/>
        <p:txBody>
          <a:bodyPr/>
          <a:lstStyle/>
          <a:p>
            <a:pPr defTabSz="914400"/>
            <a:fld id="{86CB4B4D-7CA3-9044-876B-883B54F8677D}" type="slidenum">
              <a:rPr lang="uk-UA" smtClean="0"/>
              <a:pPr defTabSz="914400"/>
              <a:t>42</a:t>
            </a:fld>
            <a:endParaRPr lang="uk-UA" dirty="0"/>
          </a:p>
        </p:txBody>
      </p:sp>
      <p:sp>
        <p:nvSpPr>
          <p:cNvPr id="3" name="Espace réservé du contenu 2">
            <a:extLst>
              <a:ext uri="{FF2B5EF4-FFF2-40B4-BE49-F238E27FC236}">
                <a16:creationId xmlns:a16="http://schemas.microsoft.com/office/drawing/2014/main" xmlns="" id="{16E479C8-2953-4651-970E-B4AD4BCA2761}"/>
              </a:ext>
            </a:extLst>
          </p:cNvPr>
          <p:cNvSpPr>
            <a:spLocks noGrp="1"/>
          </p:cNvSpPr>
          <p:nvPr>
            <p:ph sz="quarter" idx="10"/>
          </p:nvPr>
        </p:nvSpPr>
        <p:spPr/>
        <p:txBody>
          <a:bodyPr/>
          <a:lstStyle/>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4000" b="1" dirty="0"/>
              <a:t>GOOD BYE and GOOD LUCK!</a:t>
            </a:r>
          </a:p>
        </p:txBody>
      </p:sp>
      <p:sp>
        <p:nvSpPr>
          <p:cNvPr id="4" name="Espace réservé du contenu 3">
            <a:extLst>
              <a:ext uri="{FF2B5EF4-FFF2-40B4-BE49-F238E27FC236}">
                <a16:creationId xmlns:a16="http://schemas.microsoft.com/office/drawing/2014/main" xmlns="" id="{FBA153DE-E516-4EB5-8D4B-4B5F929EA11D}"/>
              </a:ext>
            </a:extLst>
          </p:cNvPr>
          <p:cNvSpPr>
            <a:spLocks noGrp="1"/>
          </p:cNvSpPr>
          <p:nvPr>
            <p:ph sz="quarter" idx="11"/>
          </p:nvPr>
        </p:nvSpPr>
        <p:spPr/>
        <p:txBody>
          <a:bodyPr/>
          <a:lstStyle/>
          <a:p>
            <a:r>
              <a:rPr lang="en-US" dirty="0"/>
              <a:t>Thank you for your kind attention and…</a:t>
            </a:r>
          </a:p>
        </p:txBody>
      </p:sp>
    </p:spTree>
    <p:extLst>
      <p:ext uri="{BB962C8B-B14F-4D97-AF65-F5344CB8AC3E}">
        <p14:creationId xmlns:p14="http://schemas.microsoft.com/office/powerpoint/2010/main" val="31679978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03DDE51E-BE26-4F2F-8869-C2AB396621F8}"/>
              </a:ext>
            </a:extLst>
          </p:cNvPr>
          <p:cNvSpPr>
            <a:spLocks noGrp="1"/>
          </p:cNvSpPr>
          <p:nvPr>
            <p:ph type="sldNum" sz="quarter" idx="2"/>
          </p:nvPr>
        </p:nvSpPr>
        <p:spPr/>
        <p:txBody>
          <a:bodyPr/>
          <a:lstStyle/>
          <a:p>
            <a:fld id="{86CB4B4D-7CA3-9044-876B-883B54F8677D}" type="slidenum">
              <a:rPr lang="uk-UA" smtClean="0"/>
              <a:pPr/>
              <a:t>5</a:t>
            </a:fld>
            <a:endParaRPr lang="uk-UA" dirty="0"/>
          </a:p>
        </p:txBody>
      </p:sp>
      <p:sp>
        <p:nvSpPr>
          <p:cNvPr id="3" name="Espace réservé du contenu 2">
            <a:extLst>
              <a:ext uri="{FF2B5EF4-FFF2-40B4-BE49-F238E27FC236}">
                <a16:creationId xmlns:a16="http://schemas.microsoft.com/office/drawing/2014/main" xmlns="" id="{40AE4801-606D-44BA-B658-3A89123AA7BD}"/>
              </a:ext>
            </a:extLst>
          </p:cNvPr>
          <p:cNvSpPr>
            <a:spLocks noGrp="1"/>
          </p:cNvSpPr>
          <p:nvPr>
            <p:ph sz="quarter" idx="10"/>
          </p:nvPr>
        </p:nvSpPr>
        <p:spPr/>
        <p:txBody>
          <a:bodyPr/>
          <a:lstStyle/>
          <a:p>
            <a:r>
              <a:rPr lang="en-US" dirty="0"/>
              <a:t>The proposal to hold a dedicated workshop in 2018 was approved</a:t>
            </a:r>
          </a:p>
          <a:p>
            <a:pPr lvl="1"/>
            <a:r>
              <a:rPr lang="en-US" dirty="0"/>
              <a:t>The goal of the workshop will be for CEOS to expose to the community what it expects from them and get them to respond</a:t>
            </a:r>
          </a:p>
          <a:p>
            <a:pPr lvl="1"/>
            <a:r>
              <a:rPr lang="en-US" dirty="0"/>
              <a:t>A small committee should be tasked to prepare the workshop and to develop a short document spelling out this goal in a clear manner</a:t>
            </a:r>
          </a:p>
          <a:p>
            <a:pPr lvl="1"/>
            <a:r>
              <a:rPr lang="en-US" dirty="0">
                <a:solidFill>
                  <a:srgbClr val="FF0000"/>
                </a:solidFill>
              </a:rPr>
              <a:t>The composition and mandate of the task group and the above-mentioned document should be ready for presentation and endorsement by CEOS Plenary in October</a:t>
            </a:r>
          </a:p>
          <a:p>
            <a:endParaRPr lang="fr-FR" dirty="0"/>
          </a:p>
        </p:txBody>
      </p:sp>
      <p:sp>
        <p:nvSpPr>
          <p:cNvPr id="4" name="Espace réservé du contenu 3">
            <a:extLst>
              <a:ext uri="{FF2B5EF4-FFF2-40B4-BE49-F238E27FC236}">
                <a16:creationId xmlns:a16="http://schemas.microsoft.com/office/drawing/2014/main" xmlns="" id="{6F0B3AC5-F423-4F13-9443-B73CBEAB9964}"/>
              </a:ext>
            </a:extLst>
          </p:cNvPr>
          <p:cNvSpPr>
            <a:spLocks noGrp="1"/>
          </p:cNvSpPr>
          <p:nvPr>
            <p:ph sz="quarter" idx="11"/>
          </p:nvPr>
        </p:nvSpPr>
        <p:spPr/>
        <p:txBody>
          <a:bodyPr/>
          <a:lstStyle/>
          <a:p>
            <a:r>
              <a:rPr lang="en-US"/>
              <a:t>Water Session Report </a:t>
            </a:r>
            <a:r>
              <a:rPr lang="fr-FR"/>
              <a:t> (cont’d)</a:t>
            </a:r>
            <a:endParaRPr lang="fr-FR" dirty="0"/>
          </a:p>
        </p:txBody>
      </p:sp>
    </p:spTree>
    <p:extLst>
      <p:ext uri="{BB962C8B-B14F-4D97-AF65-F5344CB8AC3E}">
        <p14:creationId xmlns:p14="http://schemas.microsoft.com/office/powerpoint/2010/main" val="3917025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0080923D-DDE3-4E8B-9EE0-B8568B01FB00}"/>
              </a:ext>
            </a:extLst>
          </p:cNvPr>
          <p:cNvSpPr>
            <a:spLocks noGrp="1"/>
          </p:cNvSpPr>
          <p:nvPr>
            <p:ph type="sldNum" sz="quarter" idx="2"/>
          </p:nvPr>
        </p:nvSpPr>
        <p:spPr/>
        <p:txBody>
          <a:bodyPr/>
          <a:lstStyle/>
          <a:p>
            <a:fld id="{86CB4B4D-7CA3-9044-876B-883B54F8677D}" type="slidenum">
              <a:rPr lang="uk-UA" smtClean="0"/>
              <a:pPr/>
              <a:t>6</a:t>
            </a:fld>
            <a:endParaRPr lang="uk-UA" dirty="0"/>
          </a:p>
        </p:txBody>
      </p:sp>
      <p:sp>
        <p:nvSpPr>
          <p:cNvPr id="3" name="Espace réservé du contenu 2">
            <a:extLst>
              <a:ext uri="{FF2B5EF4-FFF2-40B4-BE49-F238E27FC236}">
                <a16:creationId xmlns:a16="http://schemas.microsoft.com/office/drawing/2014/main" xmlns="" id="{BB56F8B4-F0E0-422D-94A9-E9673C1F201E}"/>
              </a:ext>
            </a:extLst>
          </p:cNvPr>
          <p:cNvSpPr>
            <a:spLocks noGrp="1"/>
          </p:cNvSpPr>
          <p:nvPr>
            <p:ph sz="quarter" idx="10"/>
          </p:nvPr>
        </p:nvSpPr>
        <p:spPr/>
        <p:txBody>
          <a:bodyPr/>
          <a:lstStyle/>
          <a:p>
            <a:r>
              <a:rPr lang="en-US" dirty="0"/>
              <a:t>The session was moderated by Adam Lewis (LSI-VC), Andy Mitchell (WGISS) and Ken Casey (SST-VC)</a:t>
            </a:r>
          </a:p>
          <a:p>
            <a:pPr lvl="1"/>
            <a:r>
              <a:rPr lang="en-US" dirty="0"/>
              <a:t>The discussion started from the recognition that the ARD approach successfully developed by the LSI-VC (CARD4L) had the potential to be extended as appropriate to other domains (atmosphere, ocean)</a:t>
            </a:r>
          </a:p>
          <a:p>
            <a:pPr lvl="1"/>
            <a:r>
              <a:rPr lang="en-US" dirty="0"/>
              <a:t>It was recognized that there are also mature similar activities (e.g. GHRSST), but also unmet aspirations (e.g. Ocean Surface Vector Winds), and that WGISS has developed tools and friendly working environment in support of such ARD activities</a:t>
            </a:r>
          </a:p>
          <a:p>
            <a:pPr lvl="1"/>
            <a:r>
              <a:rPr lang="en-US" dirty="0"/>
              <a:t>There is a need to demonstrate and emphasize the benefits of ARD in order to counterbalance the extra efforts and resources associated with their development</a:t>
            </a:r>
          </a:p>
          <a:p>
            <a:pPr lvl="1"/>
            <a:r>
              <a:rPr lang="en-US" dirty="0"/>
              <a:t>The importance of data assimilation was also noted and the idea was expressed that the overall topic is an FDA issue </a:t>
            </a:r>
          </a:p>
        </p:txBody>
      </p:sp>
      <p:sp>
        <p:nvSpPr>
          <p:cNvPr id="4" name="Espace réservé du contenu 3">
            <a:extLst>
              <a:ext uri="{FF2B5EF4-FFF2-40B4-BE49-F238E27FC236}">
                <a16:creationId xmlns:a16="http://schemas.microsoft.com/office/drawing/2014/main" xmlns="" id="{F98DFA6A-B581-4DEB-8D38-D8AA8CF74726}"/>
              </a:ext>
            </a:extLst>
          </p:cNvPr>
          <p:cNvSpPr>
            <a:spLocks noGrp="1"/>
          </p:cNvSpPr>
          <p:nvPr>
            <p:ph sz="quarter" idx="11"/>
          </p:nvPr>
        </p:nvSpPr>
        <p:spPr/>
        <p:txBody>
          <a:bodyPr/>
          <a:lstStyle/>
          <a:p>
            <a:r>
              <a:rPr lang="en-US"/>
              <a:t>ARD Extension Session Report</a:t>
            </a:r>
            <a:endParaRPr lang="en-US" dirty="0"/>
          </a:p>
        </p:txBody>
      </p:sp>
    </p:spTree>
    <p:extLst>
      <p:ext uri="{BB962C8B-B14F-4D97-AF65-F5344CB8AC3E}">
        <p14:creationId xmlns:p14="http://schemas.microsoft.com/office/powerpoint/2010/main" val="35302694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5987D342-5D5E-444F-AC8A-F4D7AD123AC0}"/>
              </a:ext>
            </a:extLst>
          </p:cNvPr>
          <p:cNvSpPr>
            <a:spLocks noGrp="1"/>
          </p:cNvSpPr>
          <p:nvPr>
            <p:ph type="sldNum" sz="quarter" idx="2"/>
          </p:nvPr>
        </p:nvSpPr>
        <p:spPr/>
        <p:txBody>
          <a:bodyPr/>
          <a:lstStyle/>
          <a:p>
            <a:fld id="{86CB4B4D-7CA3-9044-876B-883B54F8677D}" type="slidenum">
              <a:rPr lang="uk-UA" smtClean="0"/>
              <a:pPr/>
              <a:t>7</a:t>
            </a:fld>
            <a:endParaRPr lang="uk-UA" dirty="0"/>
          </a:p>
        </p:txBody>
      </p:sp>
      <p:sp>
        <p:nvSpPr>
          <p:cNvPr id="3" name="Espace réservé du contenu 2">
            <a:extLst>
              <a:ext uri="{FF2B5EF4-FFF2-40B4-BE49-F238E27FC236}">
                <a16:creationId xmlns:a16="http://schemas.microsoft.com/office/drawing/2014/main" xmlns="" id="{AF6FC287-8089-4470-A998-9CF2F94E41FC}"/>
              </a:ext>
            </a:extLst>
          </p:cNvPr>
          <p:cNvSpPr>
            <a:spLocks noGrp="1"/>
          </p:cNvSpPr>
          <p:nvPr>
            <p:ph sz="quarter" idx="10"/>
          </p:nvPr>
        </p:nvSpPr>
        <p:spPr/>
        <p:txBody>
          <a:bodyPr/>
          <a:lstStyle/>
          <a:p>
            <a:r>
              <a:rPr lang="en-US" dirty="0"/>
              <a:t>In conclusion, the following outcomes were agreed:</a:t>
            </a:r>
          </a:p>
          <a:p>
            <a:pPr lvl="1"/>
            <a:r>
              <a:rPr lang="en-US" dirty="0"/>
              <a:t>VC’s are kindly asked to review the CARD4L framework developed by the LSI-VC to identify any components that would be of wider value. Feedback to LSI-VC would also be welcome.</a:t>
            </a:r>
          </a:p>
          <a:p>
            <a:pPr lvl="1"/>
            <a:r>
              <a:rPr lang="en-US" dirty="0"/>
              <a:t>The FDA-Ad Hoc Team is kindly asked to include in its report a recommendation that CEOS take appropriate (and </a:t>
            </a:r>
            <a:r>
              <a:rPr lang="en-US" i="1" dirty="0"/>
              <a:t>moderate</a:t>
            </a:r>
            <a:r>
              <a:rPr lang="en-US" dirty="0"/>
              <a:t>) steps to progress a CEOS-wide ARD strategy.</a:t>
            </a:r>
          </a:p>
        </p:txBody>
      </p:sp>
      <p:sp>
        <p:nvSpPr>
          <p:cNvPr id="4" name="Espace réservé du contenu 3">
            <a:extLst>
              <a:ext uri="{FF2B5EF4-FFF2-40B4-BE49-F238E27FC236}">
                <a16:creationId xmlns:a16="http://schemas.microsoft.com/office/drawing/2014/main" xmlns="" id="{0D5B9152-C877-41CF-BEC1-E9933BADC7CE}"/>
              </a:ext>
            </a:extLst>
          </p:cNvPr>
          <p:cNvSpPr>
            <a:spLocks noGrp="1"/>
          </p:cNvSpPr>
          <p:nvPr>
            <p:ph sz="quarter" idx="11"/>
          </p:nvPr>
        </p:nvSpPr>
        <p:spPr>
          <a:xfrm>
            <a:off x="2057400" y="304800"/>
            <a:ext cx="5562600" cy="533400"/>
          </a:xfrm>
        </p:spPr>
        <p:txBody>
          <a:bodyPr/>
          <a:lstStyle/>
          <a:p>
            <a:r>
              <a:rPr lang="en-US" dirty="0"/>
              <a:t>ARD Extension Session Report (cont’d)</a:t>
            </a:r>
          </a:p>
          <a:p>
            <a:endParaRPr lang="fr-FR" dirty="0"/>
          </a:p>
        </p:txBody>
      </p:sp>
    </p:spTree>
    <p:extLst>
      <p:ext uri="{BB962C8B-B14F-4D97-AF65-F5344CB8AC3E}">
        <p14:creationId xmlns:p14="http://schemas.microsoft.com/office/powerpoint/2010/main" val="9165042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3BCFD70-D3CB-4068-9A41-10862B4AC103}"/>
              </a:ext>
            </a:extLst>
          </p:cNvPr>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Espace réservé du contenu 2">
            <a:extLst>
              <a:ext uri="{FF2B5EF4-FFF2-40B4-BE49-F238E27FC236}">
                <a16:creationId xmlns:a16="http://schemas.microsoft.com/office/drawing/2014/main" xmlns="" id="{AD727A19-3100-4D7E-8CD1-36E50796F214}"/>
              </a:ext>
            </a:extLst>
          </p:cNvPr>
          <p:cNvSpPr>
            <a:spLocks noGrp="1"/>
          </p:cNvSpPr>
          <p:nvPr>
            <p:ph sz="quarter" idx="10"/>
          </p:nvPr>
        </p:nvSpPr>
        <p:spPr/>
        <p:txBody>
          <a:bodyPr/>
          <a:lstStyle/>
          <a:p>
            <a:r>
              <a:rPr lang="en-US" dirty="0"/>
              <a:t>The Carbon/Climate session was moderated by Mark Dowell (Carbon Strategy Team), Pascal Lecomte and Joerg Schulz (</a:t>
            </a:r>
            <a:r>
              <a:rPr lang="en-US" dirty="0" err="1"/>
              <a:t>WGClimate</a:t>
            </a:r>
            <a:r>
              <a:rPr lang="en-US" dirty="0"/>
              <a:t>), with the remote participation of David Crisp (AC-VC)</a:t>
            </a:r>
          </a:p>
          <a:p>
            <a:pPr lvl="1"/>
            <a:r>
              <a:rPr lang="en-US" dirty="0"/>
              <a:t>Lecomte presented the status of the space agency response to the GCOS-IP.</a:t>
            </a:r>
          </a:p>
          <a:p>
            <a:pPr lvl="1"/>
            <a:r>
              <a:rPr lang="en-US" dirty="0"/>
              <a:t>Dowell and Schulz reported on the ECV Inventory activity.</a:t>
            </a:r>
          </a:p>
          <a:p>
            <a:pPr lvl="1"/>
            <a:r>
              <a:rPr lang="en-US" dirty="0"/>
              <a:t>Dowell gave a short presentation of the CEOS report to SBSTA.</a:t>
            </a:r>
          </a:p>
          <a:p>
            <a:pPr lvl="1"/>
            <a:r>
              <a:rPr lang="en-US" dirty="0"/>
              <a:t>Dowell discussed the Carbon Strategy initial initiatives.</a:t>
            </a:r>
          </a:p>
          <a:p>
            <a:pPr lvl="1"/>
            <a:r>
              <a:rPr lang="en-US" dirty="0"/>
              <a:t>Crisp reported on status of the satellite carbon report (White Paper on GHG observation) requested from the AC-VC.</a:t>
            </a:r>
          </a:p>
          <a:p>
            <a:r>
              <a:rPr lang="en-US" dirty="0"/>
              <a:t>All were commended for their excellent work and very good progress in this critically important – but very heavy – activity</a:t>
            </a:r>
          </a:p>
          <a:p>
            <a:r>
              <a:rPr lang="en-US" dirty="0"/>
              <a:t>VCs were encouraged to continue their effort in support of the Carbon Strategy action items.</a:t>
            </a:r>
          </a:p>
        </p:txBody>
      </p:sp>
      <p:sp>
        <p:nvSpPr>
          <p:cNvPr id="4" name="Espace réservé du contenu 3">
            <a:extLst>
              <a:ext uri="{FF2B5EF4-FFF2-40B4-BE49-F238E27FC236}">
                <a16:creationId xmlns:a16="http://schemas.microsoft.com/office/drawing/2014/main" xmlns="" id="{1B69E452-C4E2-40E4-B472-4D69059BE316}"/>
              </a:ext>
            </a:extLst>
          </p:cNvPr>
          <p:cNvSpPr>
            <a:spLocks noGrp="1"/>
          </p:cNvSpPr>
          <p:nvPr>
            <p:ph sz="quarter" idx="11"/>
          </p:nvPr>
        </p:nvSpPr>
        <p:spPr/>
        <p:txBody>
          <a:bodyPr/>
          <a:lstStyle/>
          <a:p>
            <a:r>
              <a:rPr lang="en-US"/>
              <a:t>Climate/Carbon Session Report</a:t>
            </a:r>
          </a:p>
        </p:txBody>
      </p:sp>
    </p:spTree>
    <p:extLst>
      <p:ext uri="{BB962C8B-B14F-4D97-AF65-F5344CB8AC3E}">
        <p14:creationId xmlns:p14="http://schemas.microsoft.com/office/powerpoint/2010/main" val="10258757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CA83B3E7-4B04-4F50-9E44-29C7F7F2330F}"/>
              </a:ext>
            </a:extLst>
          </p:cNvPr>
          <p:cNvSpPr>
            <a:spLocks noGrp="1"/>
          </p:cNvSpPr>
          <p:nvPr>
            <p:ph type="sldNum" sz="quarter" idx="2"/>
          </p:nvPr>
        </p:nvSpPr>
        <p:spPr/>
        <p:txBody>
          <a:bodyPr/>
          <a:lstStyle/>
          <a:p>
            <a:fld id="{86CB4B4D-7CA3-9044-876B-883B54F8677D}" type="slidenum">
              <a:rPr lang="uk-UA" smtClean="0"/>
              <a:pPr/>
              <a:t>9</a:t>
            </a:fld>
            <a:endParaRPr lang="uk-UA" dirty="0"/>
          </a:p>
        </p:txBody>
      </p:sp>
      <p:sp>
        <p:nvSpPr>
          <p:cNvPr id="3" name="Espace réservé du contenu 2">
            <a:extLst>
              <a:ext uri="{FF2B5EF4-FFF2-40B4-BE49-F238E27FC236}">
                <a16:creationId xmlns:a16="http://schemas.microsoft.com/office/drawing/2014/main" xmlns="" id="{4FA6455E-815D-4030-BCD4-A7ACA9F0DBB8}"/>
              </a:ext>
            </a:extLst>
          </p:cNvPr>
          <p:cNvSpPr>
            <a:spLocks noGrp="1"/>
          </p:cNvSpPr>
          <p:nvPr>
            <p:ph sz="quarter" idx="10"/>
          </p:nvPr>
        </p:nvSpPr>
        <p:spPr/>
        <p:txBody>
          <a:bodyPr/>
          <a:lstStyle/>
          <a:p>
            <a:pPr lvl="0"/>
            <a:r>
              <a:rPr lang="en-AU" sz="1800" dirty="0"/>
              <a:t>AC-VC (</a:t>
            </a:r>
            <a:r>
              <a:rPr lang="en-AU" sz="1800" i="1" dirty="0"/>
              <a:t>J. Al-saadi/B. </a:t>
            </a:r>
            <a:r>
              <a:rPr lang="en-AU" sz="1800" i="1" dirty="0" err="1"/>
              <a:t>Veihelman</a:t>
            </a:r>
            <a:r>
              <a:rPr lang="en-AU" sz="1800" i="1" dirty="0"/>
              <a:t> and D. Crisp</a:t>
            </a:r>
            <a:r>
              <a:rPr lang="en-AU" sz="1800" dirty="0"/>
              <a:t>)</a:t>
            </a:r>
          </a:p>
          <a:p>
            <a:pPr lvl="1"/>
            <a:r>
              <a:rPr lang="en-AU" sz="1800" dirty="0"/>
              <a:t>AQ/GHG constellation coordination; Unmet measurement goals; Data access policies</a:t>
            </a:r>
            <a:endParaRPr lang="fr-FR" sz="1800" dirty="0"/>
          </a:p>
          <a:p>
            <a:pPr lvl="2"/>
            <a:r>
              <a:rPr lang="en-AU" sz="1800" dirty="0"/>
              <a:t>Ref.: CEOS-WP: Section 3.8, VC-2, VC-3</a:t>
            </a:r>
          </a:p>
          <a:p>
            <a:r>
              <a:rPr lang="en-AU" sz="1800" dirty="0"/>
              <a:t>SST-VC (</a:t>
            </a:r>
            <a:r>
              <a:rPr lang="en-AU" sz="1800" i="1" dirty="0"/>
              <a:t>A. O’Carroll and K. Casey</a:t>
            </a:r>
            <a:r>
              <a:rPr lang="en-AU" sz="1800" dirty="0"/>
              <a:t>)</a:t>
            </a:r>
            <a:endParaRPr lang="fr-FR" sz="1800" dirty="0"/>
          </a:p>
          <a:p>
            <a:pPr lvl="1"/>
            <a:r>
              <a:rPr lang="en-AU" sz="1800" dirty="0"/>
              <a:t>Passive Microwave Radiometer Continuity</a:t>
            </a:r>
          </a:p>
          <a:p>
            <a:r>
              <a:rPr lang="en-AU" sz="1800" dirty="0"/>
              <a:t>OSVW-VC (</a:t>
            </a:r>
            <a:r>
              <a:rPr lang="en-AU" sz="1800" i="1" dirty="0"/>
              <a:t>P. Chang</a:t>
            </a:r>
            <a:r>
              <a:rPr lang="en-AU" sz="1800" dirty="0"/>
              <a:t>) </a:t>
            </a:r>
          </a:p>
          <a:p>
            <a:pPr lvl="1"/>
            <a:r>
              <a:rPr lang="en-AU" sz="1800" dirty="0"/>
              <a:t>Building a strong case for operation continuity</a:t>
            </a:r>
          </a:p>
          <a:p>
            <a:pPr lvl="2"/>
            <a:r>
              <a:rPr lang="en-AU" sz="1800" dirty="0"/>
              <a:t>Ref.: CEOS-WP: Section 3.8, VC-14</a:t>
            </a:r>
            <a:endParaRPr lang="fr-FR" sz="1800" dirty="0"/>
          </a:p>
          <a:p>
            <a:pPr lvl="0"/>
            <a:r>
              <a:rPr lang="en-AU" sz="1800" dirty="0"/>
              <a:t>Leadership changes and issues</a:t>
            </a:r>
            <a:endParaRPr lang="fr-FR" sz="1800" dirty="0"/>
          </a:p>
          <a:p>
            <a:pPr lvl="1"/>
            <a:r>
              <a:rPr lang="en-AU" sz="1800" dirty="0" err="1"/>
              <a:t>WGDisasters</a:t>
            </a:r>
            <a:r>
              <a:rPr lang="en-AU" sz="1800" dirty="0"/>
              <a:t> (</a:t>
            </a:r>
            <a:r>
              <a:rPr lang="en-AU" sz="1800" i="1" dirty="0"/>
              <a:t>S. Chalifoux</a:t>
            </a:r>
            <a:r>
              <a:rPr lang="en-AU" sz="1800" dirty="0"/>
              <a:t>)</a:t>
            </a:r>
            <a:endParaRPr lang="fr-FR" sz="1800" dirty="0"/>
          </a:p>
          <a:p>
            <a:pPr lvl="1"/>
            <a:r>
              <a:rPr lang="en-AU" sz="1800" dirty="0"/>
              <a:t>WGISS (</a:t>
            </a:r>
            <a:r>
              <a:rPr lang="en-AU" sz="1800" i="1" dirty="0"/>
              <a:t>A. Mitchell</a:t>
            </a:r>
            <a:r>
              <a:rPr lang="en-AU" sz="1800" dirty="0"/>
              <a:t>)</a:t>
            </a:r>
            <a:endParaRPr lang="fr-FR" sz="1800" dirty="0"/>
          </a:p>
          <a:p>
            <a:pPr lvl="1"/>
            <a:r>
              <a:rPr lang="en-AU" sz="1800" dirty="0"/>
              <a:t>OST-VC (</a:t>
            </a:r>
            <a:r>
              <a:rPr lang="en-AU" sz="1800" i="1" dirty="0"/>
              <a:t>J.-L. Fellous and I. Petiteville</a:t>
            </a:r>
            <a:r>
              <a:rPr lang="en-AU" sz="1800" dirty="0"/>
              <a:t>)</a:t>
            </a:r>
            <a:endParaRPr lang="fr-FR" sz="1800" dirty="0"/>
          </a:p>
          <a:p>
            <a:r>
              <a:rPr lang="en-GB" sz="1800" dirty="0"/>
              <a:t>Review of key issues for coordination before CEOS Plenary (as required)</a:t>
            </a:r>
            <a:endParaRPr lang="en-US" sz="1800" dirty="0"/>
          </a:p>
        </p:txBody>
      </p:sp>
      <p:sp>
        <p:nvSpPr>
          <p:cNvPr id="4" name="Espace réservé du contenu 3">
            <a:extLst>
              <a:ext uri="{FF2B5EF4-FFF2-40B4-BE49-F238E27FC236}">
                <a16:creationId xmlns:a16="http://schemas.microsoft.com/office/drawing/2014/main" xmlns="" id="{0623D660-82D5-4850-81CF-E5231BF580F7}"/>
              </a:ext>
            </a:extLst>
          </p:cNvPr>
          <p:cNvSpPr>
            <a:spLocks noGrp="1"/>
          </p:cNvSpPr>
          <p:nvPr>
            <p:ph sz="quarter" idx="11"/>
          </p:nvPr>
        </p:nvSpPr>
        <p:spPr/>
        <p:txBody>
          <a:bodyPr/>
          <a:lstStyle/>
          <a:p>
            <a:r>
              <a:rPr lang="en-US"/>
              <a:t>VC Issues for consideration by the SIT</a:t>
            </a:r>
          </a:p>
        </p:txBody>
      </p:sp>
    </p:spTree>
    <p:extLst>
      <p:ext uri="{BB962C8B-B14F-4D97-AF65-F5344CB8AC3E}">
        <p14:creationId xmlns:p14="http://schemas.microsoft.com/office/powerpoint/2010/main" val="344352571"/>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9105</TotalTime>
  <Words>3769</Words>
  <Application>Microsoft Macintosh PowerPoint</Application>
  <PresentationFormat>On-screen Show (4:3)</PresentationFormat>
  <Paragraphs>468</Paragraphs>
  <Slides>42</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Arial</vt:lpstr>
      <vt:lpstr>Arial Bold</vt:lpstr>
      <vt:lpstr>Arial Unicode MS</vt:lpstr>
      <vt:lpstr>Avenir Roman</vt:lpstr>
      <vt:lpstr>Calibri</vt:lpstr>
      <vt:lpstr>Courier New</vt:lpstr>
      <vt:lpstr>Droid Serif</vt:lpstr>
      <vt:lpstr>Helvetica</vt:lpstr>
      <vt:lpstr>ＭＳ Ｐゴシック</vt:lpstr>
      <vt:lpstr>Proxima Nova Regular</vt:lpstr>
      <vt:lpstr>Times New Roman</vt:lpstr>
      <vt:lpstr>Wingdings</vt:lpstr>
      <vt:lpstr>Default</vt:lpstr>
      <vt:lpstr>Report from the VC-WG Day Jean-Louis Fellous, SIT Chair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Issues and potential resolutions that may require SIT Chair support: AC-VC</vt:lpstr>
      <vt:lpstr>PowerPoint Presentation</vt:lpstr>
      <vt:lpstr>PowerPoint Presentation</vt:lpstr>
      <vt:lpstr>PowerPoint Presentation</vt:lpstr>
      <vt:lpstr>Issues and potential resolutions that may require SIT Chair support: SST-VC Passive Microwave Radiometer Continuity</vt:lpstr>
      <vt:lpstr>PowerPoint Presentation</vt:lpstr>
      <vt:lpstr>PowerPoint Presentation</vt:lpstr>
      <vt:lpstr>Passive Microwave Radiometers for SST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Issues and potential resolutions that may require SIT Chair support: OSVW-VC The Case for Satellite OSVW: is it sufficient?</vt:lpstr>
      <vt:lpstr>OSVW Constellation Status and Health</vt:lpstr>
      <vt:lpstr>PowerPoint Presentation</vt:lpstr>
      <vt:lpstr>Optimum (minimum) OSVW constellation 2015 IOVWST meeting recommendation</vt:lpstr>
      <vt:lpstr>The OSVW Constellation Future? Questions posed at the 2017 OSVW-VC meeting</vt:lpstr>
      <vt:lpstr>Do We Have a Sufficient Business Case? Some Random Thoughts</vt:lpstr>
      <vt:lpstr>Leadership changes and issues – WGDisasters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of key issues for coordination before CEOS Plenary</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152</cp:revision>
  <dcterms:modified xsi:type="dcterms:W3CDTF">2017-10-03T18:29:29Z</dcterms:modified>
</cp:coreProperties>
</file>