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65" r:id="rId3"/>
    <p:sldId id="261" r:id="rId4"/>
    <p:sldId id="293" r:id="rId5"/>
    <p:sldId id="291" r:id="rId6"/>
    <p:sldId id="262" r:id="rId7"/>
    <p:sldId id="289" r:id="rId8"/>
    <p:sldId id="288" r:id="rId9"/>
    <p:sldId id="263" r:id="rId10"/>
    <p:sldId id="292" r:id="rId11"/>
    <p:sldId id="273" r:id="rId12"/>
    <p:sldId id="290" r:id="rId13"/>
    <p:sldId id="274" r:id="rId14"/>
    <p:sldId id="275" r:id="rId15"/>
    <p:sldId id="260" r:id="rId16"/>
    <p:sldId id="277" r:id="rId17"/>
    <p:sldId id="285" r:id="rId18"/>
    <p:sldId id="286" r:id="rId19"/>
    <p:sldId id="287" r:id="rId20"/>
    <p:sldId id="282" r:id="rId21"/>
  </p:sldIdLst>
  <p:sldSz cx="9144000" cy="6858000" type="screen4x3"/>
  <p:notesSz cx="6858000" cy="9144000"/>
  <p:defaultTextStyle>
    <a:lvl1pPr defTabSz="457200">
      <a:defRPr>
        <a:solidFill>
          <a:srgbClr val="002569"/>
        </a:solidFill>
      </a:defRPr>
    </a:lvl1pPr>
    <a:lvl2pPr indent="457200" defTabSz="457200">
      <a:defRPr>
        <a:solidFill>
          <a:srgbClr val="002569"/>
        </a:solidFill>
      </a:defRPr>
    </a:lvl2pPr>
    <a:lvl3pPr indent="914400" defTabSz="457200">
      <a:defRPr>
        <a:solidFill>
          <a:srgbClr val="002569"/>
        </a:solidFill>
      </a:defRPr>
    </a:lvl3pPr>
    <a:lvl4pPr indent="1371600" defTabSz="457200">
      <a:defRPr>
        <a:solidFill>
          <a:srgbClr val="002569"/>
        </a:solidFill>
      </a:defRPr>
    </a:lvl4pPr>
    <a:lvl5pPr indent="1828800" defTabSz="457200">
      <a:defRPr>
        <a:solidFill>
          <a:srgbClr val="002569"/>
        </a:solidFill>
      </a:defRPr>
    </a:lvl5pPr>
    <a:lvl6pPr indent="2286000" defTabSz="457200">
      <a:defRPr>
        <a:solidFill>
          <a:srgbClr val="002569"/>
        </a:solidFill>
      </a:defRPr>
    </a:lvl6pPr>
    <a:lvl7pPr indent="2743200" defTabSz="457200">
      <a:defRPr>
        <a:solidFill>
          <a:srgbClr val="002569"/>
        </a:solidFill>
      </a:defRPr>
    </a:lvl7pPr>
    <a:lvl8pPr indent="3200400" defTabSz="457200">
      <a:defRPr>
        <a:solidFill>
          <a:srgbClr val="002569"/>
        </a:solidFill>
      </a:defRPr>
    </a:lvl8pPr>
    <a:lvl9pPr indent="3657600" defTabSz="457200">
      <a:defRPr>
        <a:solidFill>
          <a:srgbClr val="002569"/>
        </a:solidFill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2" clrIdx="0">
    <p:extLst/>
  </p:cmAuthor>
  <p:cmAuthor id="2" name="Microsoft Office User" initials="Office [2]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2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DDCA"/>
          </a:solidFill>
        </a:fill>
      </a:tcStyle>
    </a:wholeTbl>
    <a:band2H>
      <a:tcTxStyle/>
      <a:tcStyle>
        <a:tcBdr/>
        <a:fill>
          <a:solidFill>
            <a:srgbClr val="FFEF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CBCB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7EA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BD3"/>
          </a:solidFill>
        </a:fill>
      </a:tcStyle>
    </a:wholeTbl>
    <a:band2H>
      <a:tcTxStyle/>
      <a:tcStyle>
        <a:tcBdr/>
        <a:fill>
          <a:solidFill>
            <a:srgbClr val="E6E7EA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3062" autoAdjust="0"/>
  </p:normalViewPr>
  <p:slideViewPr>
    <p:cSldViewPr>
      <p:cViewPr>
        <p:scale>
          <a:sx n="59" d="100"/>
          <a:sy n="59" d="100"/>
        </p:scale>
        <p:origin x="2056" y="1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commentAuthors" Target="commentAuthor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3021836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72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068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881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4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New Thematic Coordination Teams include:</a:t>
            </a:r>
            <a:br>
              <a:rPr lang="en-US" dirty="0" smtClean="0"/>
            </a:br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Global Monitoring Systems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Rangeland and Pasture Productivity Monitoring (RAPP)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Enhancement of Monitoring Systems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Earth Observations Data Coordination &amp; Link with CEOS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Operational R&amp;D Coordination 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Capacity Development Coordination</a:t>
            </a:r>
          </a:p>
          <a:p>
            <a:pPr lvl="0"/>
            <a:r>
              <a:rPr lang="en-US" sz="2400" dirty="0" smtClean="0">
                <a:effectLst/>
                <a:latin typeface="+mn-lt"/>
                <a:ea typeface="+mn-ea"/>
                <a:cs typeface="+mn-cs"/>
                <a:sym typeface="Avenir Roman"/>
              </a:rPr>
              <a:t>GEOGLAM Data and Information Infrastructure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Drafting</a:t>
            </a:r>
            <a:r>
              <a:rPr lang="en-US" baseline="0" dirty="0" smtClean="0"/>
              <a:t> of Terms of Reference for the ExCom and its constituents are underway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complements GEOGLAM Workflow – this is about governance/organization vs. activities.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225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Revised</a:t>
            </a:r>
            <a:r>
              <a:rPr lang="en-US" baseline="0" dirty="0" smtClean="0"/>
              <a:t> “support future mission planning” to say “provide insight in” – the idea being that this exercise is helpful and useful to space agencies in understanding community requirements both of current and future missions.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999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Both </a:t>
            </a:r>
            <a:r>
              <a:rPr lang="en-US" dirty="0" err="1" smtClean="0"/>
              <a:t>AmeriGEOSS</a:t>
            </a:r>
            <a:r>
              <a:rPr lang="en-US" dirty="0" smtClean="0"/>
              <a:t> week and CEOS WG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CapD</a:t>
            </a:r>
            <a:r>
              <a:rPr lang="en-US" baseline="0" dirty="0" smtClean="0"/>
              <a:t> are being held in San Jose dos Campos, different times of year.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57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16E2BB7-6B1E-49A7-8E64-132DF24F5F1D}" type="slidenum">
              <a:rPr lang="fr-FR" altLang="fr-FR" smtClean="0"/>
              <a:pPr/>
              <a:t>20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94509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763000" y="6629400"/>
            <a:ext cx="304800" cy="187285"/>
          </a:xfrm>
          <a:prstGeom prst="roundRect">
            <a:avLst/>
          </a:prstGeom>
          <a:solidFill>
            <a:schemeClr val="lt1">
              <a:alpha val="49000"/>
            </a:schemeClr>
          </a:solidFill>
          <a:ln>
            <a:solidFill>
              <a:schemeClr val="tx2">
                <a:alpha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algn="ctr">
              <a:defRPr lang="uk-UA" sz="1100" i="1" smtClean="0">
                <a:solidFill>
                  <a:schemeClr val="tx2"/>
                </a:solidFill>
                <a:latin typeface="+mj-lt"/>
                <a:ea typeface="+mj-ea"/>
                <a:cs typeface="Proxima Nova Regular"/>
              </a:defRPr>
            </a:lvl1pPr>
          </a:lstStyle>
          <a:p>
            <a:pPr defTabSz="914400"/>
            <a:fld id="{86CB4B4D-7CA3-9044-876B-883B54F8677D}" type="slidenum">
              <a:rPr lang="uk-UA" smtClean="0"/>
              <a:pPr defTabSz="914400"/>
              <a:t>‹#›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0200"/>
            <a:ext cx="8153400" cy="472440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j-lt"/>
                <a:cs typeface="Arial" panose="020B0604020202020204" pitchFamily="34" charset="0"/>
              </a:defRPr>
            </a:lvl1pPr>
            <a:lvl2pPr marL="768927" indent="-311727">
              <a:buFont typeface="Courier New" panose="02070309020205020404" pitchFamily="49" charset="0"/>
              <a:buChar char="o"/>
              <a:defRPr sz="2000">
                <a:latin typeface="+mj-lt"/>
                <a:cs typeface="Arial" panose="020B0604020202020204" pitchFamily="34" charset="0"/>
              </a:defRPr>
            </a:lvl2pPr>
            <a:lvl3pPr marL="1188719" indent="-274319">
              <a:buFont typeface="Wingdings" panose="05000000000000000000" pitchFamily="2" charset="2"/>
              <a:buChar char="§"/>
              <a:defRPr sz="2000">
                <a:latin typeface="+mj-lt"/>
                <a:cs typeface="Arial" panose="020B0604020202020204" pitchFamily="34" charset="0"/>
              </a:defRPr>
            </a:lvl3pPr>
            <a:lvl4pPr>
              <a:defRPr sz="2000">
                <a:latin typeface="+mj-lt"/>
                <a:cs typeface="Arial" panose="020B0604020202020204" pitchFamily="34" charset="0"/>
              </a:defRPr>
            </a:lvl4pPr>
            <a:lvl5pPr>
              <a:defRPr sz="20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hape 3"/>
          <p:cNvSpPr/>
          <p:nvPr userDrawn="1"/>
        </p:nvSpPr>
        <p:spPr>
          <a:xfrm>
            <a:off x="76200" y="6629400"/>
            <a:ext cx="2133600" cy="187285"/>
          </a:xfrm>
          <a:prstGeom prst="roundRect">
            <a:avLst/>
          </a:prstGeom>
          <a:solidFill>
            <a:schemeClr val="lt1">
              <a:alpha val="49000"/>
            </a:schemeClr>
          </a:solidFill>
          <a:ln>
            <a:solidFill>
              <a:schemeClr val="tx2">
                <a:alpha val="60000"/>
              </a:schemeClr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lvl="0" algn="ctr" defTabSz="914400">
              <a:defRPr>
                <a:solidFill>
                  <a:srgbClr val="000000"/>
                </a:solidFill>
              </a:defRPr>
            </a:pPr>
            <a:r>
              <a:rPr lang="en-AU" sz="1100" i="1" dirty="0" smtClean="0">
                <a:solidFill>
                  <a:schemeClr val="tx2"/>
                </a:solidFill>
                <a:latin typeface="+mj-ea"/>
                <a:ea typeface="+mj-ea"/>
                <a:cs typeface="Proxima Nova Regular"/>
                <a:sym typeface="Proxima Nova Regular"/>
              </a:rPr>
              <a:t>SIT TWS ‘17, 13-14 Sept 2017</a:t>
            </a:r>
            <a:endParaRPr sz="1100" i="1" dirty="0">
              <a:solidFill>
                <a:schemeClr val="tx2"/>
              </a:solidFill>
              <a:latin typeface="+mj-ea"/>
              <a:ea typeface="+mj-ea"/>
              <a:cs typeface="Proxima Nova Regular"/>
              <a:sym typeface="Proxima Nova Regular"/>
            </a:endParaRPr>
          </a:p>
        </p:txBody>
      </p:sp>
      <p:sp>
        <p:nvSpPr>
          <p:cNvPr id="9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2057400" y="304800"/>
            <a:ext cx="4953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Pct val="100000"/>
              <a:tabLst/>
              <a:defRPr/>
            </a:pPr>
            <a:r>
              <a:rPr lang="en-US" dirty="0" smtClean="0"/>
              <a:t>Title TBA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E9406BE-2200-4DEA-8F5A-DD47B1B94CE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0F7-040E-4945-9D4D-2150C9A64A6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874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95288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3C2E70-434E-4A7D-A6E1-92B234399F39}" type="datetimeFigureOut">
              <a:rPr lang="en-US" smtClean="0"/>
              <a:t>9/12/17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912C3-5B99-49FD-8169-273DE3B4A4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05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spcBef>
                <a:spcPts val="600"/>
              </a:spcBef>
              <a:defRPr sz="1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hf hdr="0" ftr="0" dt="0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2" Type="http://schemas.openxmlformats.org/officeDocument/2006/relationships/hyperlink" Target="mailto:Sobue.shinichi@jaxa.jp" TargetMode="External"/><Relationship Id="rId3" Type="http://schemas.openxmlformats.org/officeDocument/2006/relationships/hyperlink" Target="mailto:ohyoshi.kei@jaxa.jp" TargetMode="External"/><Relationship Id="rId4" Type="http://schemas.openxmlformats.org/officeDocument/2006/relationships/hyperlink" Target="mailto:Thuy.letoan@cesbio.cnes.fr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7" Type="http://schemas.openxmlformats.org/officeDocument/2006/relationships/hyperlink" Target="http://www.asia-rice.org/" TargetMode="External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18.png"/><Relationship Id="rId6" Type="http://schemas.openxmlformats.org/officeDocument/2006/relationships/image" Target="../media/image24.jpe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 idx="4294967295"/>
          </p:nvPr>
        </p:nvSpPr>
        <p:spPr>
          <a:xfrm>
            <a:off x="622789" y="2514600"/>
            <a:ext cx="7987811" cy="993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latin typeface="Droid Serif"/>
                <a:ea typeface="Droid Serif"/>
                <a:cs typeface="Droid Serif"/>
                <a:sym typeface="Droid Serif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3600" b="1" dirty="0" smtClean="0">
                <a:solidFill>
                  <a:srgbClr val="FFFFFF"/>
                </a:solidFill>
                <a:latin typeface="+mj-lt"/>
              </a:rPr>
              <a:t>CEOS Ad Hoc WG on GEOGLAM</a:t>
            </a:r>
            <a:endParaRPr sz="36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22788" y="3759200"/>
            <a:ext cx="4939811" cy="2541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Brad Doorn (NASA) &amp; Selma Cherchali (CNES)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SIT Tech Workshop 2017 </a:t>
            </a:r>
            <a:r>
              <a:rPr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Agenda </a:t>
            </a:r>
            <a:r>
              <a:rPr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Item </a:t>
            </a:r>
            <a:r>
              <a:rPr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#</a:t>
            </a:r>
            <a:r>
              <a:rPr lang="en-US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 11</a:t>
            </a:r>
            <a:endParaRPr lang="en-AU" dirty="0" smtClean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CEOS </a:t>
            </a:r>
            <a:r>
              <a:rPr lang="en-AU" dirty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S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trategic Implementation Team Tech Workshop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ESA/ESRIN, </a:t>
            </a:r>
            <a:r>
              <a:rPr lang="en-AU" dirty="0" err="1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Frascati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, Italy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13</a:t>
            </a:r>
            <a:r>
              <a:rPr lang="en-AU" baseline="30000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-14</a:t>
            </a:r>
            <a:r>
              <a:rPr lang="en-AU" baseline="30000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th</a:t>
            </a:r>
            <a:r>
              <a:rPr lang="en-AU" dirty="0" smtClean="0">
                <a:solidFill>
                  <a:srgbClr val="FFFFFF"/>
                </a:solidFill>
                <a:latin typeface="+mj-lt"/>
                <a:ea typeface="Arial Bold"/>
                <a:cs typeface="Arial Bold"/>
                <a:sym typeface="Arial Bold"/>
              </a:rPr>
              <a:t> September 2017</a:t>
            </a:r>
            <a:endParaRPr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</p:txBody>
      </p:sp>
      <p:pic>
        <p:nvPicPr>
          <p:cNvPr id="12" name="ceos_logo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1217405"/>
            <a:ext cx="2507906" cy="99313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10"/>
          <p:cNvSpPr txBox="1">
            <a:spLocks/>
          </p:cNvSpPr>
          <p:nvPr/>
        </p:nvSpPr>
        <p:spPr>
          <a:xfrm>
            <a:off x="622789" y="2246634"/>
            <a:ext cx="2806211" cy="21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solidFill>
                  <a:srgbClr val="FFFFFF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4572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9144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13716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18288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defTabSz="914400">
              <a:defRPr sz="1800" b="0">
                <a:solidFill>
                  <a:srgbClr val="000000"/>
                </a:solidFill>
              </a:defRPr>
            </a:pPr>
            <a:r>
              <a:rPr lang="en-US" sz="105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+mj-lt"/>
              </a:rPr>
              <a:t>Committee on Earth Observation Satellites</a:t>
            </a:r>
            <a:endParaRPr lang="en-US" sz="1050" dirty="0">
              <a:solidFill>
                <a:schemeClr val="bg1">
                  <a:lumMod val="20000"/>
                  <a:lumOff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10</a:t>
            </a:fld>
            <a:endParaRPr lang="uk-U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433939" y="2824213"/>
          <a:ext cx="815340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7800"/>
                <a:gridCol w="2717800"/>
                <a:gridCol w="2717800"/>
              </a:tblGrid>
              <a:tr h="1422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Comparison</a:t>
                      </a:r>
                      <a:r>
                        <a:rPr lang="en-US" sz="1600" b="1" baseline="0" dirty="0" smtClean="0"/>
                        <a:t> of Original vs. Requirements Refresh</a:t>
                      </a:r>
                      <a:endParaRPr 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</a:tr>
              <a:tr h="142240"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2012-2014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2016-2017</a:t>
                      </a:r>
                      <a:endParaRPr 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Source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Montreal</a:t>
                      </a:r>
                      <a:r>
                        <a:rPr lang="en-US" sz="1600" baseline="0" dirty="0" smtClean="0"/>
                        <a:t> 2012 WG led by Pierre </a:t>
                      </a:r>
                      <a:r>
                        <a:rPr lang="en-US" sz="1600" baseline="0" dirty="0" err="1" smtClean="0"/>
                        <a:t>Defourny</a:t>
                      </a:r>
                      <a:r>
                        <a:rPr lang="en-US" sz="1600" baseline="0" dirty="0" smtClean="0"/>
                        <a:t> (lit review)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Multiple JECAM &amp;</a:t>
                      </a:r>
                      <a:r>
                        <a:rPr lang="en-US" sz="1600" baseline="0" dirty="0" smtClean="0"/>
                        <a:t> Asia-</a:t>
                      </a:r>
                      <a:r>
                        <a:rPr lang="en-US" sz="1600" baseline="0" dirty="0" err="1" smtClean="0"/>
                        <a:t>RiCE</a:t>
                      </a:r>
                      <a:r>
                        <a:rPr lang="en-US" sz="1600" baseline="0" dirty="0" smtClean="0"/>
                        <a:t> Sites (experiment)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Variables Described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Observation</a:t>
                      </a:r>
                      <a:r>
                        <a:rPr lang="en-US" sz="1600" b="1" baseline="0" dirty="0" smtClean="0"/>
                        <a:t> Types Collected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Satellite</a:t>
                      </a:r>
                      <a:r>
                        <a:rPr lang="en-US" sz="1600" baseline="0" dirty="0" smtClean="0"/>
                        <a:t> only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Satellite, In Situ, Ag Met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Analytical</a:t>
                      </a:r>
                      <a:r>
                        <a:rPr lang="en-US" sz="1600" b="1" baseline="0" dirty="0" smtClean="0"/>
                        <a:t> Needs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Not Addressed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r>
                        <a:rPr lang="en-US" sz="1600" baseline="0" dirty="0" smtClean="0"/>
                        <a:t> Questions 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“Firmness”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Some</a:t>
                      </a:r>
                      <a:r>
                        <a:rPr lang="en-US" sz="1600" baseline="0" dirty="0" smtClean="0"/>
                        <a:t> had ranges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“Minimum” vs. “Preferred”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Application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Not</a:t>
                      </a:r>
                      <a:r>
                        <a:rPr lang="en-US" sz="1600" baseline="0" dirty="0" smtClean="0"/>
                        <a:t> explicit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R&amp;D vs.</a:t>
                      </a:r>
                      <a:r>
                        <a:rPr lang="en-US" sz="1600" baseline="0" dirty="0" smtClean="0"/>
                        <a:t> Operational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Latency Requirements Considered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GEOGLAM Requirements Refresh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19200"/>
            <a:ext cx="8153400" cy="16002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Wingdings" panose="05000000000000000000" pitchFamily="2" charset="2"/>
              <a:buChar char="§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defTabSz="914400"/>
            <a:r>
              <a:rPr lang="en-US" sz="1600" dirty="0" smtClean="0"/>
              <a:t>To better reflect R&amp;D findings – particularly as methods have advanced</a:t>
            </a:r>
          </a:p>
          <a:p>
            <a:pPr defTabSz="914400"/>
            <a:r>
              <a:rPr lang="en-US" sz="1600" dirty="0"/>
              <a:t>In support of data acquisition and future mission planning </a:t>
            </a:r>
            <a:endParaRPr lang="en-US" sz="1600" dirty="0" smtClean="0"/>
          </a:p>
          <a:p>
            <a:pPr defTabSz="914400"/>
            <a:r>
              <a:rPr lang="en-US" sz="1600" dirty="0" smtClean="0"/>
              <a:t>To better understand “proximal user” data needs (ARD, FDA)</a:t>
            </a:r>
          </a:p>
          <a:p>
            <a:pPr defTabSz="914400"/>
            <a:r>
              <a:rPr lang="en-US" sz="1600" dirty="0" smtClean="0"/>
              <a:t>Consistent with JECAM’s “Minimum Datasets” principle  </a:t>
            </a:r>
          </a:p>
          <a:p>
            <a:pPr defTabSz="914400"/>
            <a:r>
              <a:rPr lang="en-US" sz="1600" dirty="0" smtClean="0"/>
              <a:t>Supporting Compendium of “Best Practices”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0439528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 txBox="1">
            <a:spLocks/>
          </p:cNvSpPr>
          <p:nvPr/>
        </p:nvSpPr>
        <p:spPr bwMode="auto">
          <a:xfrm>
            <a:off x="1539361" y="60736"/>
            <a:ext cx="7604640" cy="61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5FAA"/>
                </a:solidFill>
                <a:latin typeface="Arial" charset="0"/>
                <a:cs typeface="Arial" charset="0"/>
              </a:defRPr>
            </a:lvl9pPr>
          </a:lstStyle>
          <a:p>
            <a:pPr defTabSz="914400"/>
            <a:r>
              <a:rPr kumimoji="1" lang="en-US" altLang="ja-JP" kern="1200" smtClean="0">
                <a:solidFill>
                  <a:srgbClr val="1F497D"/>
                </a:solidFill>
                <a:ea typeface="ＭＳ Ｐゴシック" pitchFamily="50" charset="-128"/>
              </a:rPr>
              <a:t>GEOGLAM AsiaRiCE</a:t>
            </a:r>
            <a:r>
              <a:rPr kumimoji="1" lang="en-US" altLang="ja-JP" kern="1200">
                <a:solidFill>
                  <a:srgbClr val="1F497D"/>
                </a:solidFill>
                <a:ea typeface="ＭＳ Ｐゴシック" pitchFamily="50" charset="-128"/>
              </a:rPr>
              <a:t> </a:t>
            </a:r>
            <a:r>
              <a:rPr kumimoji="1" lang="en-US" altLang="ja-JP" kern="1200" smtClean="0">
                <a:solidFill>
                  <a:srgbClr val="1F497D"/>
                </a:solidFill>
                <a:ea typeface="ＭＳ Ｐゴシック" pitchFamily="50" charset="-128"/>
              </a:rPr>
              <a:t>(from demo to operation)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 bwMode="auto">
          <a:xfrm>
            <a:off x="154937" y="652689"/>
            <a:ext cx="8985253" cy="792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005FAA"/>
                </a:solidFill>
                <a:latin typeface="Arial Narrow" pitchFamily="34" charset="0"/>
                <a:ea typeface="ＭＳ Ｐゴシック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066FF"/>
                </a:solidFill>
                <a:latin typeface="Arial Narrow" pitchFamily="34" charset="0"/>
                <a:ea typeface="Arial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 i="1">
                <a:solidFill>
                  <a:srgbClr val="0066FF"/>
                </a:solidFill>
                <a:latin typeface="Arial Narrow" pitchFamily="34" charset="0"/>
                <a:ea typeface="Arial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b="1">
                <a:solidFill>
                  <a:srgbClr val="005FAA"/>
                </a:solidFill>
                <a:latin typeface="Arial Narrow" pitchFamily="34" charset="0"/>
                <a:ea typeface="Arial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rgbClr val="005FAA"/>
                </a:solidFill>
                <a:latin typeface="Arial Narrow" pitchFamily="34" charset="0"/>
                <a:ea typeface="Arial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rgbClr val="005FAA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rgbClr val="005FAA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rgbClr val="005FAA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rgbClr val="005FAA"/>
                </a:solidFill>
                <a:latin typeface="+mn-lt"/>
                <a:cs typeface="+mn-cs"/>
              </a:defRPr>
            </a:lvl9pPr>
          </a:lstStyle>
          <a:p>
            <a:pPr marL="0" indent="0" defTabSz="914400">
              <a:buFontTx/>
              <a:buNone/>
            </a:pPr>
            <a:r>
              <a:rPr kumimoji="1" lang="en-US" altLang="ja-JP" sz="1600" kern="1200" dirty="0" smtClean="0">
                <a:ea typeface="ＭＳ Ｐゴシック" pitchFamily="50" charset="-128"/>
              </a:rPr>
              <a:t>Asia-RiCE (Asia Rice Crop Estimation &amp; Monitoring) program led by JAXA with CNES and more than 20 Asian Space agencies and Ministries of Agriculture with International organization such as ASEAN/AFSIS, UN/FAO, IRRI from 2013</a:t>
            </a:r>
            <a:r>
              <a:rPr kumimoji="1" lang="en-US" altLang="ja-JP" sz="1600" kern="1200" dirty="0">
                <a:ea typeface="ＭＳ Ｐゴシック" pitchFamily="50" charset="-128"/>
              </a:rPr>
              <a:t> </a:t>
            </a:r>
            <a:r>
              <a:rPr kumimoji="1" lang="en-US" altLang="ja-JP" sz="1600" kern="1200" dirty="0" smtClean="0">
                <a:ea typeface="ＭＳ Ｐゴシック" pitchFamily="50" charset="-128"/>
              </a:rPr>
              <a:t>(</a:t>
            </a:r>
            <a:r>
              <a:rPr kumimoji="1" lang="fr-FR" altLang="en-US" sz="1600" kern="1200" dirty="0">
                <a:solidFill>
                  <a:srgbClr val="1F497D"/>
                </a:solidFill>
                <a:latin typeface="Calibri"/>
                <a:sym typeface="Arial" pitchFamily="34" charset="0"/>
              </a:rPr>
              <a:t>POC: 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  <a:hlinkClick r:id="rId2"/>
              </a:rPr>
              <a:t>Sobue.shinichi@jaxa.jp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</a:rPr>
              <a:t>, 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  <a:hlinkClick r:id="rId3"/>
              </a:rPr>
              <a:t>ohyoshi.kei@jaxa.jp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</a:rPr>
              <a:t>, 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  <a:hlinkClick r:id="rId4"/>
              </a:rPr>
              <a:t>Thuy.letoan@cesbio.cnes.fr</a:t>
            </a:r>
            <a:r>
              <a:rPr kumimoji="1" lang="fr-FR" altLang="en-US" sz="1600" kern="1200" dirty="0" smtClean="0">
                <a:solidFill>
                  <a:srgbClr val="1F497D"/>
                </a:solidFill>
                <a:latin typeface="Calibri"/>
                <a:sym typeface="Arial" pitchFamily="34" charset="0"/>
              </a:rPr>
              <a:t>) </a:t>
            </a:r>
            <a:endParaRPr kumimoji="1" lang="en-US" altLang="ja-JP" sz="1600" kern="1200" dirty="0">
              <a:solidFill>
                <a:srgbClr val="1F497D"/>
              </a:solidFill>
              <a:latin typeface="Calibri" pitchFamily="34" charset="0"/>
              <a:ea typeface="ＭＳ Ｐゴシック"/>
              <a:sym typeface="Calibri" pitchFamily="34" charset="0"/>
            </a:endParaRPr>
          </a:p>
          <a:p>
            <a:pPr marL="0" indent="0" defTabSz="914400">
              <a:buFontTx/>
              <a:buNone/>
            </a:pPr>
            <a:endParaRPr kumimoji="1" lang="en-US" altLang="ja-JP" sz="1600" kern="1200" dirty="0" smtClean="0">
              <a:ea typeface="ＭＳ Ｐゴシック" pitchFamily="50" charset="-128"/>
            </a:endParaRPr>
          </a:p>
        </p:txBody>
      </p:sp>
      <p:graphicFrame>
        <p:nvGraphicFramePr>
          <p:cNvPr id="10" name="Group 4"/>
          <p:cNvGraphicFramePr>
            <a:graphicFrameLocks noGrp="1"/>
          </p:cNvGraphicFramePr>
          <p:nvPr>
            <p:extLst/>
          </p:nvPr>
        </p:nvGraphicFramePr>
        <p:xfrm>
          <a:off x="154936" y="1556792"/>
          <a:ext cx="8985253" cy="260559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32277"/>
                <a:gridCol w="2611453"/>
                <a:gridCol w="5941523"/>
              </a:tblGrid>
              <a:tr h="276031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ID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Target Agricultural Products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Requirements of EO data for operational use</a:t>
                      </a:r>
                      <a:endParaRPr kumimoji="0" lang="en-US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Bold" panose="020F0702030404030204" pitchFamily="34" charset="0"/>
                        <a:ea typeface="ＭＳ Ｐゴシック" panose="020B0600070205080204" pitchFamily="50" charset="-128"/>
                        <a:sym typeface="Calibri Bold" panose="020F0702030404030204" pitchFamily="34" charset="0"/>
                      </a:endParaRP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sym typeface="Calibri" panose="020F0502020204030204" pitchFamily="34" charset="0"/>
                        </a:rPr>
                        <a:t>P1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Rice Crop Area Estimates/Maps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en-US" altLang="ja-JP" sz="1200" smtClean="0">
                          <a:latin typeface="+mn-ea"/>
                          <a:ea typeface="+mn-ea"/>
                        </a:rPr>
                        <a:t>Wall-to-wall observation with SAR dual polarization </a:t>
                      </a:r>
                      <a:r>
                        <a:rPr lang="en-US" altLang="ja-JP" sz="1200" baseline="0" smtClean="0">
                          <a:latin typeface="+mn-ea"/>
                          <a:ea typeface="+mn-ea"/>
                        </a:rPr>
                        <a:t> with Opticals (week – bi-weekly - monthly) : Indonesia, Vietnam/Cambodia and Thailand/Lao projects</a:t>
                      </a:r>
                      <a:endParaRPr lang="en-US" altLang="ja-JP" sz="1200" smtClean="0">
                        <a:latin typeface="+mn-ea"/>
                        <a:ea typeface="+mn-ea"/>
                      </a:endParaRP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sym typeface="Calibri" panose="020F0502020204030204" pitchFamily="34" charset="0"/>
                        </a:rPr>
                        <a:t>P2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Crop Calendars/Crop Growth Status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Calibri Bold" panose="020F0702030404030204" pitchFamily="34" charset="0"/>
                        </a:rPr>
                        <a:t>Mid/coarse resolution opitcal frequent observation (MODIS, GCOM-C, Landasat, Sentinel-2, etc.) with SARs weekly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Calibri Bold" panose="020F0702030404030204" pitchFamily="34" charset="0"/>
                      </a:endParaRP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sym typeface="Calibri" panose="020F0502020204030204" pitchFamily="34" charset="0"/>
                        </a:rPr>
                        <a:t>P3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Crop Damage Assessment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Calibri Bold" panose="020F0702030404030204" pitchFamily="34" charset="0"/>
                        </a:rPr>
                        <a:t>Very High resolution SAR and Optical timely under international disasater charter, Sentinel Asia, etc.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Calibri Bold" panose="020F0702030404030204" pitchFamily="34" charset="0"/>
                      </a:endParaRP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sym typeface="Calibri" panose="020F0502020204030204" pitchFamily="34" charset="0"/>
                        </a:rPr>
                        <a:t>P4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Agro-meteorological Information Products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Calibri Bold" panose="020F0702030404030204" pitchFamily="34" charset="0"/>
                        </a:rPr>
                        <a:t>Daily Mid/coarse resolution optical, passive microwaver and PR with geostatinary met sat frequent observation (MODIS, Sentinel, GCOM-C/W, GPM, Himawari, etc.)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7914"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sym typeface="Calibri" panose="020F0502020204030204" pitchFamily="34" charset="0"/>
                        </a:rPr>
                        <a:t>P5</a:t>
                      </a:r>
                    </a:p>
                  </a:txBody>
                  <a:tcPr marL="44427" marR="44427" marT="44413" marB="44413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1pPr>
                      <a:lvl2pPr marL="681038" indent="-285750" algn="l">
                        <a:spcBef>
                          <a:spcPts val="600"/>
                        </a:spcBef>
                        <a:buSzPct val="100000"/>
                        <a:buFont typeface="Lucida Grande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2pPr>
                      <a:lvl3pPr marL="10810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3pPr>
                      <a:lvl4pPr marL="15382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4pPr>
                      <a:lvl5pPr marL="1995488" indent="-228600" algn="l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5pPr>
                      <a:lvl6pPr marL="24526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6pPr>
                      <a:lvl7pPr marL="29098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7pPr>
                      <a:lvl8pPr marL="33670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8pPr>
                      <a:lvl9pPr marL="3824288" indent="-22860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ヒラギノ角ゴ ProN W3" charset="0"/>
                          <a:cs typeface="ヒラギノ角ゴ ProN W3" charset="0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panose="020F0702030404030204" pitchFamily="34" charset="0"/>
                          <a:ea typeface="ＭＳ Ｐゴシック" panose="020B0600070205080204" pitchFamily="50" charset="-128"/>
                          <a:sym typeface="Calibri Bold" panose="020F0702030404030204" pitchFamily="34" charset="0"/>
                        </a:rPr>
                        <a:t>Production Estimation and Forecasting</a:t>
                      </a: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Wingdings" panose="05000000000000000000" pitchFamily="2" charset="2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Calibri Bold" panose="020F0702030404030204" pitchFamily="34" charset="0"/>
                        </a:rPr>
                        <a:t>Data fusion, data integration with ground base observation / statisitcal information and crop models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Calibri Bold" panose="020F0702030404030204" pitchFamily="34" charset="0"/>
                      </a:endParaRPr>
                    </a:p>
                  </a:txBody>
                  <a:tcPr marL="44427" marR="44427" marT="44413" marB="444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95406" y="621166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rtl="0"/>
            <a:endParaRPr kumimoji="1" lang="en-US" altLang="ja-JP" kern="1200" dirty="0">
              <a:solidFill>
                <a:prstClr val="black"/>
              </a:solidFill>
              <a:latin typeface="Calibri" pitchFamily="34" charset="0"/>
              <a:ea typeface="ＭＳ Ｐゴシック"/>
              <a:cs typeface="+mn-cs"/>
              <a:sym typeface="Calibri" pitchFamily="34" charset="0"/>
            </a:endParaRPr>
          </a:p>
        </p:txBody>
      </p:sp>
      <p:pic>
        <p:nvPicPr>
          <p:cNvPr id="24" name="image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92" y="41798"/>
            <a:ext cx="1561953" cy="4705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6" y="4236391"/>
            <a:ext cx="3344752" cy="219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-22592" y="6396335"/>
            <a:ext cx="3486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 rtl="0"/>
            <a:r>
              <a:rPr kumimoji="1" lang="en-US" altLang="ja-JP" sz="1400" kern="1200" smtClean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  <a:cs typeface="+mn-cs"/>
              </a:rPr>
              <a:t>Vietnam Data Cube starting from GEOSS-AP</a:t>
            </a:r>
          </a:p>
          <a:p>
            <a:pPr algn="l" defTabSz="914400" rtl="0"/>
            <a:r>
              <a:rPr kumimoji="1" lang="en-US" altLang="ja-JP" sz="1400" kern="1200" smtClean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  <a:cs typeface="+mn-cs"/>
              </a:rPr>
              <a:t>(Hanoi, September) by VNSC/VAST with CEOS</a:t>
            </a:r>
            <a:endParaRPr kumimoji="1" lang="ja-JP" altLang="en-US" sz="1400" kern="1200">
              <a:solidFill>
                <a:prstClr val="black"/>
              </a:solidFill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36342" y="404675"/>
            <a:ext cx="12282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 rtl="0"/>
            <a:r>
              <a:rPr kumimoji="1" lang="en-US" altLang="ja-JP" sz="800" kern="1200">
                <a:solidFill>
                  <a:srgbClr val="1F497D"/>
                </a:solidFill>
                <a:latin typeface="Calibri" pitchFamily="34" charset="0"/>
                <a:ea typeface="ＭＳ Ｐゴシック" panose="020B0600070205080204" pitchFamily="34" charset="-128"/>
                <a:cs typeface="+mn-cs"/>
                <a:sym typeface="Calibri" pitchFamily="34" charset="0"/>
                <a:hlinkClick r:id="rId7"/>
              </a:rPr>
              <a:t>http://www.asia-rice.org</a:t>
            </a:r>
            <a:endParaRPr kumimoji="1" lang="en-US" altLang="ja-JP" sz="800" kern="1200">
              <a:solidFill>
                <a:srgbClr val="1F497D"/>
              </a:solidFill>
              <a:latin typeface="Calibri" pitchFamily="34" charset="0"/>
              <a:ea typeface="ＭＳ Ｐゴシック" panose="020B0600070205080204" pitchFamily="34" charset="-128"/>
              <a:cs typeface="+mn-cs"/>
              <a:sym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670" y="4210509"/>
            <a:ext cx="2880320" cy="2603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609" y="4334009"/>
            <a:ext cx="2708979" cy="171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3454458" y="6157138"/>
            <a:ext cx="2550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 rtl="0"/>
            <a:r>
              <a:rPr kumimoji="1" lang="en-US" altLang="ja-JP" sz="1400" kern="1200" smtClean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  <a:cs typeface="+mn-cs"/>
              </a:rPr>
              <a:t>Time series observation by SAR for top 10 Indonesia main rice regions by ALOS-2 with MOA</a:t>
            </a:r>
            <a:endParaRPr kumimoji="1" lang="ja-JP" altLang="en-US" sz="1400" kern="1200">
              <a:solidFill>
                <a:prstClr val="black"/>
              </a:solidFill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1" name="Picture 3" descr="D:\Document_murakami\IVOS\201511\gcomc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791043">
            <a:off x="8328654" y="5152891"/>
            <a:ext cx="734157" cy="3635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3" descr="C:\Documents and Settings\02027\デスクトップ\2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873393" y="4166858"/>
            <a:ext cx="738554" cy="5651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 descr="D:\Document_murakami\IVOS\201511\gcomw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20879043">
            <a:off x="8446971" y="4266870"/>
            <a:ext cx="621323" cy="3651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" descr="D:\Document_murakami\IVOS\201511\gpm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494196" y="5625585"/>
            <a:ext cx="608135" cy="425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03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886700" cy="625474"/>
          </a:xfrm>
        </p:spPr>
        <p:txBody>
          <a:bodyPr/>
          <a:lstStyle/>
          <a:p>
            <a:pPr algn="ctr"/>
            <a:r>
              <a:rPr lang="fr-BE" sz="2800" dirty="0" smtClean="0"/>
              <a:t>EO for </a:t>
            </a:r>
            <a:r>
              <a:rPr lang="fr-BE" sz="2800" dirty="0" err="1" smtClean="0"/>
              <a:t>crop</a:t>
            </a:r>
            <a:r>
              <a:rPr lang="fr-BE" sz="2800" dirty="0" smtClean="0"/>
              <a:t> </a:t>
            </a:r>
            <a:r>
              <a:rPr lang="fr-BE" sz="2800" dirty="0" err="1" smtClean="0"/>
              <a:t>acreage</a:t>
            </a:r>
            <a:r>
              <a:rPr lang="fr-BE" sz="2800" dirty="0" smtClean="0"/>
              <a:t> </a:t>
            </a:r>
            <a:r>
              <a:rPr lang="fr-BE" sz="2800" dirty="0" err="1" smtClean="0"/>
              <a:t>estimates</a:t>
            </a:r>
            <a:r>
              <a:rPr lang="fr-BE" sz="2800" dirty="0" smtClean="0"/>
              <a:t/>
            </a:r>
            <a:br>
              <a:rPr lang="fr-BE" sz="2800" dirty="0" smtClean="0"/>
            </a:br>
            <a:r>
              <a:rPr lang="fr-BE" sz="2800" dirty="0" err="1" smtClean="0"/>
              <a:t>thanks</a:t>
            </a:r>
            <a:r>
              <a:rPr lang="fr-BE" sz="2800" dirty="0" smtClean="0"/>
              <a:t> to S2 and L8</a:t>
            </a:r>
            <a:endParaRPr lang="fr-BE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AC7-5221-45F1-AF84-86986231C7EC}" type="slidenum">
              <a:rPr lang="fr-BE" smtClean="0"/>
              <a:t>12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7158037" cy="505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2"/>
          <p:cNvSpPr txBox="1">
            <a:spLocks/>
          </p:cNvSpPr>
          <p:nvPr/>
        </p:nvSpPr>
        <p:spPr bwMode="auto">
          <a:xfrm>
            <a:off x="1905000" y="6477000"/>
            <a:ext cx="7162800" cy="414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BE" altLang="fr-FR" sz="2000">
                <a:solidFill>
                  <a:srgbClr val="000000"/>
                </a:solidFill>
              </a:rPr>
              <a:t>Sen2-Agri 10 m cropland map for Ukraine </a:t>
            </a:r>
            <a:r>
              <a:rPr lang="fr-BE" altLang="fr-FR" sz="1050">
                <a:solidFill>
                  <a:srgbClr val="000000"/>
                </a:solidFill>
              </a:rPr>
              <a:t>(July 2016)</a:t>
            </a:r>
            <a:endParaRPr lang="fr-BE" altLang="fr-FR" sz="2000">
              <a:solidFill>
                <a:srgbClr val="000000"/>
              </a:solidFill>
            </a:endParaRPr>
          </a:p>
        </p:txBody>
      </p:sp>
      <p:pic>
        <p:nvPicPr>
          <p:cNvPr id="7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1219200" cy="4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057400" y="5867400"/>
            <a:ext cx="23876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 err="1">
                <a:solidFill>
                  <a:prstClr val="black"/>
                </a:solidFill>
                <a:latin typeface="Calibri"/>
                <a:ea typeface="+mn-ea"/>
              </a:rPr>
              <a:t>Overall</a:t>
            </a:r>
            <a:r>
              <a:rPr lang="fr-BE" dirty="0">
                <a:solidFill>
                  <a:prstClr val="black"/>
                </a:solidFill>
                <a:latin typeface="Calibri"/>
                <a:ea typeface="+mn-ea"/>
              </a:rPr>
              <a:t> </a:t>
            </a:r>
            <a:r>
              <a:rPr lang="fr-BE" dirty="0" err="1">
                <a:solidFill>
                  <a:prstClr val="black"/>
                </a:solidFill>
                <a:latin typeface="Calibri"/>
                <a:ea typeface="+mn-ea"/>
              </a:rPr>
              <a:t>accuracy</a:t>
            </a:r>
            <a:r>
              <a:rPr lang="fr-BE" dirty="0">
                <a:solidFill>
                  <a:prstClr val="black"/>
                </a:solidFill>
                <a:latin typeface="Calibri"/>
                <a:ea typeface="+mn-ea"/>
              </a:rPr>
              <a:t>  : 96 %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>
                <a:solidFill>
                  <a:prstClr val="black"/>
                </a:solidFill>
                <a:latin typeface="Calibri"/>
                <a:ea typeface="+mn-ea"/>
              </a:rPr>
              <a:t>F-score </a:t>
            </a:r>
            <a:r>
              <a:rPr lang="fr-BE" dirty="0" err="1">
                <a:solidFill>
                  <a:prstClr val="black"/>
                </a:solidFill>
                <a:latin typeface="Calibri"/>
                <a:ea typeface="+mn-ea"/>
              </a:rPr>
              <a:t>cropland</a:t>
            </a:r>
            <a:r>
              <a:rPr lang="fr-BE" dirty="0">
                <a:solidFill>
                  <a:prstClr val="black"/>
                </a:solidFill>
                <a:latin typeface="Calibri"/>
                <a:ea typeface="+mn-ea"/>
              </a:rPr>
              <a:t> : 97 %</a:t>
            </a:r>
          </a:p>
        </p:txBody>
      </p:sp>
      <p:sp>
        <p:nvSpPr>
          <p:cNvPr id="9" name="Rectangle 8"/>
          <p:cNvSpPr/>
          <p:nvPr/>
        </p:nvSpPr>
        <p:spPr>
          <a:xfrm>
            <a:off x="2133600" y="5575300"/>
            <a:ext cx="231775" cy="1460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2362200" y="5486400"/>
            <a:ext cx="13716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>
                <a:solidFill>
                  <a:srgbClr val="000000"/>
                </a:solidFill>
                <a:cs typeface="Arial" panose="020B0604020202020204" pitchFamily="34" charset="0"/>
              </a:rPr>
              <a:t>Non-Cropland </a:t>
            </a: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2365375" y="5197475"/>
            <a:ext cx="108585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>
                <a:solidFill>
                  <a:srgbClr val="000000"/>
                </a:solidFill>
                <a:cs typeface="Arial" panose="020B0604020202020204" pitchFamily="34" charset="0"/>
              </a:rPr>
              <a:t>Cropland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36775" y="5289550"/>
            <a:ext cx="228600" cy="14446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1219200"/>
            <a:ext cx="899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000" dirty="0" smtClean="0"/>
              <a:t>Sentinel-2 and Landsat-8 </a:t>
            </a:r>
            <a:r>
              <a:rPr lang="fr-BE" sz="2000" dirty="0" err="1" smtClean="0"/>
              <a:t>provided</a:t>
            </a:r>
            <a:r>
              <a:rPr lang="fr-BE" sz="2000" dirty="0" smtClean="0"/>
              <a:t> NRT 10 m </a:t>
            </a:r>
            <a:r>
              <a:rPr lang="fr-BE" sz="2000" dirty="0" err="1" smtClean="0"/>
              <a:t>cropland</a:t>
            </a:r>
            <a:r>
              <a:rPr lang="fr-BE" sz="2000" dirty="0" smtClean="0"/>
              <a:t> and main </a:t>
            </a:r>
            <a:r>
              <a:rPr lang="fr-BE" sz="2000" dirty="0" err="1" smtClean="0"/>
              <a:t>crop</a:t>
            </a:r>
            <a:r>
              <a:rPr lang="fr-BE" sz="2000" dirty="0" smtClean="0"/>
              <a:t> </a:t>
            </a:r>
            <a:r>
              <a:rPr lang="fr-BE" sz="2000" dirty="0" err="1" smtClean="0"/>
              <a:t>maps</a:t>
            </a:r>
            <a:r>
              <a:rPr lang="fr-BE" sz="2000" dirty="0" smtClean="0"/>
              <a:t> </a:t>
            </a:r>
            <a:r>
              <a:rPr lang="fr-BE" sz="2000" dirty="0" err="1" smtClean="0"/>
              <a:t>nationwide</a:t>
            </a:r>
            <a:r>
              <a:rPr lang="fr-BE" sz="2000" dirty="0" smtClean="0"/>
              <a:t> </a:t>
            </a:r>
            <a:r>
              <a:rPr lang="fr-BE" dirty="0" smtClean="0"/>
              <a:t>– </a:t>
            </a:r>
            <a:r>
              <a:rPr lang="fr-BE" dirty="0" err="1" smtClean="0"/>
              <a:t>demonstration</a:t>
            </a:r>
            <a:r>
              <a:rPr lang="fr-BE" dirty="0" smtClean="0"/>
              <a:t> for Ukraine, South-</a:t>
            </a:r>
            <a:r>
              <a:rPr lang="fr-BE" dirty="0" err="1" smtClean="0"/>
              <a:t>Africa</a:t>
            </a:r>
            <a:r>
              <a:rPr lang="fr-BE" dirty="0" smtClean="0"/>
              <a:t> and Mali by Sen2-Agri system</a:t>
            </a:r>
            <a:endParaRPr lang="fr-BE" dirty="0"/>
          </a:p>
        </p:txBody>
      </p:sp>
      <p:sp>
        <p:nvSpPr>
          <p:cNvPr id="15" name="ZoneTexte 14"/>
          <p:cNvSpPr txBox="1"/>
          <p:nvPr/>
        </p:nvSpPr>
        <p:spPr>
          <a:xfrm>
            <a:off x="0" y="2971800"/>
            <a:ext cx="2057400" cy="258532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S2 &amp; L8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+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Sen2-Agri open</a:t>
            </a:r>
            <a:r>
              <a:rPr kumimoji="0" lang="fr-BE" sz="18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source system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+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Cloud </a:t>
            </a:r>
            <a:r>
              <a:rPr kumimoji="0" lang="fr-BE" sz="1800" b="0" i="1" u="none" strike="noStrike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computing</a:t>
            </a:r>
            <a:endParaRPr kumimoji="0" lang="fr-BE" sz="1800" b="0" i="1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BE" i="1" dirty="0" smtClean="0">
                <a:solidFill>
                  <a:schemeClr val="tx1"/>
                </a:solidFill>
              </a:rPr>
              <a:t>+</a:t>
            </a:r>
            <a:endParaRPr kumimoji="0" lang="fr-BE" sz="1800" b="0" i="1" u="none" strike="noStrike" cap="none" spc="0" normalizeH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1" u="none" strike="noStrike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Nationwide</a:t>
            </a:r>
            <a:r>
              <a:rPr kumimoji="0" lang="fr-BE" sz="18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 in-sit</a:t>
            </a:r>
            <a:r>
              <a:rPr lang="fr-BE" i="1" dirty="0" smtClean="0">
                <a:solidFill>
                  <a:schemeClr val="tx1"/>
                </a:solidFill>
              </a:rPr>
              <a:t>u data collection</a:t>
            </a:r>
            <a:endParaRPr kumimoji="0" lang="fr-BE" sz="1800" b="0" i="1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581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13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136073"/>
            <a:ext cx="8458200" cy="5188527"/>
          </a:xfrm>
        </p:spPr>
        <p:txBody>
          <a:bodyPr/>
          <a:lstStyle/>
          <a:p>
            <a:r>
              <a:rPr lang="en-US" dirty="0" smtClean="0"/>
              <a:t>New co-lead from SANSA: Clement </a:t>
            </a:r>
            <a:r>
              <a:rPr lang="en-US" dirty="0" err="1" smtClean="0"/>
              <a:t>Adjorlolo</a:t>
            </a:r>
            <a:endParaRPr lang="en-US" dirty="0" smtClean="0"/>
          </a:p>
          <a:p>
            <a:r>
              <a:rPr lang="en-US" dirty="0" smtClean="0"/>
              <a:t>RAPP Workshop (&gt;30 participants) hosted at ESRIN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RAPP – Updates &amp; Plans</a:t>
            </a:r>
            <a:endParaRPr lang="en-US" dirty="0"/>
          </a:p>
        </p:txBody>
      </p:sp>
      <p:pic>
        <p:nvPicPr>
          <p:cNvPr id="5" name="Content Placeholder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873" y="1905000"/>
            <a:ext cx="4953000" cy="242490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15637" y="3962400"/>
            <a:ext cx="7793182" cy="442652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Wingdings" panose="05000000000000000000" pitchFamily="2" charset="2"/>
              <a:buChar char="§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+mj-lt"/>
                <a:ea typeface="Arial Bold"/>
                <a:cs typeface="Arial" panose="020B0604020202020204" pitchFamily="34" charset="0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0" indent="0">
              <a:buNone/>
            </a:pPr>
            <a:r>
              <a:rPr lang="en-US" b="1" dirty="0"/>
              <a:t>Priorities</a:t>
            </a:r>
          </a:p>
          <a:p>
            <a:r>
              <a:rPr lang="en-US" dirty="0"/>
              <a:t>Continued development of the RAPP Map – </a:t>
            </a:r>
            <a:r>
              <a:rPr lang="en-US" dirty="0" smtClean="0"/>
              <a:t>map.geo-rapp.org  </a:t>
            </a:r>
            <a:endParaRPr lang="en-US" dirty="0"/>
          </a:p>
          <a:p>
            <a:r>
              <a:rPr lang="en-US" dirty="0"/>
              <a:t>High interest for moderate res (L8, S2) coverage over RAPP pilot sites – interest in implementing this via Data Cube</a:t>
            </a:r>
          </a:p>
          <a:p>
            <a:r>
              <a:rPr lang="en-US" dirty="0"/>
              <a:t>Development of an early warning system for rangelands</a:t>
            </a:r>
          </a:p>
          <a:p>
            <a:r>
              <a:rPr lang="en-US" dirty="0"/>
              <a:t>Support/engage in UN SDG process</a:t>
            </a: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93" y="1995984"/>
            <a:ext cx="2701487" cy="1799232"/>
          </a:xfrm>
          <a:prstGeom prst="roundRect">
            <a:avLst/>
          </a:prstGeom>
          <a:solidFill>
            <a:schemeClr val="lt1">
              <a:alpha val="49000"/>
            </a:schemeClr>
          </a:solidFill>
          <a:ln w="25400" cap="flat" cmpd="sng" algn="ctr">
            <a:solidFill>
              <a:schemeClr val="tx2">
                <a:alpha val="60000"/>
              </a:schemeClr>
            </a:solidFill>
            <a:prstDash val="solid"/>
            <a:miter lim="400000"/>
          </a:ln>
          <a:effectLst/>
        </p:spPr>
      </p:pic>
      <p:pic>
        <p:nvPicPr>
          <p:cNvPr id="8" name="Picture 7" descr="http://www.geo-rapp.org/wp-content/uploads/2014/12/copy-rapp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310" y="6032742"/>
            <a:ext cx="2895600" cy="70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1582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14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 smtClean="0"/>
              <a:t>AmeriGEOSS</a:t>
            </a:r>
            <a:r>
              <a:rPr lang="en-US" dirty="0" smtClean="0"/>
              <a:t>/GEOGLAM </a:t>
            </a:r>
            <a:r>
              <a:rPr lang="en-US" dirty="0" err="1" smtClean="0"/>
              <a:t>Latinoamerica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4 day training course held in San Jose, Costa Rica, 1-4 August 2017 – General RS of ag, GLAM, Crop Monitor focus</a:t>
            </a:r>
          </a:p>
          <a:p>
            <a:pPr lvl="1"/>
            <a:r>
              <a:rPr lang="en-US" dirty="0" smtClean="0"/>
              <a:t>Interest from end users (agricultural cooperatives and ministries) in GEOGLAM products </a:t>
            </a:r>
          </a:p>
          <a:p>
            <a:pPr lvl="1"/>
            <a:r>
              <a:rPr lang="en-US" dirty="0" smtClean="0"/>
              <a:t>Potential for training in Brazil, 2018</a:t>
            </a:r>
          </a:p>
          <a:p>
            <a:pPr lvl="2"/>
            <a:r>
              <a:rPr lang="en-US" dirty="0" smtClean="0"/>
              <a:t>With CEOS </a:t>
            </a:r>
            <a:r>
              <a:rPr lang="en-US" dirty="0" err="1" smtClean="0"/>
              <a:t>WGCapD</a:t>
            </a:r>
            <a:r>
              <a:rPr lang="en-US" dirty="0" smtClean="0"/>
              <a:t> or during </a:t>
            </a:r>
            <a:r>
              <a:rPr lang="en-US" dirty="0" err="1" smtClean="0"/>
              <a:t>AmeriGEOSS</a:t>
            </a:r>
            <a:r>
              <a:rPr lang="en-US" dirty="0" smtClean="0"/>
              <a:t> week</a:t>
            </a:r>
          </a:p>
          <a:p>
            <a:pPr lvl="1"/>
            <a:r>
              <a:rPr lang="en-US" dirty="0" smtClean="0"/>
              <a:t>Research projects with Canada, US, Chile, Argentina, Brazil, Colombia, and Costa Rica (some pending funding)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152400"/>
            <a:ext cx="4953000" cy="533400"/>
          </a:xfrm>
        </p:spPr>
        <p:txBody>
          <a:bodyPr/>
          <a:lstStyle/>
          <a:p>
            <a:r>
              <a:rPr lang="en-US" dirty="0" smtClean="0"/>
              <a:t>GEOGLAM Latinoamérica &amp; </a:t>
            </a:r>
            <a:r>
              <a:rPr lang="en-US" dirty="0" err="1" smtClean="0"/>
              <a:t>AmeriGEOSS</a:t>
            </a:r>
            <a:r>
              <a:rPr lang="en-US" dirty="0" smtClean="0"/>
              <a:t> Food Sec &amp; Ag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7079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8153400" cy="4724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Preparations for CEOS Plenary</a:t>
            </a:r>
            <a:endParaRPr lang="en-US" b="1" dirty="0">
              <a:latin typeface="+mj-lt"/>
            </a:endParaRPr>
          </a:p>
          <a:p>
            <a:endParaRPr lang="en-US" dirty="0"/>
          </a:p>
          <a:p>
            <a:r>
              <a:rPr lang="en-US" sz="2400" dirty="0" smtClean="0">
                <a:latin typeface="+mj-lt"/>
              </a:rPr>
              <a:t>For Consideration: </a:t>
            </a:r>
          </a:p>
          <a:p>
            <a:pPr lvl="1"/>
            <a:r>
              <a:rPr lang="en-US" sz="2400" dirty="0" smtClean="0"/>
              <a:t>The CEOS Ad Hoc Working Group for GEOGLAM Work Plan. </a:t>
            </a:r>
          </a:p>
          <a:p>
            <a:pPr lvl="1"/>
            <a:endParaRPr lang="en-US" sz="2800" dirty="0"/>
          </a:p>
          <a:p>
            <a:r>
              <a:rPr lang="en-US" sz="2800" b="1" dirty="0" smtClean="0"/>
              <a:t>For Decision: </a:t>
            </a:r>
          </a:p>
          <a:p>
            <a:pPr lvl="1"/>
            <a:r>
              <a:rPr lang="en-US" sz="2800" smtClean="0"/>
              <a:t>SIT Technical Workshop to </a:t>
            </a:r>
            <a:r>
              <a:rPr lang="en-US" sz="2800" dirty="0"/>
              <a:t>recommend that Plenary renew for another year the mandate of the GEOGLAM ad hoc Working Group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uk-UA" smtClean="0"/>
              <a:t>15</a:t>
            </a:fld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4953000" cy="533400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Plenary Preparations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2792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16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 smtClean="0"/>
              <a:t>ANNEX SLIDES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597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886700" cy="625474"/>
          </a:xfrm>
        </p:spPr>
        <p:txBody>
          <a:bodyPr/>
          <a:lstStyle/>
          <a:p>
            <a:pPr algn="ctr"/>
            <a:r>
              <a:rPr lang="fr-BE" sz="2800" dirty="0" smtClean="0"/>
              <a:t>EO </a:t>
            </a:r>
            <a:r>
              <a:rPr lang="fr-BE" sz="2800" dirty="0" err="1" smtClean="0"/>
              <a:t>requirements</a:t>
            </a:r>
            <a:r>
              <a:rPr lang="fr-BE" sz="2800" dirty="0" smtClean="0"/>
              <a:t> for time </a:t>
            </a:r>
            <a:r>
              <a:rPr lang="fr-BE" sz="2800" dirty="0" err="1" smtClean="0"/>
              <a:t>series</a:t>
            </a:r>
            <a:r>
              <a:rPr lang="fr-BE" sz="2800" dirty="0" smtClean="0"/>
              <a:t> </a:t>
            </a:r>
            <a:br>
              <a:rPr lang="fr-BE" sz="2800" dirty="0" smtClean="0"/>
            </a:br>
            <a:r>
              <a:rPr lang="fr-BE" sz="2800" dirty="0" smtClean="0"/>
              <a:t>exploitation for ag. applications</a:t>
            </a:r>
            <a:endParaRPr lang="fr-BE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AC7-5221-45F1-AF84-86986231C7EC}" type="slidenum">
              <a:rPr lang="fr-BE" smtClean="0"/>
              <a:t>17</a:t>
            </a:fld>
            <a:endParaRPr lang="fr-BE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85394" y="1371600"/>
            <a:ext cx="899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Top priority for optical dense time series exploitation : </a:t>
            </a:r>
          </a:p>
          <a:p>
            <a:pPr marL="0" indent="0">
              <a:buNone/>
            </a:pPr>
            <a:endParaRPr lang="en-US" sz="800" b="1" dirty="0" smtClean="0"/>
          </a:p>
          <a:p>
            <a:pPr marL="0" indent="0">
              <a:buNone/>
            </a:pPr>
            <a:r>
              <a:rPr lang="en-US" b="1" dirty="0" smtClean="0"/>
              <a:t> analysis-ready time series </a:t>
            </a:r>
            <a:r>
              <a:rPr lang="en-US" sz="1800" dirty="0" smtClean="0"/>
              <a:t>(from 2 m and 10 m to 100 m) </a:t>
            </a:r>
            <a:r>
              <a:rPr lang="en-US" dirty="0" smtClean="0"/>
              <a:t>including </a:t>
            </a:r>
          </a:p>
          <a:p>
            <a:pPr marL="0" indent="0">
              <a:buNone/>
            </a:pPr>
            <a:endParaRPr lang="en-US" sz="1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 smtClean="0"/>
              <a:t>enhanced performance of </a:t>
            </a:r>
            <a:r>
              <a:rPr lang="en-US" sz="2000" b="1" dirty="0" smtClean="0"/>
              <a:t>cloud and cloud shadow screening     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            (need for better solution than what </a:t>
            </a:r>
            <a:r>
              <a:rPr lang="en-US" sz="1400" dirty="0"/>
              <a:t>is available for S2 and L8 today</a:t>
            </a:r>
            <a:r>
              <a:rPr lang="en-US" sz="1400" dirty="0" smtClean="0"/>
              <a:t>)</a:t>
            </a:r>
            <a:endParaRPr lang="en-US" sz="1600" dirty="0" smtClean="0"/>
          </a:p>
          <a:p>
            <a:pPr marL="426027" lvl="1" indent="0">
              <a:buNone/>
            </a:pPr>
            <a:r>
              <a:rPr lang="en-US" sz="1600" dirty="0" smtClean="0"/>
              <a:t>      thanks to additional spectral bands or a separate instrument on board or</a:t>
            </a:r>
          </a:p>
          <a:p>
            <a:pPr marL="426027" lvl="1" indent="0">
              <a:buNone/>
            </a:pPr>
            <a:r>
              <a:rPr lang="en-US" sz="1600" dirty="0" smtClean="0"/>
              <a:t>      by exploiting parallax displacement related to the 3-D nature of cloud or …</a:t>
            </a:r>
          </a:p>
          <a:p>
            <a:pPr marL="426027" lvl="1" indent="0">
              <a:buNone/>
            </a:pPr>
            <a:endParaRPr lang="en-US" sz="105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 smtClean="0"/>
              <a:t>high </a:t>
            </a:r>
            <a:r>
              <a:rPr lang="en-US" sz="2000" b="1" dirty="0" smtClean="0"/>
              <a:t>co-registration accuracy </a:t>
            </a:r>
            <a:r>
              <a:rPr lang="en-US" sz="1800" dirty="0"/>
              <a:t>(within </a:t>
            </a:r>
            <a:r>
              <a:rPr lang="en-US" sz="1800" dirty="0" smtClean="0"/>
              <a:t>one-third of </a:t>
            </a:r>
            <a:r>
              <a:rPr lang="en-US" sz="1800" dirty="0"/>
              <a:t>pixel</a:t>
            </a:r>
            <a:r>
              <a:rPr lang="en-US" sz="1800" dirty="0" smtClean="0"/>
              <a:t>) </a:t>
            </a:r>
            <a:r>
              <a:rPr lang="en-US" sz="2000" dirty="0"/>
              <a:t>between </a:t>
            </a:r>
            <a:r>
              <a:rPr lang="en-US" sz="2000" dirty="0" smtClean="0"/>
              <a:t>observation and </a:t>
            </a:r>
            <a:r>
              <a:rPr lang="en-US" sz="2000" dirty="0"/>
              <a:t>possibly between sensors </a:t>
            </a:r>
            <a:r>
              <a:rPr lang="en-US" sz="2000" dirty="0" smtClean="0"/>
              <a:t>			</a:t>
            </a:r>
            <a:r>
              <a:rPr lang="en-US" sz="1400" dirty="0" smtClean="0"/>
              <a:t>(currently </a:t>
            </a:r>
            <a:r>
              <a:rPr lang="en-US" sz="1400" dirty="0"/>
              <a:t>non negligible </a:t>
            </a:r>
            <a:r>
              <a:rPr lang="en-US" sz="1400" dirty="0" err="1"/>
              <a:t>misalignement</a:t>
            </a:r>
            <a:r>
              <a:rPr lang="en-US" sz="1400" dirty="0"/>
              <a:t> between L8 and S2)</a:t>
            </a:r>
            <a:r>
              <a:rPr lang="en-US" dirty="0"/>
              <a:t/>
            </a:r>
            <a:br>
              <a:rPr lang="en-US" dirty="0"/>
            </a:br>
            <a:endParaRPr lang="en-US" sz="14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1" dirty="0"/>
              <a:t>h</a:t>
            </a:r>
            <a:r>
              <a:rPr lang="en-US" sz="2000" b="1" dirty="0" smtClean="0"/>
              <a:t>armonized</a:t>
            </a:r>
            <a:r>
              <a:rPr lang="en-US" sz="2000" dirty="0" smtClean="0"/>
              <a:t> surface reflectance </a:t>
            </a:r>
            <a:r>
              <a:rPr lang="en-US" sz="1800" dirty="0" smtClean="0"/>
              <a:t>(spectral and radiometric compatibility)</a:t>
            </a:r>
            <a:endParaRPr lang="en-US" sz="20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sz="11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 smtClean="0"/>
              <a:t>NRT availability </a:t>
            </a:r>
            <a:r>
              <a:rPr lang="en-US" sz="2000" dirty="0"/>
              <a:t>on </a:t>
            </a:r>
            <a:r>
              <a:rPr lang="en-US" sz="2000" b="1" dirty="0"/>
              <a:t>cloud computing facilities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6936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886700" cy="625474"/>
          </a:xfrm>
        </p:spPr>
        <p:txBody>
          <a:bodyPr/>
          <a:lstStyle/>
          <a:p>
            <a:pPr algn="ctr"/>
            <a:r>
              <a:rPr lang="fr-BE" sz="2800" dirty="0" smtClean="0"/>
              <a:t>EO </a:t>
            </a:r>
            <a:r>
              <a:rPr lang="fr-BE" sz="2800" dirty="0" err="1" smtClean="0"/>
              <a:t>requirements</a:t>
            </a:r>
            <a:r>
              <a:rPr lang="fr-BE" sz="2800" dirty="0" smtClean="0"/>
              <a:t> for time </a:t>
            </a:r>
            <a:r>
              <a:rPr lang="fr-BE" sz="2800" dirty="0" err="1" smtClean="0"/>
              <a:t>series</a:t>
            </a:r>
            <a:r>
              <a:rPr lang="fr-BE" sz="2800" dirty="0" smtClean="0"/>
              <a:t> </a:t>
            </a:r>
            <a:br>
              <a:rPr lang="fr-BE" sz="2800" dirty="0" smtClean="0"/>
            </a:br>
            <a:r>
              <a:rPr lang="fr-BE" sz="2800" dirty="0" smtClean="0"/>
              <a:t>exploitation for ag. applications</a:t>
            </a:r>
            <a:endParaRPr lang="fr-BE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AC7-5221-45F1-AF84-86986231C7EC}" type="slidenum">
              <a:rPr lang="fr-BE" smtClean="0"/>
              <a:t>18</a:t>
            </a:fld>
            <a:endParaRPr lang="fr-BE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52400" y="1295400"/>
            <a:ext cx="899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Top priority for SAR dense time series exploitation </a:t>
            </a:r>
            <a:r>
              <a:rPr lang="en-US" sz="1800" dirty="0" smtClean="0"/>
              <a:t>(probably the best source for ag. practices monitoring in addition to crop mapping and biomass retrieval) 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endParaRPr lang="en-US" sz="105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1" dirty="0"/>
              <a:t>t</a:t>
            </a:r>
            <a:r>
              <a:rPr lang="en-US" sz="2000" b="1" dirty="0" smtClean="0"/>
              <a:t>ime series of interferometric coherence at 1-day interval </a:t>
            </a:r>
            <a:r>
              <a:rPr lang="en-US" sz="2000" dirty="0" smtClean="0"/>
              <a:t>to become very complementarity to optical time series and reduce soil moisture effect </a:t>
            </a:r>
            <a:r>
              <a:rPr lang="en-US" sz="1600" dirty="0" smtClean="0"/>
              <a:t>(based ERS-1&amp;2 tandem mission results never repeated since then)</a:t>
            </a:r>
            <a:endParaRPr lang="en-US" sz="2000" dirty="0" smtClean="0"/>
          </a:p>
          <a:p>
            <a:pPr lvl="2">
              <a:buFont typeface="Symbol" panose="05050102010706020507" pitchFamily="18" charset="2"/>
              <a:buChar char="Þ"/>
            </a:pPr>
            <a:r>
              <a:rPr lang="en-US" sz="2000" dirty="0" smtClean="0"/>
              <a:t>possible demonstration with </a:t>
            </a:r>
            <a:r>
              <a:rPr lang="en-US" sz="2000" dirty="0" err="1" smtClean="0"/>
              <a:t>Radarsat</a:t>
            </a:r>
            <a:r>
              <a:rPr lang="en-US" sz="2000" dirty="0" smtClean="0"/>
              <a:t> constellation ?</a:t>
            </a:r>
            <a:endParaRPr lang="en-US" sz="1600" dirty="0" smtClean="0"/>
          </a:p>
          <a:p>
            <a:pPr lvl="2">
              <a:buFont typeface="Symbol" panose="05050102010706020507" pitchFamily="18" charset="2"/>
              <a:buChar char="Þ"/>
            </a:pPr>
            <a:r>
              <a:rPr lang="en-US" sz="2000" dirty="0" smtClean="0"/>
              <a:t>potential opportunity in 2021 with Sentinel-1c launch ?</a:t>
            </a:r>
          </a:p>
          <a:p>
            <a:pPr marL="426027" lvl="1" indent="0">
              <a:buNone/>
            </a:pPr>
            <a:endParaRPr lang="en-US" sz="105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1" dirty="0"/>
              <a:t>a</a:t>
            </a:r>
            <a:r>
              <a:rPr lang="en-US" sz="2000" b="1" dirty="0" smtClean="0"/>
              <a:t>dditional data </a:t>
            </a:r>
            <a:r>
              <a:rPr lang="en-US" sz="2000" dirty="0" smtClean="0"/>
              <a:t>on rainfall distribution or soil moisture effect on the SAR time series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1" dirty="0" smtClean="0"/>
              <a:t>high resolution Digital Terrain Model </a:t>
            </a:r>
            <a:r>
              <a:rPr lang="en-US" sz="2000" dirty="0" smtClean="0"/>
              <a:t>(e.g. </a:t>
            </a:r>
            <a:r>
              <a:rPr lang="en-US" sz="2000" dirty="0" err="1" smtClean="0"/>
              <a:t>TerraSAR</a:t>
            </a:r>
            <a:r>
              <a:rPr lang="en-US" sz="2000" dirty="0" smtClean="0"/>
              <a:t>-derived) available on cloud computing infrastructure to correct the backscattered signal </a:t>
            </a:r>
            <a:r>
              <a:rPr lang="en-US" dirty="0"/>
              <a:t/>
            </a:r>
            <a:br>
              <a:rPr lang="en-US" dirty="0"/>
            </a:b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65484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7886700" cy="1325563"/>
          </a:xfrm>
        </p:spPr>
        <p:txBody>
          <a:bodyPr/>
          <a:lstStyle/>
          <a:p>
            <a:r>
              <a:rPr lang="fr-BE" altLang="fr-FR" sz="2800" dirty="0" err="1" smtClean="0"/>
              <a:t>Summary</a:t>
            </a:r>
            <a:r>
              <a:rPr lang="fr-BE" altLang="fr-FR" sz="2800" dirty="0" smtClean="0"/>
              <a:t> to </a:t>
            </a:r>
            <a:r>
              <a:rPr lang="fr-BE" altLang="fr-FR" sz="2800" dirty="0" err="1" smtClean="0"/>
              <a:t>turn</a:t>
            </a:r>
            <a:r>
              <a:rPr lang="fr-BE" altLang="fr-FR" sz="2800" dirty="0" smtClean="0"/>
              <a:t> EO in </a:t>
            </a:r>
            <a:r>
              <a:rPr lang="fr-BE" altLang="fr-FR" sz="2800" dirty="0" err="1" smtClean="0"/>
              <a:t>game</a:t>
            </a:r>
            <a:r>
              <a:rPr lang="fr-BE" altLang="fr-FR" sz="2800" dirty="0" smtClean="0"/>
              <a:t> changer</a:t>
            </a:r>
          </a:p>
        </p:txBody>
      </p:sp>
      <p:sp>
        <p:nvSpPr>
          <p:cNvPr id="43011" name="Espace réservé du contenu 2"/>
          <p:cNvSpPr>
            <a:spLocks noGrp="1"/>
          </p:cNvSpPr>
          <p:nvPr>
            <p:ph idx="1"/>
          </p:nvPr>
        </p:nvSpPr>
        <p:spPr>
          <a:xfrm>
            <a:off x="201613" y="1216025"/>
            <a:ext cx="8750300" cy="4929188"/>
          </a:xfrm>
        </p:spPr>
        <p:txBody>
          <a:bodyPr/>
          <a:lstStyle/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err="1" smtClean="0"/>
              <a:t>Securing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daily</a:t>
            </a:r>
            <a:r>
              <a:rPr lang="fr-BE" altLang="fr-FR" sz="2000" b="1" dirty="0" smtClean="0"/>
              <a:t> global 50 to 100 m time </a:t>
            </a:r>
            <a:r>
              <a:rPr lang="fr-BE" altLang="fr-FR" sz="2000" b="1" dirty="0" err="1" smtClean="0"/>
              <a:t>series</a:t>
            </a:r>
            <a:r>
              <a:rPr lang="fr-BE" altLang="fr-FR" sz="2000" b="1" dirty="0" smtClean="0"/>
              <a:t> on long </a:t>
            </a:r>
            <a:r>
              <a:rPr lang="fr-BE" altLang="fr-FR" sz="2000" b="1" dirty="0" err="1" smtClean="0"/>
              <a:t>term</a:t>
            </a:r>
            <a:endParaRPr lang="fr-BE" altLang="fr-FR" sz="2000" b="1" dirty="0" smtClean="0"/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err="1" smtClean="0"/>
              <a:t>Enhanced</a:t>
            </a:r>
            <a:r>
              <a:rPr lang="fr-BE" altLang="fr-FR" sz="2000" b="1" dirty="0" smtClean="0"/>
              <a:t> the </a:t>
            </a:r>
            <a:r>
              <a:rPr lang="fr-BE" altLang="fr-FR" sz="2000" b="1" dirty="0" err="1" smtClean="0"/>
              <a:t>current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revisiting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capacity</a:t>
            </a:r>
            <a:r>
              <a:rPr lang="fr-BE" altLang="fr-FR" sz="2000" b="1" dirty="0" smtClean="0"/>
              <a:t> for 10 m </a:t>
            </a:r>
            <a:r>
              <a:rPr lang="fr-BE" altLang="fr-FR" sz="2000" b="1" dirty="0" err="1" smtClean="0"/>
              <a:t>optical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sensors</a:t>
            </a:r>
            <a:endParaRPr lang="fr-BE" altLang="fr-FR" sz="2000" b="1" dirty="0" smtClean="0"/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err="1" smtClean="0"/>
              <a:t>Analysis-ready</a:t>
            </a:r>
            <a:r>
              <a:rPr lang="fr-BE" altLang="fr-FR" sz="2000" b="1" dirty="0" smtClean="0"/>
              <a:t> time </a:t>
            </a:r>
            <a:r>
              <a:rPr lang="fr-BE" altLang="fr-FR" sz="2000" b="1" dirty="0" err="1" smtClean="0"/>
              <a:t>series</a:t>
            </a:r>
            <a:r>
              <a:rPr lang="fr-BE" altLang="fr-FR" sz="2000" b="1" dirty="0" smtClean="0"/>
              <a:t> </a:t>
            </a:r>
            <a:r>
              <a:rPr lang="fr-BE" altLang="fr-FR" sz="2000" dirty="0" smtClean="0"/>
              <a:t>to focus on data </a:t>
            </a:r>
            <a:r>
              <a:rPr lang="fr-BE" altLang="fr-FR" sz="2000" dirty="0" err="1" smtClean="0"/>
              <a:t>interpretation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rather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than</a:t>
            </a:r>
            <a:r>
              <a:rPr lang="fr-BE" altLang="fr-FR" sz="2000" dirty="0" smtClean="0"/>
              <a:t> data </a:t>
            </a:r>
            <a:r>
              <a:rPr lang="fr-BE" altLang="fr-FR" sz="2000" dirty="0" err="1" smtClean="0"/>
              <a:t>preparation</a:t>
            </a:r>
            <a:endParaRPr lang="fr-BE" altLang="fr-FR" sz="2000" dirty="0" smtClean="0"/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smtClean="0"/>
              <a:t>Cloud </a:t>
            </a:r>
            <a:r>
              <a:rPr lang="fr-BE" altLang="fr-FR" sz="2000" b="1" dirty="0" err="1" smtClean="0"/>
              <a:t>computing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facilities</a:t>
            </a:r>
            <a:r>
              <a:rPr lang="fr-BE" altLang="fr-FR" sz="2000" dirty="0" smtClean="0"/>
              <a:t> for EO ag. </a:t>
            </a:r>
            <a:r>
              <a:rPr lang="fr-BE" altLang="fr-FR" sz="2000" dirty="0" err="1" smtClean="0"/>
              <a:t>community</a:t>
            </a:r>
            <a:r>
              <a:rPr lang="fr-BE" altLang="fr-FR" sz="2000" dirty="0" smtClean="0"/>
              <a:t> (</a:t>
            </a:r>
            <a:r>
              <a:rPr lang="fr-BE" altLang="fr-FR" sz="2000" dirty="0" err="1" smtClean="0"/>
              <a:t>research</a:t>
            </a:r>
            <a:r>
              <a:rPr lang="fr-BE" altLang="fr-FR" sz="2000" dirty="0" smtClean="0"/>
              <a:t> and </a:t>
            </a:r>
            <a:r>
              <a:rPr lang="fr-BE" altLang="fr-FR" sz="2000" dirty="0" err="1" smtClean="0"/>
              <a:t>operational</a:t>
            </a:r>
            <a:r>
              <a:rPr lang="fr-BE" altLang="fr-FR" sz="2000" dirty="0" smtClean="0"/>
              <a:t>) </a:t>
            </a:r>
            <a:r>
              <a:rPr lang="fr-BE" altLang="fr-FR" sz="2000" dirty="0" err="1" smtClean="0"/>
              <a:t>much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needed</a:t>
            </a:r>
            <a:r>
              <a:rPr lang="fr-BE" altLang="fr-FR" sz="2000" dirty="0" smtClean="0"/>
              <a:t> to the </a:t>
            </a:r>
            <a:r>
              <a:rPr lang="fr-BE" altLang="fr-FR" sz="2000" dirty="0" err="1" smtClean="0"/>
              <a:t>avoid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downloading</a:t>
            </a:r>
            <a:r>
              <a:rPr lang="fr-BE" altLang="fr-FR" sz="2000" dirty="0" smtClean="0"/>
              <a:t> issues and </a:t>
            </a:r>
            <a:r>
              <a:rPr lang="fr-BE" altLang="fr-FR" sz="2000" dirty="0" err="1" smtClean="0"/>
              <a:t>possibly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make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available</a:t>
            </a:r>
            <a:r>
              <a:rPr lang="fr-BE" altLang="fr-FR" sz="2000" dirty="0" smtClean="0"/>
              <a:t> commercial </a:t>
            </a:r>
            <a:r>
              <a:rPr lang="fr-BE" altLang="fr-FR" sz="2000" dirty="0" err="1" smtClean="0"/>
              <a:t>dataset</a:t>
            </a:r>
            <a:r>
              <a:rPr lang="fr-BE" altLang="fr-FR" sz="2000" dirty="0" smtClean="0"/>
              <a:t> </a:t>
            </a:r>
            <a:r>
              <a:rPr lang="fr-BE" altLang="fr-FR" sz="2000" dirty="0"/>
              <a:t>for </a:t>
            </a:r>
            <a:r>
              <a:rPr lang="fr-BE" altLang="fr-FR" sz="2000" dirty="0" err="1"/>
              <a:t>specific</a:t>
            </a:r>
            <a:r>
              <a:rPr lang="fr-BE" altLang="fr-FR" sz="2000" dirty="0"/>
              <a:t> </a:t>
            </a:r>
            <a:r>
              <a:rPr lang="fr-BE" altLang="fr-FR" sz="2000" dirty="0" smtClean="0"/>
              <a:t>uses </a:t>
            </a:r>
            <a:r>
              <a:rPr lang="fr-BE" altLang="fr-FR" sz="1800" dirty="0" smtClean="0"/>
              <a:t>(i.e. DTM, global VHR </a:t>
            </a:r>
            <a:r>
              <a:rPr lang="fr-BE" altLang="fr-FR" sz="1800" dirty="0" err="1" smtClean="0"/>
              <a:t>mosaic</a:t>
            </a:r>
            <a:r>
              <a:rPr lang="fr-BE" altLang="fr-FR" sz="1800" dirty="0" smtClean="0"/>
              <a:t> for </a:t>
            </a:r>
            <a:r>
              <a:rPr lang="fr-BE" altLang="fr-FR" sz="1800" dirty="0" err="1" smtClean="0"/>
              <a:t>georeferencing</a:t>
            </a:r>
            <a:r>
              <a:rPr lang="fr-BE" altLang="fr-FR" sz="1800" dirty="0" smtClean="0"/>
              <a:t>) 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smtClean="0"/>
              <a:t>SAR </a:t>
            </a:r>
            <a:r>
              <a:rPr lang="fr-BE" altLang="fr-FR" sz="2000" b="1" dirty="0" err="1" smtClean="0"/>
              <a:t>coherence</a:t>
            </a:r>
            <a:r>
              <a:rPr lang="fr-BE" altLang="fr-FR" sz="2000" b="1" dirty="0" smtClean="0"/>
              <a:t> at 1-day </a:t>
            </a:r>
            <a:r>
              <a:rPr lang="fr-BE" altLang="fr-FR" sz="2000" dirty="0" smtClean="0"/>
              <a:t>to </a:t>
            </a:r>
            <a:r>
              <a:rPr lang="fr-BE" altLang="fr-FR" sz="2000" dirty="0" err="1" smtClean="0"/>
              <a:t>be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further</a:t>
            </a:r>
            <a:r>
              <a:rPr lang="fr-BE" altLang="fr-FR" sz="2000" dirty="0" smtClean="0"/>
              <a:t> </a:t>
            </a:r>
            <a:r>
              <a:rPr lang="fr-BE" altLang="fr-FR" sz="2000" dirty="0" err="1" smtClean="0"/>
              <a:t>demonstrated</a:t>
            </a:r>
            <a:r>
              <a:rPr lang="fr-BE" altLang="fr-FR" sz="2000" dirty="0" smtClean="0"/>
              <a:t> for ag. applications</a:t>
            </a:r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endParaRPr lang="fr-BE" altLang="fr-FR" sz="2000" b="1" dirty="0" smtClean="0"/>
          </a:p>
          <a:p>
            <a:pPr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fr-BE" altLang="fr-FR" sz="2000" b="1" dirty="0" smtClean="0"/>
              <a:t>EO and IT (r)</a:t>
            </a:r>
            <a:r>
              <a:rPr lang="fr-BE" altLang="fr-FR" sz="2000" b="1" dirty="0" err="1" smtClean="0"/>
              <a:t>evolution</a:t>
            </a:r>
            <a:r>
              <a:rPr lang="fr-BE" altLang="fr-FR" sz="2000" b="1" dirty="0" smtClean="0"/>
              <a:t> </a:t>
            </a:r>
            <a:r>
              <a:rPr lang="fr-BE" altLang="fr-FR" sz="2000" dirty="0" err="1" smtClean="0"/>
              <a:t>very</a:t>
            </a:r>
            <a:r>
              <a:rPr lang="fr-BE" altLang="fr-FR" sz="2000" dirty="0" smtClean="0"/>
              <a:t> close to </a:t>
            </a:r>
            <a:r>
              <a:rPr lang="fr-BE" altLang="fr-FR" sz="2000" dirty="0" err="1" smtClean="0"/>
              <a:t>achieve</a:t>
            </a:r>
            <a:r>
              <a:rPr lang="fr-BE" altLang="fr-FR" sz="2000" b="1" dirty="0" smtClean="0"/>
              <a:t> the long-</a:t>
            </a:r>
            <a:r>
              <a:rPr lang="fr-BE" altLang="fr-FR" sz="2000" b="1" dirty="0" err="1" smtClean="0"/>
              <a:t>awaited</a:t>
            </a:r>
            <a:r>
              <a:rPr lang="fr-BE" altLang="fr-FR" sz="2000" b="1" dirty="0" smtClean="0"/>
              <a:t> </a:t>
            </a:r>
            <a:r>
              <a:rPr lang="fr-BE" altLang="fr-FR" sz="2000" b="1" dirty="0" err="1" smtClean="0"/>
              <a:t>operational</a:t>
            </a:r>
            <a:r>
              <a:rPr lang="fr-BE" altLang="fr-FR" sz="2000" b="1" dirty="0" smtClean="0"/>
              <a:t> applications </a:t>
            </a:r>
            <a:r>
              <a:rPr lang="fr-BE" altLang="fr-FR" sz="2000" dirty="0" smtClean="0"/>
              <a:t>in ag. :    </a:t>
            </a:r>
            <a:r>
              <a:rPr lang="fr-BE" altLang="fr-FR" sz="2000" i="1" dirty="0" smtClean="0"/>
              <a:t>	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fr-BE" altLang="fr-FR" sz="2000" i="1" dirty="0"/>
              <a:t>	</a:t>
            </a:r>
            <a:r>
              <a:rPr lang="fr-BE" altLang="fr-FR" sz="2000" i="1" dirty="0" err="1" smtClean="0"/>
              <a:t>annual</a:t>
            </a:r>
            <a:r>
              <a:rPr lang="fr-BE" altLang="fr-FR" sz="2000" i="1" dirty="0" smtClean="0"/>
              <a:t> global </a:t>
            </a:r>
            <a:r>
              <a:rPr lang="fr-BE" altLang="fr-FR" sz="2000" i="1" dirty="0" err="1" smtClean="0"/>
              <a:t>cropland</a:t>
            </a:r>
            <a:r>
              <a:rPr lang="fr-BE" altLang="fr-FR" sz="2000" i="1" dirty="0" smtClean="0"/>
              <a:t> </a:t>
            </a:r>
            <a:r>
              <a:rPr lang="fr-BE" altLang="fr-FR" sz="2000" i="1" dirty="0" err="1" smtClean="0"/>
              <a:t>mapping</a:t>
            </a:r>
            <a:r>
              <a:rPr lang="fr-BE" altLang="fr-FR" sz="2000" i="1" dirty="0" smtClean="0"/>
              <a:t>,    </a:t>
            </a:r>
            <a:r>
              <a:rPr lang="fr-BE" altLang="fr-FR" sz="2000" i="1" dirty="0" err="1" smtClean="0"/>
              <a:t>crop</a:t>
            </a:r>
            <a:r>
              <a:rPr lang="fr-BE" altLang="fr-FR" sz="2000" i="1" dirty="0" smtClean="0"/>
              <a:t> </a:t>
            </a:r>
            <a:r>
              <a:rPr lang="fr-BE" altLang="fr-FR" sz="2000" i="1" dirty="0" err="1" smtClean="0"/>
              <a:t>specific</a:t>
            </a:r>
            <a:r>
              <a:rPr lang="fr-BE" altLang="fr-FR" sz="2000" i="1" dirty="0" smtClean="0"/>
              <a:t> </a:t>
            </a:r>
            <a:r>
              <a:rPr lang="fr-BE" altLang="fr-FR" sz="2000" i="1" dirty="0" err="1" smtClean="0"/>
              <a:t>growth</a:t>
            </a:r>
            <a:r>
              <a:rPr lang="fr-BE" altLang="fr-FR" sz="2000" i="1" dirty="0" smtClean="0"/>
              <a:t> monitoring,	</a:t>
            </a:r>
            <a:r>
              <a:rPr lang="fr-BE" altLang="fr-FR" sz="2000" i="1" dirty="0" err="1" smtClean="0"/>
              <a:t>crop</a:t>
            </a:r>
            <a:r>
              <a:rPr lang="fr-BE" altLang="fr-FR" sz="2000" i="1" dirty="0" smtClean="0"/>
              <a:t> type </a:t>
            </a:r>
            <a:r>
              <a:rPr lang="fr-BE" altLang="fr-FR" sz="2000" i="1" dirty="0" err="1" smtClean="0"/>
              <a:t>mapping</a:t>
            </a:r>
            <a:r>
              <a:rPr lang="fr-BE" altLang="fr-FR" sz="2000" i="1" dirty="0" smtClean="0"/>
              <a:t> at the </a:t>
            </a:r>
            <a:r>
              <a:rPr lang="fr-BE" altLang="fr-FR" sz="2000" i="1" dirty="0" err="1" smtClean="0"/>
              <a:t>accuracy</a:t>
            </a:r>
            <a:r>
              <a:rPr lang="fr-BE" altLang="fr-FR" sz="2000" i="1" dirty="0" smtClean="0"/>
              <a:t> </a:t>
            </a:r>
            <a:r>
              <a:rPr lang="fr-BE" altLang="fr-FR" sz="2000" i="1" dirty="0" err="1" smtClean="0"/>
              <a:t>required</a:t>
            </a:r>
            <a:r>
              <a:rPr lang="fr-BE" altLang="fr-FR" sz="2000" i="1" dirty="0" smtClean="0"/>
              <a:t> for ag. </a:t>
            </a:r>
            <a:r>
              <a:rPr lang="fr-BE" altLang="fr-FR" sz="2000" i="1" dirty="0" err="1" smtClean="0"/>
              <a:t>statistics</a:t>
            </a:r>
            <a:r>
              <a:rPr lang="fr-BE" altLang="fr-FR" sz="2000" i="1" dirty="0" smtClean="0"/>
              <a:t> 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fr-BE" altLang="fr-FR" sz="2000" i="1" dirty="0"/>
              <a:t>	</a:t>
            </a:r>
            <a:r>
              <a:rPr lang="fr-BE" altLang="fr-FR" sz="2000" i="1" dirty="0" err="1" smtClean="0"/>
              <a:t>crop</a:t>
            </a:r>
            <a:r>
              <a:rPr lang="fr-BE" altLang="fr-FR" sz="2000" i="1" dirty="0" smtClean="0"/>
              <a:t> management support, 	    </a:t>
            </a:r>
            <a:r>
              <a:rPr lang="fr-BE" altLang="fr-FR" sz="2000" i="1" dirty="0" err="1" smtClean="0"/>
              <a:t>crop</a:t>
            </a:r>
            <a:r>
              <a:rPr lang="fr-BE" altLang="fr-FR" sz="2000" i="1" dirty="0" smtClean="0"/>
              <a:t> damages </a:t>
            </a:r>
            <a:r>
              <a:rPr lang="fr-BE" altLang="fr-FR" sz="2000" i="1" dirty="0" err="1" smtClean="0"/>
              <a:t>assessment</a:t>
            </a:r>
            <a:endParaRPr lang="fr-BE" altLang="fr-FR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230975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52400" y="1219200"/>
            <a:ext cx="3810000" cy="1981200"/>
          </a:xfrm>
        </p:spPr>
        <p:txBody>
          <a:bodyPr/>
          <a:lstStyle/>
          <a:p>
            <a:r>
              <a:rPr lang="en-US" sz="1600" b="1" dirty="0" smtClean="0"/>
              <a:t>Re-endorsement of GEOGLAM by G20</a:t>
            </a:r>
          </a:p>
          <a:p>
            <a:pPr lvl="1"/>
            <a:r>
              <a:rPr lang="en-US" sz="1600" dirty="0" smtClean="0"/>
              <a:t>Signaling ever greater support, strengthened political mandate</a:t>
            </a:r>
          </a:p>
          <a:p>
            <a:pPr lvl="2"/>
            <a:r>
              <a:rPr lang="en-US" sz="1600" dirty="0" smtClean="0"/>
              <a:t>EO for timely, reliable information</a:t>
            </a:r>
          </a:p>
          <a:p>
            <a:endParaRPr lang="en-US" sz="1600" dirty="0"/>
          </a:p>
          <a:p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Continued Strong Mandate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200150"/>
            <a:ext cx="5097392" cy="2305050"/>
          </a:xfrm>
          <a:prstGeom prst="rect">
            <a:avLst/>
          </a:prstGeom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4443004" y="3581400"/>
            <a:ext cx="4396196" cy="30480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2569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Wingdings" panose="05000000000000000000" pitchFamily="2" charset="2"/>
              <a:buChar char="§"/>
              <a:defRPr sz="2000">
                <a:solidFill>
                  <a:srgbClr val="002569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000">
                <a:solidFill>
                  <a:srgbClr val="002569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000">
                <a:solidFill>
                  <a:srgbClr val="002569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r>
              <a:rPr lang="en-US" sz="1600" b="1" dirty="0" smtClean="0"/>
              <a:t>Contributing to the UN Sustainable Development Goals </a:t>
            </a:r>
          </a:p>
          <a:p>
            <a:pPr lvl="1"/>
            <a:r>
              <a:rPr lang="en-US" sz="1600" u="sng" dirty="0" smtClean="0"/>
              <a:t>Short Term</a:t>
            </a:r>
            <a:r>
              <a:rPr lang="en-US" sz="1600" dirty="0" smtClean="0"/>
              <a:t>: Leverage existing activities </a:t>
            </a:r>
          </a:p>
          <a:p>
            <a:pPr lvl="1"/>
            <a:r>
              <a:rPr lang="en-US" sz="1600" u="sng" dirty="0" smtClean="0"/>
              <a:t>Medium Term</a:t>
            </a:r>
            <a:r>
              <a:rPr lang="en-US" sz="1600" dirty="0" smtClean="0"/>
              <a:t>: quantitative metrics from R&amp;D activities; accelerate </a:t>
            </a:r>
            <a:r>
              <a:rPr lang="en-US" sz="1600" dirty="0" err="1" smtClean="0"/>
              <a:t>RtO</a:t>
            </a:r>
            <a:r>
              <a:rPr lang="en-US" sz="1600" dirty="0" smtClean="0"/>
              <a:t> continuum</a:t>
            </a:r>
          </a:p>
          <a:p>
            <a:pPr lvl="1"/>
            <a:r>
              <a:rPr lang="en-US" sz="1600" u="sng" dirty="0" smtClean="0"/>
              <a:t>Long Term</a:t>
            </a:r>
            <a:r>
              <a:rPr lang="en-US" sz="1600" dirty="0" smtClean="0"/>
              <a:t>: strengthen international cooperation and identify institutional homes for activities 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522617"/>
            <a:ext cx="4286250" cy="298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28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9"/>
          <a:stretch/>
        </p:blipFill>
        <p:spPr bwMode="auto">
          <a:xfrm>
            <a:off x="30637" y="1295400"/>
            <a:ext cx="8924925" cy="235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720112" y="3548064"/>
            <a:ext cx="4176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192C6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192C6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192C6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192C6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1800" b="1" baseline="30000">
                <a:solidFill>
                  <a:schemeClr val="tx1"/>
                </a:solidFill>
              </a:rPr>
              <a:t>Source:</a:t>
            </a:r>
            <a:r>
              <a:rPr lang="en-US" altLang="fr-FR" sz="1800" b="1">
                <a:solidFill>
                  <a:schemeClr val="tx1"/>
                </a:solidFill>
              </a:rPr>
              <a:t> </a:t>
            </a:r>
            <a:r>
              <a:rPr lang="en-US" altLang="fr-FR" sz="1800" b="1" baseline="30000">
                <a:solidFill>
                  <a:schemeClr val="tx1"/>
                </a:solidFill>
              </a:rPr>
              <a:t>CEOS ACQUISITION STRATEGY FOR GEOGLAM PHASE 1</a:t>
            </a:r>
            <a:endParaRPr lang="en-US" altLang="fr-FR" sz="1800">
              <a:solidFill>
                <a:schemeClr val="tx1"/>
              </a:solidFill>
            </a:endParaRPr>
          </a:p>
        </p:txBody>
      </p:sp>
      <p:pic>
        <p:nvPicPr>
          <p:cNvPr id="29701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68275"/>
            <a:ext cx="9271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4719745" y="1524000"/>
            <a:ext cx="4220308" cy="677334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B050"/>
                </a:solidFill>
              </a:rPr>
              <a:t>Sentinel-2 A &amp; </a:t>
            </a:r>
            <a:r>
              <a:rPr lang="en-US" sz="2400" dirty="0" smtClean="0">
                <a:solidFill>
                  <a:srgbClr val="00B050"/>
                </a:solidFill>
              </a:rPr>
              <a:t>2B + L8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719745" y="2235202"/>
            <a:ext cx="4220308" cy="677334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B050"/>
                </a:solidFill>
              </a:rPr>
              <a:t>Sentinel-2 A &amp; </a:t>
            </a:r>
            <a:r>
              <a:rPr lang="en-US" sz="2400" dirty="0" smtClean="0">
                <a:solidFill>
                  <a:srgbClr val="00B050"/>
                </a:solidFill>
              </a:rPr>
              <a:t>2B + L8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9" name="Rounded Rectangle 11"/>
          <p:cNvSpPr/>
          <p:nvPr/>
        </p:nvSpPr>
        <p:spPr>
          <a:xfrm>
            <a:off x="4728286" y="2944197"/>
            <a:ext cx="4220308" cy="677334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B050"/>
                </a:solidFill>
              </a:rPr>
              <a:t>Sentinel-1 A &amp; 1B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685800" y="76200"/>
            <a:ext cx="7886700" cy="625474"/>
          </a:xfrm>
          <a:prstGeom prst="rect">
            <a:avLst/>
          </a:prstGeom>
        </p:spPr>
        <p:txBody>
          <a:bodyPr/>
          <a:lstStyle>
            <a:lvl1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4572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9144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13716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18288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algn="ctr" defTabSz="914400"/>
            <a:r>
              <a:rPr lang="fr-BE" sz="2400" dirty="0" err="1" smtClean="0"/>
              <a:t>Current</a:t>
            </a:r>
            <a:r>
              <a:rPr lang="fr-BE" sz="2400" dirty="0" smtClean="0"/>
              <a:t> dense time </a:t>
            </a:r>
            <a:r>
              <a:rPr lang="fr-BE" sz="2400" dirty="0" err="1" smtClean="0"/>
              <a:t>series</a:t>
            </a:r>
            <a:r>
              <a:rPr lang="fr-BE" sz="2400" dirty="0" smtClean="0"/>
              <a:t> </a:t>
            </a:r>
          </a:p>
          <a:p>
            <a:pPr algn="ctr" defTabSz="914400"/>
            <a:r>
              <a:rPr lang="fr-BE" sz="2400" dirty="0" err="1" smtClean="0"/>
              <a:t>already</a:t>
            </a:r>
            <a:r>
              <a:rPr lang="fr-BE" sz="2400" dirty="0" smtClean="0"/>
              <a:t> </a:t>
            </a:r>
            <a:r>
              <a:rPr lang="fr-BE" sz="2400" dirty="0" err="1" smtClean="0"/>
              <a:t>started</a:t>
            </a:r>
            <a:r>
              <a:rPr lang="fr-BE" sz="2400" dirty="0" smtClean="0"/>
              <a:t> to change the </a:t>
            </a:r>
            <a:r>
              <a:rPr lang="fr-BE" sz="2400" dirty="0" err="1" smtClean="0"/>
              <a:t>game</a:t>
            </a:r>
            <a:endParaRPr lang="fr-BE" sz="2400" dirty="0"/>
          </a:p>
        </p:txBody>
      </p:sp>
      <p:pic>
        <p:nvPicPr>
          <p:cNvPr id="13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38600"/>
            <a:ext cx="2005831" cy="7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35494"/>
            <a:ext cx="3962400" cy="162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362201" y="3962400"/>
            <a:ext cx="6671055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Sen2-Agri </a:t>
            </a:r>
            <a:r>
              <a:rPr kumimoji="0" lang="fr-BE" sz="1800" b="0" i="0" u="none" strike="noStrike" cap="none" spc="0" normalizeH="0" baseline="0" dirty="0" err="1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project</a:t>
            </a:r>
            <a:r>
              <a:rPr kumimoji="0" lang="fr-BE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</a:t>
            </a:r>
            <a:r>
              <a:rPr kumimoji="0" lang="fr-BE" sz="1800" b="0" i="0" u="none" strike="noStrike" cap="none" spc="0" normalizeH="0" baseline="0" dirty="0" err="1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supported</a:t>
            </a:r>
            <a:r>
              <a:rPr kumimoji="0" lang="fr-BE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by ESA and let by </a:t>
            </a:r>
            <a:r>
              <a:rPr kumimoji="0" lang="fr-BE" sz="1800" b="0" i="0" u="none" strike="noStrike" cap="none" spc="0" normalizeH="0" baseline="0" dirty="0" err="1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UCLouvain</a:t>
            </a:r>
            <a:r>
              <a:rPr kumimoji="0" lang="fr-BE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to </a:t>
            </a:r>
          </a:p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BE" sz="1800" b="0" i="0" u="none" strike="noStrike" cap="none" spc="0" normalizeH="0" baseline="0" dirty="0" err="1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develop</a:t>
            </a:r>
            <a:r>
              <a:rPr kumimoji="0" lang="fr-BE" sz="1800" b="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an open </a:t>
            </a:r>
            <a:r>
              <a:rPr lang="fr-BE" dirty="0" smtClean="0"/>
              <a:t>s</a:t>
            </a:r>
            <a:r>
              <a:rPr lang="fr-BE" baseline="0" dirty="0" smtClean="0"/>
              <a:t>ource</a:t>
            </a:r>
            <a:r>
              <a:rPr lang="fr-BE" dirty="0" smtClean="0"/>
              <a:t> system to exploit S2&amp;L8 time </a:t>
            </a:r>
            <a:r>
              <a:rPr lang="fr-BE" dirty="0" err="1" smtClean="0"/>
              <a:t>series</a:t>
            </a:r>
            <a:r>
              <a:rPr lang="fr-BE" dirty="0" smtClean="0"/>
              <a:t> for </a:t>
            </a:r>
          </a:p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BE" dirty="0" smtClean="0"/>
              <a:t>agriculture</a:t>
            </a:r>
            <a:endParaRPr kumimoji="0" lang="fr-BE" sz="18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7"/>
          <a:srcRect l="13749" t="21427" r="14286" b="-1110"/>
          <a:stretch/>
        </p:blipFill>
        <p:spPr>
          <a:xfrm>
            <a:off x="1600200" y="4876800"/>
            <a:ext cx="281393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500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3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09600" y="2057400"/>
            <a:ext cx="8153400" cy="5486400"/>
          </a:xfrm>
        </p:spPr>
        <p:txBody>
          <a:bodyPr/>
          <a:lstStyle/>
          <a:p>
            <a:r>
              <a:rPr lang="en-US" sz="2400" dirty="0" smtClean="0"/>
              <a:t>GEOGLAM has selected a new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> Director, Ian Jarvis, Agriculture and </a:t>
            </a:r>
            <a:r>
              <a:rPr lang="en-US" sz="2400" dirty="0" err="1" smtClean="0"/>
              <a:t>Agri</a:t>
            </a:r>
            <a:r>
              <a:rPr lang="en-US" sz="2400" dirty="0" smtClean="0"/>
              <a:t>-Food Canada</a:t>
            </a:r>
          </a:p>
          <a:p>
            <a:pPr lvl="1"/>
            <a:r>
              <a:rPr lang="en-US" sz="2400" dirty="0" smtClean="0"/>
              <a:t>With support from Germany</a:t>
            </a:r>
          </a:p>
          <a:p>
            <a:pPr lvl="1"/>
            <a:r>
              <a:rPr lang="en-US" sz="2400" dirty="0" smtClean="0"/>
              <a:t>To start in Fall 2017</a:t>
            </a:r>
          </a:p>
          <a:p>
            <a:pPr lvl="1"/>
            <a:r>
              <a:rPr lang="en-US" sz="2400" dirty="0" smtClean="0"/>
              <a:t>Thank you to Michel </a:t>
            </a:r>
            <a:r>
              <a:rPr lang="en-US" sz="2400" dirty="0" err="1" smtClean="0"/>
              <a:t>Deshayes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MinAg</a:t>
            </a:r>
            <a:r>
              <a:rPr lang="en-US" sz="2400" dirty="0" smtClean="0"/>
              <a:t> France), who served as Coordinator from 2013-2017</a:t>
            </a:r>
          </a:p>
          <a:p>
            <a:pPr lvl="1"/>
            <a:r>
              <a:rPr lang="en-US" sz="2400" dirty="0" smtClean="0"/>
              <a:t>Other Secretariat support (Whitcraft, Becker-Reshef) remains</a:t>
            </a:r>
          </a:p>
          <a:p>
            <a:pPr lvl="1"/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GEOGLAM </a:t>
            </a:r>
            <a:r>
              <a:rPr lang="en-US" dirty="0" err="1" smtClean="0"/>
              <a:t>Programme</a:t>
            </a:r>
            <a:r>
              <a:rPr lang="en-US" dirty="0" smtClean="0"/>
              <a:t>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441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4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460059" cy="5334000"/>
          </a:xfrm>
        </p:spPr>
        <p:txBody>
          <a:bodyPr/>
          <a:lstStyle/>
          <a:p>
            <a:r>
              <a:rPr lang="en-US" dirty="0" smtClean="0"/>
              <a:t>CSA has funded two </a:t>
            </a:r>
            <a:r>
              <a:rPr lang="en-US" b="1" dirty="0" smtClean="0"/>
              <a:t>SAR inter-comparison </a:t>
            </a:r>
            <a:r>
              <a:rPr lang="en-US" dirty="0" smtClean="0"/>
              <a:t>activities with JECAM.</a:t>
            </a:r>
            <a:endParaRPr lang="en-US" dirty="0"/>
          </a:p>
          <a:p>
            <a:r>
              <a:rPr lang="en-US" dirty="0"/>
              <a:t>CNES </a:t>
            </a:r>
            <a:r>
              <a:rPr lang="en-US" dirty="0" smtClean="0"/>
              <a:t>supporting </a:t>
            </a:r>
            <a:r>
              <a:rPr lang="en-US" b="1" dirty="0" smtClean="0"/>
              <a:t>crop </a:t>
            </a:r>
            <a:r>
              <a:rPr lang="en-US" b="1" dirty="0"/>
              <a:t>classification tools </a:t>
            </a:r>
            <a:r>
              <a:rPr lang="en-US" dirty="0"/>
              <a:t>adapted to smallholder </a:t>
            </a:r>
            <a:r>
              <a:rPr lang="en-US" dirty="0" smtClean="0"/>
              <a:t>agriculture </a:t>
            </a:r>
            <a:r>
              <a:rPr lang="en-US" dirty="0"/>
              <a:t>(developed and tested on JECAM sites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/>
              <a:t>CNES </a:t>
            </a:r>
            <a:r>
              <a:rPr lang="en-US" dirty="0" smtClean="0"/>
              <a:t>supporting a </a:t>
            </a:r>
            <a:r>
              <a:rPr lang="en-US" b="1" dirty="0" smtClean="0"/>
              <a:t>platform</a:t>
            </a:r>
            <a:r>
              <a:rPr lang="en-US" dirty="0" smtClean="0"/>
              <a:t> </a:t>
            </a:r>
            <a:r>
              <a:rPr lang="en-US" dirty="0"/>
              <a:t>integrating a </a:t>
            </a:r>
            <a:r>
              <a:rPr lang="en-US" b="1" dirty="0"/>
              <a:t>spatialized crop model and satellite data</a:t>
            </a:r>
            <a:r>
              <a:rPr lang="en-US" dirty="0"/>
              <a:t> for West Africa (linked to AGRHYMET early warning system, and potentially to GEOGLAM CM4EW</a:t>
            </a:r>
            <a:r>
              <a:rPr lang="en-US" dirty="0" smtClean="0"/>
              <a:t>). (Sen2f-Agri background and TOSCA R&amp;D projects)</a:t>
            </a:r>
          </a:p>
          <a:p>
            <a:r>
              <a:rPr lang="en-US" dirty="0"/>
              <a:t>ESA </a:t>
            </a:r>
            <a:r>
              <a:rPr lang="en-US" dirty="0" smtClean="0"/>
              <a:t>providing an </a:t>
            </a:r>
            <a:r>
              <a:rPr lang="en-US" b="1" dirty="0"/>
              <a:t>open source Sen2-Agri system </a:t>
            </a:r>
            <a:r>
              <a:rPr lang="en-US" dirty="0" smtClean="0"/>
              <a:t>developed in coordination with the JECAM network </a:t>
            </a:r>
            <a:r>
              <a:rPr lang="en-US" dirty="0"/>
              <a:t>and extends the Sen2-Agri project to support the uptake by national and GEOGLAM partners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NASA has established a </a:t>
            </a:r>
            <a:r>
              <a:rPr lang="en-US" b="1" dirty="0" smtClean="0"/>
              <a:t>consortium</a:t>
            </a:r>
            <a:r>
              <a:rPr lang="en-US" dirty="0" smtClean="0"/>
              <a:t> led by the University of Maryland to implement a coordinated program of EO activities for </a:t>
            </a:r>
            <a:r>
              <a:rPr lang="en-US" b="1" dirty="0" smtClean="0"/>
              <a:t>global food security and agriculture applied research</a:t>
            </a:r>
            <a:r>
              <a:rPr lang="en-US" dirty="0" smtClean="0"/>
              <a:t> (</a:t>
            </a:r>
            <a:r>
              <a:rPr lang="en-US" dirty="0" err="1" smtClean="0"/>
              <a:t>incl</a:t>
            </a:r>
            <a:r>
              <a:rPr lang="en-US" dirty="0" smtClean="0"/>
              <a:t> GEOGLAM)</a:t>
            </a:r>
          </a:p>
          <a:p>
            <a:pPr lvl="1"/>
            <a:r>
              <a:rPr lang="en-US" sz="1800" dirty="0"/>
              <a:t>NASA Distributed Active Archive Centers (DAAC) </a:t>
            </a:r>
            <a:r>
              <a:rPr lang="en-US" sz="1800" dirty="0" smtClean="0"/>
              <a:t>is funding </a:t>
            </a:r>
            <a:r>
              <a:rPr lang="en-US" sz="1800" dirty="0"/>
              <a:t>GEOGLAM to implement a </a:t>
            </a:r>
            <a:r>
              <a:rPr lang="en-US" sz="1800" b="1" dirty="0"/>
              <a:t>Data User Study Pilot for Agriculture</a:t>
            </a:r>
            <a:r>
              <a:rPr lang="en-US" sz="1800" dirty="0" smtClean="0"/>
              <a:t>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334000" cy="838200"/>
          </a:xfrm>
        </p:spPr>
        <p:txBody>
          <a:bodyPr/>
          <a:lstStyle/>
          <a:p>
            <a:pPr algn="ctr"/>
            <a:r>
              <a:rPr lang="en-US" dirty="0" smtClean="0"/>
              <a:t>GEOGLAM </a:t>
            </a:r>
            <a:r>
              <a:rPr lang="en-US" dirty="0" err="1" smtClean="0"/>
              <a:t>Programme</a:t>
            </a:r>
            <a:r>
              <a:rPr lang="en-US" dirty="0" smtClean="0"/>
              <a:t> Support: </a:t>
            </a:r>
            <a:r>
              <a:rPr lang="en-US" sz="2000" i="1" dirty="0" smtClean="0"/>
              <a:t>sample </a:t>
            </a:r>
            <a:r>
              <a:rPr lang="en-US" sz="2000" i="1" dirty="0" err="1" smtClean="0"/>
              <a:t>workplan</a:t>
            </a:r>
            <a:r>
              <a:rPr lang="en-US" sz="2000" i="1" dirty="0" smtClean="0"/>
              <a:t> activities/tasks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688427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5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0292" y="1524000"/>
            <a:ext cx="8153400" cy="5105400"/>
          </a:xfrm>
        </p:spPr>
        <p:txBody>
          <a:bodyPr/>
          <a:lstStyle/>
          <a:p>
            <a:r>
              <a:rPr lang="en-US" dirty="0" smtClean="0"/>
              <a:t>CSA has funded two SAR inter-comparison activities with JECAM.</a:t>
            </a:r>
            <a:endParaRPr lang="en-US" dirty="0"/>
          </a:p>
          <a:p>
            <a:r>
              <a:rPr lang="en-US" dirty="0"/>
              <a:t>CNES </a:t>
            </a:r>
            <a:r>
              <a:rPr lang="en-US" dirty="0" smtClean="0"/>
              <a:t>supporting </a:t>
            </a:r>
            <a:r>
              <a:rPr lang="en-US" dirty="0"/>
              <a:t>the development of crop classification tools adapted to smallholder agricultures (developed and tested on JECAM sites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/>
              <a:t>CNES </a:t>
            </a:r>
            <a:r>
              <a:rPr lang="en-US" dirty="0" smtClean="0"/>
              <a:t>supporting </a:t>
            </a:r>
            <a:r>
              <a:rPr lang="en-US" dirty="0"/>
              <a:t>the development of a platform integrating a spatialized crop model and satellite data for West Africa (linked to AGRHYMET early warning system, and potentially to GEOGLAM CM4EW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NASA has awarded a consortium led by the University of Maryland to implement a coordinated program of EO activities for global food security and agriculture applied research (</a:t>
            </a:r>
            <a:r>
              <a:rPr lang="en-US" dirty="0" err="1" smtClean="0"/>
              <a:t>incl</a:t>
            </a:r>
            <a:r>
              <a:rPr lang="en-US" dirty="0" smtClean="0"/>
              <a:t> GEOGLAM)</a:t>
            </a:r>
          </a:p>
          <a:p>
            <a:pPr lvl="1"/>
            <a:r>
              <a:rPr lang="en-US" dirty="0"/>
              <a:t>NASA Distributed Active Archive Centers (DAAC) </a:t>
            </a:r>
            <a:r>
              <a:rPr lang="en-US" dirty="0" smtClean="0"/>
              <a:t>is funding </a:t>
            </a:r>
            <a:r>
              <a:rPr lang="en-US" dirty="0"/>
              <a:t>GEOGLAM to implement a Data User Study Pilot for Agriculture</a:t>
            </a:r>
            <a:r>
              <a:rPr lang="en-US" dirty="0" smtClean="0"/>
              <a:t>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2057400" y="304800"/>
            <a:ext cx="5334000" cy="838200"/>
          </a:xfrm>
        </p:spPr>
        <p:txBody>
          <a:bodyPr/>
          <a:lstStyle/>
          <a:p>
            <a:pPr algn="ctr"/>
            <a:r>
              <a:rPr lang="en-US" dirty="0" smtClean="0"/>
              <a:t>GEOGLAM </a:t>
            </a:r>
            <a:r>
              <a:rPr lang="en-US" dirty="0" err="1" smtClean="0"/>
              <a:t>Programme</a:t>
            </a:r>
            <a:r>
              <a:rPr lang="en-US" dirty="0" smtClean="0"/>
              <a:t> Support: </a:t>
            </a:r>
            <a:r>
              <a:rPr lang="en-US" sz="2000" i="1" dirty="0" smtClean="0"/>
              <a:t>sample </a:t>
            </a:r>
            <a:r>
              <a:rPr lang="en-US" sz="2000" i="1" dirty="0" err="1" smtClean="0"/>
              <a:t>workplan</a:t>
            </a:r>
            <a:r>
              <a:rPr lang="en-US" sz="2000" i="1" dirty="0" smtClean="0"/>
              <a:t> activities/tasks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775043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6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GEOGLAM Implementation Team met in June 2017 and decided on a new road ahead for GEOGLAM – “GEOGLAM 2.0”</a:t>
            </a:r>
          </a:p>
          <a:p>
            <a:r>
              <a:rPr lang="en-US" dirty="0" smtClean="0"/>
              <a:t>Renewed emphasis on regional networks, data/information management and infrastructure, and </a:t>
            </a:r>
            <a:r>
              <a:rPr lang="en-US" dirty="0" err="1" smtClean="0"/>
              <a:t>RtO</a:t>
            </a:r>
            <a:r>
              <a:rPr lang="en-US" dirty="0" smtClean="0"/>
              <a:t> continuum (capacity dev)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GEOGLAM 2.0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2968942"/>
            <a:ext cx="6557963" cy="36604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200400"/>
            <a:ext cx="3657600" cy="1295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rmAutofit lnSpcReduction="10000"/>
          </a:bodyPr>
          <a:lstStyle/>
          <a:p>
            <a:pPr marL="0" marR="0" indent="0" algn="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 smtClean="0">
                <a:effectLst/>
                <a:uFillTx/>
              </a:rPr>
              <a:t>Revised Governance Structure</a:t>
            </a:r>
          </a:p>
          <a:p>
            <a:pPr marR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sz="1700" dirty="0" smtClean="0"/>
              <a:t>- Establishment of ExCom</a:t>
            </a:r>
          </a:p>
          <a:p>
            <a:pPr lvl="1" indent="0" algn="ctr" rtl="0" latinLnBrk="1" hangingPunct="0"/>
            <a:r>
              <a:rPr lang="en-US" sz="1700" dirty="0" smtClean="0"/>
              <a:t>(evolution of the GEOGLAM IT) </a:t>
            </a:r>
          </a:p>
          <a:p>
            <a:pPr lvl="1" indent="0" algn="ctr" rtl="0" latinLnBrk="1" hangingPunct="0"/>
            <a:r>
              <a:rPr kumimoji="0" lang="en-US" sz="1700" i="0" u="none" strike="noStrike" cap="none" spc="0" normalizeH="0" baseline="0" dirty="0" smtClean="0">
                <a:effectLst/>
                <a:uFillTx/>
              </a:rPr>
              <a:t>-</a:t>
            </a:r>
            <a:r>
              <a:rPr kumimoji="0" lang="en-US" sz="1700" i="0" u="none" strike="noStrike" cap="none" spc="0" normalizeH="0" dirty="0" smtClean="0">
                <a:effectLst/>
                <a:uFillTx/>
              </a:rPr>
              <a:t> </a:t>
            </a:r>
            <a:r>
              <a:rPr kumimoji="0" lang="en-US" sz="1700" i="0" u="none" strike="noStrike" cap="none" spc="0" normalizeH="0" baseline="0" dirty="0" smtClean="0">
                <a:effectLst/>
                <a:uFillTx/>
              </a:rPr>
              <a:t>GEOGLAM</a:t>
            </a:r>
            <a:r>
              <a:rPr kumimoji="0" lang="en-US" sz="1700" i="0" u="none" strike="noStrike" cap="none" spc="0" normalizeH="0" dirty="0" smtClean="0">
                <a:effectLst/>
                <a:uFillTx/>
              </a:rPr>
              <a:t> </a:t>
            </a:r>
            <a:r>
              <a:rPr kumimoji="0" lang="en-US" sz="1700" i="0" u="none" strike="noStrike" cap="none" spc="0" normalizeH="0" baseline="0" dirty="0" smtClean="0">
                <a:effectLst/>
                <a:uFillTx/>
              </a:rPr>
              <a:t>Secretariat underpins</a:t>
            </a:r>
            <a:r>
              <a:rPr kumimoji="0" lang="en-US" sz="1700" i="0" u="none" strike="noStrike" cap="none" spc="0" normalizeH="0" dirty="0" smtClean="0">
                <a:effectLst/>
                <a:uFillTx/>
              </a:rPr>
              <a:t> it all</a:t>
            </a:r>
            <a:endParaRPr kumimoji="0" lang="en-US" sz="1700" i="0" u="none" strike="noStrike" cap="none" spc="0" normalizeH="0" baseline="0" dirty="0">
              <a:effectLst/>
              <a:uFillTx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" r="7759"/>
          <a:stretch/>
        </p:blipFill>
        <p:spPr>
          <a:xfrm>
            <a:off x="8071" y="1159024"/>
            <a:ext cx="9135929" cy="56989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343331"/>
            <a:ext cx="2626679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sng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cs typeface="+mj-cs"/>
              </a:rPr>
              <a:t>Strategic Framework</a:t>
            </a:r>
            <a:endParaRPr kumimoji="0" lang="en-US" sz="2000" b="1" i="0" u="sng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53231" y="322987"/>
            <a:ext cx="2056010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u="sng" dirty="0" smtClean="0">
                <a:solidFill>
                  <a:schemeClr val="bg1"/>
                </a:solidFill>
                <a:cs typeface="+mj-cs"/>
              </a:rPr>
              <a:t>Implementation</a:t>
            </a:r>
            <a:r>
              <a:rPr kumimoji="0" lang="en-US" sz="2000" b="1" i="0" u="sng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cs typeface="+mj-cs"/>
              </a:rPr>
              <a:t> </a:t>
            </a:r>
          </a:p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sng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cs typeface="+mj-cs"/>
              </a:rPr>
              <a:t>Framework</a:t>
            </a:r>
            <a:endParaRPr kumimoji="0" lang="en-US" sz="2000" b="1" i="0" u="sng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282511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7</a:t>
            </a:fld>
            <a:endParaRPr lang="uk-UA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The Game is Changing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2133600"/>
            <a:ext cx="7543800" cy="30469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en-US" sz="2400" dirty="0" smtClean="0"/>
              <a:t>In 2011, at GEOGLAM’s inception, </a:t>
            </a:r>
            <a:r>
              <a:rPr lang="en-US" sz="2400" dirty="0"/>
              <a:t>we were constrained by </a:t>
            </a:r>
            <a:r>
              <a:rPr lang="en-US" sz="2400" i="1" dirty="0"/>
              <a:t>acquisition </a:t>
            </a:r>
            <a:r>
              <a:rPr lang="en-US" sz="2400" dirty="0"/>
              <a:t>of data at appropriate resolutions </a:t>
            </a:r>
            <a:endParaRPr lang="en-US" sz="2400" dirty="0" smtClean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Now – in 2017, we are in a “big data” world, constrained by </a:t>
            </a:r>
            <a:r>
              <a:rPr lang="en-US" sz="2400" i="1" dirty="0"/>
              <a:t>access and use</a:t>
            </a:r>
            <a:r>
              <a:rPr lang="en-US" sz="2400" dirty="0"/>
              <a:t> (computational environments</a:t>
            </a:r>
            <a:r>
              <a:rPr lang="en-US" sz="2400" dirty="0" smtClean="0"/>
              <a:t>)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26659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8</a:t>
            </a:fld>
            <a:endParaRPr lang="uk-U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Dense optical time series exploitation </a:t>
            </a:r>
          </a:p>
          <a:p>
            <a:pPr lvl="1"/>
            <a:r>
              <a:rPr lang="en-US" dirty="0" smtClean="0"/>
              <a:t>Analysis ready time series at moderate (10-100m) resolution, including: </a:t>
            </a:r>
          </a:p>
          <a:p>
            <a:pPr lvl="2"/>
            <a:r>
              <a:rPr lang="en-US" dirty="0" smtClean="0"/>
              <a:t>cloud &amp; cloud shadow screening </a:t>
            </a:r>
          </a:p>
          <a:p>
            <a:pPr lvl="2"/>
            <a:r>
              <a:rPr lang="en-US" dirty="0" smtClean="0"/>
              <a:t>High co-registration accuracy (&lt;1/3 of a pixel) between sensors</a:t>
            </a:r>
          </a:p>
          <a:p>
            <a:pPr lvl="2"/>
            <a:r>
              <a:rPr lang="en-US" dirty="0" smtClean="0"/>
              <a:t>Harmonized surface reflectance</a:t>
            </a:r>
          </a:p>
          <a:p>
            <a:pPr lvl="2"/>
            <a:r>
              <a:rPr lang="en-US" dirty="0" smtClean="0"/>
              <a:t>NRT availability on cloud computing</a:t>
            </a:r>
          </a:p>
          <a:p>
            <a:r>
              <a:rPr lang="en-US" smtClean="0"/>
              <a:t>Dense SAR </a:t>
            </a:r>
            <a:r>
              <a:rPr lang="en-US" dirty="0" smtClean="0"/>
              <a:t>time series exploitation </a:t>
            </a:r>
          </a:p>
          <a:p>
            <a:pPr lvl="1"/>
            <a:r>
              <a:rPr lang="en-US" dirty="0" smtClean="0"/>
              <a:t>Interferometric coherence at daily-weekly intervals</a:t>
            </a:r>
          </a:p>
          <a:p>
            <a:pPr lvl="1"/>
            <a:r>
              <a:rPr lang="en-US" dirty="0" smtClean="0"/>
              <a:t>Digital Terrain Model (potentially </a:t>
            </a:r>
            <a:r>
              <a:rPr lang="en-US" dirty="0" err="1" smtClean="0"/>
              <a:t>TerraSar</a:t>
            </a:r>
            <a:r>
              <a:rPr lang="en-US" dirty="0" smtClean="0"/>
              <a:t>-X) available on cloud computing infrastructure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Short-Term Priorities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9699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914400"/>
            <a:fld id="{86CB4B4D-7CA3-9044-876B-883B54F8677D}" type="slidenum">
              <a:rPr lang="uk-UA" smtClean="0"/>
              <a:pPr defTabSz="914400"/>
              <a:t>9</a:t>
            </a:fld>
            <a:endParaRPr lang="uk-U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GEOGLAM EO Requirements Refresh - </a:t>
            </a:r>
            <a:r>
              <a:rPr lang="en-US" i="1" dirty="0" smtClean="0"/>
              <a:t>ongoing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667000"/>
            <a:ext cx="3733800" cy="313931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Objectives: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1. </a:t>
            </a:r>
            <a:r>
              <a:rPr kumimoji="0" lang="en-US" sz="180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Update based on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R&amp;D results,  considering satellite &amp; </a:t>
            </a:r>
            <a:r>
              <a:rPr kumimoji="0" lang="en-US" sz="1800" i="1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in situ </a:t>
            </a:r>
            <a:r>
              <a:rPr kumimoji="0" lang="en-US" sz="180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data needs;</a:t>
            </a:r>
            <a:endParaRPr lang="en-US" dirty="0" smtClean="0"/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</a:t>
            </a:r>
            <a:r>
              <a:rPr kumimoji="0" lang="en-US" sz="180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. Support GEOGLAM’s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Compendium of Best Practices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3</a:t>
            </a:r>
            <a:r>
              <a:rPr kumimoji="0" lang="en-US" sz="180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.</a:t>
            </a:r>
            <a:r>
              <a:rPr kumimoji="0" lang="en-US" sz="180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Provide insight in future mission planning and current acquisition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spc="0" normalizeH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planning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4788" t="22131" r="22662" b="2225"/>
          <a:stretch/>
        </p:blipFill>
        <p:spPr>
          <a:xfrm>
            <a:off x="3962400" y="1642173"/>
            <a:ext cx="5181600" cy="518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91000" y="1219200"/>
            <a:ext cx="487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Very Successful GEOGLAM </a:t>
            </a: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Req’s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2012-2014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253836"/>
            <a:ext cx="3733800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Rationale: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- State of Science &amp; Operational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Monitoring Systems have evolved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- Seek more holistic approach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68066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17067</TotalTime>
  <Words>1738</Words>
  <Application>Microsoft Macintosh PowerPoint</Application>
  <PresentationFormat>On-screen Show (4:3)</PresentationFormat>
  <Paragraphs>238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Arial</vt:lpstr>
      <vt:lpstr>Arial Bold</vt:lpstr>
      <vt:lpstr>Arial Narrow</vt:lpstr>
      <vt:lpstr>Avenir Roman</vt:lpstr>
      <vt:lpstr>Calibri</vt:lpstr>
      <vt:lpstr>Calibri Bold</vt:lpstr>
      <vt:lpstr>Courier New</vt:lpstr>
      <vt:lpstr>Droid Serif</vt:lpstr>
      <vt:lpstr>Helvetica</vt:lpstr>
      <vt:lpstr>MS PGothic</vt:lpstr>
      <vt:lpstr>ＭＳ Ｐゴシック</vt:lpstr>
      <vt:lpstr>Proxima Nova Regular</vt:lpstr>
      <vt:lpstr>Symbol</vt:lpstr>
      <vt:lpstr>Wingdings</vt:lpstr>
      <vt:lpstr>ヒラギノ角ゴ ProN W3</vt:lpstr>
      <vt:lpstr>Default</vt:lpstr>
      <vt:lpstr>CEOS Ad Hoc WG on GEOGLAM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EO for crop acreage estimates thanks to S2 and L8</vt:lpstr>
      <vt:lpstr>PowerPoint Presentation</vt:lpstr>
      <vt:lpstr>PowerPoint Presentation</vt:lpstr>
      <vt:lpstr>PowerPoint Presentation</vt:lpstr>
      <vt:lpstr>PowerPoint Presentation</vt:lpstr>
      <vt:lpstr>EO requirements for time series  exploitation for ag. applications</vt:lpstr>
      <vt:lpstr>EO requirements for time series  exploitation for ag. applications</vt:lpstr>
      <vt:lpstr>Summary to turn EO in game changer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Brian R. Williams</dc:creator>
  <cp:lastModifiedBy>Microsoft Office User</cp:lastModifiedBy>
  <cp:revision>190</cp:revision>
  <dcterms:modified xsi:type="dcterms:W3CDTF">2017-09-12T10:19:35Z</dcterms:modified>
</cp:coreProperties>
</file>