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emf" ContentType="image/x-em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7" r:id="rId5"/>
    <p:sldId id="262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lvl1pPr defTabSz="457200">
      <a:defRPr>
        <a:solidFill>
          <a:srgbClr val="002569"/>
        </a:solidFill>
      </a:defRPr>
    </a:lvl1pPr>
    <a:lvl2pPr indent="457200" defTabSz="457200">
      <a:defRPr>
        <a:solidFill>
          <a:srgbClr val="002569"/>
        </a:solidFill>
      </a:defRPr>
    </a:lvl2pPr>
    <a:lvl3pPr indent="914400" defTabSz="457200">
      <a:defRPr>
        <a:solidFill>
          <a:srgbClr val="002569"/>
        </a:solidFill>
      </a:defRPr>
    </a:lvl3pPr>
    <a:lvl4pPr indent="1371600" defTabSz="457200">
      <a:defRPr>
        <a:solidFill>
          <a:srgbClr val="002569"/>
        </a:solidFill>
      </a:defRPr>
    </a:lvl4pPr>
    <a:lvl5pPr indent="1828800" defTabSz="457200">
      <a:defRPr>
        <a:solidFill>
          <a:srgbClr val="002569"/>
        </a:solidFill>
      </a:defRPr>
    </a:lvl5pPr>
    <a:lvl6pPr indent="2286000" defTabSz="457200">
      <a:defRPr>
        <a:solidFill>
          <a:srgbClr val="002569"/>
        </a:solidFill>
      </a:defRPr>
    </a:lvl6pPr>
    <a:lvl7pPr indent="2743200" defTabSz="457200">
      <a:defRPr>
        <a:solidFill>
          <a:srgbClr val="002569"/>
        </a:solidFill>
      </a:defRPr>
    </a:lvl7pPr>
    <a:lvl8pPr indent="3200400" defTabSz="457200">
      <a:defRPr>
        <a:solidFill>
          <a:srgbClr val="002569"/>
        </a:solidFill>
      </a:defRPr>
    </a:lvl8pPr>
    <a:lvl9pPr indent="3657600" defTabSz="457200">
      <a:defRPr>
        <a:solidFill>
          <a:srgbClr val="002569"/>
        </a:solidFill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56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DDCA"/>
          </a:solidFill>
        </a:fill>
      </a:tcStyle>
    </a:wholeTbl>
    <a:band2H>
      <a:tcTxStyle/>
      <a:tcStyle>
        <a:tcBdr/>
        <a:fill>
          <a:solidFill>
            <a:srgbClr val="FFEF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BCBCB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7EA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BD3"/>
          </a:solidFill>
        </a:fill>
      </a:tcStyle>
    </a:wholeTbl>
    <a:band2H>
      <a:tcTxStyle/>
      <a:tcStyle>
        <a:tcBdr/>
        <a:fill>
          <a:solidFill>
            <a:srgbClr val="E6E7EA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Row>
  </a:tblStyle>
  <a:tblStyle styleId="{2708684C-4D16-4618-839F-0558EEFCDFE6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1"/>
  </p:normalViewPr>
  <p:slideViewPr>
    <p:cSldViewPr>
      <p:cViewPr varScale="1">
        <p:scale>
          <a:sx n="108" d="100"/>
          <a:sy n="108" d="100"/>
        </p:scale>
        <p:origin x="1760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microsoft.com/office/2016/11/relationships/changesInfo" Target="changesInfos/changesInfo1.xml"/><Relationship Id="rId18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bahn, Steven T" userId="74f78959-93e5-47c8-af52-50aa49d29fae" providerId="ADAL" clId="{C432A2FE-BCAF-442B-972E-A5EB85FEDBC4}"/>
    <pc:docChg chg="undo custSel addSld modSld">
      <pc:chgData name="Labahn, Steven T" userId="74f78959-93e5-47c8-af52-50aa49d29fae" providerId="ADAL" clId="{C432A2FE-BCAF-442B-972E-A5EB85FEDBC4}" dt="2017-09-07T17:45:47.971" v="444" actId="207"/>
      <pc:docMkLst>
        <pc:docMk/>
      </pc:docMkLst>
      <pc:sldChg chg="addSp delSp modSp add">
        <pc:chgData name="Labahn, Steven T" userId="74f78959-93e5-47c8-af52-50aa49d29fae" providerId="ADAL" clId="{C432A2FE-BCAF-442B-972E-A5EB85FEDBC4}" dt="2017-09-07T17:45:47.971" v="444" actId="207"/>
        <pc:sldMkLst>
          <pc:docMk/>
          <pc:sldMk cId="2033050665" sldId="267"/>
        </pc:sldMkLst>
        <pc:spChg chg="add del">
          <ac:chgData name="Labahn, Steven T" userId="74f78959-93e5-47c8-af52-50aa49d29fae" providerId="ADAL" clId="{C432A2FE-BCAF-442B-972E-A5EB85FEDBC4}" dt="2017-09-07T15:44:52.776" v="31"/>
          <ac:spMkLst>
            <pc:docMk/>
            <pc:sldMk cId="2033050665" sldId="267"/>
            <ac:spMk id="5" creationId="{DC6E2113-6A9F-41BB-BEF2-3AA9C4695509}"/>
          </ac:spMkLst>
        </pc:spChg>
        <pc:spChg chg="add">
          <ac:chgData name="Labahn, Steven T" userId="74f78959-93e5-47c8-af52-50aa49d29fae" providerId="ADAL" clId="{C432A2FE-BCAF-442B-972E-A5EB85FEDBC4}" dt="2017-09-07T15:44:59.623" v="32"/>
          <ac:spMkLst>
            <pc:docMk/>
            <pc:sldMk cId="2033050665" sldId="267"/>
            <ac:spMk id="7" creationId="{1FECD1A9-A6AF-4E4E-A5F7-19E098BD7862}"/>
          </ac:spMkLst>
        </pc:spChg>
        <pc:spChg chg="del mod">
          <ac:chgData name="Labahn, Steven T" userId="74f78959-93e5-47c8-af52-50aa49d29fae" providerId="ADAL" clId="{C432A2FE-BCAF-442B-972E-A5EB85FEDBC4}" dt="2017-09-07T15:45:07.239" v="33" actId="478"/>
          <ac:spMkLst>
            <pc:docMk/>
            <pc:sldMk cId="2033050665" sldId="267"/>
            <ac:spMk id="9" creationId="{00000000-0000-0000-0000-000000000000}"/>
          </ac:spMkLst>
        </pc:spChg>
        <pc:spChg chg="add del mod">
          <ac:chgData name="Labahn, Steven T" userId="74f78959-93e5-47c8-af52-50aa49d29fae" providerId="ADAL" clId="{C432A2FE-BCAF-442B-972E-A5EB85FEDBC4}" dt="2017-09-07T15:45:09.029" v="34" actId="478"/>
          <ac:spMkLst>
            <pc:docMk/>
            <pc:sldMk cId="2033050665" sldId="267"/>
            <ac:spMk id="10" creationId="{3E1F79D6-B8BF-42A6-919F-E658569533BA}"/>
          </ac:spMkLst>
        </pc:spChg>
        <pc:graphicFrameChg chg="add del">
          <ac:chgData name="Labahn, Steven T" userId="74f78959-93e5-47c8-af52-50aa49d29fae" providerId="ADAL" clId="{C432A2FE-BCAF-442B-972E-A5EB85FEDBC4}" dt="2017-09-07T15:44:52.776" v="31"/>
          <ac:graphicFrameMkLst>
            <pc:docMk/>
            <pc:sldMk cId="2033050665" sldId="267"/>
            <ac:graphicFrameMk id="2" creationId="{604430A0-D505-4393-BFFF-6BFCEBBE92F6}"/>
          </ac:graphicFrameMkLst>
        </pc:graphicFrameChg>
        <pc:graphicFrameChg chg="add mod modGraphic">
          <ac:chgData name="Labahn, Steven T" userId="74f78959-93e5-47c8-af52-50aa49d29fae" providerId="ADAL" clId="{C432A2FE-BCAF-442B-972E-A5EB85FEDBC4}" dt="2017-09-07T17:45:47.971" v="444" actId="207"/>
          <ac:graphicFrameMkLst>
            <pc:docMk/>
            <pc:sldMk cId="2033050665" sldId="267"/>
            <ac:graphicFrameMk id="6" creationId="{7078162A-ABBB-42AB-8286-7A2F217F4A8F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8" name="Shape 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53021836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8763000" y="6629400"/>
            <a:ext cx="304800" cy="187285"/>
          </a:xfrm>
          <a:prstGeom prst="roundRect">
            <a:avLst/>
          </a:prstGeom>
          <a:solidFill>
            <a:schemeClr val="lt1">
              <a:alpha val="49000"/>
            </a:schemeClr>
          </a:solidFill>
          <a:ln>
            <a:solidFill>
              <a:schemeClr val="tx2">
                <a:alpha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algn="ctr">
              <a:defRPr lang="uk-UA" sz="1100" i="1" smtClean="0">
                <a:solidFill>
                  <a:schemeClr val="tx2"/>
                </a:solidFill>
                <a:latin typeface="+mj-lt"/>
                <a:ea typeface="+mj-ea"/>
                <a:cs typeface="Proxima Nova Regular"/>
              </a:defRPr>
            </a:lvl1pPr>
          </a:lstStyle>
          <a:p>
            <a:pPr defTabSz="914400"/>
            <a:fld id="{86CB4B4D-7CA3-9044-876B-883B54F8677D}" type="slidenum">
              <a:rPr lang="uk-UA" smtClean="0"/>
              <a:pPr defTabSz="914400"/>
              <a:t>‹#›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0200"/>
            <a:ext cx="8153400" cy="472440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j-lt"/>
                <a:cs typeface="Arial" panose="020B0604020202020204" pitchFamily="34" charset="0"/>
              </a:defRPr>
            </a:lvl1pPr>
            <a:lvl2pPr marL="768927" indent="-311727">
              <a:buFont typeface="Courier New" panose="02070309020205020404" pitchFamily="49" charset="0"/>
              <a:buChar char="o"/>
              <a:defRPr sz="2000">
                <a:latin typeface="+mj-lt"/>
                <a:cs typeface="Arial" panose="020B0604020202020204" pitchFamily="34" charset="0"/>
              </a:defRPr>
            </a:lvl2pPr>
            <a:lvl3pPr marL="1188719" indent="-274319">
              <a:buFont typeface="Wingdings" panose="05000000000000000000" pitchFamily="2" charset="2"/>
              <a:buChar char="§"/>
              <a:defRPr sz="2000">
                <a:latin typeface="+mj-lt"/>
                <a:cs typeface="Arial" panose="020B0604020202020204" pitchFamily="34" charset="0"/>
              </a:defRPr>
            </a:lvl3pPr>
            <a:lvl4pPr>
              <a:defRPr sz="2000">
                <a:latin typeface="+mj-lt"/>
                <a:cs typeface="Arial" panose="020B0604020202020204" pitchFamily="34" charset="0"/>
              </a:defRPr>
            </a:lvl4pPr>
            <a:lvl5pPr>
              <a:defRPr sz="20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hape 3"/>
          <p:cNvSpPr/>
          <p:nvPr userDrawn="1"/>
        </p:nvSpPr>
        <p:spPr>
          <a:xfrm>
            <a:off x="76200" y="6629400"/>
            <a:ext cx="2133600" cy="187285"/>
          </a:xfrm>
          <a:prstGeom prst="roundRect">
            <a:avLst/>
          </a:prstGeom>
          <a:solidFill>
            <a:schemeClr val="lt1">
              <a:alpha val="49000"/>
            </a:schemeClr>
          </a:solidFill>
          <a:ln>
            <a:solidFill>
              <a:schemeClr val="tx2">
                <a:alpha val="60000"/>
              </a:schemeClr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lvl="0" algn="ctr" defTabSz="914400">
              <a:defRPr>
                <a:solidFill>
                  <a:srgbClr val="000000"/>
                </a:solidFill>
              </a:defRPr>
            </a:pPr>
            <a:r>
              <a:rPr lang="en-AU" sz="1100" i="1" dirty="0">
                <a:solidFill>
                  <a:schemeClr val="tx2"/>
                </a:solidFill>
                <a:latin typeface="+mj-ea"/>
                <a:ea typeface="+mj-ea"/>
                <a:cs typeface="Proxima Nova Regular"/>
                <a:sym typeface="Proxima Nova Regular"/>
              </a:rPr>
              <a:t>SIT TWS ‘17, 13-14 Sept 2017</a:t>
            </a:r>
            <a:endParaRPr sz="1100" i="1" dirty="0">
              <a:solidFill>
                <a:schemeClr val="tx2"/>
              </a:solidFill>
              <a:latin typeface="+mj-ea"/>
              <a:ea typeface="+mj-ea"/>
              <a:cs typeface="Proxima Nova Regular"/>
              <a:sym typeface="Proxima Nova Regular"/>
            </a:endParaRPr>
          </a:p>
        </p:txBody>
      </p:sp>
      <p:sp>
        <p:nvSpPr>
          <p:cNvPr id="9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2057400" y="304800"/>
            <a:ext cx="4953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Pct val="100000"/>
              <a:tabLst/>
              <a:defRPr/>
            </a:pPr>
            <a:r>
              <a:rPr lang="en-US" dirty="0"/>
              <a:t>Title TBA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sldNum" sz="quarter" idx="2"/>
          </p:nvPr>
        </p:nvSpPr>
        <p:spPr>
          <a:xfrm>
            <a:off x="7239000" y="6546850"/>
            <a:ext cx="1905000" cy="2565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r">
              <a:spcBef>
                <a:spcPts val="600"/>
              </a:spcBef>
              <a:defRPr sz="1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hf hdr="0" ftr="0" dt="0"/>
  <p:txStyles>
    <p:titleStyle>
      <a:lvl1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2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4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6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8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429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1pPr>
      <a:lvl2pPr marL="768927" indent="-311727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2pPr>
      <a:lvl3pPr marL="1188719" indent="-274319">
        <a:spcBef>
          <a:spcPts val="500"/>
        </a:spcBef>
        <a:buSzPct val="100000"/>
        <a:buFont typeface="Arial"/>
        <a:buChar char="o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3pPr>
      <a:lvl4pPr marL="1676400" indent="-304800">
        <a:spcBef>
          <a:spcPts val="500"/>
        </a:spcBef>
        <a:buSzPct val="100000"/>
        <a:buFont typeface="Arial"/>
        <a:buChar char="▪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4pPr>
      <a:lvl5pPr marL="21717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5pPr>
      <a:lvl6pPr indent="22860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6pPr>
      <a:lvl7pPr indent="27432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7pPr>
      <a:lvl8pPr indent="32004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8pPr>
      <a:lvl9pPr indent="36576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9pPr>
    </p:bodyStyle>
    <p:otherStyle>
      <a:lvl1pPr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2.jp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hg.com/holidayinn/hotels/us/en/rapid-city/rapcc/hoteldetail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eos.org/meetings/31st-ceos-plenary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video" Target="https://www.youtube.com/embed/T0WUDZ43jMA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visitrapidcity.com/things-to-do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video" Target="https://www.youtube.com/embed/DLpksRh1ogI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residentsrc.com/map.html" TargetMode="External"/><Relationship Id="rId4" Type="http://schemas.openxmlformats.org/officeDocument/2006/relationships/image" Target="../media/image7.emf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hyperlink" Target="NUL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sitrapidcity.com/images/data/files/Black-Hills-Map-1.pdf" TargetMode="External"/><Relationship Id="rId4" Type="http://schemas.openxmlformats.org/officeDocument/2006/relationships/image" Target="../media/image9.emf"/><Relationship Id="rId5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hyperlink" Target="NUL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visitrapidcity.com/images/data/files/Badlands-area-map.pdf" TargetMode="Externa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 idx="4294967295"/>
          </p:nvPr>
        </p:nvSpPr>
        <p:spPr>
          <a:xfrm>
            <a:off x="622789" y="2514600"/>
            <a:ext cx="8521211" cy="993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defRPr sz="4200" b="1">
                <a:latin typeface="Droid Serif"/>
                <a:ea typeface="Droid Serif"/>
                <a:cs typeface="Droid Serif"/>
                <a:sym typeface="Droid Serif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3200" b="1" dirty="0">
                <a:solidFill>
                  <a:srgbClr val="FFFFFF"/>
                </a:solidFill>
                <a:latin typeface="+mj-lt"/>
              </a:rPr>
              <a:t>Preparations for the 2017 CEOS Plenary</a:t>
            </a:r>
            <a:endParaRPr sz="3200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622789" y="3759200"/>
            <a:ext cx="4810858" cy="2541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US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Dr. Frank Kelly, USGS</a:t>
            </a: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SIT Tech Workshop 2017 – </a:t>
            </a:r>
            <a:r>
              <a:rPr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Agenda Item #</a:t>
            </a:r>
            <a:r>
              <a:rPr lang="en-US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26</a:t>
            </a:r>
            <a:endParaRPr lang="en-AU"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 lang="en-AU"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ESA/ESRIN, Frascati, Italy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13</a:t>
            </a:r>
            <a:r>
              <a:rPr lang="en-AU" baseline="30000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th</a:t>
            </a:r>
            <a:r>
              <a:rPr lang="en-AU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-14</a:t>
            </a:r>
            <a:r>
              <a:rPr lang="en-AU" baseline="30000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th</a:t>
            </a:r>
            <a:r>
              <a:rPr lang="en-AU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 September 2017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</p:txBody>
      </p:sp>
      <p:pic>
        <p:nvPicPr>
          <p:cNvPr id="12" name="ceos_logo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1217405"/>
            <a:ext cx="2507906" cy="99313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 10"/>
          <p:cNvSpPr txBox="1">
            <a:spLocks/>
          </p:cNvSpPr>
          <p:nvPr/>
        </p:nvSpPr>
        <p:spPr>
          <a:xfrm>
            <a:off x="622789" y="2246634"/>
            <a:ext cx="2806211" cy="21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defRPr sz="4200" b="1">
                <a:solidFill>
                  <a:srgbClr val="FFFFFF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4572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9144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13716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18288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defTabSz="914400">
              <a:defRPr sz="1800" b="0">
                <a:solidFill>
                  <a:srgbClr val="000000"/>
                </a:solidFill>
              </a:defRPr>
            </a:pPr>
            <a:r>
              <a:rPr lang="en-US" sz="1050" dirty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</a:rPr>
              <a:t>Committee on Earth Observation Satellites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10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6" t="13750" r="12500" b="18750"/>
          <a:stretch/>
        </p:blipFill>
        <p:spPr>
          <a:xfrm>
            <a:off x="0" y="1127090"/>
            <a:ext cx="9144000" cy="54261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11123" t="4255" r="11018" b="22630"/>
          <a:stretch/>
        </p:blipFill>
        <p:spPr>
          <a:xfrm>
            <a:off x="6324600" y="2819400"/>
            <a:ext cx="1297354" cy="1600200"/>
          </a:xfrm>
          <a:prstGeom prst="ellipse">
            <a:avLst/>
          </a:prstGeom>
        </p:spPr>
      </p:pic>
      <p:pic>
        <p:nvPicPr>
          <p:cNvPr id="2" name="Plenary-31 - Briggs Grandson - 2017_05_02 v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83319" y="4873061"/>
            <a:ext cx="950912" cy="168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9317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2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295400"/>
            <a:ext cx="8686800" cy="5029200"/>
          </a:xfrm>
        </p:spPr>
        <p:txBody>
          <a:bodyPr/>
          <a:lstStyle/>
          <a:p>
            <a:pPr marL="0" indent="0" defTabSz="914400">
              <a:buNone/>
            </a:pPr>
            <a:r>
              <a:rPr lang="en-US" sz="1800" b="1" dirty="0">
                <a:solidFill>
                  <a:srgbClr val="008000"/>
                </a:solidFill>
              </a:rPr>
              <a:t>18-20 October 2017</a:t>
            </a:r>
          </a:p>
          <a:p>
            <a:pPr marL="0" indent="0" defTabSz="914400">
              <a:buNone/>
            </a:pPr>
            <a:r>
              <a:rPr lang="en-US" sz="1800" b="1" dirty="0">
                <a:solidFill>
                  <a:srgbClr val="008000"/>
                </a:solidFill>
              </a:rPr>
              <a:t>Holiday Inn Rapid City-Rushmore Plaza</a:t>
            </a:r>
          </a:p>
          <a:p>
            <a:pPr marL="0" indent="0" defTabSz="914400">
              <a:buNone/>
            </a:pPr>
            <a:r>
              <a:rPr lang="en-US" sz="1800" b="1" dirty="0">
                <a:solidFill>
                  <a:srgbClr val="008000"/>
                </a:solidFill>
              </a:rPr>
              <a:t>505 North Fifth Street</a:t>
            </a:r>
          </a:p>
          <a:p>
            <a:pPr marL="0" indent="0" defTabSz="914400">
              <a:buNone/>
            </a:pPr>
            <a:r>
              <a:rPr lang="en-US" sz="1800" b="1" dirty="0">
                <a:solidFill>
                  <a:srgbClr val="008000"/>
                </a:solidFill>
              </a:rPr>
              <a:t>Rapid City, South Dakota, USA  57701</a:t>
            </a:r>
          </a:p>
          <a:p>
            <a:pPr marL="0" indent="0" defTabSz="914400">
              <a:buNone/>
            </a:pPr>
            <a:r>
              <a:rPr lang="en-US" sz="1800" b="1" dirty="0">
                <a:solidFill>
                  <a:srgbClr val="008000"/>
                </a:solidFill>
                <a:hlinkClick r:id="rId2"/>
              </a:rPr>
              <a:t>http://ceos.org/meetings/31st-ceos-plenary/</a:t>
            </a:r>
            <a:endParaRPr lang="en-US" sz="1800" b="1" dirty="0">
              <a:solidFill>
                <a:srgbClr val="008000"/>
              </a:solidFill>
            </a:endParaRPr>
          </a:p>
          <a:p>
            <a:pPr marL="460375" lvl="1" indent="-233363">
              <a:buFont typeface="Wingdings" panose="05000000000000000000" pitchFamily="2" charset="2"/>
              <a:buChar char="§"/>
            </a:pPr>
            <a:r>
              <a:rPr lang="en-US" sz="1400" b="1" dirty="0">
                <a:solidFill>
                  <a:srgbClr val="008000"/>
                </a:solidFill>
              </a:rPr>
              <a:t>Includes agenda, meeting guide, other information</a:t>
            </a:r>
          </a:p>
          <a:p>
            <a:pPr marL="0" indent="0" defTabSz="914400">
              <a:buNone/>
            </a:pPr>
            <a:r>
              <a:rPr lang="en-US" sz="1800" b="1" dirty="0">
                <a:solidFill>
                  <a:srgbClr val="008000"/>
                </a:solidFill>
              </a:rPr>
              <a:t>Online registration closes </a:t>
            </a:r>
            <a:r>
              <a:rPr lang="en-US" sz="1800" b="1" dirty="0">
                <a:solidFill>
                  <a:srgbClr val="FF0000"/>
                </a:solidFill>
              </a:rPr>
              <a:t>15 October 2017</a:t>
            </a:r>
          </a:p>
          <a:p>
            <a:pPr marL="0" indent="0" defTabSz="914400">
              <a:buNone/>
            </a:pPr>
            <a:endParaRPr lang="en-US" sz="600" b="1" dirty="0"/>
          </a:p>
          <a:p>
            <a:pPr marL="0" lvl="1" indent="0">
              <a:buNone/>
            </a:pPr>
            <a:r>
              <a:rPr lang="en-US" sz="1800" b="1" dirty="0"/>
              <a:t>Make hotel reservations online at:</a:t>
            </a:r>
          </a:p>
          <a:p>
            <a:pPr marL="344488" indent="0" defTabSz="914400">
              <a:buNone/>
            </a:pPr>
            <a:r>
              <a:rPr lang="en-US" sz="1400" b="1" dirty="0">
                <a:hlinkClick r:id="rId3"/>
              </a:rPr>
              <a:t>https://www.ihg.com/holidayinn/hotels/us/en/rapid-city/rapcc/hoteldetail</a:t>
            </a:r>
            <a:r>
              <a:rPr lang="en-US" sz="1400" b="1" dirty="0"/>
              <a:t>?</a:t>
            </a:r>
          </a:p>
          <a:p>
            <a:pPr marL="344488" indent="0" defTabSz="914400">
              <a:buNone/>
            </a:pPr>
            <a:r>
              <a:rPr lang="en-US" sz="1400" b="1" dirty="0"/>
              <a:t>Group code: WX8</a:t>
            </a:r>
          </a:p>
          <a:p>
            <a:pPr marL="344488" indent="0" defTabSz="914400">
              <a:buNone/>
            </a:pPr>
            <a:r>
              <a:rPr lang="en-US" sz="1400" b="1" dirty="0"/>
              <a:t>Rate: $89 USD plus tax</a:t>
            </a:r>
          </a:p>
          <a:p>
            <a:pPr marL="344488" indent="0" defTabSz="914400">
              <a:buNone/>
            </a:pPr>
            <a:r>
              <a:rPr lang="en-US" sz="1400" b="1" dirty="0"/>
              <a:t>Room block expires on </a:t>
            </a:r>
            <a:r>
              <a:rPr lang="en-US" sz="1400" b="1" dirty="0">
                <a:solidFill>
                  <a:srgbClr val="FF0000"/>
                </a:solidFill>
              </a:rPr>
              <a:t>15 September 2017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 defTabSz="914400">
              <a:buNone/>
            </a:pPr>
            <a:endParaRPr lang="en-US" sz="600" b="1" dirty="0"/>
          </a:p>
          <a:p>
            <a:pPr marL="0" indent="0" defTabSz="914400">
              <a:buNone/>
            </a:pPr>
            <a:r>
              <a:rPr lang="en-US" sz="1800" b="1" dirty="0"/>
              <a:t>Transportation:</a:t>
            </a:r>
          </a:p>
          <a:p>
            <a:pPr marL="344488" indent="0">
              <a:buNone/>
            </a:pPr>
            <a:r>
              <a:rPr lang="en-US" sz="1400" b="1" dirty="0"/>
              <a:t>Hotel offers a complimentary airport shuttle; call +1 (605) 348-4000 to request the shuttle</a:t>
            </a:r>
            <a:endParaRPr lang="en-US" sz="1600" b="1" dirty="0"/>
          </a:p>
          <a:p>
            <a:pPr marL="344488" indent="0" defTabSz="914400">
              <a:buNone/>
            </a:pPr>
            <a:r>
              <a:rPr lang="en-US" sz="1400" b="1" dirty="0"/>
              <a:t>Hotel is a 15-20 minute ride from the airport (12 miles, 19km)</a:t>
            </a:r>
          </a:p>
          <a:p>
            <a:pPr marL="344488" indent="0" defTabSz="914400">
              <a:buNone/>
            </a:pPr>
            <a:r>
              <a:rPr lang="en-US" sz="1400" b="1" dirty="0"/>
              <a:t>Rental car options are available at the airport</a:t>
            </a:r>
          </a:p>
        </p:txBody>
      </p:sp>
      <p:pic>
        <p:nvPicPr>
          <p:cNvPr id="1028" name="Picture 4" descr="http://ceos.org/wp-content/uploads/2017/08/31st-CEOS-Plenar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18029"/>
            <a:ext cx="2438400" cy="276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32378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3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pic>
        <p:nvPicPr>
          <p:cNvPr id="6" name="T0WUDZ43jMA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1906" y="1447800"/>
            <a:ext cx="8669867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618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4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7078162A-ABBB-42AB-8286-7A2F217F4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034791"/>
              </p:ext>
            </p:extLst>
          </p:nvPr>
        </p:nvGraphicFramePr>
        <p:xfrm>
          <a:off x="336331" y="1202816"/>
          <a:ext cx="8458200" cy="5426584"/>
        </p:xfrm>
        <a:graphic>
          <a:graphicData uri="http://schemas.openxmlformats.org/drawingml/2006/table">
            <a:tbl>
              <a:tblPr firstRow="1" firstCol="1" bandRow="1"/>
              <a:tblGrid>
                <a:gridCol w="1409700">
                  <a:extLst>
                    <a:ext uri="{9D8B030D-6E8A-4147-A177-3AD203B41FA5}">
                      <a16:colId xmlns:a16="http://schemas.microsoft.com/office/drawing/2014/main" xmlns="" val="595744259"/>
                    </a:ext>
                  </a:extLst>
                </a:gridCol>
                <a:gridCol w="7048500">
                  <a:extLst>
                    <a:ext uri="{9D8B030D-6E8A-4147-A177-3AD203B41FA5}">
                      <a16:colId xmlns:a16="http://schemas.microsoft.com/office/drawing/2014/main" xmlns="" val="99288378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1500"/>
                        </a:spcBef>
                        <a:spcAft>
                          <a:spcPts val="750"/>
                        </a:spcAft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Week At A Glance</a:t>
                      </a:r>
                      <a:endParaRPr lang="en-US" sz="13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44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8203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Arrive in Rapid City</a:t>
                      </a: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(or Sioux Falls for optional EROS Center Visit)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0826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 October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EROS Center Visit in Sioux Falls (optional)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lvl="0" indent="-228600" algn="l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 from hotel to EROS Center</a:t>
                      </a:r>
                      <a:endParaRPr lang="en-US" sz="110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lvl="0" indent="-228600" algn="l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Tour EROS Center (8 am)</a:t>
                      </a:r>
                      <a:endParaRPr lang="en-US" sz="110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lvl="0" indent="-228600" algn="l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 to Rapid City (late-morning)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566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October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Side Meetings (optional)</a:t>
                      </a:r>
                    </a:p>
                    <a:p>
                      <a:pPr marL="228600" marR="0" lvl="0" indent="-228600" algn="l" defTabSz="457200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Calibri"/>
                        </a:rPr>
                        <a:t>Welcome table and coffee available beginning at 7:30 am</a:t>
                      </a:r>
                    </a:p>
                    <a:p>
                      <a:pPr marL="228600" marR="0" lvl="0" indent="-228600" algn="l" defTabSz="457200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Calibri"/>
                        </a:rPr>
                        <a:t>Side Meetings – Dakota Ballroom salons</a:t>
                      </a:r>
                    </a:p>
                    <a:p>
                      <a:pPr marL="228600" marR="0" lvl="0" indent="-228600" algn="l" defTabSz="457200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Calibri"/>
                        </a:rPr>
                        <a:t>Welcome Reception – Black Hills Ballroom – </a:t>
                      </a: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6:30 pm to 10:00 pm – Beverages and local cuisine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6481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 October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Plenary</a:t>
                      </a:r>
                    </a:p>
                    <a:p>
                      <a:pPr marL="228600" marR="0" lvl="0" indent="-228600" algn="l" defTabSz="457200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Calibri"/>
                        </a:rPr>
                        <a:t>Welcome table and coffee available beginning at 7:30 am</a:t>
                      </a:r>
                    </a:p>
                    <a:p>
                      <a:pPr marL="228600" marR="0" lvl="0" indent="-228600" algn="l" defTabSz="457200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Plenary Session – Dakota Ballroom</a:t>
                      </a:r>
                    </a:p>
                    <a:p>
                      <a:pPr marL="228600" marR="0" lvl="0" indent="-228600" algn="l" defTabSz="457200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Evening Dinner – Journey Museum, 222 New York Street, Rapid City, SD 57701 – 6:00 pm to 10:00 pm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6075" marR="0" lvl="2" indent="-1714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Walking distance from hotel but will have a dedicated Holiday Inn shuttle available from 6:00 to 10:00 pm</a:t>
                      </a:r>
                    </a:p>
                    <a:p>
                      <a:pPr marL="346075" marR="0" lvl="2" indent="-1714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Includes social time, entertainment, and buffet dinner</a:t>
                      </a:r>
                    </a:p>
                    <a:p>
                      <a:pPr marL="346075" marR="0" lvl="2" indent="-1714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Museum tour available / gift shop will be open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1134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October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Plenary</a:t>
                      </a:r>
                    </a:p>
                    <a:p>
                      <a:pPr marL="228600" marR="0" lvl="0" indent="-228600" algn="l" defTabSz="457200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Calibri"/>
                        </a:rPr>
                        <a:t>Welcome table and coffee available beginning at 7:30 am</a:t>
                      </a:r>
                    </a:p>
                    <a:p>
                      <a:pPr marL="228600" marR="0" lvl="0" indent="-228600" algn="l" defTabSz="457200" eaLnBrk="1" fontAlgn="base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Calibri"/>
                        </a:rPr>
                        <a:t>Plenary Session – Dakota Ballroom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5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344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 October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Excursions (optional)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Black Hills Tour with stops at Crazy Horse and Mt. Rushmore (8am-3pm) – Lunch provided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Evening Bus Trip to Deadwood (5pm-10pm) – Dinner non-hosted</a:t>
                      </a:r>
                      <a:endParaRPr lang="en-US" sz="1050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06251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AD5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69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Depart from Rapid City</a:t>
                      </a:r>
                      <a:endParaRPr lang="en-US" sz="1050" b="1" dirty="0">
                        <a:solidFill>
                          <a:srgbClr val="00256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AD5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365022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1FECD1A9-A6AF-4E4E-A5F7-19E098BD7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0875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05066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5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295400"/>
            <a:ext cx="8686800" cy="50292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b="1" dirty="0"/>
              <a:t>Weather</a:t>
            </a:r>
            <a:endParaRPr lang="en-US" sz="1600" b="1" dirty="0"/>
          </a:p>
          <a:p>
            <a:pPr marL="344488" indent="0" defTabSz="914400">
              <a:buNone/>
            </a:pPr>
            <a:r>
              <a:rPr lang="en-US" sz="1400" b="1" dirty="0"/>
              <a:t>Average daytime temperatures are a high of 59° F (15° C) and a low of 34° F (1° C)</a:t>
            </a:r>
          </a:p>
          <a:p>
            <a:pPr marL="0" indent="0" defTabSz="914400">
              <a:buNone/>
            </a:pPr>
            <a:endParaRPr lang="en-US" sz="1000" b="1" dirty="0"/>
          </a:p>
          <a:p>
            <a:pPr marL="0" indent="0" defTabSz="914400">
              <a:buNone/>
            </a:pPr>
            <a:r>
              <a:rPr lang="en-US" sz="1800" b="1" dirty="0"/>
              <a:t>Things to Do</a:t>
            </a:r>
          </a:p>
          <a:p>
            <a:pPr marL="344488" indent="0">
              <a:buNone/>
            </a:pPr>
            <a:r>
              <a:rPr lang="en-US" sz="1400" b="1" dirty="0"/>
              <a:t>Rapid City and the Black Hills offer many beautiful attractions, both indoor and outdoor. If you enjoy museums, shopping or hiking, Rapid City and the Black Hills have numerous options:</a:t>
            </a:r>
          </a:p>
          <a:p>
            <a:pPr marL="630238" indent="-285750"/>
            <a:r>
              <a:rPr lang="en-US" sz="1200" b="1" dirty="0"/>
              <a:t>Join the Rapid City bike trail right outside the hotel for biking, walking, or running</a:t>
            </a:r>
          </a:p>
          <a:p>
            <a:pPr marL="630238" indent="-285750"/>
            <a:r>
              <a:rPr lang="en-US" sz="1200" b="1" dirty="0"/>
              <a:t>Visit Memorial Park/Berlin Wall Exhibit (directly south of Holiday Inn-Rushmore Plaza)</a:t>
            </a:r>
          </a:p>
          <a:p>
            <a:pPr marL="630238" indent="-285750"/>
            <a:r>
              <a:rPr lang="en-US" sz="1200" b="1" dirty="0"/>
              <a:t>Hike Black Elk Peak (formerly Harney Peak) (elevation 7,244’) (2,208 meters)</a:t>
            </a:r>
          </a:p>
          <a:p>
            <a:pPr marL="630238" indent="-285750"/>
            <a:r>
              <a:rPr lang="en-US" sz="1200" b="1" dirty="0"/>
              <a:t>Visit Prairie Edge Trading Co &amp; Galleries</a:t>
            </a:r>
          </a:p>
          <a:p>
            <a:pPr marL="630238" indent="-285750"/>
            <a:r>
              <a:rPr lang="en-US" sz="1200" b="1" dirty="0"/>
              <a:t>Tour US President downtown sculptures</a:t>
            </a:r>
          </a:p>
          <a:p>
            <a:pPr marL="630238" indent="-285750"/>
            <a:r>
              <a:rPr lang="en-US" sz="1200" b="1" dirty="0"/>
              <a:t>Visit Wall Drug with free ice water</a:t>
            </a:r>
          </a:p>
          <a:p>
            <a:pPr marL="630238" indent="-285750"/>
            <a:r>
              <a:rPr lang="en-US" sz="1200" b="1" dirty="0"/>
              <a:t>Drive through the Badlands and behold Mother Nature’s beauty</a:t>
            </a:r>
          </a:p>
          <a:p>
            <a:pPr marL="630238" indent="-285750"/>
            <a:r>
              <a:rPr lang="en-US" sz="1200" b="1" dirty="0"/>
              <a:t>Drive Iron Mountain Road with unique architectural features called pigtail bridges and one lane tunnels with a view of Mount Rushmore</a:t>
            </a:r>
          </a:p>
          <a:p>
            <a:pPr marL="630238" indent="-285750"/>
            <a:r>
              <a:rPr lang="en-US" sz="1200" b="1" dirty="0"/>
              <a:t>Visit Custer State Park &amp; Wildlife Loop</a:t>
            </a:r>
          </a:p>
          <a:p>
            <a:pPr marL="630238" indent="-285750"/>
            <a:r>
              <a:rPr lang="en-US" sz="1200" b="1" dirty="0"/>
              <a:t>Travel to Devils Tower National Monument in Wyoming</a:t>
            </a:r>
          </a:p>
          <a:p>
            <a:pPr marL="630238" indent="-285750"/>
            <a:r>
              <a:rPr lang="en-US" sz="1200" b="1" dirty="0"/>
              <a:t>Visit the Mammoth Site of Hot Springs</a:t>
            </a:r>
          </a:p>
          <a:p>
            <a:pPr marL="344488" indent="0">
              <a:buNone/>
            </a:pPr>
            <a:endParaRPr lang="en-US" sz="600" b="1" dirty="0"/>
          </a:p>
          <a:p>
            <a:pPr marL="344488" indent="0">
              <a:buNone/>
            </a:pPr>
            <a:r>
              <a:rPr lang="en-US" sz="1400" b="1" dirty="0"/>
              <a:t>View many more attraction options at Rapid City Visitor Bureau:</a:t>
            </a:r>
          </a:p>
          <a:p>
            <a:pPr marL="770515" lvl="1" indent="0">
              <a:buNone/>
            </a:pPr>
            <a:r>
              <a:rPr lang="en-US" sz="1400" b="1" dirty="0">
                <a:hlinkClick r:id="rId2"/>
              </a:rPr>
              <a:t>https://www.visitrapidcity.com/things-to-do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14838189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6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pic>
        <p:nvPicPr>
          <p:cNvPr id="2" name="DLpksRh1ogI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" y="1447800"/>
            <a:ext cx="8669867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088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7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295400"/>
            <a:ext cx="8686800" cy="50292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b="1" dirty="0"/>
              <a:t>Rapid City and Black Hills Area Maps</a:t>
            </a:r>
          </a:p>
          <a:p>
            <a:pPr marL="344488" lvl="1" indent="0">
              <a:buNone/>
            </a:pPr>
            <a:r>
              <a:rPr lang="en-US" sz="1600" b="1" dirty="0"/>
              <a:t>Downtown Rapid City Map</a:t>
            </a:r>
          </a:p>
          <a:p>
            <a:pPr marL="344488" lvl="1" indent="0">
              <a:buNone/>
            </a:pPr>
            <a:r>
              <a:rPr lang="en-US" sz="1400" b="1" dirty="0">
                <a:hlinkClick r:id="rId2" invalidUrl="https://www.visitrapidcity.com/sites/default/files/pdfs/RC_Downtown Map 2017_1.pdf"/>
              </a:rPr>
              <a:t>https://www.visitrapidcity.com/sites/default/files/pdfs/RC_Downtown%20Map%202017_1.pdf</a:t>
            </a: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r>
              <a:rPr lang="en-US" sz="1600" b="1" dirty="0"/>
              <a:t>City of Presidents Walking Guide</a:t>
            </a:r>
          </a:p>
          <a:p>
            <a:pPr marL="344488" lvl="1" indent="0">
              <a:buNone/>
            </a:pPr>
            <a:r>
              <a:rPr lang="en-US" sz="1400" b="1" dirty="0">
                <a:hlinkClick r:id="rId3"/>
              </a:rPr>
              <a:t>http://presidentsrc.com/map.html</a:t>
            </a:r>
            <a:endParaRPr lang="en-US" sz="1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2362200"/>
            <a:ext cx="3113250" cy="20119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5082540"/>
            <a:ext cx="3198495" cy="17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13097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8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295400"/>
            <a:ext cx="8686800" cy="50292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b="1" dirty="0"/>
              <a:t>Rapid City and Black Hills Area Maps</a:t>
            </a:r>
          </a:p>
          <a:p>
            <a:pPr marL="344488" lvl="1" indent="0">
              <a:buNone/>
            </a:pPr>
            <a:r>
              <a:rPr lang="en-US" sz="1600" b="1" dirty="0"/>
              <a:t>Rapid City Map</a:t>
            </a:r>
          </a:p>
          <a:p>
            <a:pPr marL="344488" lvl="1" indent="0">
              <a:buNone/>
            </a:pPr>
            <a:r>
              <a:rPr lang="en-US" sz="1400" b="1" dirty="0">
                <a:hlinkClick r:id="rId2" invalidUrl="https://www.visitrapidcity.com/sites/default/files/pdfs/RC Map Update 2017.pdf"/>
              </a:rPr>
              <a:t>https://www.visitrapidcity.com/sites/default/files/pdfs/RC%20Map%20Update%202017.pdf</a:t>
            </a: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r>
              <a:rPr lang="en-US" sz="1600" b="1" dirty="0"/>
              <a:t>Black Hills Area Map</a:t>
            </a:r>
          </a:p>
          <a:p>
            <a:pPr marL="344488" lvl="1" indent="0">
              <a:buNone/>
            </a:pPr>
            <a:r>
              <a:rPr lang="en-US" sz="1400" b="1" dirty="0">
                <a:hlinkClick r:id="rId3"/>
              </a:rPr>
              <a:t>https://www.visitrapidcity.com/images/data/files/Black-Hills-Map-1.pdf</a:t>
            </a:r>
            <a:endParaRPr lang="en-US" sz="1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5" y="2286000"/>
            <a:ext cx="3113250" cy="20119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75" y="5129237"/>
            <a:ext cx="923925" cy="144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0889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9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638800" cy="533400"/>
          </a:xfrm>
        </p:spPr>
        <p:txBody>
          <a:bodyPr/>
          <a:lstStyle/>
          <a:p>
            <a:pPr lvl="0">
              <a:spcBef>
                <a:spcPts val="0"/>
              </a:spcBef>
              <a:buSzTx/>
              <a:defRPr/>
            </a:pPr>
            <a:r>
              <a:rPr lang="en-US" sz="3200" b="1" dirty="0"/>
              <a:t>31</a:t>
            </a:r>
            <a:r>
              <a:rPr lang="en-US" sz="3200" b="1" baseline="30000" dirty="0"/>
              <a:t>st</a:t>
            </a:r>
            <a:r>
              <a:rPr lang="en-US" sz="3200" b="1" dirty="0"/>
              <a:t> CEOS Plenary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295400"/>
            <a:ext cx="8686800" cy="50292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b="1" dirty="0"/>
              <a:t>Rapid City and Black Hills Area Maps</a:t>
            </a:r>
          </a:p>
          <a:p>
            <a:pPr marL="344488" lvl="1" indent="0">
              <a:buNone/>
            </a:pPr>
            <a:r>
              <a:rPr lang="en-US" sz="1600" b="1" dirty="0"/>
              <a:t>Badlands Map</a:t>
            </a:r>
          </a:p>
          <a:p>
            <a:pPr marL="344488" lvl="1" indent="0">
              <a:buNone/>
            </a:pPr>
            <a:r>
              <a:rPr lang="en-US" sz="1400" b="1" dirty="0">
                <a:hlinkClick r:id="rId2"/>
              </a:rPr>
              <a:t>https://www.visitrapidcity.com/images/data/files/Badlands-area-map.pdf</a:t>
            </a: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  <a:p>
            <a:pPr marL="344488" lvl="1" indent="0">
              <a:buNone/>
            </a:pPr>
            <a:endParaRPr lang="en-US" sz="1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86000"/>
            <a:ext cx="4876397" cy="218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9419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9144</TotalTime>
  <Words>609</Words>
  <Application>Microsoft Macintosh PowerPoint</Application>
  <PresentationFormat>On-screen Show (4:3)</PresentationFormat>
  <Paragraphs>128</Paragraphs>
  <Slides>10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 Bold</vt:lpstr>
      <vt:lpstr>Avenir Roman</vt:lpstr>
      <vt:lpstr>Calibri</vt:lpstr>
      <vt:lpstr>Courier New</vt:lpstr>
      <vt:lpstr>Droid Serif</vt:lpstr>
      <vt:lpstr>Helvetica</vt:lpstr>
      <vt:lpstr>Proxima Nova Regular</vt:lpstr>
      <vt:lpstr>Symbol</vt:lpstr>
      <vt:lpstr>Times New Roman</vt:lpstr>
      <vt:lpstr>Wingdings</vt:lpstr>
      <vt:lpstr>Arial</vt:lpstr>
      <vt:lpstr>Default</vt:lpstr>
      <vt:lpstr>Preparations for the 2017 CEOS Plenary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Brian R. Williams</dc:creator>
  <cp:lastModifiedBy>Microsoft Office User</cp:lastModifiedBy>
  <cp:revision>156</cp:revision>
  <dcterms:modified xsi:type="dcterms:W3CDTF">2017-09-13T15:59:11Z</dcterms:modified>
</cp:coreProperties>
</file>