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64" r:id="rId4"/>
    <p:sldId id="262" r:id="rId5"/>
    <p:sldId id="263" r:id="rId6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/>
    <p:restoredTop sz="93336"/>
  </p:normalViewPr>
  <p:slideViewPr>
    <p:cSldViewPr>
      <p:cViewPr varScale="1">
        <p:scale>
          <a:sx n="75" d="100"/>
          <a:sy n="75" d="100"/>
        </p:scale>
        <p:origin x="-152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lvl="0"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 smtClean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SIT TWS ‘17, 13-14 Sept 2017</a:t>
            </a:r>
            <a:endParaRPr sz="1100" i="1" dirty="0">
              <a:solidFill>
                <a:schemeClr val="tx2"/>
              </a:solidFill>
              <a:latin typeface="+mj-ea"/>
              <a:ea typeface="+mj-ea"/>
              <a:cs typeface="Proxima Nova Regular"/>
              <a:sym typeface="Proxima Nova Regular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tabLst/>
              <a:defRPr/>
            </a:pPr>
            <a:r>
              <a:rPr lang="en-US" dirty="0" smtClean="0"/>
              <a:t>Title TBA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xmlns:p14="http://schemas.microsoft.com/office/powerpoint/2010/main"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514600"/>
            <a:ext cx="5746243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4200" b="1" dirty="0" smtClean="0">
                <a:solidFill>
                  <a:srgbClr val="FFFFFF"/>
                </a:solidFill>
                <a:latin typeface="+mj-lt"/>
              </a:rPr>
              <a:t>SIT Chair Introduction</a:t>
            </a:r>
            <a:endParaRPr sz="4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 Briggs, ESA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 Tech Workshop 2017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#</a:t>
            </a:r>
            <a:r>
              <a:rPr lang="en-US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</a:t>
            </a:r>
            <a:endParaRPr lang="en-AU" dirty="0" smtClean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CEOS </a:t>
            </a:r>
            <a:r>
              <a:rPr lang="en-AU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trategic Implementation Team Tech Workshop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ESA/ESRIN, </a:t>
            </a:r>
            <a:r>
              <a:rPr lang="en-AU" dirty="0" err="1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Frascati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, Italy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13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-14</a:t>
            </a:r>
            <a:r>
              <a:rPr lang="en-AU" baseline="30000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 smtClean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September 2017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2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28600" y="1371600"/>
            <a:ext cx="8686800" cy="4724400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GB" dirty="0"/>
              <a:t>Ensure </a:t>
            </a:r>
            <a:r>
              <a:rPr lang="en-GB" dirty="0" smtClean="0"/>
              <a:t>successful </a:t>
            </a:r>
            <a:r>
              <a:rPr lang="en-GB" dirty="0"/>
              <a:t>advancement of </a:t>
            </a:r>
            <a:r>
              <a:rPr lang="en-GB" b="1" dirty="0"/>
              <a:t>ongoing CEOS commitments and deliverables</a:t>
            </a:r>
            <a:r>
              <a:rPr lang="en-GB" dirty="0"/>
              <a:t>, </a:t>
            </a:r>
            <a:endParaRPr lang="en-GB" dirty="0" smtClean="0"/>
          </a:p>
          <a:p>
            <a:pPr lvl="2"/>
            <a:r>
              <a:rPr lang="en-GB" dirty="0" smtClean="0"/>
              <a:t>address </a:t>
            </a:r>
            <a:r>
              <a:rPr lang="en-GB" dirty="0"/>
              <a:t>issues and obstacles </a:t>
            </a:r>
            <a:r>
              <a:rPr lang="en-GB" dirty="0" smtClean="0"/>
              <a:t>of each </a:t>
            </a:r>
            <a:r>
              <a:rPr lang="en-GB" dirty="0"/>
              <a:t>priority </a:t>
            </a:r>
            <a:r>
              <a:rPr lang="en-GB" dirty="0" smtClean="0"/>
              <a:t>initiative</a:t>
            </a:r>
          </a:p>
          <a:p>
            <a:pPr marL="914400" lvl="2" indent="0">
              <a:buNone/>
            </a:pPr>
            <a:endParaRPr lang="en-GB" sz="800" dirty="0"/>
          </a:p>
          <a:p>
            <a:pPr marL="457200" lvl="0" indent="-457200">
              <a:buFont typeface="+mj-lt"/>
              <a:buAutoNum type="arabicPeriod"/>
            </a:pPr>
            <a:r>
              <a:rPr lang="en-GB" dirty="0"/>
              <a:t>Ensure full access to, and exploitation of </a:t>
            </a:r>
            <a:r>
              <a:rPr lang="en-GB" b="1" dirty="0"/>
              <a:t>Copernicus Sentinel </a:t>
            </a:r>
            <a:r>
              <a:rPr lang="en-GB" dirty="0"/>
              <a:t>data</a:t>
            </a:r>
            <a:r>
              <a:rPr lang="en-GB" dirty="0" smtClean="0"/>
              <a:t>;</a:t>
            </a:r>
          </a:p>
          <a:p>
            <a:pPr marL="457200" lvl="0" indent="-457200">
              <a:buFont typeface="+mj-lt"/>
              <a:buAutoNum type="arabicPeriod"/>
            </a:pPr>
            <a:endParaRPr lang="en-GB" sz="800" dirty="0"/>
          </a:p>
          <a:p>
            <a:pPr marL="457200" lvl="0" indent="-457200">
              <a:buFont typeface="+mj-lt"/>
              <a:buAutoNum type="arabicPeriod"/>
            </a:pPr>
            <a:r>
              <a:rPr lang="en-GB" dirty="0"/>
              <a:t>Further </a:t>
            </a:r>
            <a:r>
              <a:rPr lang="en-GB" dirty="0" smtClean="0"/>
              <a:t>develop the </a:t>
            </a:r>
            <a:r>
              <a:rPr lang="en-GB" dirty="0"/>
              <a:t>relationships with IPCC and UNFCCC </a:t>
            </a:r>
            <a:r>
              <a:rPr lang="en-GB" dirty="0" smtClean="0"/>
              <a:t>to </a:t>
            </a:r>
            <a:r>
              <a:rPr lang="en-GB" dirty="0"/>
              <a:t>support </a:t>
            </a:r>
            <a:r>
              <a:rPr lang="en-GB" b="1" dirty="0"/>
              <a:t>observation of climate indicators </a:t>
            </a:r>
            <a:r>
              <a:rPr lang="en-GB" dirty="0"/>
              <a:t>in the post-COP-21 context</a:t>
            </a:r>
            <a:r>
              <a:rPr lang="en-GB" dirty="0" smtClean="0"/>
              <a:t>;</a:t>
            </a:r>
          </a:p>
          <a:p>
            <a:pPr marL="457200" lvl="0" indent="-457200">
              <a:buFont typeface="+mj-lt"/>
              <a:buAutoNum type="arabicPeriod"/>
            </a:pPr>
            <a:endParaRPr lang="en-GB" sz="800" dirty="0"/>
          </a:p>
          <a:p>
            <a:pPr marL="457200" lvl="0" indent="-457200">
              <a:buFont typeface="+mj-lt"/>
              <a:buAutoNum type="arabicPeriod"/>
            </a:pPr>
            <a:r>
              <a:rPr lang="en-GB" dirty="0"/>
              <a:t>Maintain and improve our </a:t>
            </a:r>
            <a:r>
              <a:rPr lang="en-GB" b="1" dirty="0"/>
              <a:t>strategic partnerships </a:t>
            </a:r>
            <a:r>
              <a:rPr lang="en-GB" dirty="0"/>
              <a:t>(e.g. UN agencies, Development Banks, international programmes and </a:t>
            </a:r>
            <a:r>
              <a:rPr lang="en-GB" dirty="0" smtClean="0"/>
              <a:t>agencies)</a:t>
            </a:r>
          </a:p>
          <a:p>
            <a:pPr marL="457200" lvl="0" indent="-457200">
              <a:buFont typeface="+mj-lt"/>
              <a:buAutoNum type="arabicPeriod"/>
            </a:pPr>
            <a:endParaRPr lang="en-GB" sz="8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GB" dirty="0" smtClean="0"/>
              <a:t>Ensure </a:t>
            </a:r>
            <a:r>
              <a:rPr lang="en-GB" dirty="0"/>
              <a:t>effective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/>
              <a:t>functioning </a:t>
            </a:r>
            <a:r>
              <a:rPr lang="en-GB" b="1" dirty="0"/>
              <a:t>of </a:t>
            </a:r>
            <a:r>
              <a:rPr lang="en-GB" b="1" dirty="0" smtClean="0"/>
              <a:t>GEO, </a:t>
            </a:r>
            <a:r>
              <a:rPr lang="en-GB" b="1" dirty="0"/>
              <a:t>and CEOS within GEO</a:t>
            </a:r>
            <a:r>
              <a:rPr lang="en-GB" dirty="0" smtClean="0"/>
              <a:t>, </a:t>
            </a:r>
            <a:r>
              <a:rPr lang="en-US" dirty="0" smtClean="0"/>
              <a:t>with </a:t>
            </a:r>
            <a:r>
              <a:rPr lang="en-US" dirty="0"/>
              <a:t>its</a:t>
            </a:r>
            <a:r>
              <a:rPr lang="en-US" dirty="0" smtClean="0"/>
              <a:t> </a:t>
            </a:r>
            <a:r>
              <a:rPr lang="en-US" dirty="0"/>
              <a:t>new strategic goals and a new governance model for the coming decade</a:t>
            </a:r>
            <a:endParaRPr lang="en-GB" dirty="0"/>
          </a:p>
          <a:p>
            <a:pPr marL="457200" lvl="0" indent="-457200">
              <a:buFont typeface="+mj-lt"/>
              <a:buAutoNum type="arabicPeriod"/>
            </a:pPr>
            <a:endParaRPr lang="en-GB" sz="800" dirty="0"/>
          </a:p>
          <a:p>
            <a:pPr marL="457200" lvl="0" indent="-457200">
              <a:buFont typeface="+mj-lt"/>
              <a:buAutoNum type="arabicPeriod"/>
            </a:pPr>
            <a:r>
              <a:rPr lang="en-GB" dirty="0"/>
              <a:t>Support </a:t>
            </a:r>
            <a:r>
              <a:rPr lang="en-GB" b="1" dirty="0" smtClean="0"/>
              <a:t>initiatives </a:t>
            </a:r>
            <a:r>
              <a:rPr lang="en-GB" b="1" dirty="0"/>
              <a:t>proposed by the CEOS Chairs </a:t>
            </a:r>
            <a:r>
              <a:rPr lang="en-GB" dirty="0"/>
              <a:t>in 2016 and 2017.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SIT Chair Priorities 2016-2017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04946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3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28600" y="1371600"/>
            <a:ext cx="8686800" cy="47244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 smtClean="0"/>
              <a:t>Review </a:t>
            </a:r>
            <a:r>
              <a:rPr lang="en-GB" dirty="0"/>
              <a:t>and discuss the technical </a:t>
            </a:r>
            <a:r>
              <a:rPr lang="en-GB" b="1" dirty="0"/>
              <a:t>progress and status of </a:t>
            </a:r>
            <a:r>
              <a:rPr lang="en-GB" b="1" dirty="0" smtClean="0"/>
              <a:t>CEOS 2017 </a:t>
            </a:r>
            <a:r>
              <a:rPr lang="en-GB" b="1" dirty="0"/>
              <a:t>activities</a:t>
            </a:r>
            <a:r>
              <a:rPr lang="en-GB" dirty="0"/>
              <a:t>, including modifications based upon SIT-32 outcomes</a:t>
            </a:r>
            <a:r>
              <a:rPr lang="en-GB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Assess </a:t>
            </a:r>
            <a:r>
              <a:rPr lang="en-GB" dirty="0"/>
              <a:t>the </a:t>
            </a:r>
            <a:r>
              <a:rPr lang="en-GB" b="1" dirty="0"/>
              <a:t>implementation of the strategic decisions </a:t>
            </a:r>
            <a:r>
              <a:rPr lang="en-GB" b="1" dirty="0" smtClean="0"/>
              <a:t>taken at </a:t>
            </a:r>
            <a:r>
              <a:rPr lang="en-GB" b="1" dirty="0"/>
              <a:t>SIT-32</a:t>
            </a:r>
            <a:r>
              <a:rPr lang="en-GB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Present </a:t>
            </a:r>
            <a:r>
              <a:rPr lang="en-GB" dirty="0"/>
              <a:t>the potential CEOS outcomes that can be </a:t>
            </a:r>
            <a:r>
              <a:rPr lang="en-GB" dirty="0" smtClean="0"/>
              <a:t>demonstrated and/or </a:t>
            </a:r>
            <a:r>
              <a:rPr lang="en-GB" dirty="0"/>
              <a:t>reported at the </a:t>
            </a:r>
            <a:r>
              <a:rPr lang="en-GB" b="1" dirty="0"/>
              <a:t>2017 GEO Plenary and UNFCC SBSTA COP23</a:t>
            </a:r>
            <a:r>
              <a:rPr lang="en-GB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Provide </a:t>
            </a:r>
            <a:r>
              <a:rPr lang="en-GB" dirty="0"/>
              <a:t>CEOS Agencies with the necessary information to </a:t>
            </a:r>
            <a:r>
              <a:rPr lang="en-GB" dirty="0" smtClean="0"/>
              <a:t>take appropriate </a:t>
            </a:r>
            <a:r>
              <a:rPr lang="en-GB" dirty="0"/>
              <a:t>decisions at the </a:t>
            </a:r>
            <a:r>
              <a:rPr lang="en-GB" b="1" dirty="0"/>
              <a:t>2017 CEOS </a:t>
            </a:r>
            <a:r>
              <a:rPr lang="en-GB" b="1" dirty="0" smtClean="0"/>
              <a:t>Plenary</a:t>
            </a:r>
            <a:endParaRPr lang="en-GB" b="1" dirty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TWS Main Objectives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807385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4</a:t>
            </a:fld>
            <a:endParaRPr lang="uk-U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SIT TWS at a Glance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2297670"/>
            <a:ext cx="2667000" cy="369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 cap="flat">
            <a:solidFill>
              <a:schemeClr val="tx1"/>
            </a:solidFill>
            <a:miter lim="4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Opening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66800" y="2754870"/>
            <a:ext cx="2667000" cy="369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 cap="flat">
            <a:solidFill>
              <a:schemeClr val="tx1"/>
            </a:solidFill>
            <a:miter lim="4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lang="en-GB" dirty="0" smtClean="0"/>
              <a:t>CEOS Chair Initiatives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66800" y="3239871"/>
            <a:ext cx="2667000" cy="64632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 cap="flat">
            <a:solidFill>
              <a:schemeClr val="tx1"/>
            </a:solidFill>
            <a:miter lim="4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lang="en-GB" dirty="0" smtClean="0"/>
              <a:t>GEO and Related</a:t>
            </a:r>
            <a:br>
              <a:rPr lang="en-GB" dirty="0" smtClean="0"/>
            </a:br>
            <a:r>
              <a:rPr lang="en-GB" dirty="0" smtClean="0"/>
              <a:t>Thematic Areas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7200" y="4267200"/>
            <a:ext cx="8458200" cy="0"/>
          </a:xfrm>
          <a:prstGeom prst="line">
            <a:avLst/>
          </a:prstGeom>
          <a:noFill/>
          <a:ln w="25400" cap="flat">
            <a:solidFill>
              <a:srgbClr val="FF9A00"/>
            </a:solidFill>
            <a:prstDash val="solid"/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" name="TextBox 10"/>
          <p:cNvSpPr txBox="1"/>
          <p:nvPr/>
        </p:nvSpPr>
        <p:spPr>
          <a:xfrm>
            <a:off x="1066800" y="4486872"/>
            <a:ext cx="2667000" cy="92332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 cap="flat">
            <a:solidFill>
              <a:schemeClr val="tx1"/>
            </a:solidFill>
            <a:miter lim="4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lang="en-GB" dirty="0" smtClean="0"/>
              <a:t>CEOS Carbon</a:t>
            </a:r>
            <a:br>
              <a:rPr lang="en-GB" dirty="0" smtClean="0"/>
            </a:br>
            <a:r>
              <a:rPr lang="en-GB" dirty="0" smtClean="0"/>
              <a:t>Coordination and</a:t>
            </a:r>
            <a:br>
              <a:rPr lang="en-GB" dirty="0" smtClean="0"/>
            </a:br>
            <a:r>
              <a:rPr lang="en-GB" dirty="0" smtClean="0"/>
              <a:t>Strategy, and Climate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6800" y="6019800"/>
            <a:ext cx="2667000" cy="369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ap="flat">
            <a:solidFill>
              <a:schemeClr val="bg2">
                <a:lumMod val="50000"/>
              </a:schemeClr>
            </a:solidFill>
            <a:miter lim="4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Hosted dinner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1600" y="2309340"/>
            <a:ext cx="2667000" cy="369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 cap="flat">
            <a:solidFill>
              <a:schemeClr val="tx1"/>
            </a:solidFill>
            <a:miter lim="4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Partnership Initiatives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181600" y="2754870"/>
            <a:ext cx="2667000" cy="369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 cap="flat">
            <a:solidFill>
              <a:schemeClr val="tx1"/>
            </a:solidFill>
            <a:miter lim="4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lang="en-US" dirty="0" smtClean="0"/>
              <a:t>SIT Chair Priorities</a:t>
            </a:r>
            <a:endParaRPr lang="en-GB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5181600" y="3200400"/>
            <a:ext cx="2667000" cy="92332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 cap="flat">
            <a:solidFill>
              <a:schemeClr val="tx1"/>
            </a:solidFill>
            <a:miter lim="4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lang="en-US" dirty="0" smtClean="0"/>
              <a:t>CEOS </a:t>
            </a:r>
            <a:r>
              <a:rPr lang="en-US" dirty="0" err="1" smtClean="0"/>
              <a:t>Organisational</a:t>
            </a:r>
            <a:endParaRPr lang="en-US" dirty="0"/>
          </a:p>
          <a:p>
            <a:pPr algn="ctr" rtl="0" latinLnBrk="1" hangingPunct="0"/>
            <a:r>
              <a:rPr lang="en-US" dirty="0" smtClean="0"/>
              <a:t>Issues, Plenary, </a:t>
            </a:r>
            <a:br>
              <a:rPr lang="en-US" dirty="0" smtClean="0"/>
            </a:br>
            <a:r>
              <a:rPr lang="en-US" dirty="0" smtClean="0"/>
              <a:t>Workshop Closing</a:t>
            </a:r>
            <a:endParaRPr lang="en-GB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1066800" y="1761994"/>
            <a:ext cx="2667000" cy="369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Wednesday 13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81600" y="1748139"/>
            <a:ext cx="2667000" cy="369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Thursday 14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" y="4050270"/>
            <a:ext cx="720708" cy="369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2569"/>
                </a:solidFill>
                <a:effectLst/>
                <a:uFillTx/>
              </a:rPr>
              <a:t>Lunch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2569"/>
              </a:solidFill>
              <a:effectLst/>
              <a:uFillTx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66800" y="5525871"/>
            <a:ext cx="2667000" cy="369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 cap="flat">
            <a:solidFill>
              <a:schemeClr val="tx1"/>
            </a:solidFill>
            <a:miter lim="4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lang="en-US" dirty="0" smtClean="0"/>
              <a:t>VC/WG Updates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181600" y="4486872"/>
            <a:ext cx="2667000" cy="92332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 cap="flat">
            <a:solidFill>
              <a:schemeClr val="tx1"/>
            </a:solidFill>
            <a:miter lim="4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 latinLnBrk="1" hangingPunct="0"/>
            <a:r>
              <a:rPr lang="en-US" dirty="0" smtClean="0"/>
              <a:t>CEOS </a:t>
            </a:r>
            <a:r>
              <a:rPr lang="en-US" dirty="0" err="1" smtClean="0"/>
              <a:t>Organisational</a:t>
            </a:r>
            <a:endParaRPr lang="en-US" dirty="0"/>
          </a:p>
          <a:p>
            <a:pPr algn="ctr" rtl="0" latinLnBrk="1" hangingPunct="0"/>
            <a:r>
              <a:rPr lang="en-US" dirty="0" smtClean="0"/>
              <a:t>Issues, Plenary,</a:t>
            </a:r>
            <a:br>
              <a:rPr lang="en-US" dirty="0" smtClean="0"/>
            </a:br>
            <a:r>
              <a:rPr lang="en-US" dirty="0" smtClean="0"/>
              <a:t>Workshop Closing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4101796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defTabSz="914400"/>
            <a:fld id="{86CB4B4D-7CA3-9044-876B-883B54F8677D}" type="slidenum">
              <a:rPr lang="uk-UA" smtClean="0"/>
              <a:pPr defTabSz="914400"/>
              <a:t>5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28600" y="1371600"/>
            <a:ext cx="8686800" cy="4724400"/>
          </a:xfrm>
        </p:spPr>
        <p:txBody>
          <a:bodyPr anchor="ctr"/>
          <a:lstStyle/>
          <a:p>
            <a:pPr marL="0" lvl="0" indent="0" algn="ctr">
              <a:buNone/>
            </a:pPr>
            <a:r>
              <a:rPr lang="en-US" b="1" i="1" dirty="0" smtClean="0"/>
              <a:t>Tour de Table </a:t>
            </a:r>
            <a:r>
              <a:rPr lang="en-US" b="1" dirty="0" smtClean="0"/>
              <a:t>introduction</a:t>
            </a:r>
            <a:endParaRPr lang="en-GB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TOUR DE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75743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8835</TotalTime>
  <Words>284</Words>
  <Application>Microsoft Macintosh PowerPoint</Application>
  <PresentationFormat>On-screen Show (4:3)</PresentationFormat>
  <Paragraphs>50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</vt:lpstr>
      <vt:lpstr>SIT Chair Introduction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Stephen Briggs</cp:lastModifiedBy>
  <cp:revision>137</cp:revision>
  <dcterms:modified xsi:type="dcterms:W3CDTF">2017-09-05T10:03:24Z</dcterms:modified>
</cp:coreProperties>
</file>