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1"/>
  </p:notesMasterIdLst>
  <p:handoutMasterIdLst>
    <p:handoutMasterId r:id="rId12"/>
  </p:handoutMasterIdLst>
  <p:sldIdLst>
    <p:sldId id="448" r:id="rId3"/>
    <p:sldId id="449" r:id="rId4"/>
    <p:sldId id="427" r:id="rId5"/>
    <p:sldId id="450" r:id="rId6"/>
    <p:sldId id="451" r:id="rId7"/>
    <p:sldId id="440" r:id="rId8"/>
    <p:sldId id="452" r:id="rId9"/>
    <p:sldId id="453" r:id="rId10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k Martin Seifert" initials="FM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39"/>
    <p:restoredTop sz="87724" autoAdjust="0"/>
  </p:normalViewPr>
  <p:slideViewPr>
    <p:cSldViewPr snapToGrid="0" snapToObjects="1">
      <p:cViewPr varScale="1">
        <p:scale>
          <a:sx n="122" d="100"/>
          <a:sy n="122" d="100"/>
        </p:scale>
        <p:origin x="20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5" d="100"/>
          <a:sy n="55" d="100"/>
        </p:scale>
        <p:origin x="-285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F1091E6A-672D-AE46-AC53-375A09660271}" type="datetime1">
              <a:rPr lang="en-US"/>
              <a:pPr>
                <a:defRPr/>
              </a:pPr>
              <a:t>9/12/17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F739E499-1CB6-4F4C-882A-1AFF65B2A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207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EED3E77B-B435-2542-A3DE-7067FFA574A5}" type="datetime1">
              <a:rPr lang="en-US"/>
              <a:pPr>
                <a:defRPr/>
              </a:pPr>
              <a:t>9/12/17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6F5A7900-DBD2-8C40-B940-6C0CEBC9C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6009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555972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994595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631598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80630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966064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49139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4763" y="6196013"/>
            <a:ext cx="9148763" cy="661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8" descr="GEO_Header_Presentation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6303963"/>
            <a:ext cx="2290763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0" y="6329363"/>
            <a:ext cx="942975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6291263"/>
            <a:ext cx="1187450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0" y="6194425"/>
            <a:ext cx="9144000" cy="1588"/>
          </a:xfrm>
          <a:prstGeom prst="line">
            <a:avLst/>
          </a:prstGeom>
          <a:ln w="635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59400" y="6125545"/>
            <a:ext cx="2070100" cy="646331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200" dirty="0" smtClean="0"/>
              <a:t>SDCG-6</a:t>
            </a:r>
          </a:p>
          <a:p>
            <a:pPr algn="ctr">
              <a:defRPr/>
            </a:pPr>
            <a:r>
              <a:rPr lang="en-US" sz="1200" dirty="0" smtClean="0"/>
              <a:t>Oslo, Norway</a:t>
            </a:r>
          </a:p>
          <a:p>
            <a:pPr algn="ctr">
              <a:defRPr/>
            </a:pPr>
            <a:r>
              <a:rPr lang="en-US" sz="1200" dirty="0" smtClean="0"/>
              <a:t>October 22-24, 2014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2150" y="1249892"/>
            <a:ext cx="7772400" cy="1470025"/>
          </a:xfrm>
        </p:spPr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561" y="2857500"/>
            <a:ext cx="6400800" cy="11980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999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4763" y="6196013"/>
            <a:ext cx="9148763" cy="661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8" descr="GEO_Header_Presentation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6303963"/>
            <a:ext cx="2290763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0" y="6329363"/>
            <a:ext cx="942975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6291263"/>
            <a:ext cx="1187450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>
            <a:off x="0" y="6194425"/>
            <a:ext cx="9144000" cy="1588"/>
          </a:xfrm>
          <a:prstGeom prst="line">
            <a:avLst/>
          </a:prstGeom>
          <a:ln w="635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359400" y="6245128"/>
            <a:ext cx="2070100" cy="646331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200" dirty="0" smtClean="0"/>
              <a:t>SDCG-6</a:t>
            </a:r>
          </a:p>
          <a:p>
            <a:pPr algn="ctr">
              <a:defRPr/>
            </a:pPr>
            <a:r>
              <a:rPr lang="en-US" sz="1200" dirty="0" smtClean="0"/>
              <a:t>Oslo, Norway</a:t>
            </a:r>
          </a:p>
          <a:p>
            <a:pPr algn="ctr">
              <a:defRPr/>
            </a:pPr>
            <a:r>
              <a:rPr lang="en-US" sz="1200" dirty="0" smtClean="0"/>
              <a:t>October 22-24, 2014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17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67026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9237"/>
            <a:ext cx="6400800" cy="6674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77329" y="2501911"/>
            <a:ext cx="6860028" cy="69878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geo_log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52"/>
          <a:stretch/>
        </p:blipFill>
        <p:spPr>
          <a:xfrm>
            <a:off x="157593" y="6322870"/>
            <a:ext cx="889949" cy="398431"/>
          </a:xfrm>
          <a:prstGeom prst="rect">
            <a:avLst/>
          </a:prstGeom>
        </p:spPr>
      </p:pic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21447" y="6226899"/>
            <a:ext cx="1307007" cy="56933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b="1" dirty="0" smtClean="0"/>
              <a:t>SDCG-7</a:t>
            </a:r>
          </a:p>
          <a:p>
            <a:pPr>
              <a:defRPr/>
            </a:pPr>
            <a:r>
              <a:rPr lang="en-US" b="1" dirty="0" smtClean="0"/>
              <a:t>Sydney</a:t>
            </a:r>
            <a:r>
              <a:rPr lang="en-US" sz="1000" b="1" dirty="0" smtClean="0"/>
              <a:t>, Australia</a:t>
            </a:r>
          </a:p>
          <a:p>
            <a:pPr>
              <a:defRPr/>
            </a:pPr>
            <a:r>
              <a:rPr lang="en-US" sz="1000" b="1" dirty="0" smtClean="0"/>
              <a:t>March 5</a:t>
            </a:r>
            <a:r>
              <a:rPr lang="en-US" sz="1000" b="1" baseline="30000" dirty="0" smtClean="0"/>
              <a:t>th</a:t>
            </a:r>
            <a:r>
              <a:rPr lang="en-US" sz="1000" b="1" dirty="0" smtClean="0"/>
              <a:t> – 6</a:t>
            </a:r>
            <a:r>
              <a:rPr lang="en-US" sz="1000" b="1" baseline="30000" dirty="0" smtClean="0"/>
              <a:t>th</a:t>
            </a:r>
            <a:r>
              <a:rPr lang="en-US" sz="1000" b="1" dirty="0" smtClean="0"/>
              <a:t> 2015</a:t>
            </a:r>
            <a:endParaRPr lang="en-US" sz="1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163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009" y="89224"/>
            <a:ext cx="6004205" cy="69878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009" y="134989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21447" y="6226899"/>
            <a:ext cx="1307007" cy="56933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b="1" dirty="0" smtClean="0"/>
              <a:t>SDCG-7</a:t>
            </a:r>
          </a:p>
          <a:p>
            <a:pPr>
              <a:defRPr/>
            </a:pPr>
            <a:r>
              <a:rPr lang="en-US" b="1" dirty="0" smtClean="0"/>
              <a:t>Sydney</a:t>
            </a:r>
            <a:r>
              <a:rPr lang="en-US" sz="1000" b="1" dirty="0" smtClean="0"/>
              <a:t>, Australia</a:t>
            </a:r>
          </a:p>
          <a:p>
            <a:pPr>
              <a:defRPr/>
            </a:pPr>
            <a:r>
              <a:rPr lang="en-US" sz="1000" b="1" dirty="0" smtClean="0"/>
              <a:t>March 5</a:t>
            </a:r>
            <a:r>
              <a:rPr lang="en-US" sz="1000" b="1" baseline="30000" dirty="0" smtClean="0"/>
              <a:t>th</a:t>
            </a:r>
            <a:r>
              <a:rPr lang="en-US" sz="1000" b="1" dirty="0" smtClean="0"/>
              <a:t> – 6</a:t>
            </a:r>
            <a:r>
              <a:rPr lang="en-US" sz="1000" b="1" baseline="30000" dirty="0" smtClean="0"/>
              <a:t>th</a:t>
            </a:r>
            <a:r>
              <a:rPr lang="en-US" sz="1000" b="1" dirty="0" smtClean="0"/>
              <a:t> 2015</a:t>
            </a:r>
            <a:endParaRPr lang="en-US" sz="1000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91601" y="6322870"/>
            <a:ext cx="51038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 algn="ctr"/>
            <a:fld id="{82D36AB3-2316-484A-8EF9-67EFC1B9B32B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6" descr="geo_log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52"/>
          <a:stretch/>
        </p:blipFill>
        <p:spPr>
          <a:xfrm>
            <a:off x="157593" y="6322870"/>
            <a:ext cx="889949" cy="39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423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6.jp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D5F3CE56-6FB0-AE4F-91CB-BBB4C2C895F5}" type="datetime1">
              <a:rPr lang="en-US"/>
              <a:pPr>
                <a:defRPr/>
              </a:pPr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4BACC6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 smtClean="0"/>
              <a:t>SDCG-6</a:t>
            </a:r>
          </a:p>
          <a:p>
            <a:pPr>
              <a:defRPr/>
            </a:pPr>
            <a:r>
              <a:rPr lang="en-US" dirty="0" smtClean="0"/>
              <a:t>Oslo, Norway</a:t>
            </a:r>
          </a:p>
          <a:p>
            <a:pPr>
              <a:defRPr/>
            </a:pPr>
            <a:r>
              <a:rPr lang="en-US" dirty="0" smtClean="0"/>
              <a:t>October 22-24,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fld id="{B4A6B069-877E-1348-9BF8-1DB9290FD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1893888" cy="2619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accent1"/>
                </a:solidFill>
                <a:latin typeface="Calibri" charset="0"/>
              </a:rPr>
              <a:t>www.earthobservations.org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7985125" y="22225"/>
            <a:ext cx="1147763" cy="2540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dirty="0" err="1" smtClean="0">
                <a:solidFill>
                  <a:srgbClr val="4F81BD"/>
                </a:solidFill>
                <a:latin typeface="Calibri" charset="0"/>
              </a:rPr>
              <a:t>www.gfoi.org</a:t>
            </a:r>
            <a:endParaRPr lang="en-US" sz="1000" dirty="0" smtClean="0">
              <a:solidFill>
                <a:srgbClr val="4F81BD"/>
              </a:solidFill>
              <a:latin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5" r:id="rId3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eo_logo.png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52"/>
          <a:stretch/>
        </p:blipFill>
        <p:spPr>
          <a:xfrm>
            <a:off x="157593" y="6322870"/>
            <a:ext cx="889949" cy="398431"/>
          </a:xfrm>
          <a:prstGeom prst="rect">
            <a:avLst/>
          </a:prstGeom>
        </p:spPr>
      </p:pic>
      <p:pic>
        <p:nvPicPr>
          <p:cNvPr id="12" name="Picture 11" descr="ceos_logo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487" y="6267408"/>
            <a:ext cx="1263253" cy="500248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1447" y="6226899"/>
            <a:ext cx="1307007" cy="569336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Calibri"/>
                <a:ea typeface=""/>
                <a:cs typeface=""/>
              </a:rPr>
              <a:t>SDCG-7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Calibri"/>
                <a:ea typeface=""/>
                <a:cs typeface=""/>
              </a:rPr>
              <a:t>Sydney</a:t>
            </a:r>
            <a:r>
              <a:rPr lang="en-US" sz="1000" b="1" dirty="0" smtClean="0">
                <a:latin typeface="Calibri"/>
                <a:ea typeface=""/>
                <a:cs typeface=""/>
              </a:rPr>
              <a:t>, Australia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smtClean="0">
                <a:latin typeface="Calibri"/>
                <a:ea typeface=""/>
                <a:cs typeface=""/>
              </a:rPr>
              <a:t>March 5</a:t>
            </a:r>
            <a:r>
              <a:rPr lang="en-US" sz="1000" b="1" baseline="30000" dirty="0" smtClean="0">
                <a:latin typeface="Calibri"/>
                <a:ea typeface=""/>
                <a:cs typeface=""/>
              </a:rPr>
              <a:t>th</a:t>
            </a:r>
            <a:r>
              <a:rPr lang="en-US" sz="1000" b="1" dirty="0" smtClean="0">
                <a:latin typeface="Calibri"/>
                <a:ea typeface=""/>
                <a:cs typeface=""/>
              </a:rPr>
              <a:t> – 6</a:t>
            </a:r>
            <a:r>
              <a:rPr lang="en-US" sz="1000" b="1" baseline="30000" dirty="0" smtClean="0">
                <a:latin typeface="Calibri"/>
                <a:ea typeface=""/>
                <a:cs typeface=""/>
              </a:rPr>
              <a:t>th</a:t>
            </a:r>
            <a:r>
              <a:rPr lang="en-US" sz="1000" b="1" dirty="0" smtClean="0">
                <a:latin typeface="Calibri"/>
                <a:ea typeface=""/>
                <a:cs typeface=""/>
              </a:rPr>
              <a:t> 2015</a:t>
            </a:r>
            <a:endParaRPr lang="en-US" sz="1000" dirty="0" smtClean="0">
              <a:latin typeface="Calibri"/>
              <a:ea typeface=""/>
              <a:cs typeface="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"/>
              <a:ea typeface=""/>
              <a:cs typeface="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1601" y="6322870"/>
            <a:ext cx="51038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82D36AB3-2316-484A-8EF9-67EFC1B9B32B}" type="slidenum">
              <a:rPr lang="en-US" smtClean="0">
                <a:latin typeface="Calibri"/>
                <a:ea typeface=""/>
                <a:cs typeface=""/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8042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AU" sz="4200" b="1" dirty="0" smtClean="0">
                <a:solidFill>
                  <a:srgbClr val="FFFFFF"/>
                </a:solidFill>
                <a:latin typeface="+mj-lt"/>
              </a:rPr>
              <a:t>GFOI &amp; SDCG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Stephen Ward</a:t>
            </a:r>
            <a:endParaRPr sz="1800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2017 </a:t>
            </a:r>
            <a:r>
              <a:rPr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sz="1800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AU"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12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sz="1800" i="1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WP: Sect 3.2; CARB-4 &amp; -5</a:t>
            </a:r>
            <a:endParaRPr sz="1800" i="1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AU" sz="1800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</a:t>
            </a:r>
            <a:r>
              <a:rPr lang="en-AU"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 Implementation Team Tech Workshop</a:t>
            </a:r>
            <a:endParaRPr sz="1800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ESA/ESRIN, </a:t>
            </a:r>
            <a:r>
              <a:rPr lang="en-AU" sz="1800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Frascati</a:t>
            </a:r>
            <a:r>
              <a:rPr lang="en-AU"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, Italy</a:t>
            </a:r>
            <a:endParaRPr sz="1800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13</a:t>
            </a:r>
            <a:r>
              <a:rPr lang="en-AU" sz="1800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-14</a:t>
            </a:r>
            <a:r>
              <a:rPr lang="en-AU" sz="1800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sz="18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2017</a:t>
            </a:r>
            <a:endParaRPr sz="1800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9550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v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72864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1" y="1120626"/>
            <a:ext cx="7870215" cy="1355422"/>
          </a:xfrm>
          <a:solidFill>
            <a:schemeClr val="bg1">
              <a:alpha val="70000"/>
            </a:schemeClr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2A5E34"/>
                </a:solidFill>
                <a:latin typeface="Calibri" charset="0"/>
                <a:ea typeface="ＭＳ Ｐゴシック" charset="0"/>
                <a:cs typeface="ＭＳ Ｐゴシック" charset="0"/>
              </a:rPr>
              <a:t>GFOI Issues</a:t>
            </a:r>
            <a:br>
              <a:rPr lang="en-US" sz="3200" b="1" dirty="0" smtClean="0">
                <a:solidFill>
                  <a:srgbClr val="2A5E34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200" b="1" dirty="0" smtClean="0">
                <a:solidFill>
                  <a:srgbClr val="2A5E34"/>
                </a:solidFill>
                <a:latin typeface="Calibri" charset="0"/>
                <a:ea typeface="ＭＳ Ｐゴシック" charset="0"/>
                <a:cs typeface="ＭＳ Ｐゴシック" charset="0"/>
              </a:rPr>
              <a:t>September 2017</a:t>
            </a:r>
            <a:endParaRPr lang="en-US" sz="2800" dirty="0">
              <a:solidFill>
                <a:srgbClr val="2A5E34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960" y="2672159"/>
            <a:ext cx="7866255" cy="755090"/>
          </a:xfrm>
          <a:solidFill>
            <a:srgbClr val="2A5E34">
              <a:alpha val="80000"/>
            </a:srgbClr>
          </a:solidFill>
        </p:spPr>
        <p:txBody>
          <a:bodyPr anchor="ctr" anchorCtr="0">
            <a:normAutofit fontScale="85000" lnSpcReduction="10000"/>
          </a:bodyPr>
          <a:lstStyle/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CEOS Lead: Masanobu Shimada for JAXA; Stephen Ward, SDCG EXEC for CSIRO/NASA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SDCG Co-Chairs: </a:t>
            </a:r>
            <a:r>
              <a:rPr lang="en-US" sz="2000" b="1" dirty="0" smtClean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Frank Martin </a:t>
            </a:r>
            <a:r>
              <a:rPr lang="en-US" sz="2000" b="1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Seifert (ESA) and Gene </a:t>
            </a:r>
            <a:r>
              <a:rPr lang="en-US" sz="2000" b="1" dirty="0" err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Fosnight</a:t>
            </a:r>
            <a:r>
              <a:rPr lang="en-US" sz="2000" b="1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2000" b="1" dirty="0" smtClean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USGS</a:t>
            </a:r>
            <a:r>
              <a:rPr lang="en-US" sz="2000" b="1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5621808"/>
            <a:ext cx="9472864" cy="1236191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gfo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264" y="5901967"/>
            <a:ext cx="1937293" cy="814225"/>
          </a:xfrm>
          <a:prstGeom prst="rect">
            <a:avLst/>
          </a:prstGeom>
        </p:spPr>
      </p:pic>
      <p:pic>
        <p:nvPicPr>
          <p:cNvPr id="10" name="Picture 9" descr="CEOS_logo-[Converted]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26" y="5829029"/>
            <a:ext cx="1642738" cy="887163"/>
          </a:xfrm>
          <a:prstGeom prst="rect">
            <a:avLst/>
          </a:prstGeom>
        </p:spPr>
      </p:pic>
      <p:pic>
        <p:nvPicPr>
          <p:cNvPr id="11" name="Picture 10" descr="geo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772" y="6286720"/>
            <a:ext cx="1946765" cy="28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6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42008" y="119063"/>
            <a:ext cx="6832949" cy="944563"/>
          </a:xfrm>
        </p:spPr>
        <p:txBody>
          <a:bodyPr/>
          <a:lstStyle/>
          <a:p>
            <a:pPr algn="l">
              <a:defRPr/>
            </a:pPr>
            <a:r>
              <a:rPr lang="en-US" dirty="0" smtClean="0"/>
              <a:t> Leadership overview</a:t>
            </a:r>
            <a:endParaRPr lang="pt-BR" dirty="0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42007" y="1031760"/>
            <a:ext cx="8534159" cy="4525963"/>
          </a:xfrm>
        </p:spPr>
        <p:txBody>
          <a:bodyPr/>
          <a:lstStyle/>
          <a:p>
            <a:r>
              <a:rPr lang="en-GB" sz="2000" dirty="0" smtClean="0"/>
              <a:t>Leads:</a:t>
            </a:r>
          </a:p>
          <a:p>
            <a:pPr lvl="1"/>
            <a:r>
              <a:rPr lang="en-GB" sz="1600" dirty="0" smtClean="0"/>
              <a:t>USA: Evan &amp; Sylvia (</a:t>
            </a:r>
            <a:r>
              <a:rPr lang="en-GB" sz="1600" dirty="0" err="1" smtClean="0"/>
              <a:t>USAid</a:t>
            </a:r>
            <a:r>
              <a:rPr lang="en-GB" sz="1600" dirty="0" smtClean="0"/>
              <a:t>, USGS)</a:t>
            </a:r>
            <a:endParaRPr lang="en-GB" sz="1600" strike="sngStrike" dirty="0" smtClean="0"/>
          </a:p>
          <a:p>
            <a:pPr lvl="1"/>
            <a:r>
              <a:rPr lang="en-GB" sz="1600" dirty="0" smtClean="0"/>
              <a:t>Norway: Henrik (NICFI)</a:t>
            </a:r>
          </a:p>
          <a:p>
            <a:pPr lvl="1"/>
            <a:r>
              <a:rPr lang="en-GB" sz="1600" dirty="0" smtClean="0"/>
              <a:t>Australia: Anthony (DOTE, 2017 Chair) </a:t>
            </a:r>
          </a:p>
          <a:p>
            <a:pPr lvl="1"/>
            <a:r>
              <a:rPr lang="en-GB" sz="1600" dirty="0" smtClean="0"/>
              <a:t>CEOS: Masanobu &amp; Stephen (JAXA)</a:t>
            </a:r>
          </a:p>
          <a:p>
            <a:pPr lvl="1"/>
            <a:r>
              <a:rPr lang="en-GB" sz="1600" dirty="0" smtClean="0"/>
              <a:t>FAO: </a:t>
            </a:r>
            <a:r>
              <a:rPr lang="en-GB" sz="1600" dirty="0" err="1" smtClean="0"/>
              <a:t>Anssi</a:t>
            </a:r>
            <a:r>
              <a:rPr lang="en-GB" sz="1600" dirty="0" smtClean="0"/>
              <a:t> </a:t>
            </a:r>
          </a:p>
          <a:p>
            <a:pPr lvl="1"/>
            <a:r>
              <a:rPr lang="en-AU" sz="1600" b="1" dirty="0" smtClean="0">
                <a:latin typeface="Calibri" charset="0"/>
                <a:ea typeface="ＭＳ Ｐゴシック" charset="0"/>
                <a:cs typeface="ＭＳ Ｐゴシック" charset="0"/>
              </a:rPr>
              <a:t>Invitations issued to UK, Germany and ESA (R&amp;D Component)</a:t>
            </a:r>
            <a:endParaRPr lang="en-US" sz="2000" b="1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Office:</a:t>
            </a:r>
          </a:p>
          <a:p>
            <a:pPr lvl="1"/>
            <a:r>
              <a:rPr lang="en-US" sz="1600" dirty="0" smtClean="0">
                <a:latin typeface="Calibri" charset="0"/>
                <a:ea typeface="ＭＳ Ｐゴシック" charset="0"/>
                <a:cs typeface="ＭＳ Ｐゴシック" charset="0"/>
              </a:rPr>
              <a:t>Staffed since Feb 16 (Australia and Norway $$)</a:t>
            </a:r>
          </a:p>
          <a:p>
            <a:pPr lvl="1"/>
            <a:r>
              <a:rPr lang="en-US" sz="1600" dirty="0" smtClean="0">
                <a:latin typeface="Calibri" charset="0"/>
                <a:ea typeface="ＭＳ Ｐゴシック" charset="0"/>
                <a:cs typeface="ＭＳ Ｐゴシック" charset="0"/>
              </a:rPr>
              <a:t>Tom Harvey based in Melbourne, additional staff being recruited</a:t>
            </a:r>
          </a:p>
          <a:p>
            <a:pPr lvl="1"/>
            <a:r>
              <a:rPr lang="en-US" sz="1600" dirty="0" smtClean="0">
                <a:latin typeface="Calibri" charset="0"/>
                <a:ea typeface="ＭＳ Ｐゴシック" charset="0"/>
                <a:cs typeface="ＭＳ Ｐゴシック" charset="0"/>
              </a:rPr>
              <a:t>Funding currently until the end of 2017. </a:t>
            </a:r>
            <a:r>
              <a:rPr lang="en-US" sz="1600" b="1" dirty="0" smtClean="0">
                <a:latin typeface="Calibri" charset="0"/>
                <a:ea typeface="ＭＳ Ｐゴシック" charset="0"/>
                <a:cs typeface="ＭＳ Ｐゴシック" charset="0"/>
              </a:rPr>
              <a:t>Working on multiple year extension for Phase 2, starting in 2018.</a:t>
            </a:r>
            <a:endParaRPr lang="en-US" sz="2000" b="1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Phase 2 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definition</a:t>
            </a:r>
            <a:r>
              <a:rPr lang="en-US" sz="2000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well 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advanced</a:t>
            </a:r>
            <a:endParaRPr lang="en-US" sz="2000" dirty="0"/>
          </a:p>
          <a:p>
            <a:endParaRPr lang="en-GB" sz="1600" dirty="0"/>
          </a:p>
          <a:p>
            <a:endParaRPr lang="en-GB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F7D5E0-2763-46FC-81F2-37911A87625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42008" y="119063"/>
            <a:ext cx="6832949" cy="944563"/>
          </a:xfrm>
        </p:spPr>
        <p:txBody>
          <a:bodyPr/>
          <a:lstStyle/>
          <a:p>
            <a:pPr algn="l">
              <a:defRPr/>
            </a:pPr>
            <a:r>
              <a:rPr lang="en-US" dirty="0" smtClean="0"/>
              <a:t> GFOI Phase 2</a:t>
            </a:r>
            <a:endParaRPr lang="pt-BR" dirty="0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42007" y="1031760"/>
            <a:ext cx="8534159" cy="4525963"/>
          </a:xfrm>
        </p:spPr>
        <p:txBody>
          <a:bodyPr/>
          <a:lstStyle/>
          <a:p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Strong </a:t>
            </a: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country 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emphasis </a:t>
            </a:r>
            <a:r>
              <a:rPr lang="mr-IN" sz="2000" dirty="0" smtClean="0">
                <a:latin typeface="Calibri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 reflecting the development aid finance nature of funding</a:t>
            </a:r>
          </a:p>
          <a:p>
            <a:endParaRPr lang="en-US" sz="2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Improved </a:t>
            </a: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mechanisms for 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coordination</a:t>
            </a:r>
            <a:endParaRPr lang="en-US" sz="2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1800" dirty="0" smtClean="0">
                <a:latin typeface="Calibri" charset="0"/>
                <a:ea typeface="ＭＳ Ｐゴシック" charset="0"/>
                <a:cs typeface="ＭＳ Ｐゴシック" charset="0"/>
              </a:rPr>
              <a:t>gap </a:t>
            </a:r>
            <a:r>
              <a:rPr lang="en-US" sz="1800" dirty="0">
                <a:latin typeface="Calibri" charset="0"/>
                <a:ea typeface="ＭＳ Ｐゴシック" charset="0"/>
                <a:cs typeface="ＭＳ Ｐゴシック" charset="0"/>
              </a:rPr>
              <a:t>analysis and needs </a:t>
            </a:r>
            <a:r>
              <a:rPr lang="en-US" sz="1800" dirty="0" smtClean="0">
                <a:latin typeface="Calibri" charset="0"/>
                <a:ea typeface="ＭＳ Ｐゴシック" charset="0"/>
                <a:cs typeface="ＭＳ Ｐゴシック" charset="0"/>
              </a:rPr>
              <a:t>assessments</a:t>
            </a:r>
          </a:p>
          <a:p>
            <a:pPr lvl="1"/>
            <a:r>
              <a:rPr lang="en-US" sz="1800" dirty="0" smtClean="0">
                <a:latin typeface="Calibri" charset="0"/>
                <a:ea typeface="ＭＳ Ｐゴシック" charset="0"/>
                <a:cs typeface="ＭＳ Ｐゴシック" charset="0"/>
              </a:rPr>
              <a:t>joint </a:t>
            </a:r>
            <a:r>
              <a:rPr lang="en-US" sz="1800" dirty="0">
                <a:latin typeface="Calibri" charset="0"/>
                <a:ea typeface="ＭＳ Ｐゴシック" charset="0"/>
                <a:cs typeface="ＭＳ Ｐゴシック" charset="0"/>
              </a:rPr>
              <a:t>work planning for priority </a:t>
            </a:r>
            <a:r>
              <a:rPr lang="en-US" sz="1800" dirty="0" smtClean="0">
                <a:latin typeface="Calibri" charset="0"/>
                <a:ea typeface="ＭＳ Ｐゴシック" charset="0"/>
                <a:cs typeface="ＭＳ Ｐゴシック" charset="0"/>
              </a:rPr>
              <a:t>needs/gaps</a:t>
            </a:r>
          </a:p>
          <a:p>
            <a:pPr lvl="1"/>
            <a:r>
              <a:rPr lang="en-US" sz="1800" dirty="0" smtClean="0">
                <a:latin typeface="Calibri" charset="0"/>
                <a:ea typeface="ＭＳ Ｐゴシック" charset="0"/>
                <a:cs typeface="ＭＳ Ｐゴシック" charset="0"/>
              </a:rPr>
              <a:t>joint </a:t>
            </a:r>
            <a:r>
              <a:rPr lang="en-US" sz="1800" dirty="0">
                <a:latin typeface="Calibri" charset="0"/>
                <a:ea typeface="ＭＳ Ｐゴシック" charset="0"/>
                <a:cs typeface="ＭＳ Ｐゴシック" charset="0"/>
              </a:rPr>
              <a:t>implementation of work </a:t>
            </a:r>
            <a:r>
              <a:rPr lang="en-US" sz="1800" dirty="0" smtClean="0">
                <a:latin typeface="Calibri" charset="0"/>
                <a:ea typeface="ＭＳ Ｐゴシック" charset="0"/>
                <a:cs typeface="ＭＳ Ｐゴシック" charset="0"/>
              </a:rPr>
              <a:t>plans</a:t>
            </a:r>
          </a:p>
          <a:p>
            <a:pPr lvl="1"/>
            <a:endParaRPr lang="en-US" sz="16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Proposal </a:t>
            </a: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for Office to have budget to support some joint implementation that directly benefits countries.</a:t>
            </a:r>
          </a:p>
          <a:p>
            <a:endParaRPr lang="en-US" sz="2000" dirty="0" smtClean="0"/>
          </a:p>
          <a:p>
            <a:r>
              <a:rPr lang="en-US" sz="2000" dirty="0" smtClean="0"/>
              <a:t>UK involvement could bring </a:t>
            </a:r>
            <a:r>
              <a:rPr lang="en-US" sz="2000" dirty="0" smtClean="0"/>
              <a:t>large </a:t>
            </a:r>
            <a:r>
              <a:rPr lang="en-US" sz="2000" dirty="0" smtClean="0"/>
              <a:t>scale ODA money and would be a possible game changer</a:t>
            </a:r>
            <a:endParaRPr lang="en-US" sz="20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F7D5E0-2763-46FC-81F2-37911A87625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6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42008" y="119063"/>
            <a:ext cx="6832949" cy="944563"/>
          </a:xfrm>
        </p:spPr>
        <p:txBody>
          <a:bodyPr/>
          <a:lstStyle/>
          <a:p>
            <a:pPr algn="l">
              <a:defRPr/>
            </a:pPr>
            <a:r>
              <a:rPr lang="en-US" dirty="0" smtClean="0"/>
              <a:t> GFOI Phase 2</a:t>
            </a:r>
            <a:endParaRPr lang="pt-BR" dirty="0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42007" y="1031760"/>
            <a:ext cx="8534159" cy="5071124"/>
          </a:xfrm>
        </p:spPr>
        <p:txBody>
          <a:bodyPr/>
          <a:lstStyle/>
          <a:p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MGD:</a:t>
            </a:r>
          </a:p>
          <a:p>
            <a:pPr lvl="1"/>
            <a:r>
              <a:rPr lang="en-AU" sz="1600" dirty="0" smtClean="0">
                <a:latin typeface="Calibri" charset="0"/>
                <a:ea typeface="ＭＳ Ｐゴシック" charset="0"/>
                <a:cs typeface="ＭＳ Ｐゴシック" charset="0"/>
              </a:rPr>
              <a:t>Re</a:t>
            </a:r>
            <a:r>
              <a:rPr lang="en-US" sz="1600" dirty="0">
                <a:latin typeface="Calibri" charset="0"/>
                <a:ea typeface="ＭＳ Ｐゴシック" charset="0"/>
                <a:cs typeface="ＭＳ Ｐゴシック" charset="0"/>
              </a:rPr>
              <a:t>-e</a:t>
            </a:r>
            <a:r>
              <a:rPr lang="en-AU" sz="1600" dirty="0">
                <a:latin typeface="Calibri" charset="0"/>
                <a:ea typeface="ＭＳ Ｐゴシック" charset="0"/>
                <a:cs typeface="ＭＳ Ｐゴシック" charset="0"/>
              </a:rPr>
              <a:t>stablished the MGD Advisory Group</a:t>
            </a:r>
          </a:p>
          <a:p>
            <a:pPr lvl="1"/>
            <a:r>
              <a:rPr lang="en-AU" sz="1600" dirty="0" smtClean="0">
                <a:latin typeface="Calibri" charset="0"/>
                <a:ea typeface="ＭＳ Ｐゴシック" charset="0"/>
                <a:cs typeface="ＭＳ Ｐゴシック" charset="0"/>
              </a:rPr>
              <a:t>Ake </a:t>
            </a:r>
            <a:r>
              <a:rPr lang="en-AU" sz="1600" dirty="0" err="1" smtClean="0">
                <a:latin typeface="Calibri" charset="0"/>
                <a:ea typeface="ＭＳ Ｐゴシック" charset="0"/>
                <a:cs typeface="ＭＳ Ｐゴシック" charset="0"/>
              </a:rPr>
              <a:t>Rosenqvist</a:t>
            </a:r>
            <a:r>
              <a:rPr lang="en-AU" sz="1600" dirty="0" smtClean="0">
                <a:latin typeface="Calibri" charset="0"/>
                <a:ea typeface="ＭＳ Ｐゴシック" charset="0"/>
                <a:cs typeface="ＭＳ Ｐゴシック" charset="0"/>
              </a:rPr>
              <a:t> (JAXA) the CEOS technical rep</a:t>
            </a:r>
          </a:p>
          <a:p>
            <a:pPr lvl="1"/>
            <a:r>
              <a:rPr lang="en-AU" sz="1600" dirty="0">
                <a:latin typeface="Calibri" charset="0"/>
                <a:ea typeface="ＭＳ Ｐゴシック" charset="0"/>
                <a:cs typeface="ＭＳ Ｐゴシック" charset="0"/>
              </a:rPr>
              <a:t>Role and use of </a:t>
            </a:r>
            <a:r>
              <a:rPr lang="en-AU" sz="1600" dirty="0" err="1">
                <a:latin typeface="Calibri" charset="0"/>
                <a:ea typeface="ＭＳ Ｐゴシック" charset="0"/>
                <a:cs typeface="ＭＳ Ｐゴシック" charset="0"/>
              </a:rPr>
              <a:t>REDDcompass</a:t>
            </a:r>
            <a:r>
              <a:rPr lang="en-AU" sz="1600" dirty="0">
                <a:latin typeface="Calibri" charset="0"/>
                <a:ea typeface="ＭＳ Ｐゴシック" charset="0"/>
                <a:cs typeface="ＭＳ Ｐゴシック" charset="0"/>
              </a:rPr>
              <a:t> continues to grow rapidly</a:t>
            </a:r>
          </a:p>
          <a:p>
            <a:pPr lvl="1"/>
            <a:r>
              <a:rPr lang="en-AU" sz="1600" dirty="0">
                <a:latin typeface="Calibri" charset="0"/>
                <a:ea typeface="ＭＳ Ｐゴシック" charset="0"/>
                <a:cs typeface="ＭＳ Ｐゴシック" charset="0"/>
              </a:rPr>
              <a:t>University courses </a:t>
            </a:r>
            <a:r>
              <a:rPr lang="en-AU" sz="1600" dirty="0" smtClean="0">
                <a:latin typeface="Calibri" charset="0"/>
                <a:ea typeface="ＭＳ Ｐゴシック" charset="0"/>
                <a:cs typeface="ＭＳ Ｐゴシック" charset="0"/>
              </a:rPr>
              <a:t>increasing</a:t>
            </a:r>
            <a:endParaRPr lang="en-AU" sz="2000" dirty="0" smtClean="0"/>
          </a:p>
          <a:p>
            <a:r>
              <a:rPr lang="en-AU" sz="2000" dirty="0" smtClean="0"/>
              <a:t>Capacity Building:</a:t>
            </a:r>
          </a:p>
          <a:p>
            <a:pPr lvl="1"/>
            <a:r>
              <a:rPr lang="en-AU" sz="1600" dirty="0" err="1" smtClean="0"/>
              <a:t>SilvaCarbon</a:t>
            </a:r>
            <a:r>
              <a:rPr lang="en-AU" sz="1600" dirty="0" smtClean="0"/>
              <a:t> </a:t>
            </a:r>
            <a:r>
              <a:rPr lang="en-AU" sz="1600" dirty="0"/>
              <a:t>continuing to implement full work plan until September 30 2018. </a:t>
            </a:r>
            <a:r>
              <a:rPr lang="en-AU" sz="1600" dirty="0" smtClean="0"/>
              <a:t>Assumption of same level </a:t>
            </a:r>
            <a:r>
              <a:rPr lang="en-AU" sz="1600" dirty="0" err="1"/>
              <a:t>USAid</a:t>
            </a:r>
            <a:r>
              <a:rPr lang="en-AU" sz="1600" dirty="0"/>
              <a:t> funding </a:t>
            </a:r>
            <a:r>
              <a:rPr lang="en-AU" sz="1600" dirty="0" smtClean="0"/>
              <a:t> for next FY with significant uncertainty </a:t>
            </a:r>
            <a:r>
              <a:rPr lang="en-AU" sz="1600" dirty="0"/>
              <a:t>(</a:t>
            </a:r>
            <a:r>
              <a:rPr lang="en-AU" sz="1600" dirty="0" smtClean="0"/>
              <a:t>broadly)</a:t>
            </a:r>
            <a:endParaRPr lang="en-AU" sz="16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AU" sz="1600" dirty="0">
                <a:latin typeface="Calibri" charset="0"/>
                <a:ea typeface="ＭＳ Ｐゴシック" charset="0"/>
                <a:cs typeface="ＭＳ Ｐゴシック" charset="0"/>
              </a:rPr>
              <a:t>Hopeful that GIZ will continue to grow involvement </a:t>
            </a:r>
          </a:p>
          <a:p>
            <a:pPr lvl="1"/>
            <a:r>
              <a:rPr lang="en-AU" sz="1600" dirty="0" err="1">
                <a:latin typeface="Calibri" charset="0"/>
                <a:ea typeface="ＭＳ Ｐゴシック" charset="0"/>
                <a:cs typeface="ＭＳ Ｐゴシック" charset="0"/>
              </a:rPr>
              <a:t>REDDcompass</a:t>
            </a:r>
            <a:r>
              <a:rPr lang="en-AU" sz="1600" dirty="0">
                <a:latin typeface="Calibri" charset="0"/>
                <a:ea typeface="ＭＳ Ｐゴシック" charset="0"/>
                <a:cs typeface="ＭＳ Ｐゴシック" charset="0"/>
              </a:rPr>
              <a:t> short courses being jointly delivered by CB Partners and the MGD Component</a:t>
            </a:r>
            <a:endParaRPr lang="en-GB" sz="16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AU" sz="2000" dirty="0" smtClean="0"/>
              <a:t>R&amp;D:</a:t>
            </a:r>
            <a:endParaRPr lang="en-AU" sz="2000" dirty="0"/>
          </a:p>
          <a:p>
            <a:pPr lvl="1"/>
            <a:r>
              <a:rPr lang="en-AU" sz="1600" dirty="0" smtClean="0"/>
              <a:t>ESA will finance GOFC GOLD office including GFOI R&amp;D Coordination for the next 3 years (open ITT in autumn 2017)</a:t>
            </a:r>
            <a:endParaRPr lang="en-AU" sz="16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AU" sz="1600" dirty="0" smtClean="0">
                <a:latin typeface="Calibri" charset="0"/>
                <a:ea typeface="ＭＳ Ｐゴシック" charset="0"/>
                <a:cs typeface="ＭＳ Ｐゴシック" charset="0"/>
              </a:rPr>
              <a:t>Expert meetings and materials underway</a:t>
            </a:r>
          </a:p>
          <a:p>
            <a:pPr lvl="1"/>
            <a:r>
              <a:rPr lang="en-US" sz="1600" dirty="0"/>
              <a:t>Working closely with </a:t>
            </a:r>
            <a:r>
              <a:rPr lang="en-US" sz="1600" dirty="0" smtClean="0"/>
              <a:t>World Bank’s FCPF </a:t>
            </a:r>
            <a:r>
              <a:rPr lang="en-US" sz="1600" dirty="0"/>
              <a:t>to help address technical issues that countries are facing in reporting to the Carbon Fund.</a:t>
            </a:r>
          </a:p>
          <a:p>
            <a:pPr lvl="1"/>
            <a:endParaRPr lang="en-GB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F7D5E0-2763-46FC-81F2-37911A87625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7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42008" y="119063"/>
            <a:ext cx="6832949" cy="944563"/>
          </a:xfrm>
        </p:spPr>
        <p:txBody>
          <a:bodyPr/>
          <a:lstStyle/>
          <a:p>
            <a:pPr algn="l">
              <a:defRPr/>
            </a:pPr>
            <a:r>
              <a:rPr lang="en-US" dirty="0" smtClean="0"/>
              <a:t> Space Data </a:t>
            </a:r>
            <a:r>
              <a:rPr lang="mr-IN" dirty="0" smtClean="0"/>
              <a:t>–</a:t>
            </a:r>
            <a:r>
              <a:rPr lang="en-US" dirty="0" smtClean="0"/>
              <a:t> where are we up to?</a:t>
            </a:r>
            <a:endParaRPr lang="pt-BR" dirty="0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42008" y="1063626"/>
            <a:ext cx="8608972" cy="4525963"/>
          </a:xfrm>
        </p:spPr>
        <p:txBody>
          <a:bodyPr/>
          <a:lstStyle/>
          <a:p>
            <a:r>
              <a:rPr lang="en-AU" sz="2000" b="1" dirty="0" smtClean="0">
                <a:latin typeface="Calibri" charset="0"/>
                <a:ea typeface="ＭＳ Ｐゴシック" charset="0"/>
                <a:cs typeface="ＭＳ Ｐゴシック" charset="0"/>
              </a:rPr>
              <a:t>Claiming victory with multiple global baseline coverage in 2017. </a:t>
            </a:r>
          </a:p>
          <a:p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All countries that wish to report wall-to-wall on forest cover should have the minimum EO data required to do so</a:t>
            </a:r>
          </a:p>
          <a:p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Thanks to Landsat, Sentinel-1 and Sentinel-2 series as core data streams</a:t>
            </a:r>
          </a:p>
          <a:p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Significant milestone to celebrate: CEOS PR??</a:t>
            </a:r>
          </a:p>
          <a:p>
            <a:endParaRPr lang="en-AU" sz="2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AU" sz="2000" dirty="0"/>
              <a:t>Emphasis turns to data uptake and application </a:t>
            </a:r>
            <a:r>
              <a:rPr lang="mr-IN" sz="2000" dirty="0"/>
              <a:t>–</a:t>
            </a:r>
            <a:r>
              <a:rPr lang="en-AU" sz="2000" dirty="0"/>
              <a:t> consistent with </a:t>
            </a:r>
            <a:r>
              <a:rPr lang="en-AU" sz="2000" dirty="0" smtClean="0"/>
              <a:t>GFOI Phase </a:t>
            </a:r>
            <a:r>
              <a:rPr lang="en-AU" sz="2000" dirty="0"/>
              <a:t>2</a:t>
            </a:r>
            <a:endParaRPr lang="en-AU" sz="2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Pilot </a:t>
            </a:r>
            <a:r>
              <a:rPr lang="en-AU" sz="2000" dirty="0">
                <a:latin typeface="Calibri" charset="0"/>
                <a:ea typeface="ＭＳ Ｐゴシック" charset="0"/>
                <a:cs typeface="ＭＳ Ｐゴシック" charset="0"/>
              </a:rPr>
              <a:t>activities </a:t>
            </a:r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ongoing – </a:t>
            </a:r>
            <a:r>
              <a:rPr lang="en-AU" sz="2000" dirty="0">
                <a:latin typeface="Calibri" charset="0"/>
                <a:ea typeface="ＭＳ Ｐゴシック" charset="0"/>
                <a:cs typeface="ＭＳ Ｐゴシック" charset="0"/>
              </a:rPr>
              <a:t>Data Cube for Colombia and now Vietnam</a:t>
            </a:r>
          </a:p>
          <a:p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SDCG </a:t>
            </a:r>
            <a:r>
              <a:rPr lang="en-AU" sz="2000" dirty="0">
                <a:latin typeface="Calibri" charset="0"/>
                <a:ea typeface="ＭＳ Ｐゴシック" charset="0"/>
                <a:cs typeface="ＭＳ Ｐゴシック" charset="0"/>
              </a:rPr>
              <a:t>EXEC pursuing inclusion of Early Warning as GFOI activity </a:t>
            </a:r>
            <a:r>
              <a:rPr lang="mr-IN" sz="2000" dirty="0">
                <a:latin typeface="Calibri" charset="0"/>
                <a:ea typeface="ＭＳ Ｐゴシック" charset="0"/>
                <a:cs typeface="ＭＳ Ｐゴシック" charset="0"/>
              </a:rPr>
              <a:t>–</a:t>
            </a:r>
            <a:r>
              <a:rPr lang="en-AU" sz="2000" dirty="0">
                <a:latin typeface="Calibri" charset="0"/>
                <a:ea typeface="ＭＳ Ｐゴシック" charset="0"/>
                <a:cs typeface="ＭＳ Ｐゴシック" charset="0"/>
              </a:rPr>
              <a:t> possible basis for the long-promised cooperation with WRI/GFW </a:t>
            </a:r>
            <a:endParaRPr lang="en-AU" sz="20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All </a:t>
            </a:r>
            <a:r>
              <a:rPr lang="en-AU" sz="2000" dirty="0">
                <a:latin typeface="Calibri" charset="0"/>
                <a:ea typeface="ＭＳ Ｐゴシック" charset="0"/>
                <a:cs typeface="ＭＳ Ｐゴシック" charset="0"/>
              </a:rPr>
              <a:t>Element-3 agencies actively </a:t>
            </a:r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contributing to R&amp;D activities </a:t>
            </a:r>
            <a:endParaRPr lang="en-AU" sz="2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AU" sz="20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sz="16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sz="2000" dirty="0"/>
          </a:p>
          <a:p>
            <a:endParaRPr lang="en-GB" sz="1600" dirty="0"/>
          </a:p>
          <a:p>
            <a:endParaRPr lang="en-GB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F7D5E0-2763-46FC-81F2-37911A87625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7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42008" y="119063"/>
            <a:ext cx="6832949" cy="944563"/>
          </a:xfrm>
        </p:spPr>
        <p:txBody>
          <a:bodyPr/>
          <a:lstStyle/>
          <a:p>
            <a:pPr algn="l">
              <a:defRPr/>
            </a:pPr>
            <a:r>
              <a:rPr lang="en-US" dirty="0" smtClean="0"/>
              <a:t> </a:t>
            </a:r>
            <a:r>
              <a:rPr lang="en-US" sz="2800" dirty="0" smtClean="0"/>
              <a:t>Space Data </a:t>
            </a:r>
            <a:r>
              <a:rPr lang="mr-IN" sz="2800" dirty="0" smtClean="0"/>
              <a:t>–</a:t>
            </a:r>
            <a:r>
              <a:rPr lang="en-US" sz="2800" dirty="0" smtClean="0"/>
              <a:t> capacity challenges ahead</a:t>
            </a:r>
            <a:endParaRPr lang="pt-BR" dirty="0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42007" y="1063626"/>
            <a:ext cx="8624461" cy="4525963"/>
          </a:xfrm>
        </p:spPr>
        <p:txBody>
          <a:bodyPr/>
          <a:lstStyle/>
          <a:p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Phase 2 includes the establishment of a significant Data Users Advisory Group (DUAG)</a:t>
            </a:r>
          </a:p>
          <a:p>
            <a:pPr lvl="1"/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Multiple REDD+ countries reps</a:t>
            </a:r>
          </a:p>
          <a:p>
            <a:pPr lvl="1"/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Stakeholders like FAO, WRI</a:t>
            </a:r>
          </a:p>
          <a:p>
            <a:pPr lvl="1"/>
            <a:r>
              <a:rPr lang="en-AU" sz="1800" b="1" dirty="0" smtClean="0">
                <a:latin typeface="Calibri" charset="0"/>
                <a:ea typeface="ＭＳ Ｐゴシック" charset="0"/>
                <a:cs typeface="ＭＳ Ｐゴシック" charset="0"/>
              </a:rPr>
              <a:t>CEOS reps (2 requested)</a:t>
            </a:r>
          </a:p>
          <a:p>
            <a:pPr lvl="1"/>
            <a:endParaRPr lang="en-AU" sz="16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At the same time, budget cycles see a significant drop in SDCG capacity:</a:t>
            </a:r>
          </a:p>
          <a:p>
            <a:pPr lvl="1"/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USGS Co</a:t>
            </a:r>
            <a:r>
              <a:rPr lang="en-US" sz="1800" dirty="0">
                <a:latin typeface="Calibri" charset="0"/>
                <a:ea typeface="ＭＳ Ｐゴシック" charset="0"/>
                <a:cs typeface="ＭＳ Ｐゴシック" charset="0"/>
              </a:rPr>
              <a:t>-</a:t>
            </a:r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Chair (Gene </a:t>
            </a:r>
            <a:r>
              <a:rPr lang="en-AU" sz="1800" dirty="0" err="1" smtClean="0">
                <a:latin typeface="Calibri" charset="0"/>
                <a:ea typeface="ＭＳ Ｐゴシック" charset="0"/>
                <a:cs typeface="ＭＳ Ｐゴシック" charset="0"/>
              </a:rPr>
              <a:t>Fosnight</a:t>
            </a:r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) retiring and no prospect of replacement</a:t>
            </a:r>
          </a:p>
          <a:p>
            <a:pPr lvl="1"/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SDCG SEC (Stephen Ward and George Dyke) </a:t>
            </a:r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Space Data </a:t>
            </a:r>
            <a:r>
              <a:rPr lang="en-AU" sz="1800" smtClean="0">
                <a:latin typeface="Calibri" charset="0"/>
                <a:ea typeface="ＭＳ Ｐゴシック" charset="0"/>
                <a:cs typeface="ＭＳ Ｐゴシック" charset="0"/>
              </a:rPr>
              <a:t>Component Manager </a:t>
            </a:r>
            <a:r>
              <a:rPr lang="en-AU" sz="1800" smtClean="0">
                <a:latin typeface="Calibri" charset="0"/>
                <a:ea typeface="ＭＳ Ｐゴシック" charset="0"/>
                <a:cs typeface="ＭＳ Ｐゴシック" charset="0"/>
              </a:rPr>
              <a:t>funding </a:t>
            </a:r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will end </a:t>
            </a:r>
            <a:r>
              <a:rPr lang="en-AU" sz="1800" smtClean="0">
                <a:latin typeface="Calibri" charset="0"/>
                <a:ea typeface="ＭＳ Ｐゴシック" charset="0"/>
                <a:cs typeface="ＭＳ Ｐゴシック" charset="0"/>
              </a:rPr>
              <a:t>at </a:t>
            </a:r>
            <a:r>
              <a:rPr lang="en-AU" sz="1800" smtClean="0">
                <a:latin typeface="Calibri" charset="0"/>
                <a:ea typeface="ＭＳ Ｐゴシック" charset="0"/>
                <a:cs typeface="ＭＳ Ｐゴシック" charset="0"/>
              </a:rPr>
              <a:t>CEOS </a:t>
            </a:r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Plenary</a:t>
            </a:r>
          </a:p>
          <a:p>
            <a:pPr lvl="1"/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Combined this will be a very significant drop in overall capacity</a:t>
            </a:r>
          </a:p>
          <a:p>
            <a:pPr lvl="1"/>
            <a:r>
              <a:rPr lang="en-AU" sz="1800" dirty="0" smtClean="0">
                <a:latin typeface="Calibri" charset="0"/>
                <a:ea typeface="ＭＳ Ｐゴシック" charset="0"/>
                <a:cs typeface="ＭＳ Ｐゴシック" charset="0"/>
              </a:rPr>
              <a:t>Just as more is being asked of CEOS in GFOI</a:t>
            </a:r>
          </a:p>
          <a:p>
            <a:pPr marL="457200" lvl="1" indent="0">
              <a:buNone/>
            </a:pPr>
            <a:r>
              <a:rPr lang="en-AU" sz="1800" b="1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 SDCG needs 1-2 Co-Chairs and support for the SEC</a:t>
            </a:r>
            <a:endParaRPr lang="en-AU" sz="1800" b="1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AU" sz="2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AU" sz="20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sz="16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sz="2000" dirty="0"/>
          </a:p>
          <a:p>
            <a:endParaRPr lang="en-GB" sz="1600" dirty="0"/>
          </a:p>
          <a:p>
            <a:endParaRPr lang="en-GB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F7D5E0-2763-46FC-81F2-37911A87625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5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42008" y="119063"/>
            <a:ext cx="6832949" cy="944563"/>
          </a:xfrm>
        </p:spPr>
        <p:txBody>
          <a:bodyPr/>
          <a:lstStyle/>
          <a:p>
            <a:pPr algn="l">
              <a:defRPr/>
            </a:pPr>
            <a:r>
              <a:rPr lang="en-AU" dirty="0" smtClean="0"/>
              <a:t>Discussion</a:t>
            </a:r>
            <a:endParaRPr lang="pt-BR" dirty="0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42008" y="1063626"/>
            <a:ext cx="8229600" cy="4525963"/>
          </a:xfrm>
        </p:spPr>
        <p:txBody>
          <a:bodyPr/>
          <a:lstStyle/>
          <a:p>
            <a:r>
              <a:rPr lang="en-AU" sz="2000" dirty="0" smtClean="0">
                <a:latin typeface="Calibri" charset="0"/>
                <a:ea typeface="ＭＳ Ｐゴシック" charset="0"/>
                <a:cs typeface="ＭＳ Ｐゴシック" charset="0"/>
              </a:rPr>
              <a:t>Questions?</a:t>
            </a:r>
            <a:endParaRPr lang="en-AU" sz="16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AU" sz="2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AU" sz="20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sz="16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sz="2000" dirty="0"/>
          </a:p>
          <a:p>
            <a:endParaRPr lang="en-GB" sz="1600" dirty="0"/>
          </a:p>
          <a:p>
            <a:endParaRPr lang="en-GB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F7D5E0-2763-46FC-81F2-37911A87625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29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22997</TotalTime>
  <Words>615</Words>
  <Application>Microsoft Macintosh PowerPoint</Application>
  <PresentationFormat>On-screen Show (4:3)</PresentationFormat>
  <Paragraphs>90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 Bold</vt:lpstr>
      <vt:lpstr>Calibri</vt:lpstr>
      <vt:lpstr>Droid Serif</vt:lpstr>
      <vt:lpstr>Mangal</vt:lpstr>
      <vt:lpstr>ＭＳ Ｐゴシック</vt:lpstr>
      <vt:lpstr>Wingdings</vt:lpstr>
      <vt:lpstr>Arial</vt:lpstr>
      <vt:lpstr>Office Theme</vt:lpstr>
      <vt:lpstr>1_Office Theme</vt:lpstr>
      <vt:lpstr>GFOI &amp; SDCG</vt:lpstr>
      <vt:lpstr>GFOI Issues September 2017</vt:lpstr>
      <vt:lpstr> Leadership overview</vt:lpstr>
      <vt:lpstr> GFOI Phase 2</vt:lpstr>
      <vt:lpstr> GFOI Phase 2</vt:lpstr>
      <vt:lpstr> Space Data – where are we up to?</vt:lpstr>
      <vt:lpstr> Space Data – capacity challenges ahead</vt:lpstr>
      <vt:lpstr>Discussion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George Dyke</dc:creator>
  <cp:lastModifiedBy>Stephen Ward</cp:lastModifiedBy>
  <cp:revision>416</cp:revision>
  <dcterms:created xsi:type="dcterms:W3CDTF">2013-01-29T13:10:08Z</dcterms:created>
  <dcterms:modified xsi:type="dcterms:W3CDTF">2017-09-12T16:02:12Z</dcterms:modified>
</cp:coreProperties>
</file>