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01" r:id="rId2"/>
    <p:sldId id="279" r:id="rId3"/>
    <p:sldId id="296" r:id="rId4"/>
    <p:sldId id="298" r:id="rId5"/>
    <p:sldId id="281" r:id="rId6"/>
    <p:sldId id="283" r:id="rId7"/>
    <p:sldId id="299" r:id="rId8"/>
    <p:sldId id="300" r:id="rId9"/>
    <p:sldId id="294" r:id="rId10"/>
    <p:sldId id="284" r:id="rId11"/>
    <p:sldId id="297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002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1" autoAdjust="0"/>
    <p:restoredTop sz="94788" autoAdjust="0"/>
  </p:normalViewPr>
  <p:slideViewPr>
    <p:cSldViewPr snapToGrid="0" snapToObjects="1" showGuides="1">
      <p:cViewPr varScale="1">
        <p:scale>
          <a:sx n="132" d="100"/>
          <a:sy n="132" d="100"/>
        </p:scale>
        <p:origin x="-640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7256F-CE19-B045-966B-849EA7F16953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11BCD-6F5B-C84D-8005-0C8CF2D2BA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541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r="70665"/>
          <a:stretch/>
        </p:blipFill>
        <p:spPr>
          <a:xfrm>
            <a:off x="579057" y="693"/>
            <a:ext cx="2011743" cy="5143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r="70665"/>
          <a:stretch/>
        </p:blipFill>
        <p:spPr>
          <a:xfrm>
            <a:off x="0" y="0"/>
            <a:ext cx="2011743" cy="5143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99716" y="0"/>
            <a:ext cx="6858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009" y="1601258"/>
            <a:ext cx="6060191" cy="845932"/>
          </a:xfrm>
          <a:ln>
            <a:noFill/>
          </a:ln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  <a:latin typeface="Helvetica"/>
                <a:cs typeface="Helvetica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009" y="2729257"/>
            <a:ext cx="5634665" cy="1859222"/>
          </a:xfrm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FFFFFF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918AAF-CE24-3542-9ED6-E4EE86624496}" type="datetimeFigureOut">
              <a:rPr lang="en-US" smtClean="0"/>
              <a:pPr/>
              <a:t>13/09/17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3" name="ceos_logo.png"/>
          <p:cNvPicPr/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493009" y="23478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10"/>
          <p:cNvSpPr txBox="1">
            <a:spLocks/>
          </p:cNvSpPr>
          <p:nvPr userDrawn="1"/>
        </p:nvSpPr>
        <p:spPr>
          <a:xfrm>
            <a:off x="493009" y="126401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089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65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26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52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379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8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746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76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069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824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69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988521" y="1"/>
            <a:ext cx="6155478" cy="10970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" y="1"/>
            <a:ext cx="6155483" cy="109708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20932" y="122549"/>
            <a:ext cx="50986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18AAF-CE24-3542-9ED6-E4EE86624496}" type="datetimeFigureOut">
              <a:rPr lang="en-US" smtClean="0"/>
              <a:t>13/09/17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68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rgbClr val="FFFFFF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2569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2569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2569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2569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2569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64420" y="1743441"/>
            <a:ext cx="8473803" cy="845932"/>
          </a:xfrm>
        </p:spPr>
        <p:txBody>
          <a:bodyPr/>
          <a:lstStyle/>
          <a:p>
            <a:pPr indent="-1141200"/>
            <a:r>
              <a:rPr lang="en-GB" sz="3200" dirty="0"/>
              <a:t>Space Agency Response to the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GCOS </a:t>
            </a:r>
            <a:r>
              <a:rPr lang="en-GB" sz="3200" dirty="0"/>
              <a:t>IP</a:t>
            </a:r>
            <a:endParaRPr lang="en-US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71143" y="252083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4420" y="2753177"/>
            <a:ext cx="245451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Helvetica Light"/>
                <a:cs typeface="Helvetica Light"/>
              </a:rPr>
              <a:t>Pascal Lecomte</a:t>
            </a:r>
            <a:endParaRPr lang="en-US" sz="1600" dirty="0" smtClean="0">
              <a:solidFill>
                <a:schemeClr val="bg1"/>
              </a:solidFill>
              <a:latin typeface="Helvetica Light"/>
              <a:cs typeface="Helvetica Light"/>
            </a:endParaRPr>
          </a:p>
          <a:p>
            <a:endParaRPr lang="en-US" dirty="0" smtClean="0">
              <a:solidFill>
                <a:schemeClr val="bg1"/>
              </a:solidFill>
              <a:latin typeface="Helvetica Light"/>
              <a:cs typeface="Helvetica Light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Helvetica Light"/>
                <a:cs typeface="Helvetica Light"/>
              </a:rPr>
              <a:t>CEOS</a:t>
            </a:r>
            <a:r>
              <a:rPr lang="en-US" sz="1400" dirty="0">
                <a:solidFill>
                  <a:schemeClr val="bg1"/>
                </a:solidFill>
                <a:latin typeface="Helvetica Light"/>
                <a:cs typeface="Helvetica Light"/>
              </a:rPr>
              <a:t>/CGMS Agencies staff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Helvetica Light"/>
                <a:cs typeface="Helvetica Light"/>
              </a:rPr>
              <a:t>Domain Support Teams</a:t>
            </a:r>
          </a:p>
          <a:p>
            <a:r>
              <a:rPr lang="en-US" sz="1400" dirty="0" err="1" smtClean="0">
                <a:solidFill>
                  <a:schemeClr val="bg1"/>
                </a:solidFill>
                <a:latin typeface="Helvetica Light"/>
                <a:cs typeface="Helvetica Light"/>
              </a:rPr>
              <a:t>WGClimate</a:t>
            </a:r>
            <a:r>
              <a:rPr lang="en-US" sz="1400" dirty="0" smtClean="0">
                <a:solidFill>
                  <a:schemeClr val="bg1"/>
                </a:solidFill>
                <a:latin typeface="Helvetica Light"/>
                <a:cs typeface="Helvetica Light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Helvetica Light"/>
                <a:cs typeface="Helvetica Light"/>
              </a:rPr>
              <a:t>Members</a:t>
            </a:r>
            <a:r>
              <a:rPr lang="en-US" sz="1400" dirty="0" smtClean="0">
                <a:solidFill>
                  <a:schemeClr val="bg1"/>
                </a:solidFill>
                <a:latin typeface="Helvetica Light"/>
                <a:cs typeface="Helvetica Light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420" y="4200525"/>
            <a:ext cx="19189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SIT Technical Workshop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Session 4, Item </a:t>
            </a:r>
            <a:r>
              <a:rPr lang="en-GB" sz="1400" dirty="0" smtClean="0">
                <a:solidFill>
                  <a:schemeClr val="bg1"/>
                </a:solidFill>
              </a:rPr>
              <a:t>19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September 13</a:t>
            </a:r>
            <a:r>
              <a:rPr lang="en-GB" sz="1400" baseline="30000" dirty="0">
                <a:solidFill>
                  <a:schemeClr val="bg1"/>
                </a:solidFill>
              </a:rPr>
              <a:t>th</a:t>
            </a:r>
            <a:r>
              <a:rPr lang="en-GB" sz="1400" dirty="0">
                <a:solidFill>
                  <a:schemeClr val="bg1"/>
                </a:solidFill>
              </a:rPr>
              <a:t>, </a:t>
            </a:r>
            <a:r>
              <a:rPr lang="en-GB" sz="1400" dirty="0" smtClean="0">
                <a:solidFill>
                  <a:schemeClr val="bg1"/>
                </a:solidFill>
              </a:rPr>
              <a:t>2017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74968" y="4767263"/>
            <a:ext cx="3404775" cy="273844"/>
          </a:xfrm>
        </p:spPr>
        <p:txBody>
          <a:bodyPr/>
          <a:lstStyle/>
          <a:p>
            <a:r>
              <a:rPr lang="en-US" dirty="0" smtClean="0"/>
              <a:t>Joint CEOS/CGMS Working Group on Climate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620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9-07 at 12.53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64" y="1164057"/>
            <a:ext cx="4448377" cy="3763095"/>
          </a:xfrm>
          <a:prstGeom prst="rect">
            <a:avLst/>
          </a:prstGeom>
        </p:spPr>
      </p:pic>
      <p:pic>
        <p:nvPicPr>
          <p:cNvPr id="4" name="Picture 3" descr="Screen Shot 2017-09-07 at 12.53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209" y="1864109"/>
            <a:ext cx="4167988" cy="314302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2450159" y="4847168"/>
            <a:ext cx="0" cy="159967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778092" y="1574848"/>
            <a:ext cx="0" cy="250159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Mapping to GCOS 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9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809606"/>
          </a:xfrm>
        </p:spPr>
        <p:txBody>
          <a:bodyPr anchor="ctr">
            <a:normAutofit fontScale="70000" lnSpcReduction="20000"/>
          </a:bodyPr>
          <a:lstStyle/>
          <a:p>
            <a:r>
              <a:rPr lang="en-GB" dirty="0" smtClean="0"/>
              <a:t>Completion of the Executive summary by September 18</a:t>
            </a:r>
            <a:r>
              <a:rPr lang="en-GB" baseline="30000" dirty="0" smtClean="0"/>
              <a:t>th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Document ready for review by CEOS and CGMS September 25</a:t>
            </a:r>
            <a:r>
              <a:rPr lang="en-GB" baseline="30000" dirty="0" smtClean="0"/>
              <a:t>th</a:t>
            </a:r>
            <a:r>
              <a:rPr lang="en-GB" dirty="0" smtClean="0"/>
              <a:t>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Review process by CEOS and CGMS (2 weeks) through the CEOS sec and the CGMS secretariat.</a:t>
            </a:r>
          </a:p>
          <a:p>
            <a:pPr lvl="1"/>
            <a:r>
              <a:rPr lang="en-GB" dirty="0" smtClean="0"/>
              <a:t>Same process as in 2012 for the previous version of the Space Agency Response.</a:t>
            </a:r>
          </a:p>
          <a:p>
            <a:endParaRPr lang="en-GB" dirty="0"/>
          </a:p>
          <a:p>
            <a:r>
              <a:rPr lang="en-GB" dirty="0" smtClean="0"/>
              <a:t>Document to be sent </a:t>
            </a:r>
            <a:r>
              <a:rPr lang="en-GB" dirty="0"/>
              <a:t>to </a:t>
            </a:r>
            <a:r>
              <a:rPr lang="en-GB" dirty="0" smtClean="0"/>
              <a:t>UNFCCC secretariat by </a:t>
            </a:r>
            <a:r>
              <a:rPr lang="en-GB" dirty="0"/>
              <a:t>6 Oct 2017</a:t>
            </a:r>
          </a:p>
          <a:p>
            <a:r>
              <a:rPr lang="en-GB" dirty="0" smtClean="0"/>
              <a:t>Presented </a:t>
            </a:r>
            <a:r>
              <a:rPr lang="en-GB" dirty="0" smtClean="0"/>
              <a:t>at COP-23/SBSTA-47: </a:t>
            </a:r>
            <a:r>
              <a:rPr lang="en-GB" dirty="0"/>
              <a:t>6 Nov </a:t>
            </a:r>
            <a:r>
              <a:rPr lang="en-GB" dirty="0" smtClean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96268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2017-2019 CEOS Work Plan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76" y="1249650"/>
            <a:ext cx="8886038" cy="374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5663468" cy="3765493"/>
          </a:xfrm>
        </p:spPr>
        <p:txBody>
          <a:bodyPr anchor="ctr">
            <a:normAutofit fontScale="47500" lnSpcReduction="20000"/>
          </a:bodyPr>
          <a:lstStyle/>
          <a:p>
            <a:r>
              <a:rPr lang="en-GB" dirty="0"/>
              <a:t>The GCOS Implementation Needs (GCOS IP) </a:t>
            </a:r>
            <a:r>
              <a:rPr lang="en-GB" dirty="0" smtClean="0"/>
              <a:t>was</a:t>
            </a:r>
            <a:endParaRPr lang="en-GB" dirty="0"/>
          </a:p>
          <a:p>
            <a:pPr lvl="1"/>
            <a:r>
              <a:rPr lang="en-GB" dirty="0"/>
              <a:t>Approved by the GCOS Steering Committee at its 24th meeting in Guayaquil, Ecuador, in October 2016 and </a:t>
            </a:r>
            <a:endParaRPr lang="en-GB" dirty="0" smtClean="0"/>
          </a:p>
          <a:p>
            <a:pPr lvl="1"/>
            <a:r>
              <a:rPr lang="en-GB" dirty="0" smtClean="0"/>
              <a:t>submitted </a:t>
            </a:r>
            <a:r>
              <a:rPr lang="en-GB" dirty="0"/>
              <a:t>to the UNFCCC at COP22, Marrakesh November 2016. </a:t>
            </a:r>
          </a:p>
          <a:p>
            <a:r>
              <a:rPr lang="en-GB" dirty="0" smtClean="0"/>
              <a:t>UNFCCC </a:t>
            </a:r>
            <a:r>
              <a:rPr lang="en-GB" dirty="0"/>
              <a:t>SBSTA encouraged CEOS to submit its comprehensive space agency response to the GCOS IP 2016 at SBSTA 47 during COP-23 in November 2017.</a:t>
            </a:r>
            <a:endParaRPr lang="en-GB" dirty="0" smtClean="0"/>
          </a:p>
          <a:p>
            <a:r>
              <a:rPr lang="en-GB" dirty="0" err="1" smtClean="0"/>
              <a:t>WGClimate</a:t>
            </a:r>
            <a:r>
              <a:rPr lang="en-GB" dirty="0" smtClean="0"/>
              <a:t> has been tasked to prepare this response on behalf of Space Agencies</a:t>
            </a:r>
          </a:p>
          <a:p>
            <a:endParaRPr lang="en-GB" dirty="0"/>
          </a:p>
          <a:p>
            <a:r>
              <a:rPr lang="en-GB" dirty="0" smtClean="0"/>
              <a:t>The Space Agency Response to the GCOS IP shall be presented to the UNFCCC secretariat roughly a month ahead of the COP-23/SBSTA-47 … October 6</a:t>
            </a:r>
            <a:r>
              <a:rPr lang="en-GB" baseline="30000" dirty="0" smtClean="0"/>
              <a:t>th</a:t>
            </a:r>
            <a:r>
              <a:rPr lang="en-GB" dirty="0" smtClean="0"/>
              <a:t> 2017</a:t>
            </a:r>
          </a:p>
          <a:p>
            <a:endParaRPr lang="en-GB" dirty="0"/>
          </a:p>
          <a:p>
            <a:r>
              <a:rPr lang="en-GB" dirty="0"/>
              <a:t>Where are we now 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/>
              <a:t>Inputs received. </a:t>
            </a:r>
            <a:endParaRPr lang="en-GB" dirty="0" smtClean="0"/>
          </a:p>
          <a:p>
            <a:pPr lvl="1"/>
            <a:r>
              <a:rPr lang="en-GB" dirty="0" smtClean="0"/>
              <a:t>Consolidated </a:t>
            </a:r>
            <a:r>
              <a:rPr lang="en-GB" dirty="0"/>
              <a:t>into </a:t>
            </a:r>
            <a:r>
              <a:rPr lang="en-GB" dirty="0" smtClean="0"/>
              <a:t>Version 0.111</a:t>
            </a:r>
          </a:p>
          <a:p>
            <a:pPr lvl="1"/>
            <a:r>
              <a:rPr lang="en-GB" dirty="0" smtClean="0"/>
              <a:t>Complete review of the document at </a:t>
            </a:r>
            <a:r>
              <a:rPr lang="en-GB" dirty="0" err="1" smtClean="0"/>
              <a:t>WGClimate</a:t>
            </a:r>
            <a:r>
              <a:rPr lang="en-GB" dirty="0" smtClean="0"/>
              <a:t> #8 earlier this week.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7179" y="1451506"/>
            <a:ext cx="2342060" cy="3311980"/>
          </a:xfrm>
          <a:prstGeom prst="rect">
            <a:avLst/>
          </a:prstGeom>
          <a:scene3d>
            <a:camera prst="perspectiveFront" fov="4200000">
              <a:rot lat="0" lon="1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301998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br>
              <a:rPr lang="en-GB" dirty="0" smtClean="0"/>
            </a:br>
            <a:r>
              <a:rPr lang="en-GB" dirty="0" smtClean="0"/>
              <a:t>as presented at CEOS SIT 32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19605"/>
          </a:xfrm>
        </p:spPr>
        <p:txBody>
          <a:bodyPr anchor="ctr">
            <a:noAutofit/>
          </a:bodyPr>
          <a:lstStyle/>
          <a:p>
            <a:r>
              <a:rPr lang="en-GB" sz="1800" dirty="0" smtClean="0"/>
              <a:t>Targeting a 20-30 pages document</a:t>
            </a:r>
          </a:p>
          <a:p>
            <a:r>
              <a:rPr lang="en-GB" sz="1800" dirty="0" smtClean="0"/>
              <a:t>Broad Context (10-15 pages)</a:t>
            </a:r>
          </a:p>
          <a:p>
            <a:pPr lvl="1"/>
            <a:r>
              <a:rPr lang="en-GB" sz="1600" dirty="0" smtClean="0"/>
              <a:t>“</a:t>
            </a:r>
            <a:r>
              <a:rPr lang="en-GB" sz="1600" dirty="0"/>
              <a:t>S</a:t>
            </a:r>
            <a:r>
              <a:rPr lang="en-GB" sz="1600" dirty="0" smtClean="0"/>
              <a:t>oft Actions” and Cross cutting actions</a:t>
            </a:r>
          </a:p>
          <a:p>
            <a:pPr lvl="1"/>
            <a:r>
              <a:rPr lang="en-GB" sz="1600" dirty="0" smtClean="0"/>
              <a:t>Calibration , Validation, Assessment, Data integration and </a:t>
            </a:r>
            <a:r>
              <a:rPr lang="en-GB" sz="1600" dirty="0" err="1" smtClean="0"/>
              <a:t>Intercomparison</a:t>
            </a:r>
            <a:r>
              <a:rPr lang="en-GB" sz="1600" dirty="0" smtClean="0"/>
              <a:t>.</a:t>
            </a:r>
          </a:p>
          <a:p>
            <a:r>
              <a:rPr lang="en-GB" sz="1800" dirty="0" smtClean="0"/>
              <a:t>Detailed Implementation (6-9 pages)</a:t>
            </a:r>
          </a:p>
          <a:p>
            <a:pPr lvl="1"/>
            <a:r>
              <a:rPr lang="en-GB" sz="1600" dirty="0" smtClean="0"/>
              <a:t>Terrestrial (2-</a:t>
            </a:r>
            <a:r>
              <a:rPr lang="en-GB" sz="1600" dirty="0"/>
              <a:t>3</a:t>
            </a:r>
            <a:r>
              <a:rPr lang="en-GB" sz="1600" dirty="0" smtClean="0"/>
              <a:t> pages - Grouped in meta-Actions)</a:t>
            </a:r>
          </a:p>
          <a:p>
            <a:pPr lvl="1"/>
            <a:r>
              <a:rPr lang="en-GB" sz="1600" dirty="0" smtClean="0"/>
              <a:t>Oceanic </a:t>
            </a:r>
            <a:r>
              <a:rPr lang="en-GB" sz="1600" dirty="0"/>
              <a:t>(2-3 pages - Grouped in meta-Actions)</a:t>
            </a:r>
            <a:endParaRPr lang="en-GB" sz="1600" dirty="0" smtClean="0"/>
          </a:p>
          <a:p>
            <a:pPr lvl="1"/>
            <a:r>
              <a:rPr lang="en-GB" sz="1600" dirty="0" smtClean="0"/>
              <a:t>Atmospheric </a:t>
            </a:r>
            <a:r>
              <a:rPr lang="en-GB" sz="1600" dirty="0"/>
              <a:t>(2-3 pages - Grouped in meta-Actions)</a:t>
            </a:r>
            <a:endParaRPr lang="en-GB" sz="1600" dirty="0" smtClean="0"/>
          </a:p>
          <a:p>
            <a:r>
              <a:rPr lang="en-GB" sz="1800" dirty="0" smtClean="0"/>
              <a:t>Meta-response to the Product Requirement Table (3 pages)</a:t>
            </a:r>
          </a:p>
          <a:p>
            <a:pPr lvl="1"/>
            <a:r>
              <a:rPr lang="en-GB" sz="1600" dirty="0" smtClean="0"/>
              <a:t>Support the feed back process to GCOS</a:t>
            </a:r>
          </a:p>
          <a:p>
            <a:r>
              <a:rPr lang="en-GB" sz="1800" dirty="0" smtClean="0"/>
              <a:t>Annex-1 Responses to detailed Actions – Coordinated Action Plan</a:t>
            </a:r>
          </a:p>
        </p:txBody>
      </p:sp>
    </p:spTree>
    <p:extLst>
      <p:ext uri="{BB962C8B-B14F-4D97-AF65-F5344CB8AC3E}">
        <p14:creationId xmlns:p14="http://schemas.microsoft.com/office/powerpoint/2010/main" val="1279150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09117" y="2588687"/>
            <a:ext cx="32933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smtClean="0">
                <a:latin typeface="Helvetica Neue"/>
                <a:cs typeface="Helvetica Neue"/>
              </a:rPr>
              <a:t>Oceanic </a:t>
            </a:r>
            <a:r>
              <a:rPr lang="en-US" sz="1200" b="1" dirty="0">
                <a:latin typeface="Helvetica Neue"/>
                <a:cs typeface="Helvetica Neue"/>
              </a:rPr>
              <a:t>Chapter – Chris Merchant (UKSA)</a:t>
            </a:r>
          </a:p>
          <a:p>
            <a:pPr lvl="1"/>
            <a:r>
              <a:rPr lang="fr-CH" sz="1200" dirty="0">
                <a:latin typeface="Helvetica Neue Light"/>
                <a:cs typeface="Helvetica Neue Light"/>
              </a:rPr>
              <a:t>ESA Craig Donlon  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EUMETSAT Hans </a:t>
            </a:r>
            <a:r>
              <a:rPr lang="en-US" sz="1200" dirty="0" err="1">
                <a:latin typeface="Helvetica Neue Light"/>
                <a:cs typeface="Helvetica Neue Light"/>
              </a:rPr>
              <a:t>Bonekamp</a:t>
            </a:r>
            <a:r>
              <a:rPr lang="en-US" sz="1200" dirty="0">
                <a:latin typeface="Helvetica Neue Light"/>
                <a:cs typeface="Helvetica Neue Light"/>
              </a:rPr>
              <a:t>  </a:t>
            </a: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JAXA Hiroshi Murakami  </a:t>
            </a:r>
          </a:p>
          <a:p>
            <a:pPr lvl="1"/>
            <a:r>
              <a:rPr lang="fr-CH" sz="1200" dirty="0">
                <a:latin typeface="Helvetica Neue Light"/>
                <a:cs typeface="Helvetica Neue Light"/>
              </a:rPr>
              <a:t>NASA Paula Bontempi  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fr-CH" sz="1200" dirty="0">
                <a:latin typeface="Helvetica Neue Light"/>
                <a:cs typeface="Helvetica Neue Light"/>
              </a:rPr>
              <a:t>NOAA Paul DiGiacomo  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de-DE" sz="1200" dirty="0">
                <a:latin typeface="Helvetica Neue Light"/>
                <a:cs typeface="Helvetica Neue Light"/>
              </a:rPr>
              <a:t>NOAA Eric </a:t>
            </a:r>
            <a:r>
              <a:rPr lang="de-DE" sz="1200" dirty="0" err="1" smtClean="0">
                <a:latin typeface="Helvetica Neue Light"/>
                <a:cs typeface="Helvetica Neue Light"/>
              </a:rPr>
              <a:t>Leuliette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de-DE" sz="1200" dirty="0">
                <a:latin typeface="Helvetica Neue Light"/>
                <a:cs typeface="Helvetica Neue Light"/>
              </a:rPr>
              <a:t>INPE Milton </a:t>
            </a:r>
            <a:r>
              <a:rPr lang="de-DE" sz="1200" dirty="0" err="1" smtClean="0">
                <a:latin typeface="Helvetica Neue Light"/>
                <a:cs typeface="Helvetica Neue Light"/>
              </a:rPr>
              <a:t>Kampel</a:t>
            </a:r>
            <a:endParaRPr lang="de-DE" sz="1200" dirty="0" smtClean="0">
              <a:latin typeface="Helvetica Neue Light"/>
              <a:cs typeface="Helvetica Neue Light"/>
            </a:endParaRPr>
          </a:p>
          <a:p>
            <a:pPr lvl="1"/>
            <a:endParaRPr lang="en-US" sz="1200" dirty="0">
              <a:latin typeface="Helvetica Neue Light"/>
              <a:cs typeface="Helvetica Neue Light"/>
            </a:endParaRPr>
          </a:p>
          <a:p>
            <a:pPr lvl="0"/>
            <a:r>
              <a:rPr lang="en-US" sz="1200" b="1" dirty="0">
                <a:latin typeface="Helvetica Neue"/>
                <a:cs typeface="Helvetica Neue"/>
              </a:rPr>
              <a:t>Terrestrial Chapter – John Dwyer (USGS)</a:t>
            </a: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ESA Simon </a:t>
            </a:r>
            <a:r>
              <a:rPr lang="en-US" sz="1200" dirty="0" err="1" smtClean="0">
                <a:latin typeface="Helvetica Neue Light"/>
                <a:cs typeface="Helvetica Neue Light"/>
              </a:rPr>
              <a:t>Pinnock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de-DE" sz="1200" dirty="0">
                <a:latin typeface="Helvetica Neue Light"/>
                <a:cs typeface="Helvetica Neue Light"/>
              </a:rPr>
              <a:t>ESA Stephen </a:t>
            </a:r>
            <a:r>
              <a:rPr lang="de-DE" sz="1200" dirty="0" err="1" smtClean="0">
                <a:latin typeface="Helvetica Neue Light"/>
                <a:cs typeface="Helvetica Neue Light"/>
              </a:rPr>
              <a:t>Plummer</a:t>
            </a:r>
            <a:endParaRPr lang="en-US" sz="1200" dirty="0">
              <a:latin typeface="Helvetica Neue Light"/>
              <a:cs typeface="Helvetica Neue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2210" y="1315870"/>
            <a:ext cx="3819790" cy="3600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>
                <a:latin typeface="Helvetica Neue"/>
                <a:cs typeface="Helvetica Neue"/>
              </a:rPr>
              <a:t>Broad </a:t>
            </a:r>
            <a:r>
              <a:rPr lang="en-US" sz="1200" b="1" dirty="0" smtClean="0">
                <a:latin typeface="Helvetica Neue"/>
                <a:cs typeface="Helvetica Neue"/>
              </a:rPr>
              <a:t>Context – Pascal </a:t>
            </a:r>
            <a:r>
              <a:rPr lang="en-US" sz="1200" b="1" dirty="0" err="1" smtClean="0">
                <a:latin typeface="Helvetica Neue"/>
                <a:cs typeface="Helvetica Neue"/>
              </a:rPr>
              <a:t>Lecomte</a:t>
            </a:r>
            <a:r>
              <a:rPr lang="en-US" sz="1200" b="1" dirty="0" smtClean="0">
                <a:latin typeface="Helvetica Neue"/>
                <a:cs typeface="Helvetica Neue"/>
              </a:rPr>
              <a:t> (ESA)</a:t>
            </a:r>
            <a:endParaRPr lang="en-US" sz="1200" b="1" dirty="0">
              <a:latin typeface="Helvetica Neue"/>
              <a:cs typeface="Helvetica Neue"/>
            </a:endParaRP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ESA Pascal </a:t>
            </a:r>
            <a:r>
              <a:rPr lang="en-US" sz="1200" dirty="0" err="1">
                <a:latin typeface="Helvetica Neue Light"/>
                <a:cs typeface="Helvetica Neue Light"/>
              </a:rPr>
              <a:t>Lecomte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EUMETSAT </a:t>
            </a:r>
            <a:r>
              <a:rPr lang="en-US" sz="1200" dirty="0" err="1">
                <a:latin typeface="Helvetica Neue Light"/>
                <a:cs typeface="Helvetica Neue Light"/>
              </a:rPr>
              <a:t>Jörg</a:t>
            </a:r>
            <a:r>
              <a:rPr lang="en-US" sz="1200" dirty="0">
                <a:latin typeface="Helvetica Neue Light"/>
                <a:cs typeface="Helvetica Neue Light"/>
              </a:rPr>
              <a:t> Schulz</a:t>
            </a: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EUMETSAT Robert Husband</a:t>
            </a: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EC Mark </a:t>
            </a:r>
            <a:r>
              <a:rPr lang="en-US" sz="1200" dirty="0" smtClean="0">
                <a:latin typeface="Helvetica Neue Light"/>
                <a:cs typeface="Helvetica Neue Light"/>
              </a:rPr>
              <a:t>Dowell</a:t>
            </a:r>
          </a:p>
          <a:p>
            <a:pPr lvl="1"/>
            <a:r>
              <a:rPr lang="en-US" sz="1200" dirty="0" smtClean="0">
                <a:latin typeface="Helvetica Neue Light"/>
                <a:cs typeface="Helvetica Neue Light"/>
              </a:rPr>
              <a:t>ESA Ed </a:t>
            </a:r>
            <a:r>
              <a:rPr lang="en-US" sz="1200" dirty="0" err="1" smtClean="0">
                <a:latin typeface="Helvetica Neue Light"/>
                <a:cs typeface="Helvetica Neue Light"/>
              </a:rPr>
              <a:t>Pechorro</a:t>
            </a:r>
            <a:endParaRPr lang="en-US" sz="1200" dirty="0" smtClean="0">
              <a:latin typeface="Helvetica Neue Light"/>
              <a:cs typeface="Helvetica Neue Light"/>
            </a:endParaRPr>
          </a:p>
          <a:p>
            <a:pPr lvl="1"/>
            <a:endParaRPr lang="en-US" sz="1200" dirty="0">
              <a:latin typeface="Helvetica Neue Light"/>
              <a:cs typeface="Helvetica Neue Light"/>
            </a:endParaRPr>
          </a:p>
          <a:p>
            <a:pPr lvl="0"/>
            <a:r>
              <a:rPr lang="en-US" sz="1200" b="1" dirty="0">
                <a:latin typeface="Helvetica Neue"/>
                <a:cs typeface="Helvetica Neue"/>
              </a:rPr>
              <a:t>Atmospheric Chapter – Stephan </a:t>
            </a:r>
            <a:r>
              <a:rPr lang="en-US" sz="1200" b="1" dirty="0" err="1">
                <a:latin typeface="Helvetica Neue"/>
                <a:cs typeface="Helvetica Neue"/>
              </a:rPr>
              <a:t>Bojinski</a:t>
            </a:r>
            <a:r>
              <a:rPr lang="en-US" sz="1200" b="1" dirty="0">
                <a:latin typeface="Helvetica Neue"/>
                <a:cs typeface="Helvetica Neue"/>
              </a:rPr>
              <a:t> (WMO)</a:t>
            </a: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CNES Carole </a:t>
            </a:r>
            <a:r>
              <a:rPr lang="en-US" sz="1200" dirty="0" err="1">
                <a:latin typeface="Helvetica Neue Light"/>
                <a:cs typeface="Helvetica Neue Light"/>
              </a:rPr>
              <a:t>Deniel</a:t>
            </a:r>
            <a:r>
              <a:rPr lang="en-US" sz="1200" dirty="0">
                <a:latin typeface="Helvetica Neue Light"/>
                <a:cs typeface="Helvetica Neue Light"/>
              </a:rPr>
              <a:t> </a:t>
            </a:r>
            <a:endParaRPr lang="en-US" sz="1200" dirty="0" smtClean="0">
              <a:latin typeface="Helvetica Neue Light"/>
              <a:cs typeface="Helvetica Neue Light"/>
            </a:endParaRPr>
          </a:p>
          <a:p>
            <a:pPr lvl="1"/>
            <a:r>
              <a:rPr lang="en-US" sz="1200" dirty="0" smtClean="0">
                <a:latin typeface="Helvetica Neue Light"/>
                <a:cs typeface="Helvetica Neue Light"/>
              </a:rPr>
              <a:t>NOAA Steven Goodman</a:t>
            </a:r>
          </a:p>
          <a:p>
            <a:pPr lvl="1"/>
            <a:r>
              <a:rPr lang="de-DE" sz="1200" dirty="0" smtClean="0">
                <a:latin typeface="Helvetica Neue Light"/>
                <a:cs typeface="Helvetica Neue Light"/>
              </a:rPr>
              <a:t>DLR </a:t>
            </a:r>
            <a:r>
              <a:rPr lang="de-DE" sz="1200" dirty="0">
                <a:latin typeface="Helvetica Neue Light"/>
                <a:cs typeface="Helvetica Neue Light"/>
              </a:rPr>
              <a:t>Albrecht von </a:t>
            </a:r>
            <a:r>
              <a:rPr lang="de-DE" sz="1200" dirty="0" smtClean="0">
                <a:latin typeface="Helvetica Neue Light"/>
                <a:cs typeface="Helvetica Neue Light"/>
              </a:rPr>
              <a:t>Bargen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de-DE" sz="1200" dirty="0">
                <a:latin typeface="Helvetica Neue Light"/>
                <a:cs typeface="Helvetica Neue Light"/>
              </a:rPr>
              <a:t>INPE Daniel </a:t>
            </a:r>
            <a:r>
              <a:rPr lang="de-DE" sz="1200" dirty="0" smtClean="0">
                <a:latin typeface="Helvetica Neue Light"/>
                <a:cs typeface="Helvetica Neue Light"/>
              </a:rPr>
              <a:t>Vila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en-US" sz="1200" dirty="0" smtClean="0">
                <a:latin typeface="Helvetica Neue Light"/>
                <a:cs typeface="Helvetica Neue Light"/>
              </a:rPr>
              <a:t>DWD Rainer </a:t>
            </a:r>
            <a:r>
              <a:rPr lang="en-US" sz="1200" dirty="0" err="1" smtClean="0">
                <a:latin typeface="Helvetica Neue Light"/>
                <a:cs typeface="Helvetica Neue Light"/>
              </a:rPr>
              <a:t>Hollmann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fr-CH" sz="1200" dirty="0">
                <a:latin typeface="Helvetica Neue Light"/>
                <a:cs typeface="Helvetica Neue Light"/>
              </a:rPr>
              <a:t>NOAA Jeff </a:t>
            </a:r>
            <a:r>
              <a:rPr lang="fr-CH" sz="1200" dirty="0" smtClean="0">
                <a:latin typeface="Helvetica Neue Light"/>
                <a:cs typeface="Helvetica Neue Light"/>
              </a:rPr>
              <a:t>Privette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de-DE" sz="1200" dirty="0">
                <a:latin typeface="Helvetica Neue Light"/>
                <a:cs typeface="Helvetica Neue Light"/>
              </a:rPr>
              <a:t>EUMETSAT Kenneth </a:t>
            </a:r>
            <a:r>
              <a:rPr lang="de-DE" sz="1200" dirty="0" err="1" smtClean="0">
                <a:latin typeface="Helvetica Neue Light"/>
                <a:cs typeface="Helvetica Neue Light"/>
              </a:rPr>
              <a:t>Holmlund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NOAA Mitch </a:t>
            </a:r>
            <a:r>
              <a:rPr lang="en-US" sz="1200" dirty="0" smtClean="0">
                <a:latin typeface="Helvetica Neue Light"/>
                <a:cs typeface="Helvetica Neue Light"/>
              </a:rPr>
              <a:t>Goldberg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fr-CH" sz="1200" dirty="0">
                <a:latin typeface="Helvetica Neue Light"/>
                <a:cs typeface="Helvetica Neue Light"/>
              </a:rPr>
              <a:t>METEO FRANCE Pierre </a:t>
            </a:r>
            <a:r>
              <a:rPr lang="fr-CH" sz="1200" dirty="0" smtClean="0">
                <a:latin typeface="Helvetica Neue Light"/>
                <a:cs typeface="Helvetica Neue Light"/>
              </a:rPr>
              <a:t>Tabary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NASA </a:t>
            </a:r>
            <a:r>
              <a:rPr lang="en-US" sz="1200" dirty="0" err="1">
                <a:latin typeface="Helvetica Neue Light"/>
                <a:cs typeface="Helvetica Neue Light"/>
              </a:rPr>
              <a:t>Wenying</a:t>
            </a:r>
            <a:r>
              <a:rPr lang="en-US" sz="1200" dirty="0">
                <a:latin typeface="Helvetica Neue Light"/>
                <a:cs typeface="Helvetica Neue Light"/>
              </a:rPr>
              <a:t> </a:t>
            </a:r>
            <a:r>
              <a:rPr lang="en-US" sz="1200" dirty="0" smtClean="0">
                <a:latin typeface="Helvetica Neue Light"/>
                <a:cs typeface="Helvetica Neue Light"/>
              </a:rPr>
              <a:t>Su</a:t>
            </a:r>
            <a:endParaRPr lang="en-US" sz="1200" dirty="0">
              <a:latin typeface="Helvetica Neue Light"/>
              <a:cs typeface="Helvetica Neue Light"/>
            </a:endParaRPr>
          </a:p>
          <a:p>
            <a:pPr lvl="1"/>
            <a:r>
              <a:rPr lang="en-US" sz="1200" dirty="0">
                <a:latin typeface="Helvetica Neue Light"/>
                <a:cs typeface="Helvetica Neue Light"/>
              </a:rPr>
              <a:t>JAXA Misako </a:t>
            </a:r>
            <a:r>
              <a:rPr lang="en-US" sz="1200" dirty="0" err="1" smtClean="0">
                <a:latin typeface="Helvetica Neue Light"/>
                <a:cs typeface="Helvetica Neue Light"/>
              </a:rPr>
              <a:t>Kachi</a:t>
            </a:r>
            <a:endParaRPr lang="en-US" sz="1200" dirty="0">
              <a:latin typeface="Helvetica Neue Light"/>
              <a:cs typeface="Helvetica Neue Ligh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Writing Team</a:t>
            </a:r>
            <a:br>
              <a:rPr lang="en-GB" dirty="0" smtClean="0"/>
            </a:br>
            <a:r>
              <a:rPr lang="en-GB" dirty="0" smtClean="0"/>
              <a:t>(list to be consolidated)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30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7-09-07 at 12.45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69" y="1353428"/>
            <a:ext cx="5505686" cy="36090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 Structure</a:t>
            </a:r>
            <a:br>
              <a:rPr lang="en-GB" dirty="0" smtClean="0"/>
            </a:br>
            <a:r>
              <a:rPr lang="en-GB" dirty="0" smtClean="0"/>
              <a:t>Table of Content</a:t>
            </a:r>
            <a:endParaRPr lang="en-GB" dirty="0"/>
          </a:p>
        </p:txBody>
      </p:sp>
      <p:pic>
        <p:nvPicPr>
          <p:cNvPr id="9" name="Picture 8" descr="Screen Shot 2017-09-07 at 12.40.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30" y="1509520"/>
            <a:ext cx="2344385" cy="3313309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perspectiveFront" fov="4200000">
              <a:rot lat="0" lon="1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09785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ECV Inventory and Gap Analysis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003" y="1204564"/>
            <a:ext cx="6120167" cy="383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55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ECV Inventory and Gap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9937"/>
            <a:ext cx="8229600" cy="3719819"/>
          </a:xfrm>
        </p:spPr>
        <p:txBody>
          <a:bodyPr anchor="ctr">
            <a:normAutofit fontScale="85000" lnSpcReduction="20000"/>
          </a:bodyPr>
          <a:lstStyle/>
          <a:p>
            <a:r>
              <a:rPr lang="en-GB" dirty="0" smtClean="0"/>
              <a:t>The Response will include in particular answers to GCOS Actions 11 and 12.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Therefore </a:t>
            </a:r>
            <a:r>
              <a:rPr lang="en-GB" dirty="0" err="1" smtClean="0"/>
              <a:t>WGClimate</a:t>
            </a:r>
            <a:r>
              <a:rPr lang="en-GB" dirty="0" smtClean="0"/>
              <a:t> doesn’t plan to </a:t>
            </a:r>
            <a:r>
              <a:rPr lang="en-GB" dirty="0"/>
              <a:t>submit the Gap Analysis directly to SBSTA </a:t>
            </a:r>
            <a:r>
              <a:rPr lang="en-GB" dirty="0" smtClean="0"/>
              <a:t>as a report but </a:t>
            </a:r>
            <a:r>
              <a:rPr lang="en-GB" dirty="0"/>
              <a:t>to include a summary in the Space Agency Response</a:t>
            </a:r>
            <a:r>
              <a:rPr lang="en-GB" dirty="0" smtClean="0"/>
              <a:t>.</a:t>
            </a:r>
          </a:p>
          <a:p>
            <a:r>
              <a:rPr lang="en-GB" dirty="0" smtClean="0"/>
              <a:t>Such </a:t>
            </a:r>
            <a:r>
              <a:rPr lang="en-GB" dirty="0"/>
              <a:t>a report would </a:t>
            </a:r>
            <a:r>
              <a:rPr lang="en-GB" dirty="0" smtClean="0"/>
              <a:t>anyway be </a:t>
            </a:r>
            <a:r>
              <a:rPr lang="en-GB" dirty="0"/>
              <a:t>too technical for SBSTA so a summary in the response is sufficient.</a:t>
            </a:r>
          </a:p>
        </p:txBody>
      </p:sp>
    </p:spTree>
    <p:extLst>
      <p:ext uri="{BB962C8B-B14F-4D97-AF65-F5344CB8AC3E}">
        <p14:creationId xmlns:p14="http://schemas.microsoft.com/office/powerpoint/2010/main" val="4042516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Annex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0808" y="1419778"/>
            <a:ext cx="2884818" cy="3394472"/>
          </a:xfrm>
        </p:spPr>
        <p:txBody>
          <a:bodyPr anchor="ctr"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The Space Agency Response to the GCOS IP will be complemented by a Technical Annex giving more scientific details on the responses to each relevant action.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This annex will be issued in March 2018 in time for the SBSTA 48.</a:t>
            </a:r>
            <a:endParaRPr lang="en-GB" dirty="0"/>
          </a:p>
        </p:txBody>
      </p:sp>
      <p:pic>
        <p:nvPicPr>
          <p:cNvPr id="3" name="Picture 2" descr="Screen Shot 2017-09-07 at 12.46.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03"/>
          <a:stretch/>
        </p:blipFill>
        <p:spPr>
          <a:xfrm>
            <a:off x="3486489" y="1226913"/>
            <a:ext cx="5527929" cy="373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0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8945</TotalTime>
  <Words>570</Words>
  <Application>Microsoft Macintosh PowerPoint</Application>
  <PresentationFormat>On-screen Show (16:9)</PresentationFormat>
  <Paragraphs>90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Space Agency Response to the  GCOS IP</vt:lpstr>
      <vt:lpstr>2017-2019 CEOS Work Plan</vt:lpstr>
      <vt:lpstr>Context</vt:lpstr>
      <vt:lpstr>Outline as presented at CEOS SIT 32</vt:lpstr>
      <vt:lpstr>Writing Team (list to be consolidated)</vt:lpstr>
      <vt:lpstr>Document Structure Table of Content</vt:lpstr>
      <vt:lpstr>ECV Inventory and Gap Analysis</vt:lpstr>
      <vt:lpstr>ECV Inventory and Gap Analysis</vt:lpstr>
      <vt:lpstr>Technical Annex</vt:lpstr>
      <vt:lpstr>Mapping to GCOS IP</vt:lpstr>
      <vt:lpstr>Next steps</vt:lpstr>
    </vt:vector>
  </TitlesOfParts>
  <Company>ESA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Pascal Lecomte</dc:creator>
  <cp:lastModifiedBy>Pascal Lecomte</cp:lastModifiedBy>
  <cp:revision>77</cp:revision>
  <cp:lastPrinted>2016-11-11T13:57:01Z</cp:lastPrinted>
  <dcterms:created xsi:type="dcterms:W3CDTF">2016-11-10T19:18:14Z</dcterms:created>
  <dcterms:modified xsi:type="dcterms:W3CDTF">2017-09-13T11:18:50Z</dcterms:modified>
</cp:coreProperties>
</file>