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9" r:id="rId2"/>
    <p:sldId id="305" r:id="rId3"/>
    <p:sldId id="300" r:id="rId4"/>
    <p:sldId id="301" r:id="rId5"/>
    <p:sldId id="303" r:id="rId6"/>
    <p:sldId id="302" r:id="rId7"/>
    <p:sldId id="304" r:id="rId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256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51" autoAdjust="0"/>
    <p:restoredTop sz="94788" autoAdjust="0"/>
  </p:normalViewPr>
  <p:slideViewPr>
    <p:cSldViewPr snapToGrid="0" snapToObjects="1" showGuides="1">
      <p:cViewPr varScale="1">
        <p:scale>
          <a:sx n="133" d="100"/>
          <a:sy n="133" d="100"/>
        </p:scale>
        <p:origin x="-608"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07256F-CE19-B045-966B-849EA7F16953}" type="datetimeFigureOut">
              <a:rPr lang="en-US" smtClean="0"/>
              <a:t>13/09/17</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211BCD-6F5B-C84D-8005-0C8CF2D2BA52}" type="slidenum">
              <a:rPr lang="en-GB" smtClean="0"/>
              <a:t>‹#›</a:t>
            </a:fld>
            <a:endParaRPr lang="en-GB"/>
          </a:p>
        </p:txBody>
      </p:sp>
    </p:spTree>
    <p:extLst>
      <p:ext uri="{BB962C8B-B14F-4D97-AF65-F5344CB8AC3E}">
        <p14:creationId xmlns:p14="http://schemas.microsoft.com/office/powerpoint/2010/main" val="13345415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srcRect r="70665"/>
          <a:stretch/>
        </p:blipFill>
        <p:spPr>
          <a:xfrm>
            <a:off x="579057" y="693"/>
            <a:ext cx="2011743" cy="5143500"/>
          </a:xfrm>
          <a:prstGeom prst="rect">
            <a:avLst/>
          </a:prstGeom>
        </p:spPr>
      </p:pic>
      <p:pic>
        <p:nvPicPr>
          <p:cNvPr id="9" name="Picture 8"/>
          <p:cNvPicPr>
            <a:picLocks noChangeAspect="1"/>
          </p:cNvPicPr>
          <p:nvPr userDrawn="1"/>
        </p:nvPicPr>
        <p:blipFill rotWithShape="1">
          <a:blip r:embed="rId2"/>
          <a:srcRect r="70665"/>
          <a:stretch/>
        </p:blipFill>
        <p:spPr>
          <a:xfrm>
            <a:off x="0" y="0"/>
            <a:ext cx="2011743" cy="5143500"/>
          </a:xfrm>
          <a:prstGeom prst="rect">
            <a:avLst/>
          </a:prstGeom>
        </p:spPr>
      </p:pic>
      <p:pic>
        <p:nvPicPr>
          <p:cNvPr id="8" name="Picture 7"/>
          <p:cNvPicPr>
            <a:picLocks noChangeAspect="1"/>
          </p:cNvPicPr>
          <p:nvPr userDrawn="1"/>
        </p:nvPicPr>
        <p:blipFill>
          <a:blip r:embed="rId2"/>
          <a:stretch>
            <a:fillRect/>
          </a:stretch>
        </p:blipFill>
        <p:spPr>
          <a:xfrm>
            <a:off x="2299716" y="0"/>
            <a:ext cx="6858000" cy="5143500"/>
          </a:xfrm>
          <a:prstGeom prst="rect">
            <a:avLst/>
          </a:prstGeom>
        </p:spPr>
      </p:pic>
      <p:sp>
        <p:nvSpPr>
          <p:cNvPr id="2" name="Title 1"/>
          <p:cNvSpPr>
            <a:spLocks noGrp="1"/>
          </p:cNvSpPr>
          <p:nvPr>
            <p:ph type="ctrTitle"/>
          </p:nvPr>
        </p:nvSpPr>
        <p:spPr>
          <a:xfrm>
            <a:off x="493009" y="1601258"/>
            <a:ext cx="6060191" cy="845932"/>
          </a:xfrm>
          <a:ln>
            <a:noFill/>
          </a:ln>
        </p:spPr>
        <p:txBody>
          <a:bodyPr>
            <a:noAutofit/>
          </a:bodyPr>
          <a:lstStyle>
            <a:lvl1pPr algn="l">
              <a:defRPr sz="3600">
                <a:solidFill>
                  <a:schemeClr val="bg1"/>
                </a:solidFill>
                <a:latin typeface="Helvetica"/>
                <a:cs typeface="Helvetica"/>
              </a:defRPr>
            </a:lvl1pPr>
          </a:lstStyle>
          <a:p>
            <a:r>
              <a:rPr lang="en-GB" dirty="0" smtClean="0"/>
              <a:t>Click to edit Master title style</a:t>
            </a:r>
            <a:endParaRPr lang="en-GB" dirty="0"/>
          </a:p>
        </p:txBody>
      </p:sp>
      <p:sp>
        <p:nvSpPr>
          <p:cNvPr id="3" name="Subtitle 2"/>
          <p:cNvSpPr>
            <a:spLocks noGrp="1"/>
          </p:cNvSpPr>
          <p:nvPr>
            <p:ph type="subTitle" idx="1"/>
          </p:nvPr>
        </p:nvSpPr>
        <p:spPr>
          <a:xfrm>
            <a:off x="493009" y="2729257"/>
            <a:ext cx="5634665" cy="1859222"/>
          </a:xfrm>
          <a:ln>
            <a:noFill/>
          </a:ln>
        </p:spPr>
        <p:txBody>
          <a:bodyPr>
            <a:normAutofit/>
          </a:bodyPr>
          <a:lstStyle>
            <a:lvl1pPr marL="0" indent="0" algn="l">
              <a:buNone/>
              <a:defRPr sz="2400">
                <a:solidFill>
                  <a:srgbClr val="FFFFFF"/>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Click to edit Master subtitle style</a:t>
            </a:r>
            <a:endParaRPr lang="en-GB" dirty="0"/>
          </a:p>
        </p:txBody>
      </p:sp>
      <p:sp>
        <p:nvSpPr>
          <p:cNvPr id="4" name="Date Placeholder 3"/>
          <p:cNvSpPr>
            <a:spLocks noGrp="1"/>
          </p:cNvSpPr>
          <p:nvPr>
            <p:ph type="dt" sz="half" idx="10"/>
          </p:nvPr>
        </p:nvSpPr>
        <p:spPr>
          <a:ln>
            <a:noFill/>
          </a:ln>
        </p:spPr>
        <p:txBody>
          <a:bodyPr/>
          <a:lstStyle>
            <a:lvl1pPr>
              <a:defRPr>
                <a:solidFill>
                  <a:srgbClr val="FFFFFF"/>
                </a:solidFill>
              </a:defRPr>
            </a:lvl1pPr>
          </a:lstStyle>
          <a:p>
            <a:fld id="{C6918AAF-CE24-3542-9ED6-E4EE86624496}" type="datetimeFigureOut">
              <a:rPr lang="en-US" smtClean="0"/>
              <a:pPr/>
              <a:t>13/09/17</a:t>
            </a:fld>
            <a:endParaRPr lang="en-GB" dirty="0"/>
          </a:p>
        </p:txBody>
      </p:sp>
      <p:sp>
        <p:nvSpPr>
          <p:cNvPr id="5" name="Footer Placeholder 4"/>
          <p:cNvSpPr>
            <a:spLocks noGrp="1"/>
          </p:cNvSpPr>
          <p:nvPr>
            <p:ph type="ftr" sz="quarter" idx="11"/>
          </p:nvPr>
        </p:nvSpPr>
        <p:spPr>
          <a:ln>
            <a:noFill/>
          </a:ln>
        </p:spPr>
        <p:txBody>
          <a:bodyPr/>
          <a:lstStyle>
            <a:lvl1pPr>
              <a:defRPr>
                <a:solidFill>
                  <a:srgbClr val="FFFFFF"/>
                </a:solidFill>
              </a:defRPr>
            </a:lvl1pPr>
          </a:lstStyle>
          <a:p>
            <a:endParaRPr lang="en-GB" dirty="0"/>
          </a:p>
        </p:txBody>
      </p:sp>
      <p:pic>
        <p:nvPicPr>
          <p:cNvPr id="13" name="ceos_logo.png"/>
          <p:cNvPicPr/>
          <p:nvPr userDrawn="1"/>
        </p:nvPicPr>
        <p:blipFill>
          <a:blip r:embed="rId3">
            <a:extLst/>
          </a:blip>
          <a:stretch>
            <a:fillRect/>
          </a:stretch>
        </p:blipFill>
        <p:spPr>
          <a:xfrm>
            <a:off x="493009" y="234785"/>
            <a:ext cx="2507906" cy="993132"/>
          </a:xfrm>
          <a:prstGeom prst="rect">
            <a:avLst/>
          </a:prstGeom>
          <a:ln w="12700">
            <a:miter lim="400000"/>
          </a:ln>
        </p:spPr>
      </p:pic>
      <p:sp>
        <p:nvSpPr>
          <p:cNvPr id="14" name="Shape 10"/>
          <p:cNvSpPr txBox="1">
            <a:spLocks/>
          </p:cNvSpPr>
          <p:nvPr userDrawn="1"/>
        </p:nvSpPr>
        <p:spPr>
          <a:xfrm>
            <a:off x="493009" y="126401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smtClean="0">
                <a:solidFill>
                  <a:schemeClr val="bg1">
                    <a:lumMod val="20000"/>
                    <a:lumOff val="80000"/>
                  </a:schemeClr>
                </a:solidFill>
                <a:latin typeface="+mj-lt"/>
              </a:rPr>
              <a:t>Committee on Earth Observation Satellites</a:t>
            </a:r>
            <a:endParaRPr lang="en-US" sz="1050" dirty="0">
              <a:solidFill>
                <a:schemeClr val="bg1">
                  <a:lumMod val="20000"/>
                  <a:lumOff val="80000"/>
                </a:schemeClr>
              </a:solidFill>
              <a:latin typeface="+mj-lt"/>
            </a:endParaRPr>
          </a:p>
        </p:txBody>
      </p:sp>
    </p:spTree>
    <p:extLst>
      <p:ext uri="{BB962C8B-B14F-4D97-AF65-F5344CB8AC3E}">
        <p14:creationId xmlns:p14="http://schemas.microsoft.com/office/powerpoint/2010/main" val="470899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C6918AAF-CE24-3542-9ED6-E4EE86624496}" type="datetimeFigureOut">
              <a:rPr lang="en-US" smtClean="0"/>
              <a:t>13/09/17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2077656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C6918AAF-CE24-3542-9ED6-E4EE86624496}" type="datetimeFigureOut">
              <a:rPr lang="en-US" smtClean="0"/>
              <a:t>13/09/17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108426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C6918AAF-CE24-3542-9ED6-E4EE86624496}" type="datetimeFigureOut">
              <a:rPr lang="en-US" smtClean="0"/>
              <a:t>13/09/17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1206528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6918AAF-CE24-3542-9ED6-E4EE86624496}" type="datetimeFigureOut">
              <a:rPr lang="en-US" smtClean="0"/>
              <a:t>13/09/17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2978379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C6918AAF-CE24-3542-9ED6-E4EE86624496}" type="datetimeFigureOut">
              <a:rPr lang="en-US" smtClean="0"/>
              <a:t>13/09/17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133985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C6918AAF-CE24-3542-9ED6-E4EE86624496}" type="datetimeFigureOut">
              <a:rPr lang="en-US" smtClean="0"/>
              <a:t>13/09/17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1391746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C6918AAF-CE24-3542-9ED6-E4EE86624496}" type="datetimeFigureOut">
              <a:rPr lang="en-US" smtClean="0"/>
              <a:t>13/09/17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2803376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18AAF-CE24-3542-9ED6-E4EE86624496}" type="datetimeFigureOut">
              <a:rPr lang="en-US" smtClean="0"/>
              <a:t>13/09/17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1290069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6918AAF-CE24-3542-9ED6-E4EE86624496}" type="datetimeFigureOut">
              <a:rPr lang="en-US" smtClean="0"/>
              <a:t>13/09/17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2404824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6918AAF-CE24-3542-9ED6-E4EE86624496}" type="datetimeFigureOut">
              <a:rPr lang="en-US" smtClean="0"/>
              <a:t>13/09/17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B8C7F34-962E-5C46-A517-BC8DD47DCCA6}" type="slidenum">
              <a:rPr lang="en-GB" smtClean="0"/>
              <a:t>‹#›</a:t>
            </a:fld>
            <a:endParaRPr lang="en-GB"/>
          </a:p>
        </p:txBody>
      </p:sp>
    </p:spTree>
    <p:extLst>
      <p:ext uri="{BB962C8B-B14F-4D97-AF65-F5344CB8AC3E}">
        <p14:creationId xmlns:p14="http://schemas.microsoft.com/office/powerpoint/2010/main" val="23826915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3"/>
          <a:stretch>
            <a:fillRect/>
          </a:stretch>
        </p:blipFill>
        <p:spPr>
          <a:xfrm>
            <a:off x="2988521" y="1"/>
            <a:ext cx="6155478" cy="1097089"/>
          </a:xfrm>
          <a:prstGeom prst="rect">
            <a:avLst/>
          </a:prstGeom>
        </p:spPr>
      </p:pic>
      <p:pic>
        <p:nvPicPr>
          <p:cNvPr id="8" name="Picture 7"/>
          <p:cNvPicPr>
            <a:picLocks noChangeAspect="1"/>
          </p:cNvPicPr>
          <p:nvPr userDrawn="1"/>
        </p:nvPicPr>
        <p:blipFill>
          <a:blip r:embed="rId14"/>
          <a:stretch>
            <a:fillRect/>
          </a:stretch>
        </p:blipFill>
        <p:spPr>
          <a:xfrm>
            <a:off x="1" y="1"/>
            <a:ext cx="6155483" cy="1097089"/>
          </a:xfrm>
          <a:prstGeom prst="rect">
            <a:avLst/>
          </a:prstGeom>
        </p:spPr>
      </p:pic>
      <p:sp>
        <p:nvSpPr>
          <p:cNvPr id="2" name="Title Placeholder 1"/>
          <p:cNvSpPr>
            <a:spLocks noGrp="1"/>
          </p:cNvSpPr>
          <p:nvPr>
            <p:ph type="title"/>
          </p:nvPr>
        </p:nvSpPr>
        <p:spPr>
          <a:xfrm>
            <a:off x="2020932" y="122549"/>
            <a:ext cx="5098671" cy="857250"/>
          </a:xfrm>
          <a:prstGeom prst="rect">
            <a:avLst/>
          </a:prstGeom>
        </p:spPr>
        <p:txBody>
          <a:bodyPr vert="horz" lIns="91440" tIns="45720" rIns="91440" bIns="45720" rtlCol="0" anchor="ctr">
            <a:normAutofit/>
          </a:bodyPr>
          <a:lstStyle/>
          <a:p>
            <a:r>
              <a:rPr lang="en-GB" dirty="0" smtClean="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6918AAF-CE24-3542-9ED6-E4EE86624496}" type="datetimeFigureOut">
              <a:rPr lang="en-US" smtClean="0"/>
              <a:t>13/09/17</a:t>
            </a:fld>
            <a:endParaRPr lang="en-GB"/>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B8C7F34-962E-5C46-A517-BC8DD47DCCA6}" type="slidenum">
              <a:rPr lang="en-GB" smtClean="0"/>
              <a:t>‹#›</a:t>
            </a:fld>
            <a:endParaRPr lang="en-GB"/>
          </a:p>
        </p:txBody>
      </p:sp>
    </p:spTree>
    <p:extLst>
      <p:ext uri="{BB962C8B-B14F-4D97-AF65-F5344CB8AC3E}">
        <p14:creationId xmlns:p14="http://schemas.microsoft.com/office/powerpoint/2010/main" val="2839687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2400" kern="1200">
          <a:solidFill>
            <a:srgbClr val="FFFFFF"/>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rgbClr val="002569"/>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2569"/>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2569"/>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2569"/>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2569"/>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3009" y="1601258"/>
            <a:ext cx="6060191" cy="1448594"/>
          </a:xfrm>
        </p:spPr>
        <p:txBody>
          <a:bodyPr/>
          <a:lstStyle/>
          <a:p>
            <a:r>
              <a:rPr lang="en-GB" dirty="0" smtClean="0"/>
              <a:t>SBSTA-47 / COP-23</a:t>
            </a:r>
            <a:endParaRPr lang="en-GB" dirty="0"/>
          </a:p>
        </p:txBody>
      </p:sp>
      <p:sp>
        <p:nvSpPr>
          <p:cNvPr id="3" name="Subtitle 2"/>
          <p:cNvSpPr>
            <a:spLocks noGrp="1"/>
          </p:cNvSpPr>
          <p:nvPr>
            <p:ph type="subTitle" idx="1"/>
          </p:nvPr>
        </p:nvSpPr>
        <p:spPr>
          <a:xfrm>
            <a:off x="493009" y="3049853"/>
            <a:ext cx="5634665" cy="1538626"/>
          </a:xfrm>
        </p:spPr>
        <p:txBody>
          <a:bodyPr/>
          <a:lstStyle/>
          <a:p>
            <a:endParaRPr lang="en-GB" sz="2000" dirty="0" smtClean="0"/>
          </a:p>
          <a:p>
            <a:r>
              <a:rPr lang="en-GB" sz="2000" dirty="0" smtClean="0"/>
              <a:t>Pascal Lecomte - </a:t>
            </a:r>
            <a:r>
              <a:rPr lang="en-GB" sz="2000" dirty="0" err="1" smtClean="0"/>
              <a:t>WGClimate</a:t>
            </a:r>
            <a:r>
              <a:rPr lang="en-GB" sz="2000" dirty="0" smtClean="0"/>
              <a:t> </a:t>
            </a:r>
            <a:r>
              <a:rPr lang="en-GB" sz="2000" dirty="0"/>
              <a:t>Chair</a:t>
            </a:r>
          </a:p>
          <a:p>
            <a:r>
              <a:rPr lang="en-GB" sz="2000" dirty="0" smtClean="0"/>
              <a:t>September 13</a:t>
            </a:r>
            <a:r>
              <a:rPr lang="en-GB" sz="2000" baseline="30000" dirty="0" smtClean="0"/>
              <a:t>th</a:t>
            </a:r>
            <a:r>
              <a:rPr lang="en-GB" sz="2000" dirty="0"/>
              <a:t>, </a:t>
            </a:r>
            <a:r>
              <a:rPr lang="en-GB" sz="2000" dirty="0" smtClean="0"/>
              <a:t>2017</a:t>
            </a:r>
            <a:endParaRPr lang="en-GB" sz="2000" dirty="0"/>
          </a:p>
          <a:p>
            <a:endParaRPr lang="en-GB" dirty="0"/>
          </a:p>
        </p:txBody>
      </p:sp>
      <p:sp>
        <p:nvSpPr>
          <p:cNvPr id="4" name="Footer Placeholder 3"/>
          <p:cNvSpPr>
            <a:spLocks noGrp="1"/>
          </p:cNvSpPr>
          <p:nvPr>
            <p:ph type="ftr" sz="quarter" idx="11"/>
          </p:nvPr>
        </p:nvSpPr>
        <p:spPr>
          <a:xfrm>
            <a:off x="2874968" y="4767263"/>
            <a:ext cx="3404775" cy="273844"/>
          </a:xfrm>
        </p:spPr>
        <p:txBody>
          <a:bodyPr/>
          <a:lstStyle/>
          <a:p>
            <a:r>
              <a:rPr lang="en-US" dirty="0" smtClean="0"/>
              <a:t>Joint CEOS/CGMS Working Group on Climate</a:t>
            </a:r>
            <a:endParaRPr lang="en-US" dirty="0"/>
          </a:p>
        </p:txBody>
      </p:sp>
    </p:spTree>
    <p:extLst>
      <p:ext uri="{BB962C8B-B14F-4D97-AF65-F5344CB8AC3E}">
        <p14:creationId xmlns:p14="http://schemas.microsoft.com/office/powerpoint/2010/main" val="48362264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64420" y="1743441"/>
            <a:ext cx="8473803" cy="845932"/>
          </a:xfrm>
        </p:spPr>
        <p:txBody>
          <a:bodyPr/>
          <a:lstStyle/>
          <a:p>
            <a:pPr indent="-1141200"/>
            <a:r>
              <a:rPr lang="en-GB" sz="3200" dirty="0"/>
              <a:t>SBSTA-47 / COP-23</a:t>
            </a:r>
            <a:endParaRPr lang="en-US" sz="3200" b="1" dirty="0"/>
          </a:p>
        </p:txBody>
      </p:sp>
      <p:sp>
        <p:nvSpPr>
          <p:cNvPr id="2" name="TextBox 1"/>
          <p:cNvSpPr txBox="1"/>
          <p:nvPr/>
        </p:nvSpPr>
        <p:spPr>
          <a:xfrm>
            <a:off x="1071143" y="2520836"/>
            <a:ext cx="184666" cy="369332"/>
          </a:xfrm>
          <a:prstGeom prst="rect">
            <a:avLst/>
          </a:prstGeom>
          <a:noFill/>
        </p:spPr>
        <p:txBody>
          <a:bodyPr wrap="none" rtlCol="0">
            <a:spAutoFit/>
          </a:bodyPr>
          <a:lstStyle/>
          <a:p>
            <a:endParaRPr lang="en-US" dirty="0"/>
          </a:p>
        </p:txBody>
      </p:sp>
      <p:sp>
        <p:nvSpPr>
          <p:cNvPr id="10" name="TextBox 9"/>
          <p:cNvSpPr txBox="1"/>
          <p:nvPr/>
        </p:nvSpPr>
        <p:spPr>
          <a:xfrm>
            <a:off x="364420" y="2753177"/>
            <a:ext cx="2454518" cy="1046440"/>
          </a:xfrm>
          <a:prstGeom prst="rect">
            <a:avLst/>
          </a:prstGeom>
          <a:noFill/>
        </p:spPr>
        <p:txBody>
          <a:bodyPr wrap="none" rtlCol="0">
            <a:spAutoFit/>
          </a:bodyPr>
          <a:lstStyle/>
          <a:p>
            <a:r>
              <a:rPr lang="en-US" sz="1600" dirty="0" smtClean="0">
                <a:solidFill>
                  <a:schemeClr val="bg1"/>
                </a:solidFill>
                <a:latin typeface="Helvetica Light"/>
                <a:cs typeface="Helvetica Light"/>
              </a:rPr>
              <a:t>Pascal Lecomte</a:t>
            </a:r>
            <a:endParaRPr lang="en-US" sz="1600" dirty="0" smtClean="0">
              <a:solidFill>
                <a:schemeClr val="bg1"/>
              </a:solidFill>
              <a:latin typeface="Helvetica Light"/>
              <a:cs typeface="Helvetica Light"/>
            </a:endParaRPr>
          </a:p>
          <a:p>
            <a:endParaRPr lang="en-US" dirty="0" smtClean="0">
              <a:solidFill>
                <a:schemeClr val="bg1"/>
              </a:solidFill>
              <a:latin typeface="Helvetica Light"/>
              <a:cs typeface="Helvetica Light"/>
            </a:endParaRPr>
          </a:p>
          <a:p>
            <a:r>
              <a:rPr lang="en-US" sz="1400" smtClean="0">
                <a:solidFill>
                  <a:schemeClr val="bg1"/>
                </a:solidFill>
                <a:latin typeface="Helvetica Light"/>
                <a:cs typeface="Helvetica Light"/>
              </a:rPr>
              <a:t>CEOS</a:t>
            </a:r>
            <a:r>
              <a:rPr lang="en-US" sz="1400" dirty="0">
                <a:solidFill>
                  <a:schemeClr val="bg1"/>
                </a:solidFill>
                <a:latin typeface="Helvetica Light"/>
                <a:cs typeface="Helvetica Light"/>
              </a:rPr>
              <a:t>/CGMS Agencies staff</a:t>
            </a:r>
          </a:p>
          <a:p>
            <a:r>
              <a:rPr lang="en-US" sz="1400" dirty="0" err="1" smtClean="0">
                <a:solidFill>
                  <a:schemeClr val="bg1"/>
                </a:solidFill>
                <a:latin typeface="Helvetica Light"/>
                <a:cs typeface="Helvetica Light"/>
              </a:rPr>
              <a:t>WGClimate</a:t>
            </a:r>
            <a:r>
              <a:rPr lang="en-US" sz="1400" dirty="0" smtClean="0">
                <a:solidFill>
                  <a:schemeClr val="bg1"/>
                </a:solidFill>
                <a:latin typeface="Helvetica Light"/>
                <a:cs typeface="Helvetica Light"/>
              </a:rPr>
              <a:t> </a:t>
            </a:r>
            <a:r>
              <a:rPr lang="en-US" sz="1400" dirty="0">
                <a:solidFill>
                  <a:schemeClr val="bg1"/>
                </a:solidFill>
                <a:latin typeface="Helvetica Light"/>
                <a:cs typeface="Helvetica Light"/>
              </a:rPr>
              <a:t>Members</a:t>
            </a:r>
            <a:r>
              <a:rPr lang="en-US" sz="1400" dirty="0" smtClean="0">
                <a:solidFill>
                  <a:schemeClr val="bg1"/>
                </a:solidFill>
                <a:latin typeface="Helvetica Light"/>
                <a:cs typeface="Helvetica Light"/>
              </a:rPr>
              <a:t> </a:t>
            </a:r>
          </a:p>
        </p:txBody>
      </p:sp>
      <p:sp>
        <p:nvSpPr>
          <p:cNvPr id="3" name="TextBox 2"/>
          <p:cNvSpPr txBox="1"/>
          <p:nvPr/>
        </p:nvSpPr>
        <p:spPr>
          <a:xfrm>
            <a:off x="364420" y="4200525"/>
            <a:ext cx="1918927" cy="738664"/>
          </a:xfrm>
          <a:prstGeom prst="rect">
            <a:avLst/>
          </a:prstGeom>
          <a:noFill/>
        </p:spPr>
        <p:txBody>
          <a:bodyPr wrap="none" rtlCol="0">
            <a:spAutoFit/>
          </a:bodyPr>
          <a:lstStyle/>
          <a:p>
            <a:r>
              <a:rPr lang="en-GB" sz="1400" dirty="0" smtClean="0">
                <a:solidFill>
                  <a:schemeClr val="bg1"/>
                </a:solidFill>
              </a:rPr>
              <a:t>SIT Technical Workshop</a:t>
            </a:r>
          </a:p>
          <a:p>
            <a:r>
              <a:rPr lang="en-GB" sz="1400" dirty="0" smtClean="0">
                <a:solidFill>
                  <a:schemeClr val="bg1"/>
                </a:solidFill>
              </a:rPr>
              <a:t>Session 4, Item </a:t>
            </a:r>
            <a:r>
              <a:rPr lang="en-GB" sz="1400" dirty="0" smtClean="0">
                <a:solidFill>
                  <a:schemeClr val="bg1"/>
                </a:solidFill>
              </a:rPr>
              <a:t>20</a:t>
            </a:r>
            <a:endParaRPr lang="en-GB" sz="1400" dirty="0" smtClean="0">
              <a:solidFill>
                <a:schemeClr val="bg1"/>
              </a:solidFill>
            </a:endParaRPr>
          </a:p>
          <a:p>
            <a:r>
              <a:rPr lang="en-GB" sz="1400" dirty="0">
                <a:solidFill>
                  <a:schemeClr val="bg1"/>
                </a:solidFill>
              </a:rPr>
              <a:t>September 13</a:t>
            </a:r>
            <a:r>
              <a:rPr lang="en-GB" sz="1400" baseline="30000" dirty="0">
                <a:solidFill>
                  <a:schemeClr val="bg1"/>
                </a:solidFill>
              </a:rPr>
              <a:t>th</a:t>
            </a:r>
            <a:r>
              <a:rPr lang="en-GB" sz="1400" dirty="0">
                <a:solidFill>
                  <a:schemeClr val="bg1"/>
                </a:solidFill>
              </a:rPr>
              <a:t>, </a:t>
            </a:r>
            <a:r>
              <a:rPr lang="en-GB" sz="1400" dirty="0" smtClean="0">
                <a:solidFill>
                  <a:schemeClr val="bg1"/>
                </a:solidFill>
              </a:rPr>
              <a:t>2017</a:t>
            </a:r>
            <a:endParaRPr lang="en-GB" sz="1400" dirty="0">
              <a:solidFill>
                <a:schemeClr val="bg1"/>
              </a:solidFill>
            </a:endParaRPr>
          </a:p>
        </p:txBody>
      </p:sp>
      <p:sp>
        <p:nvSpPr>
          <p:cNvPr id="7" name="Footer Placeholder 3"/>
          <p:cNvSpPr>
            <a:spLocks noGrp="1"/>
          </p:cNvSpPr>
          <p:nvPr>
            <p:ph type="ftr" sz="quarter" idx="11"/>
          </p:nvPr>
        </p:nvSpPr>
        <p:spPr>
          <a:xfrm>
            <a:off x="2874968" y="4767263"/>
            <a:ext cx="3404775" cy="273844"/>
          </a:xfrm>
        </p:spPr>
        <p:txBody>
          <a:bodyPr/>
          <a:lstStyle/>
          <a:p>
            <a:r>
              <a:rPr lang="en-US" dirty="0" smtClean="0"/>
              <a:t>Joint CEOS/CGMS Working Group on Climate</a:t>
            </a:r>
            <a:endParaRPr lang="en-US" dirty="0"/>
          </a:p>
        </p:txBody>
      </p:sp>
    </p:spTree>
    <p:extLst>
      <p:ext uri="{BB962C8B-B14F-4D97-AF65-F5344CB8AC3E}">
        <p14:creationId xmlns:p14="http://schemas.microsoft.com/office/powerpoint/2010/main" val="206758589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COP-23</a:t>
            </a:r>
            <a:endParaRPr lang="en-GB" dirty="0"/>
          </a:p>
        </p:txBody>
      </p:sp>
      <p:sp>
        <p:nvSpPr>
          <p:cNvPr id="6" name="Content Placeholder 5"/>
          <p:cNvSpPr>
            <a:spLocks noGrp="1"/>
          </p:cNvSpPr>
          <p:nvPr>
            <p:ph idx="1"/>
          </p:nvPr>
        </p:nvSpPr>
        <p:spPr>
          <a:xfrm>
            <a:off x="3930106" y="1200151"/>
            <a:ext cx="5080140" cy="3816354"/>
          </a:xfrm>
        </p:spPr>
        <p:txBody>
          <a:bodyPr anchor="ctr">
            <a:normAutofit fontScale="92500" lnSpcReduction="20000"/>
          </a:bodyPr>
          <a:lstStyle/>
          <a:p>
            <a:r>
              <a:rPr lang="en-GB" dirty="0" smtClean="0"/>
              <a:t>November 6</a:t>
            </a:r>
            <a:r>
              <a:rPr lang="en-GB" baseline="30000" dirty="0" smtClean="0"/>
              <a:t>th</a:t>
            </a:r>
            <a:r>
              <a:rPr lang="en-GB" dirty="0" smtClean="0"/>
              <a:t> </a:t>
            </a:r>
            <a:r>
              <a:rPr lang="en-GB" dirty="0"/>
              <a:t>to </a:t>
            </a:r>
            <a:r>
              <a:rPr lang="en-GB" dirty="0" smtClean="0"/>
              <a:t>17</a:t>
            </a:r>
            <a:r>
              <a:rPr lang="en-GB" baseline="30000" dirty="0" smtClean="0"/>
              <a:t>th</a:t>
            </a:r>
            <a:r>
              <a:rPr lang="en-GB" dirty="0" smtClean="0"/>
              <a:t>, 2017 </a:t>
            </a:r>
            <a:r>
              <a:rPr lang="en-GB" dirty="0"/>
              <a:t>(duration: 12 days)</a:t>
            </a:r>
          </a:p>
          <a:p>
            <a:r>
              <a:rPr lang="en-GB" dirty="0" smtClean="0"/>
              <a:t>Bonn</a:t>
            </a:r>
            <a:r>
              <a:rPr lang="en-GB" dirty="0"/>
              <a:t>, UN </a:t>
            </a:r>
            <a:r>
              <a:rPr lang="en-GB" dirty="0" smtClean="0"/>
              <a:t>Campus</a:t>
            </a:r>
          </a:p>
          <a:p>
            <a:pPr lvl="1"/>
            <a:r>
              <a:rPr lang="en-GB" dirty="0" err="1" smtClean="0"/>
              <a:t>Bula</a:t>
            </a:r>
            <a:r>
              <a:rPr lang="en-GB" dirty="0" smtClean="0"/>
              <a:t> Zone</a:t>
            </a:r>
          </a:p>
          <a:p>
            <a:pPr lvl="2"/>
            <a:r>
              <a:rPr lang="en-GB" dirty="0" smtClean="0"/>
              <a:t>blue</a:t>
            </a:r>
            <a:r>
              <a:rPr lang="en-GB" dirty="0"/>
              <a:t>: main entrance and conference </a:t>
            </a:r>
            <a:r>
              <a:rPr lang="en-GB" dirty="0" smtClean="0"/>
              <a:t>rooms</a:t>
            </a:r>
          </a:p>
          <a:p>
            <a:pPr lvl="2"/>
            <a:r>
              <a:rPr lang="en-GB" dirty="0" err="1" smtClean="0"/>
              <a:t>Bula</a:t>
            </a:r>
            <a:r>
              <a:rPr lang="en-GB" dirty="0" smtClean="0"/>
              <a:t> is Welcome for Fiji</a:t>
            </a:r>
          </a:p>
          <a:p>
            <a:pPr lvl="1"/>
            <a:r>
              <a:rPr lang="en-GB" dirty="0" err="1" smtClean="0"/>
              <a:t>Rheinaue</a:t>
            </a:r>
            <a:r>
              <a:rPr lang="en-GB" dirty="0" smtClean="0"/>
              <a:t> </a:t>
            </a:r>
            <a:r>
              <a:rPr lang="en-GB" dirty="0"/>
              <a:t>(Bonn </a:t>
            </a:r>
            <a:r>
              <a:rPr lang="en-GB" dirty="0" smtClean="0"/>
              <a:t>Zone)</a:t>
            </a:r>
          </a:p>
          <a:p>
            <a:pPr lvl="2"/>
            <a:r>
              <a:rPr lang="en-GB" dirty="0" smtClean="0"/>
              <a:t>red</a:t>
            </a:r>
            <a:r>
              <a:rPr lang="en-GB" dirty="0"/>
              <a:t>: delegation pavilions, exhibits and side </a:t>
            </a:r>
            <a:r>
              <a:rPr lang="en-GB" dirty="0" smtClean="0"/>
              <a:t>events</a:t>
            </a:r>
            <a:endParaRPr lang="en-GB" dirty="0"/>
          </a:p>
        </p:txBody>
      </p:sp>
      <p:pic>
        <p:nvPicPr>
          <p:cNvPr id="5" name="Picture 4"/>
          <p:cNvPicPr>
            <a:picLocks noChangeAspect="1"/>
          </p:cNvPicPr>
          <p:nvPr/>
        </p:nvPicPr>
        <p:blipFill>
          <a:blip r:embed="rId2"/>
          <a:stretch>
            <a:fillRect/>
          </a:stretch>
        </p:blipFill>
        <p:spPr>
          <a:xfrm>
            <a:off x="143292" y="1239940"/>
            <a:ext cx="3668664" cy="3776565"/>
          </a:xfrm>
          <a:prstGeom prst="rect">
            <a:avLst/>
          </a:prstGeom>
        </p:spPr>
      </p:pic>
    </p:spTree>
    <p:extLst>
      <p:ext uri="{BB962C8B-B14F-4D97-AF65-F5344CB8AC3E}">
        <p14:creationId xmlns:p14="http://schemas.microsoft.com/office/powerpoint/2010/main" val="3284621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COP-23</a:t>
            </a:r>
            <a:endParaRPr lang="en-GB" dirty="0"/>
          </a:p>
        </p:txBody>
      </p:sp>
      <p:pic>
        <p:nvPicPr>
          <p:cNvPr id="3" name="Picture 2"/>
          <p:cNvPicPr>
            <a:picLocks noChangeAspect="1"/>
          </p:cNvPicPr>
          <p:nvPr/>
        </p:nvPicPr>
        <p:blipFill>
          <a:blip r:embed="rId2"/>
          <a:stretch>
            <a:fillRect/>
          </a:stretch>
        </p:blipFill>
        <p:spPr>
          <a:xfrm>
            <a:off x="1820336" y="1194598"/>
            <a:ext cx="5503328" cy="3848901"/>
          </a:xfrm>
          <a:prstGeom prst="rect">
            <a:avLst/>
          </a:prstGeom>
        </p:spPr>
      </p:pic>
    </p:spTree>
    <p:extLst>
      <p:ext uri="{BB962C8B-B14F-4D97-AF65-F5344CB8AC3E}">
        <p14:creationId xmlns:p14="http://schemas.microsoft.com/office/powerpoint/2010/main" val="769298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CEOS/CGMS Statement </a:t>
            </a:r>
            <a:br>
              <a:rPr lang="en-GB" dirty="0"/>
            </a:br>
            <a:r>
              <a:rPr lang="en-GB" dirty="0"/>
              <a:t>to SBSTA-47</a:t>
            </a:r>
          </a:p>
        </p:txBody>
      </p:sp>
      <p:sp>
        <p:nvSpPr>
          <p:cNvPr id="3" name="Content Placeholder 2"/>
          <p:cNvSpPr>
            <a:spLocks noGrp="1"/>
          </p:cNvSpPr>
          <p:nvPr>
            <p:ph idx="1"/>
          </p:nvPr>
        </p:nvSpPr>
        <p:spPr>
          <a:xfrm>
            <a:off x="457200" y="1200151"/>
            <a:ext cx="8229600" cy="3839604"/>
          </a:xfrm>
        </p:spPr>
        <p:txBody>
          <a:bodyPr anchor="ctr">
            <a:normAutofit fontScale="55000" lnSpcReduction="20000"/>
          </a:bodyPr>
          <a:lstStyle/>
          <a:p>
            <a:r>
              <a:rPr lang="en-GB" dirty="0"/>
              <a:t>STATEMENT TO THE UNITED NATIONS FRAMEWORK CONVENTION ON CLIMATE CHANGE SBSTA 47/COP 23 06</a:t>
            </a:r>
            <a:r>
              <a:rPr lang="en-GB" dirty="0" smtClean="0"/>
              <a:t>-17/</a:t>
            </a:r>
            <a:r>
              <a:rPr lang="en-GB" dirty="0"/>
              <a:t>11/2017 </a:t>
            </a:r>
          </a:p>
          <a:p>
            <a:endParaRPr lang="en-GB" dirty="0"/>
          </a:p>
          <a:p>
            <a:r>
              <a:rPr lang="en-GB" dirty="0"/>
              <a:t>“The consolidation of space agency efforts through the establishment of the joint CEOS/CGMS Working Group on Climate has resulted in a significant increase in efficiency in responding to the needs of Systematic Observations as required by the Convention.  This is manifested in part by considerable increase in the quantity of climate data records (factor 3) submitted by agencies to the Essential Climate Variable (ECV) Inventory with respect to the first exercise implemented in 2015.”</a:t>
            </a:r>
          </a:p>
          <a:p>
            <a:r>
              <a:rPr lang="en-GB" dirty="0"/>
              <a:t>…</a:t>
            </a:r>
          </a:p>
          <a:p>
            <a:r>
              <a:rPr lang="en-GB" dirty="0"/>
              <a:t>“The synergistic relationship with the UN’s GCOS Programme continues to strengthen.  Here, CEOS and CGMS present a response to the 2016 GCOS Implementation Plan reiterating their commitment to address the Actions required for the implementation of the global observation system for climate.</a:t>
            </a:r>
            <a:r>
              <a:rPr lang="en-GB" dirty="0" smtClean="0"/>
              <a:t>”</a:t>
            </a:r>
            <a:endParaRPr lang="en-GB" dirty="0"/>
          </a:p>
        </p:txBody>
      </p:sp>
    </p:spTree>
    <p:extLst>
      <p:ext uri="{BB962C8B-B14F-4D97-AF65-F5344CB8AC3E}">
        <p14:creationId xmlns:p14="http://schemas.microsoft.com/office/powerpoint/2010/main" val="2861603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GCOS Side Event</a:t>
            </a:r>
            <a:endParaRPr lang="en-GB" dirty="0"/>
          </a:p>
        </p:txBody>
      </p:sp>
      <p:sp>
        <p:nvSpPr>
          <p:cNvPr id="3" name="Content Placeholder 2"/>
          <p:cNvSpPr>
            <a:spLocks noGrp="1"/>
          </p:cNvSpPr>
          <p:nvPr>
            <p:ph idx="1"/>
          </p:nvPr>
        </p:nvSpPr>
        <p:spPr>
          <a:xfrm>
            <a:off x="457200" y="1200150"/>
            <a:ext cx="8229600" cy="3829605"/>
          </a:xfrm>
        </p:spPr>
        <p:txBody>
          <a:bodyPr anchor="ctr">
            <a:normAutofit fontScale="47500" lnSpcReduction="20000"/>
          </a:bodyPr>
          <a:lstStyle/>
          <a:p>
            <a:r>
              <a:rPr lang="en-GB" dirty="0" smtClean="0"/>
              <a:t>GEO Side Event proposed (see GEO presentation)</a:t>
            </a:r>
          </a:p>
          <a:p>
            <a:r>
              <a:rPr lang="en-GB" dirty="0" smtClean="0"/>
              <a:t>Two side events have been proposed by GCOS and WMO (will probably be merged into one event)</a:t>
            </a:r>
            <a:endParaRPr lang="en-GB" dirty="0"/>
          </a:p>
          <a:p>
            <a:r>
              <a:rPr lang="en-GB" dirty="0" smtClean="0"/>
              <a:t>Still waiting for confirmation and logistics information from the UNFCCC secretariat</a:t>
            </a:r>
          </a:p>
          <a:p>
            <a:endParaRPr lang="en-GB" dirty="0" smtClean="0"/>
          </a:p>
          <a:p>
            <a:r>
              <a:rPr lang="en-GB" dirty="0" err="1"/>
              <a:t>WGClimate</a:t>
            </a:r>
            <a:r>
              <a:rPr lang="en-GB" dirty="0"/>
              <a:t> intend to present the Space Agency Response to the GCOS IP in the context of one of these side events in coordination with GCOS</a:t>
            </a:r>
            <a:r>
              <a:rPr lang="en-GB" dirty="0" smtClean="0"/>
              <a:t>.</a:t>
            </a:r>
          </a:p>
          <a:p>
            <a:pPr lvl="1"/>
            <a:r>
              <a:rPr lang="en-GB" dirty="0"/>
              <a:t>we are in contact </a:t>
            </a:r>
            <a:r>
              <a:rPr lang="en-GB" dirty="0" smtClean="0"/>
              <a:t>with GCOS and </a:t>
            </a:r>
            <a:r>
              <a:rPr lang="en-GB" dirty="0"/>
              <a:t>still trying to find the best way for </a:t>
            </a:r>
            <a:r>
              <a:rPr lang="en-GB" dirty="0" err="1" smtClean="0"/>
              <a:t>WGClimate</a:t>
            </a:r>
            <a:r>
              <a:rPr lang="en-GB" dirty="0" smtClean="0"/>
              <a:t> to </a:t>
            </a:r>
            <a:r>
              <a:rPr lang="en-GB" dirty="0"/>
              <a:t>report on the Space Agency Response to the GCOS IP.</a:t>
            </a:r>
            <a:r>
              <a:rPr lang="en-GB" dirty="0"/>
              <a:t> </a:t>
            </a:r>
            <a:r>
              <a:rPr lang="en-GB" dirty="0" smtClean="0"/>
              <a:t>There </a:t>
            </a:r>
            <a:r>
              <a:rPr lang="en-GB" dirty="0"/>
              <a:t>is a high likelihood that </a:t>
            </a:r>
            <a:r>
              <a:rPr lang="en-GB" dirty="0" smtClean="0"/>
              <a:t>a </a:t>
            </a:r>
            <a:r>
              <a:rPr lang="en-GB" dirty="0"/>
              <a:t>stage </a:t>
            </a:r>
            <a:r>
              <a:rPr lang="en-GB" dirty="0" smtClean="0"/>
              <a:t>can be arranged. </a:t>
            </a:r>
            <a:endParaRPr lang="en-GB" dirty="0"/>
          </a:p>
          <a:p>
            <a:endParaRPr lang="en-GB" dirty="0"/>
          </a:p>
          <a:p>
            <a:r>
              <a:rPr lang="en-GB" dirty="0"/>
              <a:t>GCOS also proposed a UN </a:t>
            </a:r>
            <a:r>
              <a:rPr lang="en-GB" dirty="0" smtClean="0"/>
              <a:t>system </a:t>
            </a:r>
            <a:r>
              <a:rPr lang="en-GB" dirty="0"/>
              <a:t>wide side event </a:t>
            </a:r>
            <a:r>
              <a:rPr lang="en-GB" dirty="0" smtClean="0"/>
              <a:t>(approved)</a:t>
            </a:r>
          </a:p>
          <a:p>
            <a:pPr lvl="1"/>
            <a:r>
              <a:rPr lang="en-GB" dirty="0"/>
              <a:t>It will be WMO, IPCC, GCOS and the World Food Program talking about their role as practitioner in applying science information. </a:t>
            </a:r>
          </a:p>
          <a:p>
            <a:pPr lvl="1"/>
            <a:r>
              <a:rPr lang="en-GB" dirty="0" smtClean="0"/>
              <a:t>The </a:t>
            </a:r>
            <a:r>
              <a:rPr lang="en-GB" dirty="0"/>
              <a:t>GCOS IP is featured </a:t>
            </a:r>
            <a:r>
              <a:rPr lang="en-GB" dirty="0" smtClean="0"/>
              <a:t>there including </a:t>
            </a:r>
            <a:r>
              <a:rPr lang="en-GB" dirty="0"/>
              <a:t>talking about climate </a:t>
            </a:r>
            <a:r>
              <a:rPr lang="en-GB" dirty="0" smtClean="0"/>
              <a:t>indicators.</a:t>
            </a:r>
          </a:p>
          <a:p>
            <a:pPr lvl="1"/>
            <a:r>
              <a:rPr lang="en-GB" dirty="0" smtClean="0"/>
              <a:t>No </a:t>
            </a:r>
            <a:r>
              <a:rPr lang="en-GB" dirty="0"/>
              <a:t>CEOS representative as originally </a:t>
            </a:r>
            <a:r>
              <a:rPr lang="en-GB" dirty="0" smtClean="0"/>
              <a:t>planned.</a:t>
            </a:r>
          </a:p>
          <a:p>
            <a:pPr lvl="1"/>
            <a:endParaRPr lang="en-GB" dirty="0" smtClean="0"/>
          </a:p>
        </p:txBody>
      </p:sp>
    </p:spTree>
    <p:extLst>
      <p:ext uri="{BB962C8B-B14F-4D97-AF65-F5344CB8AC3E}">
        <p14:creationId xmlns:p14="http://schemas.microsoft.com/office/powerpoint/2010/main" val="2313772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Identified actions</a:t>
            </a:r>
            <a:br>
              <a:rPr lang="en-GB" dirty="0" smtClean="0"/>
            </a:br>
            <a:r>
              <a:rPr lang="en-GB" dirty="0" smtClean="0"/>
              <a:t>(not necessarily exhaustive list)</a:t>
            </a:r>
            <a:endParaRPr lang="en-GB" dirty="0"/>
          </a:p>
        </p:txBody>
      </p:sp>
      <p:sp>
        <p:nvSpPr>
          <p:cNvPr id="3" name="Content Placeholder 2"/>
          <p:cNvSpPr>
            <a:spLocks noGrp="1"/>
          </p:cNvSpPr>
          <p:nvPr>
            <p:ph idx="1"/>
          </p:nvPr>
        </p:nvSpPr>
        <p:spPr/>
        <p:txBody>
          <a:bodyPr anchor="ctr">
            <a:normAutofit fontScale="47500" lnSpcReduction="20000"/>
          </a:bodyPr>
          <a:lstStyle/>
          <a:p>
            <a:r>
              <a:rPr lang="en-GB" dirty="0"/>
              <a:t>ESA exhibit “Space for Climate Action” during two weeks;</a:t>
            </a:r>
          </a:p>
          <a:p>
            <a:r>
              <a:rPr lang="en-GB" dirty="0" smtClean="0"/>
              <a:t>UNFCCC </a:t>
            </a:r>
            <a:r>
              <a:rPr lang="en-GB" dirty="0"/>
              <a:t>side event related to land use monitoring in Pacific Islands together with </a:t>
            </a:r>
            <a:r>
              <a:rPr lang="en-GB" dirty="0" smtClean="0"/>
              <a:t>Australia (</a:t>
            </a:r>
            <a:r>
              <a:rPr lang="en-GB" dirty="0"/>
              <a:t>lead applicant);</a:t>
            </a:r>
          </a:p>
          <a:p>
            <a:r>
              <a:rPr lang="en-GB" dirty="0" smtClean="0"/>
              <a:t>EU </a:t>
            </a:r>
            <a:r>
              <a:rPr lang="en-GB" dirty="0"/>
              <a:t>Pavilion side event on GHG providing a platform for Climate Change Initiative </a:t>
            </a:r>
            <a:r>
              <a:rPr lang="en-GB" dirty="0" smtClean="0"/>
              <a:t>and Sentinel</a:t>
            </a:r>
            <a:r>
              <a:rPr lang="en-GB" dirty="0"/>
              <a:t>-5P and promoting Sentinel-7 CO2 mission. ESA lead with support from </a:t>
            </a:r>
            <a:r>
              <a:rPr lang="en-GB" dirty="0" err="1"/>
              <a:t>Eumetsat</a:t>
            </a:r>
            <a:r>
              <a:rPr lang="en-GB" dirty="0"/>
              <a:t>;</a:t>
            </a:r>
          </a:p>
          <a:p>
            <a:r>
              <a:rPr lang="en-GB" dirty="0" smtClean="0"/>
              <a:t>EU </a:t>
            </a:r>
            <a:r>
              <a:rPr lang="en-GB" dirty="0"/>
              <a:t>Pavilion side event on Sentinels for REDD+ under ESA lead with support from </a:t>
            </a:r>
            <a:r>
              <a:rPr lang="en-GB" dirty="0" smtClean="0"/>
              <a:t>DG GROW</a:t>
            </a:r>
            <a:r>
              <a:rPr lang="en-GB" dirty="0"/>
              <a:t>;</a:t>
            </a:r>
          </a:p>
          <a:p>
            <a:r>
              <a:rPr lang="en-GB" dirty="0" smtClean="0"/>
              <a:t>Decoration </a:t>
            </a:r>
            <a:r>
              <a:rPr lang="en-GB" dirty="0"/>
              <a:t>for the EU Pavilion based on satellite images of small island states</a:t>
            </a:r>
          </a:p>
          <a:p>
            <a:r>
              <a:rPr lang="en-GB" dirty="0" smtClean="0"/>
              <a:t>Two </a:t>
            </a:r>
            <a:r>
              <a:rPr lang="en-GB" dirty="0"/>
              <a:t>high level interviews with RTCC</a:t>
            </a:r>
          </a:p>
          <a:p>
            <a:r>
              <a:rPr lang="en-GB" dirty="0" smtClean="0"/>
              <a:t>Participation </a:t>
            </a:r>
            <a:r>
              <a:rPr lang="en-GB" dirty="0"/>
              <a:t>at SBSTA related to GCOS implementation plan and systematic observations;</a:t>
            </a:r>
          </a:p>
          <a:p>
            <a:r>
              <a:rPr lang="en-GB" dirty="0" smtClean="0"/>
              <a:t>Participation </a:t>
            </a:r>
            <a:r>
              <a:rPr lang="en-GB" dirty="0"/>
              <a:t>at climate change side events related to science, mitigation (REDD+) </a:t>
            </a:r>
            <a:r>
              <a:rPr lang="en-GB" dirty="0" smtClean="0"/>
              <a:t>and adaptation.</a:t>
            </a:r>
          </a:p>
          <a:p>
            <a:r>
              <a:rPr lang="en-GB" dirty="0"/>
              <a:t>Copernicus Climate Change Service Side Event by ECMWF</a:t>
            </a:r>
            <a:endParaRPr lang="en-GB" dirty="0"/>
          </a:p>
        </p:txBody>
      </p:sp>
    </p:spTree>
    <p:extLst>
      <p:ext uri="{BB962C8B-B14F-4D97-AF65-F5344CB8AC3E}">
        <p14:creationId xmlns:p14="http://schemas.microsoft.com/office/powerpoint/2010/main" val="3713750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9051</TotalTime>
  <Words>572</Words>
  <Application>Microsoft Macintosh PowerPoint</Application>
  <PresentationFormat>On-screen Show (16:9)</PresentationFormat>
  <Paragraphs>51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SBSTA-47 / COP-23</vt:lpstr>
      <vt:lpstr>SBSTA-47 / COP-23</vt:lpstr>
      <vt:lpstr>COP-23</vt:lpstr>
      <vt:lpstr>COP-23</vt:lpstr>
      <vt:lpstr>CEOS/CGMS Statement  to SBSTA-47</vt:lpstr>
      <vt:lpstr>GCOS Side Event</vt:lpstr>
      <vt:lpstr>Other Identified actions (not necessarily exhaustive list)</vt:lpstr>
    </vt:vector>
  </TitlesOfParts>
  <Company>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Lecomte</dc:creator>
  <cp:lastModifiedBy>Pascal Lecomte</cp:lastModifiedBy>
  <cp:revision>83</cp:revision>
  <cp:lastPrinted>2016-11-11T13:57:01Z</cp:lastPrinted>
  <dcterms:created xsi:type="dcterms:W3CDTF">2016-11-10T19:18:14Z</dcterms:created>
  <dcterms:modified xsi:type="dcterms:W3CDTF">2017-09-13T12:01:17Z</dcterms:modified>
</cp:coreProperties>
</file>