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sldIdLst>
    <p:sldId id="256" r:id="rId2"/>
    <p:sldId id="262" r:id="rId3"/>
    <p:sldId id="261" r:id="rId4"/>
    <p:sldId id="263" r:id="rId5"/>
    <p:sldId id="264" r:id="rId6"/>
    <p:sldId id="265" r:id="rId7"/>
    <p:sldId id="266" r:id="rId8"/>
    <p:sldId id="267" r:id="rId9"/>
    <p:sldId id="268" r:id="rId10"/>
  </p:sldIdLst>
  <p:sldSz cx="9144000" cy="6858000" type="screen4x3"/>
  <p:notesSz cx="6858000" cy="9144000"/>
  <p:defaultTextStyle>
    <a:lvl1pPr defTabSz="457200">
      <a:defRPr>
        <a:solidFill>
          <a:srgbClr val="002569"/>
        </a:solidFill>
      </a:defRPr>
    </a:lvl1pPr>
    <a:lvl2pPr indent="457200" defTabSz="457200">
      <a:defRPr>
        <a:solidFill>
          <a:srgbClr val="002569"/>
        </a:solidFill>
      </a:defRPr>
    </a:lvl2pPr>
    <a:lvl3pPr indent="914400" defTabSz="457200">
      <a:defRPr>
        <a:solidFill>
          <a:srgbClr val="002569"/>
        </a:solidFill>
      </a:defRPr>
    </a:lvl3pPr>
    <a:lvl4pPr indent="1371600" defTabSz="457200">
      <a:defRPr>
        <a:solidFill>
          <a:srgbClr val="002569"/>
        </a:solidFill>
      </a:defRPr>
    </a:lvl4pPr>
    <a:lvl5pPr indent="1828800" defTabSz="457200">
      <a:defRPr>
        <a:solidFill>
          <a:srgbClr val="002569"/>
        </a:solidFill>
      </a:defRPr>
    </a:lvl5pPr>
    <a:lvl6pPr indent="2286000" defTabSz="457200">
      <a:defRPr>
        <a:solidFill>
          <a:srgbClr val="002569"/>
        </a:solidFill>
      </a:defRPr>
    </a:lvl6pPr>
    <a:lvl7pPr indent="2743200" defTabSz="457200">
      <a:defRPr>
        <a:solidFill>
          <a:srgbClr val="002569"/>
        </a:solidFill>
      </a:defRPr>
    </a:lvl7pPr>
    <a:lvl8pPr indent="3200400" defTabSz="457200">
      <a:defRPr>
        <a:solidFill>
          <a:srgbClr val="002569"/>
        </a:solidFill>
      </a:defRPr>
    </a:lvl8pPr>
    <a:lvl9pPr indent="3657600" defTabSz="457200">
      <a:defRPr>
        <a:solidFill>
          <a:srgbClr val="002569"/>
        </a:solidFill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DDCA"/>
          </a:solidFill>
        </a:fill>
      </a:tcStyle>
    </a:wholeTbl>
    <a:band2H>
      <a:tcTxStyle/>
      <a:tcStyle>
        <a:tcBdr/>
        <a:fill>
          <a:solidFill>
            <a:srgbClr val="FFEFE6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Row>
  </a:tblStyle>
  <a:tblStyle styleId="{C7B018BB-80A7-4F77-B60F-C8B233D01FF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BCBCB"/>
          </a:solidFill>
        </a:fill>
      </a:tcStyle>
    </a:wholeTbl>
    <a:band2H>
      <a:tcTxStyle/>
      <a:tcStyle>
        <a:tcBdr/>
        <a:fill>
          <a:solidFill>
            <a:srgbClr val="EEE7E7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Row>
  </a:tblStyle>
  <a:tblStyle styleId="{CF821DB8-F4EB-4A41-A1BA-3FCAFE7338EE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EA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Row>
  </a:tblStyle>
  <a:tblStyle styleId="{33BA23B1-9221-436E-865A-0063620EA4FD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BD3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Row>
  </a:tblStyle>
  <a:tblStyle styleId="{2708684C-4D16-4618-839F-0558EEFCDFE6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2"/>
    <p:restoredTop sz="93317"/>
  </p:normalViewPr>
  <p:slideViewPr>
    <p:cSldViewPr>
      <p:cViewPr varScale="1">
        <p:scale>
          <a:sx n="101" d="100"/>
          <a:sy n="101" d="100"/>
        </p:scale>
        <p:origin x="1776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8" name="Shape 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53021836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1pPr>
    <a:lvl2pPr indent="228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2pPr>
    <a:lvl3pPr indent="457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3pPr>
    <a:lvl4pPr indent="685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4pPr>
    <a:lvl5pPr indent="9144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5pPr>
    <a:lvl6pPr indent="11430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6pPr>
    <a:lvl7pPr indent="1371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7pPr>
    <a:lvl8pPr indent="1600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8pPr>
    <a:lvl9pPr indent="1828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75285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xfrm>
            <a:off x="8763000" y="6629400"/>
            <a:ext cx="304800" cy="187285"/>
          </a:xfrm>
          <a:prstGeom prst="roundRect">
            <a:avLst/>
          </a:prstGeom>
          <a:solidFill>
            <a:schemeClr val="lt1">
              <a:alpha val="49000"/>
            </a:schemeClr>
          </a:solidFill>
          <a:ln>
            <a:solidFill>
              <a:schemeClr val="tx2">
                <a:alpha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algn="ctr">
              <a:defRPr lang="uk-UA" sz="1100" i="1" smtClean="0">
                <a:solidFill>
                  <a:schemeClr val="tx2"/>
                </a:solidFill>
                <a:latin typeface="+mj-lt"/>
                <a:ea typeface="+mj-ea"/>
                <a:cs typeface="Proxima Nova Regular"/>
              </a:defRPr>
            </a:lvl1pPr>
          </a:lstStyle>
          <a:p>
            <a:pPr defTabSz="914400"/>
            <a:fld id="{86CB4B4D-7CA3-9044-876B-883B54F8677D}" type="slidenum">
              <a:rPr lang="uk-UA" smtClean="0"/>
              <a:pPr defTabSz="914400"/>
              <a:t>‹#›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00200"/>
            <a:ext cx="8153400" cy="4724400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+mj-lt"/>
                <a:cs typeface="Arial" panose="020B0604020202020204" pitchFamily="34" charset="0"/>
              </a:defRPr>
            </a:lvl1pPr>
            <a:lvl2pPr marL="768927" indent="-311727">
              <a:buFont typeface="Courier New" panose="02070309020205020404" pitchFamily="49" charset="0"/>
              <a:buChar char="o"/>
              <a:defRPr sz="2000">
                <a:latin typeface="+mj-lt"/>
                <a:cs typeface="Arial" panose="020B0604020202020204" pitchFamily="34" charset="0"/>
              </a:defRPr>
            </a:lvl2pPr>
            <a:lvl3pPr marL="1188719" indent="-274319">
              <a:buFont typeface="Wingdings" panose="05000000000000000000" pitchFamily="2" charset="2"/>
              <a:buChar char="§"/>
              <a:defRPr sz="2000">
                <a:latin typeface="+mj-lt"/>
                <a:cs typeface="Arial" panose="020B0604020202020204" pitchFamily="34" charset="0"/>
              </a:defRPr>
            </a:lvl3pPr>
            <a:lvl4pPr>
              <a:defRPr sz="2000">
                <a:latin typeface="+mj-lt"/>
                <a:cs typeface="Arial" panose="020B0604020202020204" pitchFamily="34" charset="0"/>
              </a:defRPr>
            </a:lvl4pPr>
            <a:lvl5pPr>
              <a:defRPr sz="2000">
                <a:latin typeface="+mj-lt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hape 3"/>
          <p:cNvSpPr/>
          <p:nvPr userDrawn="1"/>
        </p:nvSpPr>
        <p:spPr>
          <a:xfrm>
            <a:off x="76200" y="6629400"/>
            <a:ext cx="2133600" cy="187285"/>
          </a:xfrm>
          <a:prstGeom prst="roundRect">
            <a:avLst/>
          </a:prstGeom>
          <a:solidFill>
            <a:schemeClr val="lt1">
              <a:alpha val="49000"/>
            </a:schemeClr>
          </a:solidFill>
          <a:ln>
            <a:solidFill>
              <a:schemeClr val="tx2">
                <a:alpha val="60000"/>
              </a:schemeClr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/>
          <a:p>
            <a:pPr lvl="0" algn="ctr" defTabSz="914400">
              <a:defRPr>
                <a:solidFill>
                  <a:srgbClr val="000000"/>
                </a:solidFill>
              </a:defRPr>
            </a:pPr>
            <a:r>
              <a:rPr lang="en-AU" sz="1100" i="1" dirty="0" smtClean="0">
                <a:solidFill>
                  <a:schemeClr val="tx2"/>
                </a:solidFill>
                <a:latin typeface="+mj-ea"/>
                <a:ea typeface="+mj-ea"/>
                <a:cs typeface="Proxima Nova Regular"/>
                <a:sym typeface="Proxima Nova Regular"/>
              </a:rPr>
              <a:t>SIT TWS ‘17, 13-14 Sept 2017</a:t>
            </a:r>
            <a:endParaRPr sz="1100" i="1" dirty="0">
              <a:solidFill>
                <a:schemeClr val="tx2"/>
              </a:solidFill>
              <a:latin typeface="+mj-ea"/>
              <a:ea typeface="+mj-ea"/>
              <a:cs typeface="Proxima Nova Regular"/>
              <a:sym typeface="Proxima Nova Regular"/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2057400" y="304800"/>
            <a:ext cx="4953000" cy="53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tabLst/>
              <a:defRPr/>
            </a:pPr>
            <a:r>
              <a:rPr lang="en-US" dirty="0" smtClean="0"/>
              <a:t>Title TBA</a:t>
            </a:r>
            <a:endParaRPr lang="en-US" dirty="0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sldNum" sz="quarter" idx="2"/>
          </p:nvPr>
        </p:nvSpPr>
        <p:spPr>
          <a:xfrm>
            <a:off x="7239000" y="6546850"/>
            <a:ext cx="1905000" cy="25654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r">
              <a:spcBef>
                <a:spcPts val="600"/>
              </a:spcBef>
              <a:defRPr sz="1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med"/>
  <p:hf hdr="0" ftr="0" dt="0"/>
  <p:txStyles>
    <p:titleStyle>
      <a:lvl1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1pPr>
      <a:lvl2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2pPr>
      <a:lvl3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3pPr>
      <a:lvl4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4pPr>
      <a:lvl5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5pPr>
      <a:lvl6pPr indent="4572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6pPr>
      <a:lvl7pPr indent="9144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7pPr>
      <a:lvl8pPr indent="13716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8pPr>
      <a:lvl9pPr indent="18288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9pPr>
    </p:titleStyle>
    <p:bodyStyle>
      <a:lvl1pPr marL="3429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1pPr>
      <a:lvl2pPr marL="768927" indent="-311727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2pPr>
      <a:lvl3pPr marL="1188719" indent="-274319">
        <a:spcBef>
          <a:spcPts val="500"/>
        </a:spcBef>
        <a:buSzPct val="100000"/>
        <a:buFont typeface="Arial"/>
        <a:buChar char="o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3pPr>
      <a:lvl4pPr marL="1676400" indent="-304800">
        <a:spcBef>
          <a:spcPts val="500"/>
        </a:spcBef>
        <a:buSzPct val="100000"/>
        <a:buFont typeface="Arial"/>
        <a:buChar char="▪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4pPr>
      <a:lvl5pPr marL="21717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5pPr>
      <a:lvl6pPr indent="22860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6pPr>
      <a:lvl7pPr indent="27432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7pPr>
      <a:lvl8pPr indent="32004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8pPr>
      <a:lvl9pPr indent="36576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9pPr>
    </p:bodyStyle>
    <p:otherStyle>
      <a:lvl1pPr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 idx="4294967295"/>
          </p:nvPr>
        </p:nvSpPr>
        <p:spPr>
          <a:xfrm>
            <a:off x="622789" y="2514600"/>
            <a:ext cx="5746243" cy="993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defRPr sz="4200" b="1">
                <a:latin typeface="Droid Serif"/>
                <a:ea typeface="Droid Serif"/>
                <a:cs typeface="Droid Serif"/>
                <a:sym typeface="Droid Serif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US" sz="4200" b="1" dirty="0" smtClean="0">
                <a:solidFill>
                  <a:srgbClr val="FFFFFF"/>
                </a:solidFill>
                <a:latin typeface="+mj-lt"/>
              </a:rPr>
              <a:t>Review of SIT Chair 2016-2017 Outcomes</a:t>
            </a:r>
            <a:endParaRPr sz="4200" b="1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1" name="Shape 11"/>
          <p:cNvSpPr/>
          <p:nvPr/>
        </p:nvSpPr>
        <p:spPr>
          <a:xfrm>
            <a:off x="622789" y="3759200"/>
            <a:ext cx="4810858" cy="2541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US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S Briggs, ESA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SIT Tech Workshop 2017 </a:t>
            </a: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Agenda </a:t>
            </a:r>
            <a:r>
              <a:rPr dirty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Item </a:t>
            </a: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#</a:t>
            </a:r>
            <a:r>
              <a:rPr lang="en-US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24</a:t>
            </a:r>
            <a:endParaRPr lang="en-AU" dirty="0" smtClean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CEOS </a:t>
            </a:r>
            <a:r>
              <a:rPr lang="en-AU" dirty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S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trategic Implementation Team Tech Workshop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ESA/ESRIN, </a:t>
            </a:r>
            <a:r>
              <a:rPr lang="en-AU" dirty="0" err="1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Frascati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, Italy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13</a:t>
            </a:r>
            <a:r>
              <a:rPr lang="en-AU" baseline="30000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th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-14</a:t>
            </a:r>
            <a:r>
              <a:rPr lang="en-AU" baseline="30000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th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 September 2017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</p:txBody>
      </p:sp>
      <p:pic>
        <p:nvPicPr>
          <p:cNvPr id="12" name="ceos_logo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2789" y="1217405"/>
            <a:ext cx="2507906" cy="993132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hape 10"/>
          <p:cNvSpPr txBox="1">
            <a:spLocks/>
          </p:cNvSpPr>
          <p:nvPr/>
        </p:nvSpPr>
        <p:spPr>
          <a:xfrm>
            <a:off x="622789" y="2246634"/>
            <a:ext cx="2806211" cy="210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defRPr sz="4200" b="1">
                <a:solidFill>
                  <a:srgbClr val="FFFFFF"/>
                </a:solidFill>
                <a:latin typeface="Droid Serif"/>
                <a:ea typeface="Droid Serif"/>
                <a:cs typeface="Droid Serif"/>
                <a:sym typeface="Droid Serif"/>
              </a:defRPr>
            </a:lvl1pPr>
            <a:lvl2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4572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9144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13716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18288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defTabSz="914400">
              <a:defRPr sz="1800" b="0">
                <a:solidFill>
                  <a:srgbClr val="000000"/>
                </a:solidFill>
              </a:defRPr>
            </a:pPr>
            <a:r>
              <a:rPr lang="en-US" sz="105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+mj-lt"/>
              </a:rPr>
              <a:t>Committee on Earth Observation Satellites</a:t>
            </a:r>
            <a:endParaRPr lang="en-US" sz="1050" dirty="0">
              <a:solidFill>
                <a:schemeClr val="bg1">
                  <a:lumMod val="20000"/>
                  <a:lumOff val="8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2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228600" y="1219200"/>
            <a:ext cx="8686800" cy="4724400"/>
          </a:xfrm>
        </p:spPr>
        <p:txBody>
          <a:bodyPr/>
          <a:lstStyle/>
          <a:p>
            <a:pPr marL="0" indent="0">
              <a:buNone/>
            </a:pPr>
            <a:r>
              <a:rPr lang="en-GB" b="1" dirty="0" smtClean="0"/>
              <a:t>A changing context for CEOS:</a:t>
            </a:r>
          </a:p>
          <a:p>
            <a:r>
              <a:rPr lang="en-US" dirty="0" smtClean="0"/>
              <a:t>Greater </a:t>
            </a:r>
            <a:r>
              <a:rPr lang="en-US" dirty="0"/>
              <a:t>public and political awareness of the need for sustainable and better planetary </a:t>
            </a:r>
            <a:r>
              <a:rPr lang="en-US" dirty="0" smtClean="0"/>
              <a:t>management</a:t>
            </a:r>
          </a:p>
          <a:p>
            <a:r>
              <a:rPr lang="en-US" dirty="0" smtClean="0"/>
              <a:t>Population </a:t>
            </a:r>
            <a:r>
              <a:rPr lang="en-US" dirty="0"/>
              <a:t>growing to 9Bn by </a:t>
            </a:r>
            <a:r>
              <a:rPr lang="en-US" dirty="0" smtClean="0"/>
              <a:t>2050</a:t>
            </a:r>
          </a:p>
          <a:p>
            <a:r>
              <a:rPr lang="en-US" dirty="0"/>
              <a:t>Transitional science increasingly driven by societal </a:t>
            </a:r>
            <a:r>
              <a:rPr lang="en-US" dirty="0" smtClean="0"/>
              <a:t>needs</a:t>
            </a:r>
            <a:endParaRPr lang="en-GB" dirty="0"/>
          </a:p>
          <a:p>
            <a:r>
              <a:rPr lang="en-US" dirty="0"/>
              <a:t>Information technology advances unimagined even ten years ago</a:t>
            </a:r>
          </a:p>
          <a:p>
            <a:r>
              <a:rPr lang="en-US" dirty="0"/>
              <a:t>Easy access to a wide range of freely available data sources, including satellite </a:t>
            </a:r>
            <a:r>
              <a:rPr lang="en-US" dirty="0" smtClean="0"/>
              <a:t>data</a:t>
            </a:r>
          </a:p>
          <a:p>
            <a:pPr marL="0" indent="0">
              <a:buNone/>
            </a:pPr>
            <a:r>
              <a:rPr lang="en-US" b="1" dirty="0" smtClean="0"/>
              <a:t>Innovation Among CEOS Agencies</a:t>
            </a:r>
            <a:endParaRPr lang="en-US" dirty="0" smtClean="0"/>
          </a:p>
          <a:p>
            <a:r>
              <a:rPr lang="en-US" dirty="0" smtClean="0"/>
              <a:t>System </a:t>
            </a:r>
            <a:r>
              <a:rPr lang="en-US" dirty="0"/>
              <a:t>for delivery of satellite data </a:t>
            </a:r>
            <a:r>
              <a:rPr lang="en-US" dirty="0" smtClean="0"/>
              <a:t>broader </a:t>
            </a:r>
            <a:r>
              <a:rPr lang="en-US" dirty="0"/>
              <a:t>and more </a:t>
            </a:r>
            <a:r>
              <a:rPr lang="en-US" dirty="0" smtClean="0"/>
              <a:t>comprehensive</a:t>
            </a:r>
          </a:p>
          <a:p>
            <a:r>
              <a:rPr lang="en-US" dirty="0"/>
              <a:t>Data access benefited from IT </a:t>
            </a:r>
            <a:r>
              <a:rPr lang="en-US" dirty="0" smtClean="0"/>
              <a:t>revolution</a:t>
            </a:r>
          </a:p>
          <a:p>
            <a:r>
              <a:rPr lang="en-US" dirty="0"/>
              <a:t>Partnership </a:t>
            </a:r>
            <a:r>
              <a:rPr lang="en-US" dirty="0" smtClean="0"/>
              <a:t>increasingly </a:t>
            </a:r>
            <a:r>
              <a:rPr lang="en-US" dirty="0"/>
              <a:t>valuable for delivery of </a:t>
            </a:r>
            <a:r>
              <a:rPr lang="en-US" dirty="0" smtClean="0"/>
              <a:t>services</a:t>
            </a:r>
          </a:p>
          <a:p>
            <a:r>
              <a:rPr lang="en-US" dirty="0"/>
              <a:t>EU Copernicus </a:t>
            </a:r>
            <a:r>
              <a:rPr lang="en-US" dirty="0" err="1"/>
              <a:t>programme</a:t>
            </a:r>
            <a:r>
              <a:rPr lang="en-US" dirty="0"/>
              <a:t> has scope to be a </a:t>
            </a:r>
            <a:r>
              <a:rPr lang="en-US" dirty="0" smtClean="0"/>
              <a:t>game-changer</a:t>
            </a:r>
          </a:p>
          <a:p>
            <a:pPr>
              <a:spcAft>
                <a:spcPts val="600"/>
              </a:spcAft>
            </a:pPr>
            <a:r>
              <a:rPr lang="en-US" dirty="0"/>
              <a:t>Need to demonstrate </a:t>
            </a:r>
            <a:r>
              <a:rPr lang="en-US" dirty="0" err="1" smtClean="0"/>
              <a:t>programme</a:t>
            </a:r>
            <a:r>
              <a:rPr lang="en-US" dirty="0" smtClean="0"/>
              <a:t> </a:t>
            </a:r>
            <a:r>
              <a:rPr lang="en-US" dirty="0"/>
              <a:t>benefits </a:t>
            </a:r>
            <a:r>
              <a:rPr lang="en-US" dirty="0" smtClean="0"/>
              <a:t>with continuing resource limitations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 smtClean="0"/>
              <a:t>Background (Circa TWS 2015)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66732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3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228600" y="1371600"/>
            <a:ext cx="8686800" cy="4724400"/>
          </a:xfrm>
        </p:spPr>
        <p:txBody>
          <a:bodyPr/>
          <a:lstStyle/>
          <a:p>
            <a:pPr marL="457200" lvl="0" indent="-457200">
              <a:buFont typeface="+mj-lt"/>
              <a:buAutoNum type="arabicPeriod"/>
            </a:pPr>
            <a:r>
              <a:rPr lang="en-GB" dirty="0"/>
              <a:t>Ensure </a:t>
            </a:r>
            <a:r>
              <a:rPr lang="en-GB" dirty="0" smtClean="0"/>
              <a:t>successful </a:t>
            </a:r>
            <a:r>
              <a:rPr lang="en-GB" dirty="0"/>
              <a:t>advancement of </a:t>
            </a:r>
            <a:r>
              <a:rPr lang="en-GB" b="1" dirty="0"/>
              <a:t>ongoing CEOS commitments and deliverables</a:t>
            </a:r>
            <a:r>
              <a:rPr lang="en-GB" dirty="0"/>
              <a:t>, </a:t>
            </a:r>
            <a:endParaRPr lang="en-GB" dirty="0" smtClean="0"/>
          </a:p>
          <a:p>
            <a:pPr lvl="2"/>
            <a:r>
              <a:rPr lang="en-GB" dirty="0" smtClean="0"/>
              <a:t>address </a:t>
            </a:r>
            <a:r>
              <a:rPr lang="en-GB" dirty="0"/>
              <a:t>issues and obstacles </a:t>
            </a:r>
            <a:r>
              <a:rPr lang="en-GB" dirty="0" smtClean="0"/>
              <a:t>of each </a:t>
            </a:r>
            <a:r>
              <a:rPr lang="en-GB" dirty="0"/>
              <a:t>priority </a:t>
            </a:r>
            <a:r>
              <a:rPr lang="en-GB" dirty="0" smtClean="0"/>
              <a:t>initiative</a:t>
            </a:r>
          </a:p>
          <a:p>
            <a:pPr marL="914400" lvl="2" indent="0">
              <a:buNone/>
            </a:pPr>
            <a:endParaRPr lang="en-GB" sz="800" dirty="0"/>
          </a:p>
          <a:p>
            <a:pPr marL="457200" lvl="0" indent="-457200">
              <a:buFont typeface="+mj-lt"/>
              <a:buAutoNum type="arabicPeriod"/>
            </a:pPr>
            <a:r>
              <a:rPr lang="en-GB" dirty="0"/>
              <a:t>Ensure full access to, and exploitation of </a:t>
            </a:r>
            <a:r>
              <a:rPr lang="en-GB" b="1" dirty="0"/>
              <a:t>Copernicus Sentinel </a:t>
            </a:r>
            <a:r>
              <a:rPr lang="en-GB" dirty="0"/>
              <a:t>data</a:t>
            </a:r>
            <a:r>
              <a:rPr lang="en-GB" dirty="0" smtClean="0"/>
              <a:t>;</a:t>
            </a:r>
          </a:p>
          <a:p>
            <a:pPr marL="457200" lvl="0" indent="-457200">
              <a:buFont typeface="+mj-lt"/>
              <a:buAutoNum type="arabicPeriod"/>
            </a:pPr>
            <a:endParaRPr lang="en-GB" sz="800" dirty="0"/>
          </a:p>
          <a:p>
            <a:pPr marL="457200" lvl="0" indent="-457200">
              <a:buFont typeface="+mj-lt"/>
              <a:buAutoNum type="arabicPeriod"/>
            </a:pPr>
            <a:r>
              <a:rPr lang="en-GB" dirty="0"/>
              <a:t>Further </a:t>
            </a:r>
            <a:r>
              <a:rPr lang="en-GB" dirty="0" smtClean="0"/>
              <a:t>develop the </a:t>
            </a:r>
            <a:r>
              <a:rPr lang="en-GB" dirty="0"/>
              <a:t>relationships with IPCC and UNFCCC </a:t>
            </a:r>
            <a:r>
              <a:rPr lang="en-GB" dirty="0" smtClean="0"/>
              <a:t>to </a:t>
            </a:r>
            <a:r>
              <a:rPr lang="en-GB" dirty="0"/>
              <a:t>support </a:t>
            </a:r>
            <a:r>
              <a:rPr lang="en-GB" b="1" dirty="0"/>
              <a:t>observation of climate indicators </a:t>
            </a:r>
            <a:r>
              <a:rPr lang="en-GB" dirty="0"/>
              <a:t>in the post-COP-21 context</a:t>
            </a:r>
            <a:r>
              <a:rPr lang="en-GB" dirty="0" smtClean="0"/>
              <a:t>;</a:t>
            </a:r>
          </a:p>
          <a:p>
            <a:pPr marL="457200" lvl="0" indent="-457200">
              <a:buFont typeface="+mj-lt"/>
              <a:buAutoNum type="arabicPeriod"/>
            </a:pPr>
            <a:endParaRPr lang="en-GB" sz="800" dirty="0"/>
          </a:p>
          <a:p>
            <a:pPr marL="457200" lvl="0" indent="-457200">
              <a:buFont typeface="+mj-lt"/>
              <a:buAutoNum type="arabicPeriod"/>
            </a:pPr>
            <a:r>
              <a:rPr lang="en-GB" dirty="0"/>
              <a:t>Maintain and improve our </a:t>
            </a:r>
            <a:r>
              <a:rPr lang="en-GB" b="1" dirty="0"/>
              <a:t>strategic partnerships </a:t>
            </a:r>
            <a:r>
              <a:rPr lang="en-GB" dirty="0"/>
              <a:t>(e.g. UN agencies, Development Banks, international programmes and </a:t>
            </a:r>
            <a:r>
              <a:rPr lang="en-GB" dirty="0" smtClean="0"/>
              <a:t>agencies)</a:t>
            </a:r>
          </a:p>
          <a:p>
            <a:pPr marL="457200" lvl="0" indent="-457200">
              <a:buFont typeface="+mj-lt"/>
              <a:buAutoNum type="arabicPeriod"/>
            </a:pPr>
            <a:endParaRPr lang="en-GB" sz="800" dirty="0" smtClean="0"/>
          </a:p>
          <a:p>
            <a:pPr marL="457200" lvl="0" indent="-457200">
              <a:buFont typeface="+mj-lt"/>
              <a:buAutoNum type="arabicPeriod"/>
            </a:pPr>
            <a:r>
              <a:rPr lang="en-GB" dirty="0" smtClean="0"/>
              <a:t>Ensure </a:t>
            </a:r>
            <a:r>
              <a:rPr lang="en-GB" dirty="0"/>
              <a:t>effective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b="1" dirty="0" smtClean="0"/>
              <a:t>functioning </a:t>
            </a:r>
            <a:r>
              <a:rPr lang="en-GB" b="1" dirty="0"/>
              <a:t>of </a:t>
            </a:r>
            <a:r>
              <a:rPr lang="en-GB" b="1" dirty="0" smtClean="0"/>
              <a:t>GEO, </a:t>
            </a:r>
            <a:r>
              <a:rPr lang="en-GB" b="1" dirty="0"/>
              <a:t>and CEOS within GEO</a:t>
            </a:r>
            <a:r>
              <a:rPr lang="en-GB" dirty="0" smtClean="0"/>
              <a:t>, </a:t>
            </a:r>
            <a:r>
              <a:rPr lang="en-US" dirty="0" smtClean="0"/>
              <a:t>with </a:t>
            </a:r>
            <a:r>
              <a:rPr lang="en-US" dirty="0"/>
              <a:t>its</a:t>
            </a:r>
            <a:r>
              <a:rPr lang="en-US" dirty="0" smtClean="0"/>
              <a:t> </a:t>
            </a:r>
            <a:r>
              <a:rPr lang="en-US" dirty="0"/>
              <a:t>new strategic goals and a new governance model for the coming decade</a:t>
            </a:r>
            <a:endParaRPr lang="en-GB" dirty="0"/>
          </a:p>
          <a:p>
            <a:pPr marL="457200" lvl="0" indent="-457200">
              <a:buFont typeface="+mj-lt"/>
              <a:buAutoNum type="arabicPeriod"/>
            </a:pPr>
            <a:endParaRPr lang="en-GB" sz="800" dirty="0"/>
          </a:p>
          <a:p>
            <a:pPr marL="457200" lvl="0" indent="-457200">
              <a:buFont typeface="+mj-lt"/>
              <a:buAutoNum type="arabicPeriod"/>
            </a:pPr>
            <a:r>
              <a:rPr lang="en-GB" dirty="0"/>
              <a:t>Support </a:t>
            </a:r>
            <a:r>
              <a:rPr lang="en-GB" b="1" dirty="0" smtClean="0"/>
              <a:t>initiatives </a:t>
            </a:r>
            <a:r>
              <a:rPr lang="en-GB" b="1" dirty="0"/>
              <a:t>proposed by the CEOS Chairs </a:t>
            </a:r>
            <a:r>
              <a:rPr lang="en-GB" dirty="0"/>
              <a:t>in 2016 and 2017.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 smtClean="0"/>
              <a:t>SIT Chair Priorities 2016-2017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004946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4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228600" y="1371600"/>
            <a:ext cx="8686800" cy="4724400"/>
          </a:xfrm>
        </p:spPr>
        <p:txBody>
          <a:bodyPr/>
          <a:lstStyle/>
          <a:p>
            <a:pPr marL="457200" lvl="0" indent="-457200">
              <a:buAutoNum type="arabicPeriod"/>
            </a:pPr>
            <a:r>
              <a:rPr lang="en-GB" dirty="0" smtClean="0"/>
              <a:t>Ensure successful </a:t>
            </a:r>
            <a:r>
              <a:rPr lang="en-GB" dirty="0"/>
              <a:t>advancement of </a:t>
            </a:r>
            <a:r>
              <a:rPr lang="en-GB" b="1" dirty="0"/>
              <a:t>ongoing CEOS commitments and </a:t>
            </a:r>
            <a:r>
              <a:rPr lang="en-GB" b="1" dirty="0" smtClean="0"/>
              <a:t>deliverables;</a:t>
            </a:r>
          </a:p>
          <a:p>
            <a:pPr marL="0" lvl="0" indent="0">
              <a:buNone/>
            </a:pPr>
            <a:r>
              <a:rPr lang="en-GB" b="1" dirty="0" smtClean="0"/>
              <a:t>Thematic:</a:t>
            </a:r>
            <a:endParaRPr lang="en-GB" b="1" dirty="0"/>
          </a:p>
          <a:p>
            <a:pPr marL="833792" lvl="2" indent="-457200"/>
            <a:r>
              <a:rPr lang="en-GB" dirty="0" smtClean="0"/>
              <a:t>Carbon &amp; CO</a:t>
            </a:r>
            <a:r>
              <a:rPr lang="en-GB" baseline="-25000" dirty="0" smtClean="0"/>
              <a:t>2</a:t>
            </a:r>
            <a:endParaRPr lang="en-GB" baseline="-25000" dirty="0"/>
          </a:p>
          <a:p>
            <a:pPr marL="833792" lvl="2" indent="-457200"/>
            <a:r>
              <a:rPr lang="en-GB" dirty="0" smtClean="0"/>
              <a:t>Water</a:t>
            </a:r>
            <a:endParaRPr lang="en-GB" dirty="0"/>
          </a:p>
          <a:p>
            <a:pPr marL="833792" lvl="2" indent="-457200"/>
            <a:r>
              <a:rPr lang="en-GB" dirty="0" smtClean="0"/>
              <a:t>Agriculture – GEOGLAM</a:t>
            </a:r>
            <a:endParaRPr lang="en-GB" dirty="0"/>
          </a:p>
          <a:p>
            <a:pPr marL="833792" lvl="2" indent="-457200"/>
            <a:r>
              <a:rPr lang="en-GB" dirty="0" smtClean="0"/>
              <a:t>Climate – GCOS IP, Inventory, SBSTA/UNFCCC</a:t>
            </a:r>
          </a:p>
          <a:p>
            <a:pPr marL="833792" lvl="2" indent="-457200"/>
            <a:r>
              <a:rPr lang="en-GB" dirty="0" smtClean="0"/>
              <a:t>Forests – GFOI</a:t>
            </a:r>
          </a:p>
          <a:p>
            <a:pPr marL="833792" lvl="2" indent="-457200"/>
            <a:r>
              <a:rPr lang="en-GB" dirty="0" smtClean="0"/>
              <a:t>Disasters</a:t>
            </a:r>
          </a:p>
          <a:p>
            <a:pPr marL="833792" lvl="2" indent="-457200"/>
            <a:r>
              <a:rPr lang="en-GB" dirty="0" smtClean="0"/>
              <a:t>SDG </a:t>
            </a:r>
            <a:r>
              <a:rPr lang="en-GB" dirty="0" smtClean="0"/>
              <a:t>support</a:t>
            </a:r>
            <a:endParaRPr lang="en-GB" dirty="0" smtClean="0"/>
          </a:p>
          <a:p>
            <a:pPr marL="0" lvl="1" indent="0">
              <a:buNone/>
            </a:pPr>
            <a:r>
              <a:rPr lang="en-GB" b="1" dirty="0" smtClean="0"/>
              <a:t>In addition:</a:t>
            </a:r>
            <a:endParaRPr lang="en-GB" b="1" dirty="0" smtClean="0"/>
          </a:p>
          <a:p>
            <a:pPr marL="833792" lvl="2" indent="-457200"/>
            <a:r>
              <a:rPr lang="en-GB" dirty="0" smtClean="0"/>
              <a:t>IFI engagement</a:t>
            </a:r>
          </a:p>
          <a:p>
            <a:pPr marL="833792" lvl="2" indent="-457200"/>
            <a:r>
              <a:rPr lang="en-GB" dirty="0" smtClean="0"/>
              <a:t>Data management – “ARD”</a:t>
            </a:r>
          </a:p>
          <a:p>
            <a:pPr marL="833792" lvl="2" indent="-457200"/>
            <a:r>
              <a:rPr lang="en-GB" dirty="0" smtClean="0"/>
              <a:t>Also internal processes via </a:t>
            </a:r>
            <a:r>
              <a:rPr lang="en-GB" dirty="0" smtClean="0"/>
              <a:t>e.g. </a:t>
            </a:r>
            <a:r>
              <a:rPr lang="en-GB" dirty="0" smtClean="0"/>
              <a:t>VCs, WGs</a:t>
            </a:r>
          </a:p>
          <a:p>
            <a:pPr marL="833792" lvl="2" indent="-457200"/>
            <a:endParaRPr lang="en-GB" b="1" dirty="0" smtClean="0"/>
          </a:p>
          <a:p>
            <a:pPr marL="833792" lvl="2" indent="-457200"/>
            <a:endParaRPr lang="en-GB" b="1" dirty="0" smtClean="0"/>
          </a:p>
          <a:p>
            <a:pPr marL="883227" lvl="1" indent="-457200"/>
            <a:endParaRPr lang="en-GB" b="1" dirty="0"/>
          </a:p>
          <a:p>
            <a:pPr marL="883227" lvl="1" indent="-457200"/>
            <a:endParaRPr lang="en-GB" dirty="0" smtClean="0"/>
          </a:p>
          <a:p>
            <a:pPr marL="914400" lvl="2" indent="0">
              <a:buNone/>
            </a:pPr>
            <a:endParaRPr lang="en-GB" sz="8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 smtClean="0"/>
              <a:t>SIT Chair Priorities 2016-2017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873517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5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228600" y="1371600"/>
            <a:ext cx="8686800" cy="4724400"/>
          </a:xfrm>
        </p:spPr>
        <p:txBody>
          <a:bodyPr/>
          <a:lstStyle/>
          <a:p>
            <a:pPr marL="0" lvl="0" indent="0">
              <a:buNone/>
            </a:pPr>
            <a:r>
              <a:rPr lang="en-GB" dirty="0" smtClean="0"/>
              <a:t>2.	Ensure </a:t>
            </a:r>
            <a:r>
              <a:rPr lang="en-GB" dirty="0"/>
              <a:t>full access to, and exploitation of </a:t>
            </a:r>
            <a:r>
              <a:rPr lang="en-GB" b="1" dirty="0"/>
              <a:t>Copernicus Sentinel </a:t>
            </a:r>
            <a:r>
              <a:rPr lang="en-GB" dirty="0"/>
              <a:t>data</a:t>
            </a:r>
            <a:r>
              <a:rPr lang="en-GB" dirty="0" smtClean="0"/>
              <a:t>;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CEOS community consultations at SIT meetings</a:t>
            </a:r>
          </a:p>
          <a:p>
            <a:endParaRPr lang="en-GB" dirty="0"/>
          </a:p>
          <a:p>
            <a:r>
              <a:rPr lang="en-GB" dirty="0" smtClean="0"/>
              <a:t>System continues to be more robust with more satellites and improved ground segment</a:t>
            </a:r>
          </a:p>
          <a:p>
            <a:endParaRPr lang="en-GB" dirty="0"/>
          </a:p>
          <a:p>
            <a:r>
              <a:rPr lang="en-GB" dirty="0"/>
              <a:t>Sentinel data have been used in all the major activities undertaken by CEOS and GEO such as GFOI, GEOGLAM, several Disasters </a:t>
            </a:r>
            <a:r>
              <a:rPr lang="en-GB" dirty="0" smtClean="0"/>
              <a:t>activities, etc.</a:t>
            </a:r>
          </a:p>
          <a:p>
            <a:endParaRPr lang="en-GB" dirty="0"/>
          </a:p>
          <a:p>
            <a:r>
              <a:rPr lang="en-GB" dirty="0" smtClean="0"/>
              <a:t>Progress continues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 smtClean="0"/>
              <a:t>SIT Chair Priorities 2016-2017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08996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6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228600" y="1371600"/>
            <a:ext cx="8686800" cy="4724400"/>
          </a:xfrm>
        </p:spPr>
        <p:txBody>
          <a:bodyPr/>
          <a:lstStyle/>
          <a:p>
            <a:pPr marL="0" lvl="0" indent="0">
              <a:buNone/>
            </a:pPr>
            <a:r>
              <a:rPr lang="en-GB" dirty="0" smtClean="0"/>
              <a:t>3.	Further develop the </a:t>
            </a:r>
            <a:r>
              <a:rPr lang="en-GB" dirty="0"/>
              <a:t>relationships with IPCC and UNFCCC </a:t>
            </a:r>
            <a:r>
              <a:rPr lang="en-GB" dirty="0" smtClean="0"/>
              <a:t>to </a:t>
            </a:r>
            <a:r>
              <a:rPr lang="en-GB" dirty="0"/>
              <a:t>support </a:t>
            </a:r>
            <a:r>
              <a:rPr lang="en-GB" b="1" dirty="0"/>
              <a:t>observation of climate indicators </a:t>
            </a:r>
            <a:r>
              <a:rPr lang="en-GB" dirty="0"/>
              <a:t>in the post-COP-21 context</a:t>
            </a:r>
            <a:r>
              <a:rPr lang="en-GB" dirty="0" smtClean="0"/>
              <a:t>;</a:t>
            </a:r>
          </a:p>
          <a:p>
            <a:pPr marL="457200" lvl="0" indent="-457200">
              <a:buFont typeface="+mj-lt"/>
              <a:buAutoNum type="arabicPeriod"/>
            </a:pPr>
            <a:endParaRPr lang="en-GB" sz="800" dirty="0"/>
          </a:p>
          <a:p>
            <a:r>
              <a:rPr lang="en-AU" dirty="0" smtClean="0"/>
              <a:t>Continued reporting to SBSTA</a:t>
            </a:r>
          </a:p>
          <a:p>
            <a:endParaRPr lang="en-AU" dirty="0"/>
          </a:p>
          <a:p>
            <a:r>
              <a:rPr lang="en-AU" dirty="0" smtClean="0"/>
              <a:t>New GCOS IP and CEOS Response, including discussion of indicators.</a:t>
            </a:r>
          </a:p>
          <a:p>
            <a:endParaRPr lang="en-AU" dirty="0"/>
          </a:p>
          <a:p>
            <a:r>
              <a:rPr lang="en-AU" dirty="0" smtClean="0"/>
              <a:t>IPCC Guidelines advocacy</a:t>
            </a:r>
          </a:p>
          <a:p>
            <a:endParaRPr lang="en-AU" dirty="0"/>
          </a:p>
          <a:p>
            <a:r>
              <a:rPr lang="en-AU" dirty="0" smtClean="0"/>
              <a:t>EC Chair Priority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 smtClean="0"/>
              <a:t>SIT Chair Priorities 2016-2017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93556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7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228600" y="1371600"/>
            <a:ext cx="8686800" cy="4724400"/>
          </a:xfrm>
        </p:spPr>
        <p:txBody>
          <a:bodyPr/>
          <a:lstStyle/>
          <a:p>
            <a:pPr marL="0" lvl="0" indent="0">
              <a:buNone/>
            </a:pPr>
            <a:r>
              <a:rPr lang="en-GB" dirty="0" smtClean="0"/>
              <a:t>4.	Maintain </a:t>
            </a:r>
            <a:r>
              <a:rPr lang="en-GB" dirty="0"/>
              <a:t>and improve our </a:t>
            </a:r>
            <a:r>
              <a:rPr lang="en-GB" b="1" dirty="0"/>
              <a:t>strategic partnerships </a:t>
            </a:r>
            <a:r>
              <a:rPr lang="en-GB" dirty="0"/>
              <a:t>(e.g. UN agencies, Development Banks, international programmes and </a:t>
            </a:r>
            <a:r>
              <a:rPr lang="en-GB" dirty="0" smtClean="0"/>
              <a:t>agencies)</a:t>
            </a:r>
          </a:p>
          <a:p>
            <a:pPr marL="457200" lvl="0" indent="-457200">
              <a:buFont typeface="+mj-lt"/>
              <a:buAutoNum type="arabicPeriod"/>
            </a:pPr>
            <a:endParaRPr lang="en-GB" sz="800" dirty="0" smtClean="0"/>
          </a:p>
          <a:p>
            <a:r>
              <a:rPr lang="en-AU" dirty="0" smtClean="0"/>
              <a:t>Development finance survey</a:t>
            </a:r>
          </a:p>
          <a:p>
            <a:endParaRPr lang="en-AU" dirty="0" smtClean="0"/>
          </a:p>
          <a:p>
            <a:r>
              <a:rPr lang="en-AU" dirty="0" smtClean="0"/>
              <a:t>IFI initiative actions and cooperation with GEO</a:t>
            </a:r>
          </a:p>
          <a:p>
            <a:endParaRPr lang="en-AU" dirty="0"/>
          </a:p>
          <a:p>
            <a:r>
              <a:rPr lang="en-AU" dirty="0" smtClean="0"/>
              <a:t>GEO Plenary IFI Panel</a:t>
            </a:r>
          </a:p>
          <a:p>
            <a:endParaRPr lang="en-AU" dirty="0"/>
          </a:p>
          <a:p>
            <a:r>
              <a:rPr lang="en-AU" dirty="0" smtClean="0"/>
              <a:t>Development of statement and supporting document</a:t>
            </a:r>
          </a:p>
          <a:p>
            <a:endParaRPr lang="en-AU" dirty="0"/>
          </a:p>
          <a:p>
            <a:r>
              <a:rPr lang="en-AU" dirty="0" smtClean="0"/>
              <a:t>Starting </a:t>
            </a:r>
            <a:r>
              <a:rPr lang="en-AU" dirty="0"/>
              <a:t>to work with some of the UN </a:t>
            </a:r>
            <a:r>
              <a:rPr lang="en-AU" dirty="0" smtClean="0"/>
              <a:t>agencies as custodians of</a:t>
            </a:r>
            <a:r>
              <a:rPr lang="en-AU" dirty="0"/>
              <a:t> specific </a:t>
            </a:r>
            <a:r>
              <a:rPr lang="en-AU" dirty="0" smtClean="0"/>
              <a:t>SDG indicators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 smtClean="0"/>
              <a:t>SIT Chair Priorities 2016-2017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4636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8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228600" y="1371600"/>
            <a:ext cx="8458200" cy="4724400"/>
          </a:xfrm>
        </p:spPr>
        <p:txBody>
          <a:bodyPr/>
          <a:lstStyle/>
          <a:p>
            <a:pPr marL="0" lvl="0" indent="0">
              <a:buNone/>
            </a:pPr>
            <a:r>
              <a:rPr lang="en-GB" dirty="0" smtClean="0"/>
              <a:t>5.	Ensure </a:t>
            </a:r>
            <a:r>
              <a:rPr lang="en-GB" dirty="0"/>
              <a:t>effective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b="1" dirty="0" smtClean="0"/>
              <a:t>functioning </a:t>
            </a:r>
            <a:r>
              <a:rPr lang="en-GB" b="1" dirty="0"/>
              <a:t>of </a:t>
            </a:r>
            <a:r>
              <a:rPr lang="en-GB" b="1" dirty="0" smtClean="0"/>
              <a:t>GEO, </a:t>
            </a:r>
            <a:r>
              <a:rPr lang="en-GB" b="1" dirty="0"/>
              <a:t>and CEOS within GEO</a:t>
            </a:r>
            <a:r>
              <a:rPr lang="en-GB" dirty="0" smtClean="0"/>
              <a:t>, </a:t>
            </a:r>
            <a:r>
              <a:rPr lang="en-US" dirty="0" smtClean="0"/>
              <a:t>with </a:t>
            </a:r>
            <a:r>
              <a:rPr lang="en-US" dirty="0"/>
              <a:t>its</a:t>
            </a:r>
            <a:r>
              <a:rPr lang="en-US" dirty="0" smtClean="0"/>
              <a:t> </a:t>
            </a:r>
            <a:r>
              <a:rPr lang="en-US" dirty="0"/>
              <a:t>new strategic goals and a new governance model for the coming decade</a:t>
            </a:r>
            <a:endParaRPr lang="en-GB" dirty="0"/>
          </a:p>
          <a:p>
            <a:pPr marL="457200" lvl="0" indent="-457200">
              <a:buFont typeface="+mj-lt"/>
              <a:buAutoNum type="arabicPeriod"/>
            </a:pPr>
            <a:endParaRPr lang="en-GB" sz="800" dirty="0"/>
          </a:p>
          <a:p>
            <a:r>
              <a:rPr lang="en-GB" dirty="0" smtClean="0"/>
              <a:t>Active CEOS participation in GEO Programme Board (2016, 2017-2019)</a:t>
            </a:r>
          </a:p>
          <a:p>
            <a:r>
              <a:rPr lang="en-GB" dirty="0" smtClean="0"/>
              <a:t>CEOS representative of PB Participating Organisations at GEO Executive Committee (2016, 2017-2019)</a:t>
            </a:r>
          </a:p>
          <a:p>
            <a:r>
              <a:rPr lang="en-GB" dirty="0" smtClean="0"/>
              <a:t>CEOS has been strong supporter (at least) of a more issue-driven approach to GEO implementation, focusing on SDGs, Paris Agenda and Sendai Agreement as first priorities</a:t>
            </a:r>
          </a:p>
          <a:p>
            <a:r>
              <a:rPr lang="en-GB" dirty="0" smtClean="0"/>
              <a:t>Restructuring of GEO infrastructure in response to the above, including creation of Programme Board, reform of </a:t>
            </a:r>
            <a:r>
              <a:rPr lang="en-GB" dirty="0" err="1" smtClean="0"/>
              <a:t>Excom</a:t>
            </a:r>
            <a:r>
              <a:rPr lang="en-GB" dirty="0"/>
              <a:t> </a:t>
            </a:r>
            <a:r>
              <a:rPr lang="en-GB" dirty="0" smtClean="0"/>
              <a:t>and Plenary</a:t>
            </a:r>
          </a:p>
          <a:p>
            <a:r>
              <a:rPr lang="en-GB" dirty="0" smtClean="0"/>
              <a:t>Reformulation of GEO programme to be more responsive, directed  and relevant 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 smtClean="0"/>
              <a:t>SIT Chair Priorities 2016-2017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694536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9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228600" y="1371600"/>
            <a:ext cx="8686800" cy="4724400"/>
          </a:xfrm>
        </p:spPr>
        <p:txBody>
          <a:bodyPr/>
          <a:lstStyle/>
          <a:p>
            <a:pPr marL="0" lvl="0" indent="0">
              <a:buNone/>
            </a:pPr>
            <a:r>
              <a:rPr lang="en-GB" dirty="0" smtClean="0"/>
              <a:t>6.	Support </a:t>
            </a:r>
            <a:r>
              <a:rPr lang="en-GB" b="1" dirty="0" smtClean="0"/>
              <a:t>initiatives </a:t>
            </a:r>
            <a:r>
              <a:rPr lang="en-GB" b="1" dirty="0"/>
              <a:t>proposed by the CEOS Chairs </a:t>
            </a:r>
            <a:r>
              <a:rPr lang="en-GB" dirty="0"/>
              <a:t>in 2016 and 2017</a:t>
            </a:r>
            <a:r>
              <a:rPr lang="en-GB" dirty="0" smtClean="0"/>
              <a:t>.</a:t>
            </a:r>
          </a:p>
          <a:p>
            <a:pPr marL="457200" lvl="0" indent="-457200">
              <a:buAutoNum type="arabicPeriod" startAt="6"/>
            </a:pPr>
            <a:endParaRPr lang="en-GB" dirty="0"/>
          </a:p>
          <a:p>
            <a:r>
              <a:rPr lang="en-GB" b="1" dirty="0" smtClean="0"/>
              <a:t>2016: CSIRO</a:t>
            </a:r>
          </a:p>
          <a:p>
            <a:pPr lvl="1"/>
            <a:r>
              <a:rPr lang="en-GB" dirty="0" smtClean="0"/>
              <a:t>Future Data Architectures: initial report; continuation into 2017</a:t>
            </a:r>
          </a:p>
          <a:p>
            <a:pPr lvl="1"/>
            <a:r>
              <a:rPr lang="en-GB" dirty="0" smtClean="0"/>
              <a:t>Non-</a:t>
            </a:r>
            <a:r>
              <a:rPr lang="en-GB" dirty="0" err="1" smtClean="0"/>
              <a:t>Meterological</a:t>
            </a:r>
            <a:r>
              <a:rPr lang="en-GB" dirty="0" smtClean="0"/>
              <a:t> Applications: reported at Plenary 2016</a:t>
            </a:r>
            <a:endParaRPr lang="en-GB" dirty="0"/>
          </a:p>
          <a:p>
            <a:endParaRPr lang="en-GB" dirty="0" smtClean="0"/>
          </a:p>
          <a:p>
            <a:r>
              <a:rPr lang="en-GB" b="1" dirty="0" smtClean="0"/>
              <a:t>2017: USGS</a:t>
            </a:r>
          </a:p>
          <a:p>
            <a:pPr lvl="1"/>
            <a:r>
              <a:rPr lang="en-GB" dirty="0" smtClean="0"/>
              <a:t>FDA: sustaining of efforts</a:t>
            </a:r>
          </a:p>
          <a:p>
            <a:pPr lvl="1"/>
            <a:r>
              <a:rPr lang="en-GB" dirty="0" smtClean="0"/>
              <a:t>MRI: new area of effort</a:t>
            </a:r>
          </a:p>
          <a:p>
            <a:pPr lvl="1"/>
            <a:endParaRPr lang="en-GB" dirty="0"/>
          </a:p>
          <a:p>
            <a:r>
              <a:rPr lang="en-GB" b="1" dirty="0" smtClean="0"/>
              <a:t>2018: EC</a:t>
            </a:r>
          </a:p>
          <a:p>
            <a:pPr lvl="1"/>
            <a:r>
              <a:rPr lang="en-GB" dirty="0" smtClean="0"/>
              <a:t>Carbon and Climate</a:t>
            </a:r>
          </a:p>
          <a:p>
            <a:pPr lvl="1"/>
            <a:r>
              <a:rPr lang="en-GB" dirty="0" smtClean="0"/>
              <a:t>Data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 smtClean="0"/>
              <a:t>SIT Chair Priorities 2016-2017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13074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9A00"/>
      </a:accent1>
      <a:accent2>
        <a:srgbClr val="9F2D20"/>
      </a:accent2>
      <a:accent3>
        <a:srgbClr val="8F8F8F"/>
      </a:accent3>
      <a:accent4>
        <a:srgbClr val="001E59"/>
      </a:accent4>
      <a:accent5>
        <a:srgbClr val="FFCAAA"/>
      </a:accent5>
      <a:accent6>
        <a:srgbClr val="90281C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8873</TotalTime>
  <Words>349</Words>
  <Application>Microsoft Macintosh PowerPoint</Application>
  <PresentationFormat>On-screen Show (4:3)</PresentationFormat>
  <Paragraphs>112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Arial Bold</vt:lpstr>
      <vt:lpstr>Avenir Roman</vt:lpstr>
      <vt:lpstr>Calibri</vt:lpstr>
      <vt:lpstr>Courier New</vt:lpstr>
      <vt:lpstr>Droid Serif</vt:lpstr>
      <vt:lpstr>Helvetica</vt:lpstr>
      <vt:lpstr>Proxima Nova Regular</vt:lpstr>
      <vt:lpstr>Wingdings</vt:lpstr>
      <vt:lpstr>Arial</vt:lpstr>
      <vt:lpstr>Default</vt:lpstr>
      <vt:lpstr>Review of SIT Chair 2016-2017 Outcomes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Goes Here</dc:title>
  <dc:creator>Brian R. Williams</dc:creator>
  <cp:lastModifiedBy>George Dyke</cp:lastModifiedBy>
  <cp:revision>160</cp:revision>
  <dcterms:modified xsi:type="dcterms:W3CDTF">2017-09-14T07:22:42Z</dcterms:modified>
</cp:coreProperties>
</file>