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/>
  </p:normalViewPr>
  <p:slideViewPr>
    <p:cSldViewPr>
      <p:cViewPr varScale="1">
        <p:scale>
          <a:sx n="108" d="100"/>
          <a:sy n="108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576101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368811" cy="129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000" b="1" dirty="0" smtClean="0">
                <a:solidFill>
                  <a:srgbClr val="FFFFFF"/>
                </a:solidFill>
                <a:latin typeface="+mj-lt"/>
              </a:rPr>
              <a:t>2018-2019 CEOS SIT Chair Priorities</a:t>
            </a:r>
            <a:endParaRPr sz="40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S. </a:t>
            </a:r>
            <a:r>
              <a:rPr lang="en-US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Volz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NOAA, SIT Vice Chair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25</a:t>
            </a:r>
            <a:endParaRPr lang="en-AU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Frascati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53362" y="-7099"/>
            <a:ext cx="9373522" cy="6960792"/>
            <a:chOff x="-53362" y="-205563"/>
            <a:chExt cx="9373522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b="91630"/>
            <a:stretch/>
          </p:blipFill>
          <p:spPr>
            <a:xfrm>
              <a:off x="-53362" y="-205563"/>
              <a:ext cx="9277826" cy="6858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34" y="946703"/>
              <a:ext cx="9277826" cy="4907280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-98528" y="-42528"/>
            <a:ext cx="9235440" cy="6969034"/>
            <a:chOff x="-98528" y="-42528"/>
            <a:chExt cx="9235440" cy="6969034"/>
          </a:xfrm>
        </p:grpSpPr>
        <p:sp>
          <p:nvSpPr>
            <p:cNvPr id="13" name="Rectangle 12"/>
            <p:cNvSpPr/>
            <p:nvPr/>
          </p:nvSpPr>
          <p:spPr>
            <a:xfrm>
              <a:off x="-98528" y="-42528"/>
              <a:ext cx="9235440" cy="6969034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venir Roman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1675" y="980834"/>
              <a:ext cx="4984925" cy="4984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1630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52400" y="13716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 smtClean="0">
                <a:latin typeface="Arial" panose="020B0604020202020204" pitchFamily="34" charset="0"/>
              </a:rPr>
              <a:t>We have a highly capable organization of dedicated and creative action, collectively focused on advancing Earth Observation as a discipline and as a calling.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 smtClean="0">
                <a:latin typeface="Arial" panose="020B0604020202020204" pitchFamily="34" charset="0"/>
              </a:rPr>
              <a:t>We have seen evidence over the last two days of how full – and overfull – our plates are with important, relevant, and needed work.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 smtClean="0">
                <a:latin typeface="Arial" panose="020B0604020202020204" pitchFamily="34" charset="0"/>
              </a:rPr>
              <a:t>As the SIT Chair I recognize the Chair team’s primary task is to enable you and the organization to be successful.  </a:t>
            </a:r>
            <a:endParaRPr lang="en-US" sz="2400" b="1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 smtClean="0">
                <a:latin typeface="Arial" panose="020B0604020202020204" pitchFamily="34" charset="0"/>
              </a:rPr>
              <a:t>I have four general priorities for NOAA’s tenure.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81200" y="365125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SIT Chair Responsibilities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288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52400" y="1219200"/>
            <a:ext cx="8763000" cy="51054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200" b="1" dirty="0">
                <a:latin typeface="Arial" panose="020B0604020202020204" pitchFamily="34" charset="0"/>
              </a:rPr>
              <a:t>Ensure the efficient execution of existing SIT responsibilities as described in the SIT Terms of Reference, including addressing Working Group and Virtual Constellation (VC) continuity, sustainability, and outputs, including: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Undertaking gap analyses for each VC, to support ongoing and likely upcoming strategic Agency observatory decisions;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Seeking observations from VCs and WGs on best practices and possible modifications to existing practices; and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Supporting </a:t>
            </a:r>
            <a:r>
              <a:rPr lang="en-US" sz="2200" dirty="0">
                <a:latin typeface="Arial" panose="020B0604020202020204" pitchFamily="34" charset="0"/>
              </a:rPr>
              <a:t>the activities of the CEOS </a:t>
            </a:r>
            <a:r>
              <a:rPr lang="en-US" sz="2200" i="1" dirty="0">
                <a:latin typeface="Arial" panose="020B0604020202020204" pitchFamily="34" charset="0"/>
              </a:rPr>
              <a:t>ad hoc </a:t>
            </a:r>
            <a:r>
              <a:rPr lang="en-US" sz="2200" dirty="0">
                <a:latin typeface="Arial" panose="020B0604020202020204" pitchFamily="34" charset="0"/>
              </a:rPr>
              <a:t>Team on Sustainable Development Goals by identifying targets and indicators relevant to each </a:t>
            </a:r>
            <a:r>
              <a:rPr lang="en-US" sz="2200" dirty="0" smtClean="0">
                <a:latin typeface="Arial" panose="020B0604020202020204" pitchFamily="34" charset="0"/>
              </a:rPr>
              <a:t>VC.</a:t>
            </a:r>
          </a:p>
          <a:p>
            <a:pPr lvl="1">
              <a:lnSpc>
                <a:spcPct val="90000"/>
              </a:lnSpc>
            </a:pPr>
            <a:endParaRPr lang="en-US" sz="2200" b="1" dirty="0" smtClean="0">
              <a:latin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200" b="1" dirty="0" smtClean="0">
                <a:latin typeface="Arial" panose="020B0604020202020204" pitchFamily="34" charset="0"/>
              </a:rPr>
              <a:t>Enhance the utility of new observations from next generation of geostationary satellites and exploring development of LEO/GEO combination products and data processing capabilities.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752600" y="304800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SIT Chair 2018-2019 Priorities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44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81000" y="1447800"/>
            <a:ext cx="8382000" cy="47244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 startAt="3"/>
            </a:pPr>
            <a:r>
              <a:rPr lang="en-US" sz="2200" b="1" dirty="0" smtClean="0">
                <a:latin typeface="Arial" panose="020B0604020202020204" pitchFamily="34" charset="0"/>
              </a:rPr>
              <a:t>Improve and clarify CEOS relationships with CGMS, GEO, and to a lesser degree WMO, by identifying coordinated activities and, where appropriate, holistic interaction among CEOS, CGMS, GEO, and WMO, emphasizing the unique values of each.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Identify and focus on areas of appropriate and productive collaboration.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Take stock of trends and future directions so that CEOS can best serve the needs of its Agencies and execute its role most productively alongside CGMS, GEO, and WMO 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Arial" panose="020B0604020202020204" pitchFamily="34" charset="0"/>
              </a:rPr>
              <a:t>Identify appropriate and productive engagement approaches with commercial sector in the process.</a:t>
            </a:r>
          </a:p>
          <a:p>
            <a:pPr>
              <a:lnSpc>
                <a:spcPct val="90000"/>
              </a:lnSpc>
            </a:pPr>
            <a:endParaRPr lang="en-US" sz="2200" dirty="0" smtClean="0">
              <a:latin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US" sz="2200" b="1" dirty="0" smtClean="0">
                <a:latin typeface="Arial" panose="020B0604020202020204" pitchFamily="34" charset="0"/>
              </a:rPr>
              <a:t>Support initiatives undertaken by CEOS Chairs in 2018 and 2019.</a:t>
            </a:r>
            <a:endParaRPr lang="en-US" sz="2200" b="1" dirty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5</a:t>
            </a:fld>
            <a:endParaRPr lang="uk-UA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752600" y="304800"/>
            <a:ext cx="6534150" cy="62547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algn="l" defTabSz="914400"/>
            <a:r>
              <a:rPr lang="en-US" dirty="0" smtClean="0"/>
              <a:t>SIT Chair 2018-2019 Priorities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017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6200" y="1219200"/>
            <a:ext cx="8839200" cy="5410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Carbon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GHG Guidebook Development for AC-VC review (Nov ’17) and final (Mar ’18)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AC-VC GHG Constellation white paper draft (Dec ‘17) 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Climate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Submit </a:t>
            </a:r>
            <a:r>
              <a:rPr lang="en-AU" dirty="0"/>
              <a:t>a more complete </a:t>
            </a:r>
            <a:r>
              <a:rPr lang="en-AU" dirty="0" smtClean="0"/>
              <a:t>report </a:t>
            </a:r>
            <a:r>
              <a:rPr lang="en-AU" dirty="0"/>
              <a:t>including recommendations/actions referring to </a:t>
            </a:r>
            <a:r>
              <a:rPr lang="en-AU" dirty="0" smtClean="0"/>
              <a:t>2.0 of the ECV Inventory Gap Analysis to </a:t>
            </a:r>
            <a:r>
              <a:rPr lang="en-AU" dirty="0"/>
              <a:t>SIT-33 for </a:t>
            </a:r>
            <a:r>
              <a:rPr lang="en-AU" dirty="0" smtClean="0"/>
              <a:t>endorsement – could this be a foundational task of CEOS?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Water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Identify leads and steering committee; proposal for workshop (Oct ‘17)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Virtual Constellations 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Continuity theme - promote gap analyses for each VC, #2 priority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Working Groups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Support multiple Plenary Endorsements</a:t>
            </a: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AU" b="1" dirty="0" smtClean="0"/>
              <a:t>Strategic Guidance Documents</a:t>
            </a:r>
          </a:p>
          <a:p>
            <a:pPr lvl="1">
              <a:lnSpc>
                <a:spcPct val="90000"/>
              </a:lnSpc>
              <a:spcBef>
                <a:spcPts val="300"/>
              </a:spcBef>
            </a:pPr>
            <a:r>
              <a:rPr lang="en-AU" dirty="0" smtClean="0"/>
              <a:t>Is it time for a review and update?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905000" y="304800"/>
            <a:ext cx="5638800" cy="533400"/>
          </a:xfrm>
        </p:spPr>
        <p:txBody>
          <a:bodyPr/>
          <a:lstStyle/>
          <a:p>
            <a:r>
              <a:rPr lang="en-US" sz="3200" dirty="0" smtClean="0">
                <a:latin typeface="Arial Bold" panose="020B0704020202020204" pitchFamily="34" charset="0"/>
                <a:cs typeface="Arial Bold" panose="020B0704020202020204" pitchFamily="34" charset="0"/>
              </a:rPr>
              <a:t>Observations from SIT TWS</a:t>
            </a:r>
            <a:endParaRPr lang="en-US" sz="3200" dirty="0"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754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9088</TotalTime>
  <Words>481</Words>
  <Application>Microsoft Macintosh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2018-2019 CEOS SIT Chair Priorities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Microsoft Office User</cp:lastModifiedBy>
  <cp:revision>131</cp:revision>
  <dcterms:modified xsi:type="dcterms:W3CDTF">2017-09-14T07:16:41Z</dcterms:modified>
</cp:coreProperties>
</file>