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 id="2147483719" r:id="rId3"/>
  </p:sldMasterIdLst>
  <p:notesMasterIdLst>
    <p:notesMasterId r:id="rId15"/>
  </p:notesMasterIdLst>
  <p:sldIdLst>
    <p:sldId id="256" r:id="rId4"/>
    <p:sldId id="514" r:id="rId5"/>
    <p:sldId id="599" r:id="rId6"/>
    <p:sldId id="600" r:id="rId7"/>
    <p:sldId id="601" r:id="rId8"/>
    <p:sldId id="602" r:id="rId9"/>
    <p:sldId id="598" r:id="rId10"/>
    <p:sldId id="603" r:id="rId11"/>
    <p:sldId id="606" r:id="rId12"/>
    <p:sldId id="605" r:id="rId13"/>
    <p:sldId id="604" r:id="rId14"/>
  </p:sldIdLst>
  <p:sldSz cx="9144000" cy="6858000" type="screen4x3"/>
  <p:notesSz cx="6858000" cy="9144000"/>
  <p:defaultTextStyle>
    <a:lvl1pPr defTabSz="457200">
      <a:defRPr>
        <a:solidFill>
          <a:srgbClr val="002569"/>
        </a:solidFill>
      </a:defRPr>
    </a:lvl1pPr>
    <a:lvl2pPr indent="457200" defTabSz="457200">
      <a:defRPr>
        <a:solidFill>
          <a:srgbClr val="002569"/>
        </a:solidFill>
      </a:defRPr>
    </a:lvl2pPr>
    <a:lvl3pPr indent="914400" defTabSz="457200">
      <a:defRPr>
        <a:solidFill>
          <a:srgbClr val="002569"/>
        </a:solidFill>
      </a:defRPr>
    </a:lvl3pPr>
    <a:lvl4pPr indent="1371600" defTabSz="457200">
      <a:defRPr>
        <a:solidFill>
          <a:srgbClr val="002569"/>
        </a:solidFill>
      </a:defRPr>
    </a:lvl4pPr>
    <a:lvl5pPr indent="1828800" defTabSz="457200">
      <a:defRPr>
        <a:solidFill>
          <a:srgbClr val="002569"/>
        </a:solidFill>
      </a:defRPr>
    </a:lvl5pPr>
    <a:lvl6pPr indent="2286000" defTabSz="457200">
      <a:defRPr>
        <a:solidFill>
          <a:srgbClr val="002569"/>
        </a:solidFill>
      </a:defRPr>
    </a:lvl6pPr>
    <a:lvl7pPr indent="2743200" defTabSz="457200">
      <a:defRPr>
        <a:solidFill>
          <a:srgbClr val="002569"/>
        </a:solidFill>
      </a:defRPr>
    </a:lvl7pPr>
    <a:lvl8pPr indent="3200400" defTabSz="457200">
      <a:defRPr>
        <a:solidFill>
          <a:srgbClr val="002569"/>
        </a:solidFill>
      </a:defRPr>
    </a:lvl8pPr>
    <a:lvl9pPr indent="3657600" defTabSz="457200">
      <a:defRPr>
        <a:solidFill>
          <a:srgbClr val="002569"/>
        </a:solidFil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333399"/>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DDCA"/>
          </a:solidFill>
        </a:fill>
      </a:tcStyle>
    </a:wholeTbl>
    <a:band2H>
      <a:tcTxStyle/>
      <a:tcStyle>
        <a:tcBdr/>
        <a:fill>
          <a:solidFill>
            <a:srgbClr val="FFEF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9A00"/>
          </a:solidFill>
        </a:fill>
      </a:tcStyle>
    </a:firstRow>
  </a:tblStyle>
  <a:tblStyle styleId="{C7B018BB-80A7-4F77-B60F-C8B233D01FF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CBCB"/>
          </a:solidFill>
        </a:fill>
      </a:tcStyle>
    </a:wholeTbl>
    <a:band2H>
      <a:tcTxStyle/>
      <a:tcStyle>
        <a:tcBdr/>
        <a:fill>
          <a:solidFill>
            <a:srgbClr val="EEE7E7"/>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0281C"/>
          </a:solidFill>
        </a:fill>
      </a:tcStyle>
    </a:firstRow>
  </a:tblStyle>
  <a:tblStyle styleId="{CF821DB8-F4EB-4A41-A1BA-3FCAFE7338EE}" styleName="">
    <a:tblBg/>
    <a:wholeTbl>
      <a:tcTxStyle b="on" i="on">
        <a:fontRef idx="major">
          <a:srgbClr val="002569"/>
        </a:fontRef>
        <a:srgbClr val="002569"/>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EA"/>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9A00"/>
          </a:solidFill>
        </a:fill>
      </a:tcStyle>
    </a:firstCol>
    <a:lastRow>
      <a:tcTxStyle b="on" i="on">
        <a:fontRef idx="major">
          <a:srgbClr val="002569"/>
        </a:fontRef>
        <a:srgbClr val="002569"/>
      </a:tcTxStyle>
      <a:tcStyle>
        <a:tcBdr>
          <a:left>
            <a:ln w="12700" cap="flat">
              <a:noFill/>
              <a:miter lim="400000"/>
            </a:ln>
          </a:left>
          <a:right>
            <a:ln w="12700" cap="flat">
              <a:noFill/>
              <a:miter lim="400000"/>
            </a:ln>
          </a:right>
          <a:top>
            <a:ln w="508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2569"/>
              </a:solidFill>
              <a:prstDash val="solid"/>
              <a:bevel/>
            </a:ln>
          </a:top>
          <a:bottom>
            <a:ln w="25400" cap="flat">
              <a:solidFill>
                <a:srgbClr val="002569"/>
              </a:solidFill>
              <a:prstDash val="solid"/>
              <a:bevel/>
            </a:ln>
          </a:bottom>
          <a:insideH>
            <a:ln w="12700" cap="flat">
              <a:noFill/>
              <a:miter lim="400000"/>
            </a:ln>
          </a:insideH>
          <a:insideV>
            <a:ln w="12700" cap="flat">
              <a:noFill/>
              <a:miter lim="400000"/>
            </a:ln>
          </a:insideV>
        </a:tcBdr>
        <a:fill>
          <a:solidFill>
            <a:srgbClr val="FF9A00"/>
          </a:solidFill>
        </a:fill>
      </a:tcStyle>
    </a:firstRow>
  </a:tblStyle>
  <a:tblStyle styleId="{33BA23B1-9221-436E-865A-0063620EA4FD}" styleName="">
    <a:tblBg/>
    <a:wholeTbl>
      <a:tcTxStyle b="on" i="on">
        <a:fontRef idx="major">
          <a:srgbClr val="002569"/>
        </a:fontRef>
        <a:srgbClr val="002569"/>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BD3"/>
          </a:solidFill>
        </a:fill>
      </a:tcStyle>
    </a:wholeTbl>
    <a:band2H>
      <a:tcTxStyle/>
      <a:tcStyle>
        <a:tcBdr/>
        <a:fill>
          <a:solidFill>
            <a:srgbClr val="E6E7E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2569"/>
          </a:solidFill>
        </a:fill>
      </a:tcStyle>
    </a:firstRow>
  </a:tblStyle>
  <a:tblStyle styleId="{2708684C-4D16-4618-839F-0558EEFCDFE6}" styleName="">
    <a:tblBg/>
    <a:wholeTb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wholeTbl>
    <a:band2H>
      <a:tcTxStyle/>
      <a:tcStyle>
        <a:tcBdr/>
        <a:fill>
          <a:solidFill>
            <a:srgbClr val="FFFFFF"/>
          </a:solidFill>
        </a:fill>
      </a:tcStyle>
    </a:band2H>
    <a:firstCol>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solidFill>
            <a:srgbClr val="002569">
              <a:alpha val="20000"/>
            </a:srgbClr>
          </a:solidFill>
        </a:fill>
      </a:tcStyle>
    </a:firstCol>
    <a:la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50800" cap="flat">
              <a:solidFill>
                <a:srgbClr val="002569"/>
              </a:solidFill>
              <a:prstDash val="solid"/>
              <a:bevel/>
            </a:ln>
          </a:top>
          <a:bottom>
            <a:ln w="127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lastRow>
    <a:firstRow>
      <a:tcTxStyle b="on" i="on">
        <a:fontRef idx="major">
          <a:srgbClr val="002569"/>
        </a:fontRef>
        <a:srgbClr val="002569"/>
      </a:tcTxStyle>
      <a:tcStyle>
        <a:tcBdr>
          <a:left>
            <a:ln w="12700" cap="flat">
              <a:solidFill>
                <a:srgbClr val="002569"/>
              </a:solidFill>
              <a:prstDash val="solid"/>
              <a:bevel/>
            </a:ln>
          </a:left>
          <a:right>
            <a:ln w="12700" cap="flat">
              <a:solidFill>
                <a:srgbClr val="002569"/>
              </a:solidFill>
              <a:prstDash val="solid"/>
              <a:bevel/>
            </a:ln>
          </a:right>
          <a:top>
            <a:ln w="12700" cap="flat">
              <a:solidFill>
                <a:srgbClr val="002569"/>
              </a:solidFill>
              <a:prstDash val="solid"/>
              <a:bevel/>
            </a:ln>
          </a:top>
          <a:bottom>
            <a:ln w="25400" cap="flat">
              <a:solidFill>
                <a:srgbClr val="002569"/>
              </a:solidFill>
              <a:prstDash val="solid"/>
              <a:bevel/>
            </a:ln>
          </a:bottom>
          <a:insideH>
            <a:ln w="12700" cap="flat">
              <a:solidFill>
                <a:srgbClr val="002569"/>
              </a:solidFill>
              <a:prstDash val="solid"/>
              <a:bevel/>
            </a:ln>
          </a:insideH>
          <a:insideV>
            <a:ln w="12700" cap="flat">
              <a:solidFill>
                <a:srgbClr val="002569"/>
              </a:solidFill>
              <a:prstDash val="solid"/>
              <a:bevel/>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99"/>
    <p:restoredTop sz="86392" autoAdjust="0"/>
  </p:normalViewPr>
  <p:slideViewPr>
    <p:cSldViewPr>
      <p:cViewPr varScale="1">
        <p:scale>
          <a:sx n="115" d="100"/>
          <a:sy n="115" d="100"/>
        </p:scale>
        <p:origin x="1928"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hape 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8" name="Shape 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530218368"/>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05497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7</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extLst>
      <p:ext uri="{BB962C8B-B14F-4D97-AF65-F5344CB8AC3E}">
        <p14:creationId xmlns:p14="http://schemas.microsoft.com/office/powerpoint/2010/main" val="109141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8</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extLst>
      <p:ext uri="{BB962C8B-B14F-4D97-AF65-F5344CB8AC3E}">
        <p14:creationId xmlns:p14="http://schemas.microsoft.com/office/powerpoint/2010/main" val="1091416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0443" tIns="45222" rIns="90443" bIns="45222" numCol="1" anchor="t" anchorCtr="0" compatLnSpc="1">
            <a:prstTxWarp prst="textNoShape">
              <a:avLst/>
            </a:prstTxWarp>
          </a:bodyPr>
          <a:lstStyle/>
          <a:p>
            <a:pPr eaLnBrk="1" hangingPunct="1"/>
            <a:endParaRPr lang="en-US" dirty="0">
              <a:latin typeface="Times New Roman" charset="0"/>
              <a:ea typeface="ＭＳ Ｐゴシック" charset="0"/>
              <a:cs typeface="ＭＳ Ｐゴシック" charset="0"/>
            </a:endParaRPr>
          </a:p>
        </p:txBody>
      </p:sp>
      <p:sp>
        <p:nvSpPr>
          <p:cNvPr id="81923" name="Slide Number Placeholder 3"/>
          <p:cNvSpPr>
            <a:spLocks noGrp="1"/>
          </p:cNvSpPr>
          <p:nvPr>
            <p:ph type="sldNum" sz="quarter" idx="5"/>
          </p:nvPr>
        </p:nvSpPr>
        <p:spPr bwMode="auto">
          <a:xfrm>
            <a:off x="3883827" y="8684926"/>
            <a:ext cx="2972590"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3" tIns="45222" rIns="90443" bIns="45222"/>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46BBE0-5903-8148-8103-7D7D6F9BA880}" type="slidenum">
              <a:rPr lang="en-US" sz="1000">
                <a:solidFill>
                  <a:srgbClr val="000000"/>
                </a:solidFill>
                <a:latin typeface="Calibri" charset="0"/>
                <a:cs typeface="Arial" charset="0"/>
              </a:rPr>
              <a:pPr eaLnBrk="1" hangingPunct="1"/>
              <a:t>11</a:t>
            </a:fld>
            <a:endParaRPr lang="en-US" sz="1000" dirty="0">
              <a:solidFill>
                <a:srgbClr val="000000"/>
              </a:solidFill>
              <a:latin typeface="Calibri" charset="0"/>
              <a:cs typeface="Arial" charset="0"/>
            </a:endParaRPr>
          </a:p>
        </p:txBody>
      </p:sp>
      <p:sp>
        <p:nvSpPr>
          <p:cNvPr id="81924" name="Header Placeholder 4"/>
          <p:cNvSpPr>
            <a:spLocks noGrp="1"/>
          </p:cNvSpPr>
          <p:nvPr>
            <p:ph type="hdr" sz="quarter"/>
          </p:nvPr>
        </p:nvSpPr>
        <p:spPr bwMode="auto">
          <a:xfrm>
            <a:off x="1" y="0"/>
            <a:ext cx="2972591" cy="457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3" tIns="45222" rIns="90443" bIns="45222" numCol="1" anchor="t" anchorCtr="0" compatLnSpc="1">
            <a:prstTxWarp prst="textNoShape">
              <a:avLst/>
            </a:prstTxWarp>
          </a:bodyPr>
          <a:lstStyle>
            <a:lvl1pPr defTabSz="977881" eaLnBrk="0" hangingPunct="0">
              <a:defRPr sz="2400">
                <a:solidFill>
                  <a:schemeClr val="tx1"/>
                </a:solidFill>
                <a:latin typeface="Arial" charset="0"/>
                <a:ea typeface="ＭＳ Ｐゴシック" charset="0"/>
                <a:cs typeface="ＭＳ Ｐゴシック" charset="0"/>
              </a:defRPr>
            </a:lvl1pPr>
            <a:lvl2pPr marL="742935" indent="-285744" defTabSz="977881" eaLnBrk="0" hangingPunct="0">
              <a:defRPr sz="2400">
                <a:solidFill>
                  <a:schemeClr val="tx1"/>
                </a:solidFill>
                <a:latin typeface="Arial" charset="0"/>
                <a:ea typeface="ＭＳ Ｐゴシック" charset="0"/>
              </a:defRPr>
            </a:lvl2pPr>
            <a:lvl3pPr marL="1142977" indent="-228596" defTabSz="977881" eaLnBrk="0" hangingPunct="0">
              <a:defRPr sz="2400">
                <a:solidFill>
                  <a:schemeClr val="tx1"/>
                </a:solidFill>
                <a:latin typeface="Arial" charset="0"/>
                <a:ea typeface="ＭＳ Ｐゴシック" charset="0"/>
              </a:defRPr>
            </a:lvl3pPr>
            <a:lvl4pPr marL="1600168" indent="-228596" defTabSz="977881" eaLnBrk="0" hangingPunct="0">
              <a:defRPr sz="2400">
                <a:solidFill>
                  <a:schemeClr val="tx1"/>
                </a:solidFill>
                <a:latin typeface="Arial" charset="0"/>
                <a:ea typeface="ＭＳ Ｐゴシック" charset="0"/>
              </a:defRPr>
            </a:lvl4pPr>
            <a:lvl5pPr marL="2057359" indent="-228596" defTabSz="977881" eaLnBrk="0" hangingPunct="0">
              <a:defRPr sz="2400">
                <a:solidFill>
                  <a:schemeClr val="tx1"/>
                </a:solidFill>
                <a:latin typeface="Arial" charset="0"/>
                <a:ea typeface="ＭＳ Ｐゴシック" charset="0"/>
              </a:defRPr>
            </a:lvl5pPr>
            <a:lvl6pPr marL="2514550" indent="-228596" defTabSz="977881" eaLnBrk="0" fontAlgn="base" hangingPunct="0">
              <a:spcBef>
                <a:spcPct val="0"/>
              </a:spcBef>
              <a:spcAft>
                <a:spcPct val="0"/>
              </a:spcAft>
              <a:defRPr sz="2400">
                <a:solidFill>
                  <a:schemeClr val="tx1"/>
                </a:solidFill>
                <a:latin typeface="Arial" charset="0"/>
                <a:ea typeface="ＭＳ Ｐゴシック" charset="0"/>
              </a:defRPr>
            </a:lvl6pPr>
            <a:lvl7pPr marL="2971741" indent="-228596" defTabSz="977881" eaLnBrk="0" fontAlgn="base" hangingPunct="0">
              <a:spcBef>
                <a:spcPct val="0"/>
              </a:spcBef>
              <a:spcAft>
                <a:spcPct val="0"/>
              </a:spcAft>
              <a:defRPr sz="2400">
                <a:solidFill>
                  <a:schemeClr val="tx1"/>
                </a:solidFill>
                <a:latin typeface="Arial" charset="0"/>
                <a:ea typeface="ＭＳ Ｐゴシック" charset="0"/>
              </a:defRPr>
            </a:lvl7pPr>
            <a:lvl8pPr marL="3428932" indent="-228596" defTabSz="977881" eaLnBrk="0" fontAlgn="base" hangingPunct="0">
              <a:spcBef>
                <a:spcPct val="0"/>
              </a:spcBef>
              <a:spcAft>
                <a:spcPct val="0"/>
              </a:spcAft>
              <a:defRPr sz="2400">
                <a:solidFill>
                  <a:schemeClr val="tx1"/>
                </a:solidFill>
                <a:latin typeface="Arial" charset="0"/>
                <a:ea typeface="ＭＳ Ｐゴシック" charset="0"/>
              </a:defRPr>
            </a:lvl8pPr>
            <a:lvl9pPr marL="3886122" indent="-228596" defTabSz="977881"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endParaRPr lang="en-US" sz="1000" dirty="0">
              <a:solidFill>
                <a:srgbClr val="000000"/>
              </a:solidFill>
              <a:latin typeface="Times New Roman" charset="0"/>
            </a:endParaRPr>
          </a:p>
        </p:txBody>
      </p:sp>
    </p:spTree>
    <p:extLst>
      <p:ext uri="{BB962C8B-B14F-4D97-AF65-F5344CB8AC3E}">
        <p14:creationId xmlns:p14="http://schemas.microsoft.com/office/powerpoint/2010/main" val="1091416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AU" smtClean="0">
                <a:solidFill>
                  <a:srgbClr val="FFFFFF"/>
                </a:solidFill>
              </a:rPr>
              <a:t>Datacube Project – April 15</a:t>
            </a:r>
            <a:r>
              <a:rPr lang="en-AU" baseline="30000" smtClean="0">
                <a:solidFill>
                  <a:srgbClr val="FFFFFF"/>
                </a:solidFill>
              </a:rPr>
              <a:t>th</a:t>
            </a:r>
            <a:r>
              <a:rPr lang="en-AU" smtClean="0">
                <a:solidFill>
                  <a:srgbClr val="FFFFFF"/>
                </a:solidFill>
              </a:rPr>
              <a:t>, 2013</a:t>
            </a:r>
            <a:endParaRPr lang="en-AU">
              <a:solidFill>
                <a:srgbClr val="FFFFFF"/>
              </a:solidFill>
            </a:endParaRPr>
          </a:p>
        </p:txBody>
      </p:sp>
    </p:spTree>
    <p:extLst>
      <p:ext uri="{BB962C8B-B14F-4D97-AF65-F5344CB8AC3E}">
        <p14:creationId xmlns:p14="http://schemas.microsoft.com/office/powerpoint/2010/main" val="3138620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r>
              <a:rPr lang="en-AU" smtClean="0">
                <a:solidFill>
                  <a:srgbClr val="FFFFFF"/>
                </a:solidFill>
              </a:rPr>
              <a:t>Datacube Project – April 15</a:t>
            </a:r>
            <a:r>
              <a:rPr lang="en-AU" baseline="30000" smtClean="0">
                <a:solidFill>
                  <a:srgbClr val="FFFFFF"/>
                </a:solidFill>
              </a:rPr>
              <a:t>th</a:t>
            </a:r>
            <a:r>
              <a:rPr lang="en-AU" smtClean="0">
                <a:solidFill>
                  <a:srgbClr val="FFFFFF"/>
                </a:solidFill>
              </a:rPr>
              <a:t>, 2013</a:t>
            </a:r>
            <a:endParaRPr lang="en-AU">
              <a:solidFill>
                <a:srgbClr val="FFFFFF"/>
              </a:solidFill>
            </a:endParaRPr>
          </a:p>
        </p:txBody>
      </p:sp>
    </p:spTree>
    <p:extLst>
      <p:ext uri="{BB962C8B-B14F-4D97-AF65-F5344CB8AC3E}">
        <p14:creationId xmlns:p14="http://schemas.microsoft.com/office/powerpoint/2010/main" val="322051716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15925"/>
            <a:ext cx="2057400" cy="5821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415925"/>
            <a:ext cx="601980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r>
              <a:rPr lang="en-AU" smtClean="0">
                <a:solidFill>
                  <a:srgbClr val="FFFFFF"/>
                </a:solidFill>
              </a:rPr>
              <a:t>Datacube Project – April 15</a:t>
            </a:r>
            <a:r>
              <a:rPr lang="en-AU" baseline="30000" smtClean="0">
                <a:solidFill>
                  <a:srgbClr val="FFFFFF"/>
                </a:solidFill>
              </a:rPr>
              <a:t>th</a:t>
            </a:r>
            <a:r>
              <a:rPr lang="en-AU" smtClean="0">
                <a:solidFill>
                  <a:srgbClr val="FFFFFF"/>
                </a:solidFill>
              </a:rPr>
              <a:t>, 2013</a:t>
            </a:r>
            <a:endParaRPr lang="en-AU">
              <a:solidFill>
                <a:srgbClr val="FFFFFF"/>
              </a:solidFill>
            </a:endParaRPr>
          </a:p>
        </p:txBody>
      </p:sp>
    </p:spTree>
    <p:extLst>
      <p:ext uri="{BB962C8B-B14F-4D97-AF65-F5344CB8AC3E}">
        <p14:creationId xmlns:p14="http://schemas.microsoft.com/office/powerpoint/2010/main" val="1828202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Tree>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EB16E3AB-8152-4C0F-AF27-CE4ED75772B0}" type="datetimeFigureOut">
              <a:rPr lang="en-US" smtClean="0"/>
              <a:pPr/>
              <a:t>9/13/17</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239000" y="6546850"/>
            <a:ext cx="1905000" cy="246221"/>
          </a:xfrm>
          <a:prstGeom prst="rect">
            <a:avLst/>
          </a:prstGeom>
        </p:spPr>
        <p:txBody>
          <a:bodyPr/>
          <a:lstStyle/>
          <a:p>
            <a:fld id="{1917B5BD-2987-4E60-A91D-AE799D5A13FB}" type="slidenum">
              <a:rPr lang="en-US" smtClean="0"/>
              <a:pPr/>
              <a:t>‹#›</a:t>
            </a:fld>
            <a:endParaRPr 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Rectangle 2"/>
          <p:cNvSpPr/>
          <p:nvPr userDrawn="1"/>
        </p:nvSpPr>
        <p:spPr>
          <a:xfrm>
            <a:off x="0" y="1219200"/>
            <a:ext cx="9144000" cy="5638800"/>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l" rtl="0" latinLnBrk="1" hangingPunct="0"/>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386050" name="Rectangle 2"/>
          <p:cNvSpPr>
            <a:spLocks noGrp="1" noChangeArrowheads="1"/>
          </p:cNvSpPr>
          <p:nvPr>
            <p:ph type="ctrTitle"/>
          </p:nvPr>
        </p:nvSpPr>
        <p:spPr>
          <a:xfrm>
            <a:off x="614363" y="1860550"/>
            <a:ext cx="7916862" cy="549275"/>
          </a:xfrm>
        </p:spPr>
        <p:txBody>
          <a:bodyPr lIns="90000" tIns="46800" rIns="90000" bIns="46800"/>
          <a:lstStyle>
            <a:lvl1pPr>
              <a:defRPr sz="3000">
                <a:solidFill>
                  <a:srgbClr val="4D4D4D"/>
                </a:solidFill>
              </a:defRPr>
            </a:lvl1pPr>
          </a:lstStyle>
          <a:p>
            <a:pPr lvl="0"/>
            <a:r>
              <a:rPr lang="en-US" noProof="0" smtClean="0"/>
              <a:t>Click to edit Master title style</a:t>
            </a:r>
            <a:endParaRPr lang="en-AU" noProof="0" smtClean="0"/>
          </a:p>
        </p:txBody>
      </p:sp>
      <p:sp>
        <p:nvSpPr>
          <p:cNvPr id="386051" name="Rectangle 3"/>
          <p:cNvSpPr>
            <a:spLocks noGrp="1" noChangeArrowheads="1"/>
          </p:cNvSpPr>
          <p:nvPr>
            <p:ph type="subTitle" idx="1"/>
          </p:nvPr>
        </p:nvSpPr>
        <p:spPr>
          <a:xfrm>
            <a:off x="611188" y="2482850"/>
            <a:ext cx="7916862" cy="396875"/>
          </a:xfrm>
        </p:spPr>
        <p:txBody>
          <a:bodyPr lIns="90000" tIns="46800" rIns="90000" bIns="46800">
            <a:spAutoFit/>
          </a:bodyPr>
          <a:lstStyle>
            <a:lvl1pPr>
              <a:defRPr sz="2000"/>
            </a:lvl1pPr>
          </a:lstStyle>
          <a:p>
            <a:pPr lvl="0"/>
            <a:r>
              <a:rPr lang="en-US" noProof="0" smtClean="0"/>
              <a:t>Click to edit Master subtitle style</a:t>
            </a:r>
            <a:endParaRPr lang="en-AU" noProof="0" smtClean="0"/>
          </a:p>
        </p:txBody>
      </p:sp>
    </p:spTree>
    <p:extLst>
      <p:ext uri="{BB962C8B-B14F-4D97-AF65-F5344CB8AC3E}">
        <p14:creationId xmlns:p14="http://schemas.microsoft.com/office/powerpoint/2010/main" val="24524809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7030412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1152278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981075"/>
            <a:ext cx="4038600"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981075"/>
            <a:ext cx="4038600"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604822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3897313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1731989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414031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AU" smtClean="0">
                <a:solidFill>
                  <a:srgbClr val="FFFFFF"/>
                </a:solidFill>
              </a:rPr>
              <a:t>Datacube Training Workshop</a:t>
            </a:r>
            <a:endParaRPr lang="en-AU">
              <a:solidFill>
                <a:srgbClr val="FFFFFF"/>
              </a:solidFill>
            </a:endParaRPr>
          </a:p>
        </p:txBody>
      </p:sp>
    </p:spTree>
    <p:extLst>
      <p:ext uri="{BB962C8B-B14F-4D97-AF65-F5344CB8AC3E}">
        <p14:creationId xmlns:p14="http://schemas.microsoft.com/office/powerpoint/2010/main" val="1611568512"/>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2.xml"/><Relationship Id="rId12" Type="http://schemas.openxmlformats.org/officeDocument/2006/relationships/theme" Target="../theme/theme2.xml"/><Relationship Id="rId13"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 Id="rId9" Type="http://schemas.openxmlformats.org/officeDocument/2006/relationships/slideLayout" Target="../slideLayouts/slideLayout10.xml"/><Relationship Id="rId10"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theme" Target="../theme/theme3.xml"/><Relationship Id="rId5" Type="http://schemas.openxmlformats.org/officeDocument/2006/relationships/image" Target="../media/image1.jpeg"/><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3"/>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5374" y="1188720"/>
            <a:ext cx="9144000" cy="5669280"/>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2569"/>
              </a:solidFill>
              <a:effectLst/>
              <a:uFillTx/>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bwMode="auto">
          <a:xfrm>
            <a:off x="457200" y="415925"/>
            <a:ext cx="82296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endParaRPr lang="en-AU" smtClean="0"/>
          </a:p>
        </p:txBody>
      </p:sp>
      <p:sp>
        <p:nvSpPr>
          <p:cNvPr id="385027" name="Rectangle 3"/>
          <p:cNvSpPr>
            <a:spLocks noGrp="1" noChangeArrowheads="1"/>
          </p:cNvSpPr>
          <p:nvPr>
            <p:ph type="body" idx="1"/>
          </p:nvPr>
        </p:nvSpPr>
        <p:spPr bwMode="auto">
          <a:xfrm>
            <a:off x="457200" y="981075"/>
            <a:ext cx="8229600" cy="525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385028" name="Rectangle 4"/>
          <p:cNvSpPr>
            <a:spLocks noGrp="1" noChangeArrowheads="1"/>
          </p:cNvSpPr>
          <p:nvPr>
            <p:ph type="ftr" sz="quarter" idx="3"/>
          </p:nvPr>
        </p:nvSpPr>
        <p:spPr bwMode="auto">
          <a:xfrm>
            <a:off x="4284663" y="6459538"/>
            <a:ext cx="4751387"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spcBef>
                <a:spcPct val="50000"/>
              </a:spcBef>
              <a:defRPr sz="1000">
                <a:solidFill>
                  <a:schemeClr val="bg1"/>
                </a:solidFill>
              </a:defRPr>
            </a:lvl1pPr>
          </a:lstStyle>
          <a:p>
            <a:pPr defTabSz="914400" rtl="0" fontAlgn="base">
              <a:spcAft>
                <a:spcPct val="0"/>
              </a:spcAft>
            </a:pPr>
            <a:r>
              <a:rPr lang="en-AU" kern="1200" dirty="0" smtClean="0">
                <a:solidFill>
                  <a:srgbClr val="FFFFFF"/>
                </a:solidFill>
                <a:latin typeface="Arial" charset="0"/>
                <a:ea typeface="+mn-ea"/>
                <a:cs typeface="+mn-cs"/>
              </a:rPr>
              <a:t>Phone: +61 2 6249 9111</a:t>
            </a:r>
          </a:p>
          <a:p>
            <a:pPr defTabSz="914400" rtl="0" fontAlgn="base">
              <a:spcAft>
                <a:spcPct val="0"/>
              </a:spcAft>
            </a:pPr>
            <a:r>
              <a:rPr lang="en-AU" kern="1200" dirty="0" smtClean="0">
                <a:solidFill>
                  <a:srgbClr val="FFFFFF"/>
                </a:solidFill>
                <a:latin typeface="Arial" charset="0"/>
                <a:ea typeface="+mn-ea"/>
                <a:cs typeface="+mn-cs"/>
              </a:rPr>
              <a:t>Web: </a:t>
            </a:r>
            <a:r>
              <a:rPr lang="en-AU" kern="1200" dirty="0" err="1" smtClean="0">
                <a:solidFill>
                  <a:srgbClr val="FFFFFF"/>
                </a:solidFill>
                <a:latin typeface="Arial" charset="0"/>
                <a:ea typeface="+mn-ea"/>
                <a:cs typeface="+mn-cs"/>
              </a:rPr>
              <a:t>www.ga.gov.au</a:t>
            </a:r>
            <a:endParaRPr lang="en-AU" kern="1200" dirty="0" smtClean="0">
              <a:solidFill>
                <a:srgbClr val="FFFFFF"/>
              </a:solidFill>
              <a:latin typeface="Arial" charset="0"/>
              <a:ea typeface="+mn-ea"/>
              <a:cs typeface="+mn-cs"/>
            </a:endParaRPr>
          </a:p>
          <a:p>
            <a:pPr defTabSz="914400" rtl="0" fontAlgn="base">
              <a:spcAft>
                <a:spcPct val="0"/>
              </a:spcAft>
            </a:pPr>
            <a:r>
              <a:rPr lang="en-AU" kern="1200" dirty="0" smtClean="0">
                <a:solidFill>
                  <a:srgbClr val="FFFFFF"/>
                </a:solidFill>
                <a:latin typeface="Arial" charset="0"/>
                <a:ea typeface="+mn-ea"/>
                <a:cs typeface="+mn-cs"/>
              </a:rPr>
              <a:t>Email: </a:t>
            </a:r>
            <a:r>
              <a:rPr lang="en-AU" kern="1200" dirty="0" err="1" smtClean="0">
                <a:solidFill>
                  <a:srgbClr val="FFFFFF"/>
                </a:solidFill>
                <a:latin typeface="Arial" charset="0"/>
                <a:ea typeface="+mn-ea"/>
                <a:cs typeface="+mn-cs"/>
              </a:rPr>
              <a:t>feedback@ga.gov.au</a:t>
            </a:r>
            <a:endParaRPr lang="en-AU" kern="1200" dirty="0" smtClean="0">
              <a:solidFill>
                <a:srgbClr val="FFFFFF"/>
              </a:solidFill>
              <a:latin typeface="Arial" charset="0"/>
              <a:ea typeface="+mn-ea"/>
              <a:cs typeface="+mn-cs"/>
            </a:endParaRPr>
          </a:p>
          <a:p>
            <a:pPr defTabSz="914400" rtl="0" fontAlgn="base">
              <a:spcAft>
                <a:spcPct val="0"/>
              </a:spcAft>
            </a:pPr>
            <a:r>
              <a:rPr lang="en-AU" kern="1200" dirty="0" smtClean="0">
                <a:solidFill>
                  <a:srgbClr val="FFFFFF"/>
                </a:solidFill>
                <a:latin typeface="Arial" charset="0"/>
                <a:ea typeface="+mn-ea"/>
                <a:cs typeface="+mn-cs"/>
              </a:rPr>
              <a:t>Address: </a:t>
            </a:r>
            <a:r>
              <a:rPr lang="en-AU" kern="1200" dirty="0" err="1" smtClean="0">
                <a:solidFill>
                  <a:srgbClr val="FFFFFF"/>
                </a:solidFill>
                <a:latin typeface="Arial" charset="0"/>
                <a:ea typeface="+mn-ea"/>
                <a:cs typeface="+mn-cs"/>
              </a:rPr>
              <a:t>Cnr</a:t>
            </a:r>
            <a:r>
              <a:rPr lang="en-AU" kern="1200" dirty="0" smtClean="0">
                <a:solidFill>
                  <a:srgbClr val="FFFFFF"/>
                </a:solidFill>
                <a:latin typeface="Arial" charset="0"/>
                <a:ea typeface="+mn-ea"/>
                <a:cs typeface="+mn-cs"/>
              </a:rPr>
              <a:t> Jerrabomberra Avenue and Hindmarsh Drive, Symonston ACT 2609</a:t>
            </a:r>
          </a:p>
          <a:p>
            <a:pPr defTabSz="914400" rtl="0" fontAlgn="base">
              <a:spcAft>
                <a:spcPct val="0"/>
              </a:spcAft>
            </a:pPr>
            <a:r>
              <a:rPr lang="en-AU" kern="1200" dirty="0" smtClean="0">
                <a:solidFill>
                  <a:srgbClr val="FFFFFF"/>
                </a:solidFill>
                <a:latin typeface="Arial" charset="0"/>
                <a:ea typeface="+mn-ea"/>
                <a:cs typeface="+mn-cs"/>
              </a:rPr>
              <a:t>Postal Address: GPO Box 378, Canberra ACT 2601</a:t>
            </a:r>
            <a:endParaRPr lang="en-AU" kern="1200" dirty="0">
              <a:solidFill>
                <a:srgbClr val="FFFFFF"/>
              </a:solidFill>
              <a:latin typeface="Arial" charset="0"/>
              <a:ea typeface="+mn-ea"/>
              <a:cs typeface="+mn-cs"/>
            </a:endParaRPr>
          </a:p>
        </p:txBody>
      </p:sp>
    </p:spTree>
    <p:extLst>
      <p:ext uri="{BB962C8B-B14F-4D97-AF65-F5344CB8AC3E}">
        <p14:creationId xmlns:p14="http://schemas.microsoft.com/office/powerpoint/2010/main" val="3268803786"/>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iming>
    <p:tnLst>
      <p:par>
        <p:cTn id="1" dur="indefinite" restart="never" nodeType="tmRoot"/>
      </p:par>
    </p:tnLst>
  </p:timing>
  <p:hf sldNum="0" hd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charset="0"/>
        </a:defRPr>
      </a:lvl2pPr>
      <a:lvl3pPr algn="l" rtl="0" eaLnBrk="1" fontAlgn="base" hangingPunct="1">
        <a:spcBef>
          <a:spcPct val="0"/>
        </a:spcBef>
        <a:spcAft>
          <a:spcPct val="0"/>
        </a:spcAft>
        <a:defRPr sz="2600" b="1">
          <a:solidFill>
            <a:schemeClr val="tx2"/>
          </a:solidFill>
          <a:latin typeface="Arial" charset="0"/>
        </a:defRPr>
      </a:lvl3pPr>
      <a:lvl4pPr algn="l" rtl="0" eaLnBrk="1" fontAlgn="base" hangingPunct="1">
        <a:spcBef>
          <a:spcPct val="0"/>
        </a:spcBef>
        <a:spcAft>
          <a:spcPct val="0"/>
        </a:spcAft>
        <a:defRPr sz="2600" b="1">
          <a:solidFill>
            <a:schemeClr val="tx2"/>
          </a:solidFill>
          <a:latin typeface="Arial" charset="0"/>
        </a:defRPr>
      </a:lvl4pPr>
      <a:lvl5pPr algn="l" rtl="0" eaLnBrk="1" fontAlgn="base" hangingPunct="1">
        <a:spcBef>
          <a:spcPct val="0"/>
        </a:spcBef>
        <a:spcAft>
          <a:spcPct val="0"/>
        </a:spcAft>
        <a:defRPr sz="2600" b="1">
          <a:solidFill>
            <a:schemeClr val="tx2"/>
          </a:solidFill>
          <a:latin typeface="Arial" charset="0"/>
        </a:defRPr>
      </a:lvl5pPr>
      <a:lvl6pPr marL="457200" algn="l" rtl="0" eaLnBrk="1" fontAlgn="base" hangingPunct="1">
        <a:spcBef>
          <a:spcPct val="0"/>
        </a:spcBef>
        <a:spcAft>
          <a:spcPct val="0"/>
        </a:spcAft>
        <a:defRPr sz="2600" b="1">
          <a:solidFill>
            <a:schemeClr val="tx2"/>
          </a:solidFill>
          <a:latin typeface="Arial" charset="0"/>
        </a:defRPr>
      </a:lvl6pPr>
      <a:lvl7pPr marL="914400" algn="l" rtl="0" eaLnBrk="1" fontAlgn="base" hangingPunct="1">
        <a:spcBef>
          <a:spcPct val="0"/>
        </a:spcBef>
        <a:spcAft>
          <a:spcPct val="0"/>
        </a:spcAft>
        <a:defRPr sz="2600" b="1">
          <a:solidFill>
            <a:schemeClr val="tx2"/>
          </a:solidFill>
          <a:latin typeface="Arial" charset="0"/>
        </a:defRPr>
      </a:lvl7pPr>
      <a:lvl8pPr marL="1371600" algn="l" rtl="0" eaLnBrk="1" fontAlgn="base" hangingPunct="1">
        <a:spcBef>
          <a:spcPct val="0"/>
        </a:spcBef>
        <a:spcAft>
          <a:spcPct val="0"/>
        </a:spcAft>
        <a:defRPr sz="2600" b="1">
          <a:solidFill>
            <a:schemeClr val="tx2"/>
          </a:solidFill>
          <a:latin typeface="Arial" charset="0"/>
        </a:defRPr>
      </a:lvl8pPr>
      <a:lvl9pPr marL="1828800" algn="l" rtl="0" eaLnBrk="1" fontAlgn="base" hangingPunct="1">
        <a:spcBef>
          <a:spcPct val="0"/>
        </a:spcBef>
        <a:spcAft>
          <a:spcPct val="0"/>
        </a:spcAft>
        <a:defRPr sz="2600" b="1">
          <a:solidFill>
            <a:schemeClr val="tx2"/>
          </a:solidFill>
          <a:latin typeface="Arial" charset="0"/>
        </a:defRPr>
      </a:lvl9pPr>
    </p:titleStyle>
    <p:bodyStyle>
      <a:lvl1pPr algn="l" rtl="0" eaLnBrk="1" fontAlgn="base" hangingPunct="1">
        <a:spcBef>
          <a:spcPct val="50000"/>
        </a:spcBef>
        <a:spcAft>
          <a:spcPct val="0"/>
        </a:spcAft>
        <a:defRPr sz="2200">
          <a:solidFill>
            <a:srgbClr val="4D4D4D"/>
          </a:solidFill>
          <a:latin typeface="+mn-lt"/>
          <a:ea typeface="+mn-ea"/>
          <a:cs typeface="+mn-cs"/>
        </a:defRPr>
      </a:lvl1pPr>
      <a:lvl2pPr marL="447675" indent="-268288" algn="l" rtl="0" eaLnBrk="1" fontAlgn="base" hangingPunct="1">
        <a:spcBef>
          <a:spcPct val="50000"/>
        </a:spcBef>
        <a:spcAft>
          <a:spcPct val="0"/>
        </a:spcAft>
        <a:buChar char="•"/>
        <a:defRPr sz="2200">
          <a:solidFill>
            <a:srgbClr val="4D4D4D"/>
          </a:solidFill>
          <a:latin typeface="+mn-lt"/>
        </a:defRPr>
      </a:lvl2pPr>
      <a:lvl3pPr marL="895350" indent="-268288" algn="l" rtl="0" eaLnBrk="1" fontAlgn="base" hangingPunct="1">
        <a:spcBef>
          <a:spcPct val="25000"/>
        </a:spcBef>
        <a:spcAft>
          <a:spcPct val="0"/>
        </a:spcAft>
        <a:buFont typeface="Arial" charset="0"/>
        <a:buChar char="–"/>
        <a:defRPr sz="2000">
          <a:solidFill>
            <a:srgbClr val="4D4D4D"/>
          </a:solidFill>
          <a:latin typeface="+mn-lt"/>
        </a:defRPr>
      </a:lvl3pPr>
      <a:lvl4pPr marL="1350963" indent="-271463" algn="l" rtl="0" eaLnBrk="1" fontAlgn="base" hangingPunct="1">
        <a:spcBef>
          <a:spcPct val="25000"/>
        </a:spcBef>
        <a:spcAft>
          <a:spcPct val="0"/>
        </a:spcAft>
        <a:buChar char="•"/>
        <a:defRPr sz="2000">
          <a:solidFill>
            <a:srgbClr val="4D4D4D"/>
          </a:solidFill>
          <a:latin typeface="+mn-lt"/>
        </a:defRPr>
      </a:lvl4pPr>
      <a:lvl5pPr marL="1792288" indent="-261938" algn="l" rtl="0" eaLnBrk="1" fontAlgn="base" hangingPunct="1">
        <a:spcBef>
          <a:spcPct val="25000"/>
        </a:spcBef>
        <a:spcAft>
          <a:spcPct val="0"/>
        </a:spcAft>
        <a:buFont typeface="Arial" charset="0"/>
        <a:buChar char="–"/>
        <a:defRPr sz="2000">
          <a:solidFill>
            <a:srgbClr val="4D4D4D"/>
          </a:solidFill>
          <a:latin typeface="+mn-lt"/>
        </a:defRPr>
      </a:lvl5pPr>
      <a:lvl6pPr marL="2249488" indent="-261938" algn="l" rtl="0" eaLnBrk="1" fontAlgn="base" hangingPunct="1">
        <a:spcBef>
          <a:spcPct val="25000"/>
        </a:spcBef>
        <a:spcAft>
          <a:spcPct val="0"/>
        </a:spcAft>
        <a:buFont typeface="Arial" charset="0"/>
        <a:buChar char="–"/>
        <a:defRPr sz="2000">
          <a:solidFill>
            <a:srgbClr val="4D4D4D"/>
          </a:solidFill>
          <a:latin typeface="+mn-lt"/>
        </a:defRPr>
      </a:lvl6pPr>
      <a:lvl7pPr marL="2706688" indent="-261938" algn="l" rtl="0" eaLnBrk="1" fontAlgn="base" hangingPunct="1">
        <a:spcBef>
          <a:spcPct val="25000"/>
        </a:spcBef>
        <a:spcAft>
          <a:spcPct val="0"/>
        </a:spcAft>
        <a:buFont typeface="Arial" charset="0"/>
        <a:buChar char="–"/>
        <a:defRPr sz="2000">
          <a:solidFill>
            <a:srgbClr val="4D4D4D"/>
          </a:solidFill>
          <a:latin typeface="+mn-lt"/>
        </a:defRPr>
      </a:lvl7pPr>
      <a:lvl8pPr marL="3163888" indent="-261938" algn="l" rtl="0" eaLnBrk="1" fontAlgn="base" hangingPunct="1">
        <a:spcBef>
          <a:spcPct val="25000"/>
        </a:spcBef>
        <a:spcAft>
          <a:spcPct val="0"/>
        </a:spcAft>
        <a:buFont typeface="Arial" charset="0"/>
        <a:buChar char="–"/>
        <a:defRPr sz="2000">
          <a:solidFill>
            <a:srgbClr val="4D4D4D"/>
          </a:solidFill>
          <a:latin typeface="+mn-lt"/>
        </a:defRPr>
      </a:lvl8pPr>
      <a:lvl9pPr marL="3621088" indent="-261938" algn="l" rtl="0" eaLnBrk="1" fontAlgn="base" hangingPunct="1">
        <a:spcBef>
          <a:spcPct val="25000"/>
        </a:spcBef>
        <a:spcAft>
          <a:spcPct val="0"/>
        </a:spcAft>
        <a:buFont typeface="Arial" charset="0"/>
        <a:buChar char="–"/>
        <a:defRPr sz="2000">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1">
          <a:blip r:embed="rId5"/>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5374" y="1188720"/>
            <a:ext cx="9144000" cy="5669280"/>
          </a:xfrm>
          <a:prstGeom prst="rect">
            <a:avLst/>
          </a:prstGeom>
          <a:solidFill>
            <a:srgbClr val="FFFFFF"/>
          </a:solidFill>
          <a:ln w="25400" cap="flat">
            <a:no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l" rtl="0" latinLnBrk="1" hangingPunct="0"/>
            <a:endParaRPr lang="en-US"/>
          </a:p>
        </p:txBody>
      </p:sp>
    </p:spTree>
    <p:extLst>
      <p:ext uri="{BB962C8B-B14F-4D97-AF65-F5344CB8AC3E}">
        <p14:creationId xmlns:p14="http://schemas.microsoft.com/office/powerpoint/2010/main" val="1532929773"/>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Lst>
  <p:transition spd="med"/>
  <p:txStyles>
    <p:title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p:titleStyle>
    <p:body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p:bodyStyle>
    <p:otherStyle>
      <a:lvl1pPr algn="r" defTabSz="457200">
        <a:spcBef>
          <a:spcPts val="600"/>
        </a:spcBef>
        <a:defRPr sz="1000">
          <a:solidFill>
            <a:schemeClr val="tx1"/>
          </a:solidFill>
          <a:latin typeface="+mn-lt"/>
          <a:ea typeface="+mn-ea"/>
          <a:cs typeface="+mn-cs"/>
          <a:sym typeface="Calibri"/>
        </a:defRPr>
      </a:lvl1pPr>
      <a:lvl2pPr indent="457200" algn="r" defTabSz="457200">
        <a:spcBef>
          <a:spcPts val="600"/>
        </a:spcBef>
        <a:defRPr sz="1000">
          <a:solidFill>
            <a:schemeClr val="tx1"/>
          </a:solidFill>
          <a:latin typeface="+mn-lt"/>
          <a:ea typeface="+mn-ea"/>
          <a:cs typeface="+mn-cs"/>
          <a:sym typeface="Calibri"/>
        </a:defRPr>
      </a:lvl2pPr>
      <a:lvl3pPr indent="914400" algn="r" defTabSz="457200">
        <a:spcBef>
          <a:spcPts val="600"/>
        </a:spcBef>
        <a:defRPr sz="1000">
          <a:solidFill>
            <a:schemeClr val="tx1"/>
          </a:solidFill>
          <a:latin typeface="+mn-lt"/>
          <a:ea typeface="+mn-ea"/>
          <a:cs typeface="+mn-cs"/>
          <a:sym typeface="Calibri"/>
        </a:defRPr>
      </a:lvl3pPr>
      <a:lvl4pPr indent="1371600" algn="r" defTabSz="457200">
        <a:spcBef>
          <a:spcPts val="600"/>
        </a:spcBef>
        <a:defRPr sz="1000">
          <a:solidFill>
            <a:schemeClr val="tx1"/>
          </a:solidFill>
          <a:latin typeface="+mn-lt"/>
          <a:ea typeface="+mn-ea"/>
          <a:cs typeface="+mn-cs"/>
          <a:sym typeface="Calibri"/>
        </a:defRPr>
      </a:lvl4pPr>
      <a:lvl5pPr indent="1828800" algn="r" defTabSz="457200">
        <a:spcBef>
          <a:spcPts val="600"/>
        </a:spcBef>
        <a:defRPr sz="1000">
          <a:solidFill>
            <a:schemeClr val="tx1"/>
          </a:solidFill>
          <a:latin typeface="+mn-lt"/>
          <a:ea typeface="+mn-ea"/>
          <a:cs typeface="+mn-cs"/>
          <a:sym typeface="Calibri"/>
        </a:defRPr>
      </a:lvl5pPr>
      <a:lvl6pPr indent="2286000" algn="r" defTabSz="457200">
        <a:spcBef>
          <a:spcPts val="600"/>
        </a:spcBef>
        <a:defRPr sz="1000">
          <a:solidFill>
            <a:schemeClr val="tx1"/>
          </a:solidFill>
          <a:latin typeface="+mn-lt"/>
          <a:ea typeface="+mn-ea"/>
          <a:cs typeface="+mn-cs"/>
          <a:sym typeface="Calibri"/>
        </a:defRPr>
      </a:lvl6pPr>
      <a:lvl7pPr indent="2743200" algn="r" defTabSz="457200">
        <a:spcBef>
          <a:spcPts val="600"/>
        </a:spcBef>
        <a:defRPr sz="1000">
          <a:solidFill>
            <a:schemeClr val="tx1"/>
          </a:solidFill>
          <a:latin typeface="+mn-lt"/>
          <a:ea typeface="+mn-ea"/>
          <a:cs typeface="+mn-cs"/>
          <a:sym typeface="Calibri"/>
        </a:defRPr>
      </a:lvl7pPr>
      <a:lvl8pPr indent="3200400" algn="r" defTabSz="457200">
        <a:spcBef>
          <a:spcPts val="600"/>
        </a:spcBef>
        <a:defRPr sz="1000">
          <a:solidFill>
            <a:schemeClr val="tx1"/>
          </a:solidFill>
          <a:latin typeface="+mn-lt"/>
          <a:ea typeface="+mn-ea"/>
          <a:cs typeface="+mn-cs"/>
          <a:sym typeface="Calibri"/>
        </a:defRPr>
      </a:lvl8pPr>
      <a:lvl9pPr indent="3657600" algn="r" defTabSz="457200">
        <a:spcBef>
          <a:spcPts val="600"/>
        </a:spcBef>
        <a:defRPr sz="10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0"/>
          <p:cNvSpPr>
            <a:spLocks noGrp="1"/>
          </p:cNvSpPr>
          <p:nvPr>
            <p:ph type="title" idx="4294967295"/>
          </p:nvPr>
        </p:nvSpPr>
        <p:spPr>
          <a:xfrm>
            <a:off x="533400" y="1676400"/>
            <a:ext cx="83058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4200" b="1">
                <a:latin typeface="Droid Serif"/>
                <a:ea typeface="Droid Serif"/>
                <a:cs typeface="Droid Serif"/>
                <a:sym typeface="Droid Serif"/>
              </a:defRPr>
            </a:lvl1pPr>
          </a:lstStyle>
          <a:p>
            <a:pPr lvl="0">
              <a:defRPr sz="1800" b="0">
                <a:solidFill>
                  <a:srgbClr val="000000"/>
                </a:solidFill>
              </a:defRPr>
            </a:pPr>
            <a:r>
              <a:rPr lang="en-US" sz="3600" b="1" dirty="0" smtClean="0">
                <a:solidFill>
                  <a:srgbClr val="FFFFFF"/>
                </a:solidFill>
              </a:rPr>
              <a:t>CEOS and GEO-XIV</a:t>
            </a:r>
            <a:endParaRPr sz="2800" b="0" i="1" dirty="0">
              <a:solidFill>
                <a:srgbClr val="FFFFFF"/>
              </a:solidFill>
            </a:endParaRPr>
          </a:p>
        </p:txBody>
      </p:sp>
      <p:sp>
        <p:nvSpPr>
          <p:cNvPr id="11" name="Shape 11"/>
          <p:cNvSpPr/>
          <p:nvPr/>
        </p:nvSpPr>
        <p:spPr>
          <a:xfrm>
            <a:off x="533400" y="2667000"/>
            <a:ext cx="5867400" cy="2541589"/>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defTabSz="914400">
              <a:defRPr>
                <a:solidFill>
                  <a:srgbClr val="000000"/>
                </a:solidFill>
              </a:defRPr>
            </a:pPr>
            <a:endParaRPr lang="en-US" sz="2000" dirty="0" smtClean="0">
              <a:solidFill>
                <a:srgbClr val="FFFFFF"/>
              </a:solidFill>
              <a:latin typeface="Arial Bold"/>
              <a:ea typeface="Arial Bold"/>
              <a:cs typeface="Arial Bold"/>
              <a:sym typeface="Arial Bold"/>
            </a:endParaRPr>
          </a:p>
          <a:p>
            <a:pPr defTabSz="914400">
              <a:defRPr>
                <a:solidFill>
                  <a:srgbClr val="000000"/>
                </a:solidFill>
              </a:defRPr>
            </a:pPr>
            <a:endParaRPr lang="en-US" sz="2000" dirty="0">
              <a:solidFill>
                <a:srgbClr val="FFFFFF"/>
              </a:solidFill>
              <a:latin typeface="Arial Bold"/>
              <a:ea typeface="Arial Bold"/>
              <a:cs typeface="Arial Bold"/>
              <a:sym typeface="Arial Bold"/>
            </a:endParaRPr>
          </a:p>
          <a:p>
            <a:pPr defTabSz="914400">
              <a:defRPr>
                <a:solidFill>
                  <a:srgbClr val="000000"/>
                </a:solidFill>
              </a:defRPr>
            </a:pPr>
            <a:endParaRPr lang="en-US" sz="2000" dirty="0" smtClean="0">
              <a:solidFill>
                <a:srgbClr val="FFFFFF"/>
              </a:solidFill>
              <a:latin typeface="Arial Bold"/>
              <a:ea typeface="Arial Bold"/>
              <a:cs typeface="Arial Bold"/>
              <a:sym typeface="Arial Bold"/>
            </a:endParaRPr>
          </a:p>
          <a:p>
            <a:pPr defTabSz="914400">
              <a:defRPr>
                <a:solidFill>
                  <a:srgbClr val="000000"/>
                </a:solidFill>
              </a:defRPr>
            </a:pPr>
            <a:r>
              <a:rPr lang="en-US" sz="2000" dirty="0" smtClean="0">
                <a:solidFill>
                  <a:srgbClr val="FFFFFF"/>
                </a:solidFill>
                <a:latin typeface="Arial Bold"/>
                <a:ea typeface="Arial Bold"/>
                <a:cs typeface="Arial Bold"/>
                <a:sym typeface="Arial Bold"/>
              </a:rPr>
              <a:t>Agenda Item 14</a:t>
            </a:r>
          </a:p>
          <a:p>
            <a:pPr defTabSz="914400">
              <a:defRPr>
                <a:solidFill>
                  <a:srgbClr val="000000"/>
                </a:solidFill>
              </a:defRPr>
            </a:pPr>
            <a:endParaRPr lang="en-US" sz="2000" dirty="0" smtClean="0">
              <a:solidFill>
                <a:srgbClr val="FFFFFF"/>
              </a:solidFill>
              <a:latin typeface="Arial Bold"/>
              <a:ea typeface="Arial Bold"/>
              <a:cs typeface="Arial Bold"/>
              <a:sym typeface="Arial Bold"/>
            </a:endParaRPr>
          </a:p>
          <a:p>
            <a:pPr defTabSz="914400">
              <a:defRPr>
                <a:solidFill>
                  <a:srgbClr val="000000"/>
                </a:solidFill>
              </a:defRPr>
            </a:pPr>
            <a:r>
              <a:rPr lang="en-US" sz="2000" dirty="0" smtClean="0">
                <a:solidFill>
                  <a:srgbClr val="FFFFFF"/>
                </a:solidFill>
                <a:latin typeface="Arial Bold"/>
                <a:ea typeface="Arial Bold"/>
                <a:cs typeface="Arial Bold"/>
                <a:sym typeface="Arial Bold"/>
              </a:rPr>
              <a:t>September </a:t>
            </a:r>
            <a:r>
              <a:rPr lang="en-US" sz="2000" dirty="0">
                <a:solidFill>
                  <a:srgbClr val="FFFFFF"/>
                </a:solidFill>
                <a:latin typeface="Arial Bold"/>
                <a:ea typeface="Arial Bold"/>
                <a:cs typeface="Arial Bold"/>
                <a:sym typeface="Arial Bold"/>
              </a:rPr>
              <a:t>13, 2017</a:t>
            </a:r>
          </a:p>
          <a:p>
            <a:pPr lvl="0" defTabSz="914400">
              <a:defRPr>
                <a:solidFill>
                  <a:srgbClr val="000000"/>
                </a:solidFill>
              </a:defRPr>
            </a:pPr>
            <a:r>
              <a:rPr lang="en-US" sz="2000" dirty="0" smtClean="0">
                <a:solidFill>
                  <a:srgbClr val="FFFFFF"/>
                </a:solidFill>
                <a:latin typeface="Arial Bold"/>
                <a:ea typeface="Arial Bold"/>
                <a:cs typeface="Arial Bold"/>
                <a:sym typeface="Arial Bold"/>
              </a:rPr>
              <a:t>CEOS SIT Technical Workshop</a:t>
            </a:r>
          </a:p>
          <a:p>
            <a:pPr lvl="0" defTabSz="914400">
              <a:defRPr>
                <a:solidFill>
                  <a:srgbClr val="000000"/>
                </a:solidFill>
              </a:defRPr>
            </a:pPr>
            <a:r>
              <a:rPr lang="en-US" sz="2000" dirty="0" err="1" smtClean="0">
                <a:solidFill>
                  <a:srgbClr val="FFFFFF"/>
                </a:solidFill>
                <a:latin typeface="Arial Bold"/>
                <a:ea typeface="Arial Bold"/>
                <a:cs typeface="Arial Bold"/>
                <a:sym typeface="Arial Bold"/>
              </a:rPr>
              <a:t>Frascati</a:t>
            </a:r>
            <a:r>
              <a:rPr lang="en-US" sz="2000" dirty="0" smtClean="0">
                <a:solidFill>
                  <a:srgbClr val="FFFFFF"/>
                </a:solidFill>
                <a:latin typeface="Arial Bold"/>
                <a:ea typeface="Arial Bold"/>
                <a:cs typeface="Arial Bold"/>
                <a:sym typeface="Arial Bold"/>
              </a:rPr>
              <a:t>, Italy (ESA-ESRIN)</a:t>
            </a:r>
            <a:endParaRPr lang="en-US" sz="2000" dirty="0">
              <a:solidFill>
                <a:srgbClr val="FFFFFF"/>
              </a:solidFill>
              <a:latin typeface="Arial Bold"/>
              <a:ea typeface="Arial Bold"/>
              <a:cs typeface="Arial Bold"/>
              <a:sym typeface="Arial Bold"/>
            </a:endParaRPr>
          </a:p>
          <a:p>
            <a:pPr lvl="0" defTabSz="914400">
              <a:defRPr>
                <a:solidFill>
                  <a:srgbClr val="000000"/>
                </a:solidFill>
              </a:defRPr>
            </a:pPr>
            <a:endParaRPr lang="en-US" sz="2000" dirty="0">
              <a:solidFill>
                <a:srgbClr val="FFFFFF"/>
              </a:solidFill>
              <a:latin typeface="Arial Bold"/>
              <a:ea typeface="Arial Bold"/>
              <a:cs typeface="Arial Bold"/>
              <a:sym typeface="Arial Bold"/>
            </a:endParaRPr>
          </a:p>
          <a:p>
            <a:pPr lvl="0" defTabSz="914400">
              <a:defRPr>
                <a:solidFill>
                  <a:srgbClr val="000000"/>
                </a:solidFill>
              </a:defRPr>
            </a:pPr>
            <a:r>
              <a:rPr lang="en-US" sz="2000" dirty="0" smtClean="0">
                <a:solidFill>
                  <a:srgbClr val="FFFFFF"/>
                </a:solidFill>
                <a:latin typeface="Arial Bold"/>
                <a:ea typeface="Arial Bold"/>
                <a:cs typeface="Arial Bold"/>
                <a:sym typeface="Arial Bold"/>
              </a:rPr>
              <a:t>Jonathon W. Ross</a:t>
            </a:r>
          </a:p>
          <a:p>
            <a:pPr lvl="0" defTabSz="914400">
              <a:defRPr>
                <a:solidFill>
                  <a:srgbClr val="000000"/>
                </a:solidFill>
              </a:defRPr>
            </a:pPr>
            <a:r>
              <a:rPr lang="en-US" sz="2000" dirty="0" smtClean="0">
                <a:solidFill>
                  <a:srgbClr val="FFFFFF"/>
                </a:solidFill>
                <a:latin typeface="Arial Bold"/>
                <a:ea typeface="Arial Bold"/>
                <a:cs typeface="Arial Bold"/>
                <a:sym typeface="Arial Bold"/>
              </a:rPr>
              <a:t>Executive Officer</a:t>
            </a:r>
            <a:endParaRPr lang="en-US" dirty="0">
              <a:solidFill>
                <a:srgbClr val="FFFFFF"/>
              </a:solidFill>
              <a:latin typeface="+mj-lt"/>
              <a:ea typeface="Arial Bold"/>
              <a:cs typeface="Arial Bold"/>
              <a:sym typeface="Arial Bold"/>
            </a:endParaRPr>
          </a:p>
        </p:txBody>
      </p:sp>
      <p:pic>
        <p:nvPicPr>
          <p:cNvPr id="12" name="ceos_logo.png"/>
          <p:cNvPicPr/>
          <p:nvPr/>
        </p:nvPicPr>
        <p:blipFill>
          <a:blip r:embed="rId2">
            <a:extLst/>
          </a:blip>
          <a:stretch>
            <a:fillRect/>
          </a:stretch>
        </p:blipFill>
        <p:spPr>
          <a:xfrm>
            <a:off x="533400" y="304800"/>
            <a:ext cx="2507906" cy="993132"/>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0" y="274637"/>
            <a:ext cx="2781300" cy="715963"/>
          </a:xfrm>
        </p:spPr>
        <p:txBody>
          <a:bodyPr/>
          <a:lstStyle/>
          <a:p>
            <a:pPr algn="l"/>
            <a:r>
              <a:rPr lang="en-AU" dirty="0" smtClean="0"/>
              <a:t>Next Steps</a:t>
            </a:r>
            <a:endParaRPr lang="en-AU" dirty="0"/>
          </a:p>
        </p:txBody>
      </p:sp>
      <p:sp>
        <p:nvSpPr>
          <p:cNvPr id="3" name="Content Placeholder 2"/>
          <p:cNvSpPr>
            <a:spLocks noGrp="1"/>
          </p:cNvSpPr>
          <p:nvPr>
            <p:ph idx="1"/>
          </p:nvPr>
        </p:nvSpPr>
        <p:spPr>
          <a:xfrm>
            <a:off x="628650" y="1371600"/>
            <a:ext cx="7886700" cy="4351338"/>
          </a:xfrm>
        </p:spPr>
        <p:txBody>
          <a:bodyPr/>
          <a:lstStyle/>
          <a:p>
            <a:pPr marL="457200" indent="-457200">
              <a:buFont typeface="+mj-lt"/>
              <a:buAutoNum type="arabicPeriod"/>
            </a:pPr>
            <a:r>
              <a:rPr lang="en-AU" dirty="0" smtClean="0"/>
              <a:t>Initial thoughts today/tomorrow</a:t>
            </a:r>
          </a:p>
          <a:p>
            <a:pPr marL="457200" indent="-457200">
              <a:buFont typeface="+mj-lt"/>
              <a:buAutoNum type="arabicPeriod"/>
            </a:pPr>
            <a:r>
              <a:rPr lang="en-AU" dirty="0" smtClean="0"/>
              <a:t>Circulate agenda to CEOS community (this week)</a:t>
            </a:r>
          </a:p>
          <a:p>
            <a:pPr marL="457200" indent="-457200">
              <a:buFont typeface="+mj-lt"/>
              <a:buAutoNum type="arabicPeriod"/>
            </a:pPr>
            <a:r>
              <a:rPr lang="en-AU" dirty="0" smtClean="0"/>
              <a:t>Open consultation period for CEOS community</a:t>
            </a:r>
          </a:p>
          <a:p>
            <a:pPr lvl="1"/>
            <a:r>
              <a:rPr lang="en-AU" dirty="0" smtClean="0"/>
              <a:t>Thoughts on plenary panel themes</a:t>
            </a:r>
          </a:p>
          <a:p>
            <a:pPr lvl="1"/>
            <a:r>
              <a:rPr lang="en-AU" dirty="0" smtClean="0"/>
              <a:t>Approximately </a:t>
            </a:r>
            <a:r>
              <a:rPr lang="en-AU" dirty="0"/>
              <a:t>2 weeks</a:t>
            </a:r>
            <a:endParaRPr lang="en-AU" dirty="0" smtClean="0"/>
          </a:p>
          <a:p>
            <a:pPr marL="457200" indent="-457200">
              <a:buFont typeface="+mj-lt"/>
              <a:buAutoNum type="arabicPeriod"/>
            </a:pPr>
            <a:r>
              <a:rPr lang="en-AU" dirty="0" smtClean="0"/>
              <a:t>Discuss feedback at SEC-228</a:t>
            </a:r>
          </a:p>
          <a:p>
            <a:pPr marL="457200" indent="-457200">
              <a:buFont typeface="+mj-lt"/>
              <a:buAutoNum type="arabicPeriod"/>
            </a:pPr>
            <a:r>
              <a:rPr lang="en-AU" dirty="0" smtClean="0"/>
              <a:t>Draft Rapid City Statement to GEO-XIV</a:t>
            </a:r>
          </a:p>
          <a:p>
            <a:pPr marL="883227" lvl="1" indent="-457200"/>
            <a:r>
              <a:rPr lang="en-AU" dirty="0" smtClean="0"/>
              <a:t>Circulate before Plenary</a:t>
            </a:r>
          </a:p>
          <a:p>
            <a:pPr marL="883227" lvl="1" indent="-457200"/>
            <a:r>
              <a:rPr lang="en-AU" dirty="0" smtClean="0"/>
              <a:t>Endorse at CEOS Plenary</a:t>
            </a:r>
          </a:p>
          <a:p>
            <a:pPr marL="883227" lvl="1" indent="-457200"/>
            <a:r>
              <a:rPr lang="en-AU" dirty="0" smtClean="0"/>
              <a:t>Available at CEOS Booth</a:t>
            </a:r>
          </a:p>
          <a:p>
            <a:pPr marL="457200" indent="-457200">
              <a:buFont typeface="+mj-lt"/>
              <a:buAutoNum type="arabicPeriod"/>
            </a:pPr>
            <a:r>
              <a:rPr lang="en-AU" dirty="0" smtClean="0"/>
              <a:t>Discuss guidance to delegation at SEC-229</a:t>
            </a:r>
          </a:p>
          <a:p>
            <a:pPr marL="883227" lvl="1" indent="-457200"/>
            <a:r>
              <a:rPr lang="en-AU" dirty="0" smtClean="0"/>
              <a:t>Present at CEOS Plenary</a:t>
            </a:r>
            <a:endParaRPr lang="en-AU" dirty="0"/>
          </a:p>
        </p:txBody>
      </p:sp>
    </p:spTree>
    <p:extLst>
      <p:ext uri="{BB962C8B-B14F-4D97-AF65-F5344CB8AC3E}">
        <p14:creationId xmlns:p14="http://schemas.microsoft.com/office/powerpoint/2010/main" val="4089290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6" name="Title 1"/>
          <p:cNvSpPr txBox="1">
            <a:spLocks/>
          </p:cNvSpPr>
          <p:nvPr/>
        </p:nvSpPr>
        <p:spPr>
          <a:xfrm>
            <a:off x="1905000" y="112693"/>
            <a:ext cx="5486400" cy="954107"/>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Exhibition and </a:t>
            </a:r>
          </a:p>
          <a:p>
            <a:pPr algn="l" defTabSz="914400"/>
            <a:r>
              <a:rPr lang="en-US" sz="2800" b="1" dirty="0" smtClean="0">
                <a:latin typeface="Tahoma" charset="0"/>
                <a:ea typeface="ＭＳ Ｐゴシック" charset="0"/>
                <a:cs typeface="ＭＳ Ｐゴシック" charset="0"/>
              </a:rPr>
              <a:t>Data Cube Workshops</a:t>
            </a:r>
            <a:endParaRPr lang="en-US" b="1" dirty="0">
              <a:solidFill>
                <a:srgbClr val="FFD799"/>
              </a:solidFill>
              <a:latin typeface="Tahoma" charset="0"/>
              <a:ea typeface="ＭＳ Ｐゴシック" charset="0"/>
              <a:cs typeface="ＭＳ Ｐゴシック" charset="0"/>
            </a:endParaRPr>
          </a:p>
        </p:txBody>
      </p:sp>
    </p:spTree>
    <p:extLst>
      <p:ext uri="{BB962C8B-B14F-4D97-AF65-F5344CB8AC3E}">
        <p14:creationId xmlns:p14="http://schemas.microsoft.com/office/powerpoint/2010/main" val="3651517393"/>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253494354"/>
              </p:ext>
            </p:extLst>
          </p:nvPr>
        </p:nvGraphicFramePr>
        <p:xfrm>
          <a:off x="609600" y="2133600"/>
          <a:ext cx="8229600" cy="3108960"/>
        </p:xfrm>
        <a:graphic>
          <a:graphicData uri="http://schemas.openxmlformats.org/drawingml/2006/table">
            <a:tbl>
              <a:tblPr firstRow="1" firstCol="1" lastRow="1" lastCol="1" bandRow="1" bandCol="1">
                <a:tableStyleId>{5940675A-B579-460E-94D1-54222C63F5DA}</a:tableStyleId>
              </a:tblPr>
              <a:tblGrid>
                <a:gridCol w="2848314"/>
                <a:gridCol w="2070175"/>
                <a:gridCol w="3311111"/>
              </a:tblGrid>
              <a:tr h="0">
                <a:tc>
                  <a:txBody>
                    <a:bodyPr/>
                    <a:lstStyle/>
                    <a:p>
                      <a:pPr algn="just">
                        <a:spcBef>
                          <a:spcPts val="720"/>
                        </a:spcBef>
                        <a:spcAft>
                          <a:spcPts val="720"/>
                        </a:spcAft>
                      </a:pPr>
                      <a:r>
                        <a:rPr lang="en-GB" sz="2400" dirty="0">
                          <a:effectLst/>
                        </a:rPr>
                        <a:t>Role</a:t>
                      </a:r>
                      <a:endParaRPr lang="en-AU" sz="2400" dirty="0">
                        <a:effectLst/>
                        <a:latin typeface="Times New Roman"/>
                        <a:ea typeface="Arial Unicode MS"/>
                      </a:endParaRPr>
                    </a:p>
                  </a:txBody>
                  <a:tcPr marL="68580" marR="68580" marT="0" marB="0"/>
                </a:tc>
                <a:tc gridSpan="2">
                  <a:txBody>
                    <a:bodyPr/>
                    <a:lstStyle/>
                    <a:p>
                      <a:pPr algn="just" defTabSz="457200">
                        <a:spcBef>
                          <a:spcPts val="720"/>
                        </a:spcBef>
                        <a:spcAft>
                          <a:spcPts val="720"/>
                        </a:spcAft>
                      </a:pPr>
                      <a:r>
                        <a:rPr lang="en-AU" sz="2400" dirty="0" smtClean="0">
                          <a:solidFill>
                            <a:schemeClr val="tx1"/>
                          </a:solidFill>
                          <a:effectLst/>
                          <a:latin typeface="+mn-lt"/>
                          <a:ea typeface="+mn-ea"/>
                          <a:cs typeface="+mn-cs"/>
                          <a:sym typeface="Calibri"/>
                        </a:rPr>
                        <a:t>Representative</a:t>
                      </a:r>
                      <a:endParaRPr lang="en-AU" sz="2400" dirty="0">
                        <a:solidFill>
                          <a:schemeClr val="tx1"/>
                        </a:solidFill>
                        <a:effectLst/>
                        <a:latin typeface="+mn-lt"/>
                        <a:ea typeface="+mn-ea"/>
                        <a:cs typeface="+mn-cs"/>
                        <a:sym typeface="Calibri"/>
                      </a:endParaRPr>
                    </a:p>
                  </a:txBody>
                  <a:tcPr marL="68580" marR="68580" marT="0" marB="0"/>
                </a:tc>
                <a:tc hMerge="1">
                  <a:txBody>
                    <a:bodyPr/>
                    <a:lstStyle/>
                    <a:p>
                      <a:endParaRPr lang="en-AU" dirty="0"/>
                    </a:p>
                  </a:txBody>
                  <a:tcPr marL="68580" marR="68580" marT="0" marB="0"/>
                </a:tc>
              </a:tr>
              <a:tr h="0">
                <a:tc>
                  <a:txBody>
                    <a:bodyPr/>
                    <a:lstStyle/>
                    <a:p>
                      <a:pPr algn="just">
                        <a:spcBef>
                          <a:spcPts val="720"/>
                        </a:spcBef>
                        <a:spcAft>
                          <a:spcPts val="720"/>
                        </a:spcAft>
                      </a:pPr>
                      <a:r>
                        <a:rPr lang="en-GB" sz="1800" dirty="0">
                          <a:effectLst/>
                        </a:rPr>
                        <a:t>Head of Delegation</a:t>
                      </a:r>
                      <a:endParaRPr lang="en-AU" sz="2400" dirty="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Facchini</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Mauro</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Alternate Head</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Ross</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Jonathon</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Koch</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Astrid</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dirty="0">
                          <a:effectLst/>
                        </a:rPr>
                        <a:t>Delegate</a:t>
                      </a:r>
                      <a:endParaRPr lang="en-AU" sz="2400" dirty="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Sawyer</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Kerry</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Killough</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Brian</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Hosford</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Steven</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Petiteville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Ivan</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Wood</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Eric</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Phan</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Linh</a:t>
                      </a:r>
                      <a:endParaRPr lang="en-AU" sz="2400">
                        <a:effectLst/>
                        <a:latin typeface="Times New Roman"/>
                        <a:ea typeface="Arial Unicode MS"/>
                      </a:endParaRPr>
                    </a:p>
                  </a:txBody>
                  <a:tcPr marL="68580" marR="68580" marT="0" marB="0"/>
                </a:tc>
              </a:tr>
              <a:tr h="0">
                <a:tc>
                  <a:txBody>
                    <a:bodyPr/>
                    <a:lstStyle/>
                    <a:p>
                      <a:pPr algn="just">
                        <a:spcBef>
                          <a:spcPts val="720"/>
                        </a:spcBef>
                        <a:spcAft>
                          <a:spcPts val="720"/>
                        </a:spcAft>
                      </a:pPr>
                      <a:r>
                        <a:rPr lang="en-GB" sz="1800">
                          <a:effectLst/>
                        </a:rPr>
                        <a:t>Delegate</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a:effectLst/>
                        </a:rPr>
                        <a:t>Tuan</a:t>
                      </a:r>
                      <a:endParaRPr lang="en-AU" sz="2400">
                        <a:effectLst/>
                        <a:latin typeface="Times New Roman"/>
                        <a:ea typeface="Arial Unicode MS"/>
                      </a:endParaRPr>
                    </a:p>
                  </a:txBody>
                  <a:tcPr marL="68580" marR="68580" marT="0" marB="0"/>
                </a:tc>
                <a:tc>
                  <a:txBody>
                    <a:bodyPr/>
                    <a:lstStyle/>
                    <a:p>
                      <a:pPr algn="just">
                        <a:spcBef>
                          <a:spcPts val="720"/>
                        </a:spcBef>
                        <a:spcAft>
                          <a:spcPts val="720"/>
                        </a:spcAft>
                      </a:pPr>
                      <a:r>
                        <a:rPr lang="en-GB" sz="1800" dirty="0">
                          <a:effectLst/>
                        </a:rPr>
                        <a:t>Pham</a:t>
                      </a:r>
                      <a:endParaRPr lang="en-AU" sz="2400" dirty="0">
                        <a:effectLst/>
                        <a:latin typeface="Times New Roman"/>
                        <a:ea typeface="Arial Unicode MS"/>
                      </a:endParaRPr>
                    </a:p>
                  </a:txBody>
                  <a:tcPr marL="68580" marR="68580" marT="0" marB="0"/>
                </a:tc>
              </a:tr>
            </a:tbl>
          </a:graphicData>
        </a:graphic>
      </p:graphicFrame>
      <p:sp>
        <p:nvSpPr>
          <p:cNvPr id="12" name="Title 1"/>
          <p:cNvSpPr txBox="1">
            <a:spLocks/>
          </p:cNvSpPr>
          <p:nvPr/>
        </p:nvSpPr>
        <p:spPr>
          <a:xfrm>
            <a:off x="1905000" y="253424"/>
            <a:ext cx="5486400" cy="646331"/>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3600" b="1" dirty="0" smtClean="0">
                <a:latin typeface="Tahoma" charset="0"/>
                <a:ea typeface="ＭＳ Ｐゴシック" charset="0"/>
                <a:cs typeface="ＭＳ Ｐゴシック" charset="0"/>
              </a:rPr>
              <a:t>Delegation</a:t>
            </a:r>
            <a:endParaRPr lang="en-US" sz="4000" b="1" dirty="0">
              <a:solidFill>
                <a:srgbClr val="FFD799"/>
              </a:solidFill>
              <a:latin typeface="Tahoma" charset="0"/>
              <a:ea typeface="ＭＳ Ｐゴシック" charset="0"/>
              <a:cs typeface="ＭＳ Ｐゴシック" charset="0"/>
            </a:endParaRPr>
          </a:p>
        </p:txBody>
      </p:sp>
    </p:spTree>
    <p:extLst>
      <p:ext uri="{BB962C8B-B14F-4D97-AF65-F5344CB8AC3E}">
        <p14:creationId xmlns:p14="http://schemas.microsoft.com/office/powerpoint/2010/main" val="661583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05000" y="253424"/>
            <a:ext cx="5486400" cy="646331"/>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3600" b="1" dirty="0" smtClean="0">
                <a:latin typeface="Tahoma" charset="0"/>
                <a:ea typeface="ＭＳ Ｐゴシック" charset="0"/>
                <a:cs typeface="ＭＳ Ｐゴシック" charset="0"/>
              </a:rPr>
              <a:t>Plenary Structure</a:t>
            </a:r>
            <a:endParaRPr lang="en-US" sz="4000" b="1" dirty="0">
              <a:solidFill>
                <a:srgbClr val="FFD799"/>
              </a:solidFill>
              <a:latin typeface="Tahoma" charset="0"/>
              <a:ea typeface="ＭＳ Ｐゴシック" charset="0"/>
              <a:cs typeface="ＭＳ Ｐゴシック" charset="0"/>
            </a:endParaRPr>
          </a:p>
        </p:txBody>
      </p:sp>
      <p:graphicFrame>
        <p:nvGraphicFramePr>
          <p:cNvPr id="3" name="Table 2"/>
          <p:cNvGraphicFramePr>
            <a:graphicFrameLocks noGrp="1"/>
          </p:cNvGraphicFramePr>
          <p:nvPr>
            <p:extLst>
              <p:ext uri="{D42A27DB-BD31-4B8C-83A1-F6EECF244321}">
                <p14:modId xmlns:p14="http://schemas.microsoft.com/office/powerpoint/2010/main" val="631972902"/>
              </p:ext>
            </p:extLst>
          </p:nvPr>
        </p:nvGraphicFramePr>
        <p:xfrm>
          <a:off x="762000" y="1371600"/>
          <a:ext cx="7772400" cy="5227320"/>
        </p:xfrm>
        <a:graphic>
          <a:graphicData uri="http://schemas.openxmlformats.org/drawingml/2006/table">
            <a:tbl>
              <a:tblPr firstRow="1" bandRow="1">
                <a:tableStyleId>{5940675A-B579-460E-94D1-54222C63F5DA}</a:tableStyleId>
              </a:tblPr>
              <a:tblGrid>
                <a:gridCol w="3886200"/>
                <a:gridCol w="3886200"/>
              </a:tblGrid>
              <a:tr h="370840">
                <a:tc>
                  <a:txBody>
                    <a:bodyPr/>
                    <a:lstStyle/>
                    <a:p>
                      <a:pPr algn="ctr"/>
                      <a:r>
                        <a:rPr lang="en-AU" sz="2800" dirty="0" smtClean="0">
                          <a:solidFill>
                            <a:srgbClr val="FFFFFF"/>
                          </a:solidFill>
                        </a:rPr>
                        <a:t>Day 1</a:t>
                      </a:r>
                      <a:endParaRPr lang="en-AU" sz="2800" dirty="0">
                        <a:solidFill>
                          <a:srgbClr val="FFFFFF"/>
                        </a:solidFill>
                      </a:endParaRPr>
                    </a:p>
                  </a:txBody>
                  <a:tcPr>
                    <a:solidFill>
                      <a:srgbClr val="002060"/>
                    </a:solidFill>
                  </a:tcPr>
                </a:tc>
                <a:tc>
                  <a:txBody>
                    <a:bodyPr/>
                    <a:lstStyle/>
                    <a:p>
                      <a:pPr algn="ctr"/>
                      <a:r>
                        <a:rPr lang="en-AU" sz="2800" dirty="0" smtClean="0">
                          <a:solidFill>
                            <a:srgbClr val="FFFFFF"/>
                          </a:solidFill>
                        </a:rPr>
                        <a:t>Day 2</a:t>
                      </a:r>
                      <a:endParaRPr lang="en-AU" sz="2800" dirty="0">
                        <a:solidFill>
                          <a:srgbClr val="FFFFFF"/>
                        </a:solidFill>
                      </a:endParaRPr>
                    </a:p>
                  </a:txBody>
                  <a:tcPr>
                    <a:solidFill>
                      <a:srgbClr val="002060"/>
                    </a:solidFill>
                  </a:tcPr>
                </a:tc>
              </a:tr>
              <a:tr h="370840">
                <a:tc>
                  <a:txBody>
                    <a:bodyPr/>
                    <a:lstStyle/>
                    <a:p>
                      <a:pPr algn="ctr"/>
                      <a:r>
                        <a:rPr lang="en-AU" sz="2800" dirty="0" smtClean="0"/>
                        <a:t>Opening</a:t>
                      </a:r>
                      <a:endParaRPr lang="en-AU" sz="2800" dirty="0"/>
                    </a:p>
                  </a:txBody>
                  <a:tcPr/>
                </a:tc>
                <a:tc>
                  <a:txBody>
                    <a:bodyPr/>
                    <a:lstStyle/>
                    <a:p>
                      <a:pPr algn="ctr" defTabSz="457200">
                        <a:spcBef>
                          <a:spcPts val="600"/>
                        </a:spcBef>
                      </a:pPr>
                      <a:r>
                        <a:rPr lang="en-AU" sz="2800" dirty="0" smtClean="0">
                          <a:solidFill>
                            <a:schemeClr val="tx1"/>
                          </a:solidFill>
                          <a:latin typeface="+mn-lt"/>
                          <a:ea typeface="+mn-ea"/>
                          <a:cs typeface="+mn-cs"/>
                          <a:sym typeface="Calibri"/>
                        </a:rPr>
                        <a:t>Work Programme</a:t>
                      </a:r>
                    </a:p>
                    <a:p>
                      <a:pPr algn="ctr" defTabSz="457200">
                        <a:spcBef>
                          <a:spcPts val="600"/>
                        </a:spcBef>
                      </a:pPr>
                      <a:r>
                        <a:rPr lang="en-AU" sz="2800" dirty="0" smtClean="0">
                          <a:solidFill>
                            <a:schemeClr val="tx1"/>
                          </a:solidFill>
                          <a:latin typeface="+mn-lt"/>
                          <a:ea typeface="+mn-ea"/>
                          <a:cs typeface="+mn-cs"/>
                          <a:sym typeface="Calibri"/>
                        </a:rPr>
                        <a:t>Discussion</a:t>
                      </a:r>
                      <a:endParaRPr lang="en-AU" sz="2800" dirty="0">
                        <a:solidFill>
                          <a:schemeClr val="tx1"/>
                        </a:solidFill>
                        <a:latin typeface="+mn-lt"/>
                        <a:ea typeface="+mn-ea"/>
                        <a:cs typeface="+mn-cs"/>
                        <a:sym typeface="Calibri"/>
                      </a:endParaRPr>
                    </a:p>
                  </a:txBody>
                  <a:tcPr/>
                </a:tc>
              </a:tr>
              <a:tr h="370840">
                <a:tc>
                  <a:txBody>
                    <a:bodyPr/>
                    <a:lstStyle/>
                    <a:p>
                      <a:pPr algn="ctr"/>
                      <a:r>
                        <a:rPr lang="en-AU" sz="2800" dirty="0" smtClean="0">
                          <a:solidFill>
                            <a:srgbClr val="FF0000"/>
                          </a:solidFill>
                        </a:rPr>
                        <a:t>Panel</a:t>
                      </a:r>
                      <a:r>
                        <a:rPr lang="en-AU" sz="2800" baseline="0" dirty="0" smtClean="0">
                          <a:solidFill>
                            <a:srgbClr val="FF0000"/>
                          </a:solidFill>
                        </a:rPr>
                        <a:t> - </a:t>
                      </a:r>
                      <a:r>
                        <a:rPr lang="en-AU" sz="2800" dirty="0" smtClean="0">
                          <a:solidFill>
                            <a:srgbClr val="FF0000"/>
                          </a:solidFill>
                        </a:rPr>
                        <a:t>Public Sector Decision Makers</a:t>
                      </a:r>
                      <a:endParaRPr lang="en-AU" sz="2800" dirty="0">
                        <a:solidFill>
                          <a:srgbClr val="FF0000"/>
                        </a:solidFill>
                      </a:endParaRPr>
                    </a:p>
                  </a:txBody>
                  <a:tcPr/>
                </a:tc>
                <a:tc>
                  <a:txBody>
                    <a:bodyPr/>
                    <a:lstStyle/>
                    <a:p>
                      <a:pPr algn="ctr"/>
                      <a:r>
                        <a:rPr lang="en-AU" sz="2800" dirty="0" smtClean="0">
                          <a:solidFill>
                            <a:srgbClr val="FF0000"/>
                          </a:solidFill>
                        </a:rPr>
                        <a:t>Panel - National EO Plans and Assessments</a:t>
                      </a:r>
                      <a:endParaRPr lang="en-AU" sz="2800" dirty="0">
                        <a:solidFill>
                          <a:srgbClr val="FF0000"/>
                        </a:solidFill>
                      </a:endParaRPr>
                    </a:p>
                  </a:txBody>
                  <a:tcPr/>
                </a:tc>
              </a:tr>
              <a:tr h="370840">
                <a:tc>
                  <a:txBody>
                    <a:bodyPr/>
                    <a:lstStyle/>
                    <a:p>
                      <a:pPr algn="ctr"/>
                      <a:r>
                        <a:rPr lang="en-AU" sz="2800" dirty="0" smtClean="0">
                          <a:solidFill>
                            <a:srgbClr val="FF0000"/>
                          </a:solidFill>
                        </a:rPr>
                        <a:t>Panel – Commercial Sector </a:t>
                      </a:r>
                      <a:r>
                        <a:rPr lang="en-AU" sz="2800" u="sng" dirty="0" smtClean="0">
                          <a:solidFill>
                            <a:srgbClr val="FF0000"/>
                          </a:solidFill>
                        </a:rPr>
                        <a:t>Decision</a:t>
                      </a:r>
                      <a:r>
                        <a:rPr lang="en-AU" sz="2800" u="sng" baseline="0" dirty="0" smtClean="0">
                          <a:solidFill>
                            <a:srgbClr val="FF0000"/>
                          </a:solidFill>
                        </a:rPr>
                        <a:t> Makers</a:t>
                      </a:r>
                      <a:endParaRPr lang="en-AU" sz="2800" u="sng" dirty="0">
                        <a:solidFill>
                          <a:srgbClr val="FF0000"/>
                        </a:solidFill>
                      </a:endParaRPr>
                    </a:p>
                  </a:txBody>
                  <a:tcPr/>
                </a:tc>
                <a:tc>
                  <a:txBody>
                    <a:bodyPr/>
                    <a:lstStyle/>
                    <a:p>
                      <a:pPr algn="ctr"/>
                      <a:r>
                        <a:rPr lang="en-AU" sz="2800" dirty="0" smtClean="0"/>
                        <a:t>Other Business</a:t>
                      </a:r>
                    </a:p>
                    <a:p>
                      <a:pPr algn="ctr"/>
                      <a:r>
                        <a:rPr lang="en-AU" sz="2400" dirty="0" smtClean="0">
                          <a:solidFill>
                            <a:srgbClr val="00B050"/>
                          </a:solidFill>
                        </a:rPr>
                        <a:t>(Rules of Procedure</a:t>
                      </a:r>
                      <a:r>
                        <a:rPr lang="en-AU" sz="2400" baseline="0" dirty="0" smtClean="0">
                          <a:solidFill>
                            <a:srgbClr val="00B050"/>
                          </a:solidFill>
                        </a:rPr>
                        <a:t> for Commercial Sector)</a:t>
                      </a:r>
                      <a:endParaRPr lang="en-AU" sz="2400" dirty="0">
                        <a:solidFill>
                          <a:srgbClr val="00B050"/>
                        </a:solidFill>
                      </a:endParaRPr>
                    </a:p>
                  </a:txBody>
                  <a:tcPr/>
                </a:tc>
              </a:tr>
              <a:tr h="370840">
                <a:tc>
                  <a:txBody>
                    <a:bodyPr/>
                    <a:lstStyle/>
                    <a:p>
                      <a:pPr algn="ctr"/>
                      <a:r>
                        <a:rPr lang="en-AU" sz="2800" dirty="0" smtClean="0">
                          <a:solidFill>
                            <a:srgbClr val="FF0000"/>
                          </a:solidFill>
                        </a:rPr>
                        <a:t>Panel – Funding Sector</a:t>
                      </a:r>
                      <a:endParaRPr lang="en-AU" sz="2800" dirty="0">
                        <a:solidFill>
                          <a:srgbClr val="FF0000"/>
                        </a:solidFill>
                      </a:endParaRPr>
                    </a:p>
                  </a:txBody>
                  <a:tcPr/>
                </a:tc>
                <a:tc>
                  <a:txBody>
                    <a:bodyPr/>
                    <a:lstStyle/>
                    <a:p>
                      <a:pPr algn="ctr"/>
                      <a:r>
                        <a:rPr lang="en-AU" sz="2800" dirty="0" smtClean="0"/>
                        <a:t>Closing</a:t>
                      </a:r>
                      <a:endParaRPr lang="en-AU" sz="2800" dirty="0"/>
                    </a:p>
                  </a:txBody>
                  <a:tcPr/>
                </a:tc>
              </a:tr>
            </a:tbl>
          </a:graphicData>
        </a:graphic>
      </p:graphicFrame>
    </p:spTree>
    <p:extLst>
      <p:ext uri="{BB962C8B-B14F-4D97-AF65-F5344CB8AC3E}">
        <p14:creationId xmlns:p14="http://schemas.microsoft.com/office/powerpoint/2010/main" val="2412273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05000" y="253424"/>
            <a:ext cx="5486400" cy="646331"/>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3600" b="1" dirty="0" smtClean="0">
                <a:latin typeface="Tahoma" charset="0"/>
                <a:ea typeface="ＭＳ Ｐゴシック" charset="0"/>
                <a:cs typeface="ＭＳ Ｐゴシック" charset="0"/>
              </a:rPr>
              <a:t>CEOS Contributions</a:t>
            </a:r>
            <a:endParaRPr lang="en-US" sz="4000" b="1" dirty="0">
              <a:solidFill>
                <a:srgbClr val="FFD799"/>
              </a:solidFill>
              <a:latin typeface="Tahoma" charset="0"/>
              <a:ea typeface="ＭＳ Ｐゴシック" charset="0"/>
              <a:cs typeface="ＭＳ Ｐゴシック" charset="0"/>
            </a:endParaRPr>
          </a:p>
        </p:txBody>
      </p:sp>
      <p:sp>
        <p:nvSpPr>
          <p:cNvPr id="3" name="Content Placeholder 2"/>
          <p:cNvSpPr txBox="1">
            <a:spLocks/>
          </p:cNvSpPr>
          <p:nvPr/>
        </p:nvSpPr>
        <p:spPr>
          <a:xfrm>
            <a:off x="304800" y="1380343"/>
            <a:ext cx="8382000" cy="4332711"/>
          </a:xfrm>
          <a:prstGeom prst="rect">
            <a:avLst/>
          </a:prstGeom>
        </p:spPr>
        <p:txBody>
          <a:bodyPr/>
          <a:lstStyle>
            <a:lvl1pPr marL="342900" indent="-342900">
              <a:spcBef>
                <a:spcPts val="500"/>
              </a:spcBef>
              <a:buSzPct val="100000"/>
              <a:buFont typeface="Arial"/>
              <a:buChar char="•"/>
              <a:defRPr sz="2400">
                <a:solidFill>
                  <a:srgbClr val="002569"/>
                </a:solidFill>
                <a:latin typeface="Arial Bold"/>
                <a:ea typeface="Arial Bold"/>
                <a:cs typeface="Arial Bold"/>
                <a:sym typeface="Arial Bold"/>
              </a:defRPr>
            </a:lvl1pPr>
            <a:lvl2pPr marL="768927" indent="-311727">
              <a:spcBef>
                <a:spcPts val="500"/>
              </a:spcBef>
              <a:buSzPct val="100000"/>
              <a:buFont typeface="Arial"/>
              <a:buChar char="•"/>
              <a:defRPr sz="2400">
                <a:solidFill>
                  <a:srgbClr val="002569"/>
                </a:solidFill>
                <a:latin typeface="Arial Bold"/>
                <a:ea typeface="Arial Bold"/>
                <a:cs typeface="Arial Bold"/>
                <a:sym typeface="Arial Bold"/>
              </a:defRPr>
            </a:lvl2pPr>
            <a:lvl3pPr marL="1188719" indent="-274319">
              <a:spcBef>
                <a:spcPts val="500"/>
              </a:spcBef>
              <a:buSzPct val="100000"/>
              <a:buFont typeface="Arial"/>
              <a:buChar char="o"/>
              <a:defRPr sz="2400">
                <a:solidFill>
                  <a:srgbClr val="002569"/>
                </a:solidFill>
                <a:latin typeface="Arial Bold"/>
                <a:ea typeface="Arial Bold"/>
                <a:cs typeface="Arial Bold"/>
                <a:sym typeface="Arial Bold"/>
              </a:defRPr>
            </a:lvl3pPr>
            <a:lvl4pPr marL="1676400" indent="-304800">
              <a:spcBef>
                <a:spcPts val="500"/>
              </a:spcBef>
              <a:buSzPct val="100000"/>
              <a:buFont typeface="Arial"/>
              <a:buChar char="▪"/>
              <a:defRPr sz="2400">
                <a:solidFill>
                  <a:srgbClr val="002569"/>
                </a:solidFill>
                <a:latin typeface="Arial Bold"/>
                <a:ea typeface="Arial Bold"/>
                <a:cs typeface="Arial Bold"/>
                <a:sym typeface="Arial Bold"/>
              </a:defRPr>
            </a:lvl4pPr>
            <a:lvl5pPr marL="2171700" indent="-342900">
              <a:spcBef>
                <a:spcPts val="500"/>
              </a:spcBef>
              <a:buSzPct val="100000"/>
              <a:buFont typeface="Arial"/>
              <a:buChar char="•"/>
              <a:defRPr sz="2400">
                <a:solidFill>
                  <a:srgbClr val="002569"/>
                </a:solidFill>
                <a:latin typeface="Arial Bold"/>
                <a:ea typeface="Arial Bold"/>
                <a:cs typeface="Arial Bold"/>
                <a:sym typeface="Arial Bold"/>
              </a:defRPr>
            </a:lvl5pPr>
            <a:lvl6pPr indent="2286000">
              <a:spcBef>
                <a:spcPts val="500"/>
              </a:spcBef>
              <a:buFont typeface="Arial"/>
              <a:defRPr sz="2400">
                <a:solidFill>
                  <a:srgbClr val="002569"/>
                </a:solidFill>
                <a:latin typeface="Arial Bold"/>
                <a:ea typeface="Arial Bold"/>
                <a:cs typeface="Arial Bold"/>
                <a:sym typeface="Arial Bold"/>
              </a:defRPr>
            </a:lvl6pPr>
            <a:lvl7pPr indent="2743200">
              <a:spcBef>
                <a:spcPts val="500"/>
              </a:spcBef>
              <a:buFont typeface="Arial"/>
              <a:defRPr sz="2400">
                <a:solidFill>
                  <a:srgbClr val="002569"/>
                </a:solidFill>
                <a:latin typeface="Arial Bold"/>
                <a:ea typeface="Arial Bold"/>
                <a:cs typeface="Arial Bold"/>
                <a:sym typeface="Arial Bold"/>
              </a:defRPr>
            </a:lvl7pPr>
            <a:lvl8pPr indent="3200400">
              <a:spcBef>
                <a:spcPts val="500"/>
              </a:spcBef>
              <a:buFont typeface="Arial"/>
              <a:defRPr sz="2400">
                <a:solidFill>
                  <a:srgbClr val="002569"/>
                </a:solidFill>
                <a:latin typeface="Arial Bold"/>
                <a:ea typeface="Arial Bold"/>
                <a:cs typeface="Arial Bold"/>
                <a:sym typeface="Arial Bold"/>
              </a:defRPr>
            </a:lvl8pPr>
            <a:lvl9pPr indent="3657600">
              <a:spcBef>
                <a:spcPts val="500"/>
              </a:spcBef>
              <a:buFont typeface="Arial"/>
              <a:defRPr sz="2400">
                <a:solidFill>
                  <a:srgbClr val="002569"/>
                </a:solidFill>
                <a:latin typeface="Arial Bold"/>
                <a:ea typeface="Arial Bold"/>
                <a:cs typeface="Arial Bold"/>
                <a:sym typeface="Arial Bold"/>
              </a:defRPr>
            </a:lvl9pPr>
          </a:lstStyle>
          <a:p>
            <a:pPr marL="295275" indent="-295275" algn="l" defTabSz="914400" rtl="0">
              <a:buSzPct val="120000"/>
              <a:buFont typeface="Wingdings" charset="2"/>
              <a:buChar char="§"/>
            </a:pPr>
            <a:r>
              <a:rPr lang="en-US" sz="2000" kern="1200" dirty="0" smtClean="0">
                <a:latin typeface="Calibri" charset="0"/>
                <a:ea typeface="ＭＳ Ｐゴシック" charset="0"/>
                <a:cs typeface="Calibri" charset="0"/>
              </a:rPr>
              <a:t>Input to panels</a:t>
            </a:r>
          </a:p>
          <a:p>
            <a:pPr marL="721302" lvl="1" indent="-295275" algn="l" defTabSz="914400" rtl="0">
              <a:buSzPct val="120000"/>
              <a:buFont typeface="Wingdings" charset="2"/>
              <a:buChar char="§"/>
            </a:pPr>
            <a:r>
              <a:rPr lang="en-US" sz="2000" kern="1200" dirty="0" smtClean="0">
                <a:latin typeface="Calibri" charset="0"/>
                <a:ea typeface="ＭＳ Ｐゴシック" charset="0"/>
                <a:cs typeface="Calibri" charset="0"/>
              </a:rPr>
              <a:t>Panels seen as a highlight last year – interactive and thought </a:t>
            </a:r>
            <a:r>
              <a:rPr lang="en-US" sz="2000" kern="1200" dirty="0" err="1" smtClean="0">
                <a:latin typeface="Calibri" charset="0"/>
                <a:ea typeface="ＭＳ Ｐゴシック" charset="0"/>
                <a:cs typeface="Calibri" charset="0"/>
              </a:rPr>
              <a:t>proviking</a:t>
            </a:r>
            <a:r>
              <a:rPr lang="en-US" sz="2000" kern="1200" dirty="0" smtClean="0">
                <a:latin typeface="Calibri" charset="0"/>
                <a:ea typeface="ＭＳ Ｐゴシック" charset="0"/>
                <a:cs typeface="Calibri" charset="0"/>
              </a:rPr>
              <a:t>.</a:t>
            </a:r>
          </a:p>
          <a:p>
            <a:pPr marL="721302" lvl="1" indent="-295275" algn="l" defTabSz="914400" rtl="0">
              <a:buSzPct val="120000"/>
              <a:buFont typeface="Wingdings" charset="2"/>
              <a:buChar char="§"/>
            </a:pPr>
            <a:r>
              <a:rPr lang="en-US" sz="2000" kern="1200" dirty="0" smtClean="0">
                <a:latin typeface="Calibri" charset="0"/>
                <a:ea typeface="ＭＳ Ｐゴシック" charset="0"/>
                <a:cs typeface="Calibri" charset="0"/>
              </a:rPr>
              <a:t>CEOS not represented on panels.</a:t>
            </a:r>
          </a:p>
          <a:p>
            <a:pPr marL="721302" lvl="1" indent="-295275" algn="l" defTabSz="914400" rtl="0">
              <a:buSzPct val="120000"/>
              <a:buFont typeface="Wingdings" charset="2"/>
              <a:buChar char="§"/>
            </a:pPr>
            <a:r>
              <a:rPr lang="en-US" sz="2000" kern="1200" dirty="0" smtClean="0">
                <a:latin typeface="Calibri" charset="0"/>
                <a:ea typeface="ＭＳ Ｐゴシック" charset="0"/>
                <a:cs typeface="Calibri" charset="0"/>
              </a:rPr>
              <a:t>Interventions? Thought-provoking questions?</a:t>
            </a:r>
          </a:p>
          <a:p>
            <a:pPr marL="295275" indent="-295275" algn="l" defTabSz="914400" rtl="0">
              <a:buSzPct val="120000"/>
              <a:buFont typeface="Wingdings" charset="2"/>
              <a:buChar char="§"/>
            </a:pPr>
            <a:r>
              <a:rPr lang="en-US" sz="2000" kern="1200" dirty="0" smtClean="0">
                <a:latin typeface="Calibri" charset="0"/>
                <a:ea typeface="ＭＳ Ｐゴシック" charset="0"/>
                <a:cs typeface="Calibri" charset="0"/>
              </a:rPr>
              <a:t>Input to the ‘slate of successes’ from the work </a:t>
            </a:r>
            <a:r>
              <a:rPr lang="en-US" sz="2000" kern="1200" dirty="0" err="1" smtClean="0">
                <a:latin typeface="Calibri" charset="0"/>
                <a:ea typeface="ＭＳ Ｐゴシック" charset="0"/>
                <a:cs typeface="Calibri" charset="0"/>
              </a:rPr>
              <a:t>programme</a:t>
            </a:r>
            <a:endParaRPr lang="en-US" sz="2000" kern="1200" dirty="0" smtClean="0">
              <a:latin typeface="Calibri" charset="0"/>
              <a:ea typeface="ＭＳ Ｐゴシック" charset="0"/>
              <a:cs typeface="Calibri" charset="0"/>
            </a:endParaRPr>
          </a:p>
          <a:p>
            <a:pPr marL="721302" lvl="1" indent="-295275" algn="l" defTabSz="914400" rtl="0">
              <a:buSzPct val="120000"/>
              <a:buFont typeface="Wingdings" charset="2"/>
              <a:buChar char="§"/>
            </a:pPr>
            <a:r>
              <a:rPr lang="en-US" sz="2000" kern="1200" dirty="0" smtClean="0">
                <a:latin typeface="Calibri" charset="0"/>
                <a:ea typeface="ＭＳ Ｐゴシック" charset="0"/>
                <a:cs typeface="Calibri" charset="0"/>
              </a:rPr>
              <a:t>Views on what made them work well (from a CEOS view)</a:t>
            </a:r>
          </a:p>
          <a:p>
            <a:pPr marL="295275" indent="-295275" algn="l" defTabSz="914400" rtl="0">
              <a:buSzPct val="120000"/>
              <a:buFont typeface="Wingdings" charset="2"/>
              <a:buChar char="§"/>
            </a:pPr>
            <a:r>
              <a:rPr lang="en-US" sz="2000" kern="1200" dirty="0" smtClean="0">
                <a:latin typeface="Calibri" charset="0"/>
                <a:ea typeface="ＭＳ Ｐゴシック" charset="0"/>
                <a:cs typeface="Calibri" charset="0"/>
              </a:rPr>
              <a:t>Written statement</a:t>
            </a:r>
          </a:p>
          <a:p>
            <a:pPr marL="721302" lvl="1" indent="-295275" algn="l" defTabSz="914400" rtl="0">
              <a:buSzPct val="120000"/>
              <a:buFont typeface="Wingdings" charset="2"/>
              <a:buChar char="§"/>
            </a:pPr>
            <a:r>
              <a:rPr lang="en-US" sz="2000" kern="1200" dirty="0" smtClean="0">
                <a:latin typeface="Calibri" charset="0"/>
                <a:ea typeface="ＭＳ Ｐゴシック" charset="0"/>
                <a:cs typeface="Calibri" charset="0"/>
              </a:rPr>
              <a:t>Unclear if, at GEO-XIII, they were actually </a:t>
            </a:r>
            <a:r>
              <a:rPr lang="en-US" sz="2000" kern="1200" dirty="0" err="1" smtClean="0">
                <a:latin typeface="Calibri" charset="0"/>
                <a:ea typeface="ＭＳ Ｐゴシック" charset="0"/>
                <a:cs typeface="Calibri" charset="0"/>
              </a:rPr>
              <a:t>visble</a:t>
            </a:r>
            <a:endParaRPr lang="en-US" sz="2000" kern="1200" dirty="0" smtClean="0">
              <a:latin typeface="Calibri" charset="0"/>
              <a:ea typeface="ＭＳ Ｐゴシック" charset="0"/>
              <a:cs typeface="Calibri" charset="0"/>
            </a:endParaRPr>
          </a:p>
          <a:p>
            <a:pPr marL="721302" lvl="1" indent="-295275" algn="l" defTabSz="914400" rtl="0">
              <a:buSzPct val="120000"/>
              <a:buFont typeface="Wingdings" charset="2"/>
              <a:buChar char="§"/>
            </a:pPr>
            <a:r>
              <a:rPr lang="en-US" sz="2000" kern="1200" dirty="0">
                <a:latin typeface="Calibri" charset="0"/>
                <a:ea typeface="ＭＳ Ｐゴシック" charset="0"/>
                <a:cs typeface="Calibri" charset="0"/>
              </a:rPr>
              <a:t>B</a:t>
            </a:r>
            <a:r>
              <a:rPr lang="en-US" sz="2000" kern="1200" dirty="0" smtClean="0">
                <a:latin typeface="Calibri" charset="0"/>
                <a:ea typeface="ＭＳ Ｐゴシック" charset="0"/>
                <a:cs typeface="Calibri" charset="0"/>
              </a:rPr>
              <a:t>uild on a Rapid City Statement?</a:t>
            </a:r>
          </a:p>
          <a:p>
            <a:pPr marL="295275" indent="-295275" algn="l" defTabSz="914400" rtl="0">
              <a:buSzPct val="120000"/>
              <a:buFont typeface="Wingdings" charset="2"/>
              <a:buChar char="§"/>
            </a:pPr>
            <a:r>
              <a:rPr lang="en-US" sz="2000" kern="1200" dirty="0" smtClean="0">
                <a:latin typeface="Calibri" charset="0"/>
                <a:ea typeface="ＭＳ Ｐゴシック" charset="0"/>
                <a:cs typeface="Calibri" charset="0"/>
              </a:rPr>
              <a:t>Exhibition booth</a:t>
            </a:r>
          </a:p>
          <a:p>
            <a:pPr marL="295275" indent="-295275" algn="l" defTabSz="914400" rtl="0">
              <a:buSzPct val="120000"/>
              <a:buFont typeface="Wingdings" charset="2"/>
              <a:buChar char="§"/>
            </a:pPr>
            <a:r>
              <a:rPr lang="en-US" sz="2000" kern="1200" dirty="0" smtClean="0">
                <a:latin typeface="Calibri" charset="0"/>
                <a:ea typeface="ＭＳ Ｐゴシック" charset="0"/>
                <a:cs typeface="Calibri" charset="0"/>
              </a:rPr>
              <a:t>Participation in Data Cube Workshops x 4</a:t>
            </a:r>
            <a:endParaRPr lang="en-US" sz="2000" kern="1200" dirty="0">
              <a:latin typeface="Calibri" charset="0"/>
              <a:ea typeface="ＭＳ Ｐゴシック" charset="0"/>
              <a:cs typeface="Calibri" charset="0"/>
            </a:endParaRPr>
          </a:p>
        </p:txBody>
      </p:sp>
    </p:spTree>
    <p:extLst>
      <p:ext uri="{BB962C8B-B14F-4D97-AF65-F5344CB8AC3E}">
        <p14:creationId xmlns:p14="http://schemas.microsoft.com/office/powerpoint/2010/main" val="20291714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05000" y="112693"/>
            <a:ext cx="5486400" cy="954107"/>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Panel Theme – Public Sector Decision Makers</a:t>
            </a:r>
            <a:endParaRPr lang="en-US" b="1" dirty="0">
              <a:solidFill>
                <a:srgbClr val="FFD799"/>
              </a:solidFill>
              <a:latin typeface="Tahoma" charset="0"/>
              <a:ea typeface="ＭＳ Ｐゴシック" charset="0"/>
              <a:cs typeface="ＭＳ Ｐゴシック" charset="0"/>
            </a:endParaRPr>
          </a:p>
        </p:txBody>
      </p:sp>
      <p:sp>
        <p:nvSpPr>
          <p:cNvPr id="3" name="Rectangle 2"/>
          <p:cNvSpPr/>
          <p:nvPr/>
        </p:nvSpPr>
        <p:spPr>
          <a:xfrm>
            <a:off x="914400" y="1447800"/>
            <a:ext cx="7162800" cy="646331"/>
          </a:xfrm>
          <a:prstGeom prst="rect">
            <a:avLst/>
          </a:prstGeom>
        </p:spPr>
        <p:txBody>
          <a:bodyPr wrap="square">
            <a:spAutoFit/>
          </a:bodyPr>
          <a:lstStyle/>
          <a:p>
            <a:r>
              <a:rPr lang="en-US" i="1" dirty="0" smtClean="0"/>
              <a:t>“discuss </a:t>
            </a:r>
            <a:r>
              <a:rPr lang="en-US" i="1" dirty="0"/>
              <a:t>the role of open Earth observations data and information to guide decisions and actions relating to Public Policy</a:t>
            </a:r>
            <a:r>
              <a:rPr lang="en-US" i="1" dirty="0" smtClean="0"/>
              <a:t>.”</a:t>
            </a:r>
            <a:endParaRPr lang="en-AU" dirty="0"/>
          </a:p>
        </p:txBody>
      </p:sp>
      <p:sp>
        <p:nvSpPr>
          <p:cNvPr id="4" name="Rectangle 3"/>
          <p:cNvSpPr/>
          <p:nvPr/>
        </p:nvSpPr>
        <p:spPr>
          <a:xfrm>
            <a:off x="762000" y="2438400"/>
            <a:ext cx="28956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Ag, Forests and Fish Agency</a:t>
            </a:r>
            <a:endParaRPr lang="en-AU" sz="2800" dirty="0"/>
          </a:p>
        </p:txBody>
      </p:sp>
      <p:sp>
        <p:nvSpPr>
          <p:cNvPr id="5" name="Rectangle 4"/>
          <p:cNvSpPr/>
          <p:nvPr/>
        </p:nvSpPr>
        <p:spPr>
          <a:xfrm>
            <a:off x="762000" y="3544905"/>
            <a:ext cx="2895600" cy="523218"/>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Biotechnology</a:t>
            </a:r>
            <a:endParaRPr lang="en-AU" sz="2800" dirty="0"/>
          </a:p>
        </p:txBody>
      </p:sp>
      <p:sp>
        <p:nvSpPr>
          <p:cNvPr id="6" name="Rectangle 5"/>
          <p:cNvSpPr/>
          <p:nvPr/>
        </p:nvSpPr>
        <p:spPr>
          <a:xfrm>
            <a:off x="762000" y="4230705"/>
            <a:ext cx="28956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National States</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t>Agency</a:t>
            </a:r>
            <a:endParaRPr lang="en-AU" sz="2800" dirty="0"/>
          </a:p>
        </p:txBody>
      </p:sp>
      <p:sp>
        <p:nvSpPr>
          <p:cNvPr id="7" name="Rectangle 6"/>
          <p:cNvSpPr/>
          <p:nvPr/>
        </p:nvSpPr>
        <p:spPr>
          <a:xfrm>
            <a:off x="764931" y="5332674"/>
            <a:ext cx="28956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Local Enviro.</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t> Initiatives</a:t>
            </a:r>
            <a:endParaRPr lang="en-AU" sz="2800" dirty="0"/>
          </a:p>
        </p:txBody>
      </p:sp>
      <p:sp>
        <p:nvSpPr>
          <p:cNvPr id="8" name="Rectangle 7"/>
          <p:cNvSpPr/>
          <p:nvPr/>
        </p:nvSpPr>
        <p:spPr>
          <a:xfrm>
            <a:off x="5181600" y="3160184"/>
            <a:ext cx="2895600" cy="1815880"/>
          </a:xfrm>
          <a:prstGeom prst="rect">
            <a:avLst/>
          </a:prstGeom>
          <a:solidFill>
            <a:srgbClr val="002060"/>
          </a:solidFill>
          <a:ln w="25400" cap="flat">
            <a:solidFill>
              <a:srgbClr val="333399"/>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Initial</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CEOS</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Community</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Thoughts?</a:t>
            </a:r>
            <a:endParaRPr lang="en-AU" sz="2800" dirty="0">
              <a:solidFill>
                <a:srgbClr val="FFFFFF"/>
              </a:solidFill>
            </a:endParaRPr>
          </a:p>
        </p:txBody>
      </p:sp>
    </p:spTree>
    <p:extLst>
      <p:ext uri="{BB962C8B-B14F-4D97-AF65-F5344CB8AC3E}">
        <p14:creationId xmlns:p14="http://schemas.microsoft.com/office/powerpoint/2010/main" val="4039308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905000" y="112693"/>
            <a:ext cx="5486400" cy="954107"/>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Panel Theme – Commercial Sector Decision Makers</a:t>
            </a:r>
            <a:endParaRPr lang="en-US" b="1" dirty="0">
              <a:solidFill>
                <a:srgbClr val="FFD799"/>
              </a:solidFill>
              <a:latin typeface="Tahoma" charset="0"/>
              <a:ea typeface="ＭＳ Ｐゴシック" charset="0"/>
              <a:cs typeface="ＭＳ Ｐゴシック" charset="0"/>
            </a:endParaRPr>
          </a:p>
        </p:txBody>
      </p:sp>
      <p:sp>
        <p:nvSpPr>
          <p:cNvPr id="3" name="Rectangle 2"/>
          <p:cNvSpPr/>
          <p:nvPr/>
        </p:nvSpPr>
        <p:spPr>
          <a:xfrm>
            <a:off x="1066800" y="1600200"/>
            <a:ext cx="7239000" cy="923330"/>
          </a:xfrm>
          <a:prstGeom prst="rect">
            <a:avLst/>
          </a:prstGeom>
        </p:spPr>
        <p:txBody>
          <a:bodyPr wrap="square">
            <a:spAutoFit/>
          </a:bodyPr>
          <a:lstStyle/>
          <a:p>
            <a:r>
              <a:rPr lang="en-US" i="1" dirty="0" smtClean="0"/>
              <a:t>“review </a:t>
            </a:r>
            <a:r>
              <a:rPr lang="en-US" i="1" dirty="0"/>
              <a:t>current uses of Earth observations by the commercial sector to assess future trends, and discuss how GEO could best engage with these business communities</a:t>
            </a:r>
            <a:r>
              <a:rPr lang="en-US" i="1" dirty="0" smtClean="0"/>
              <a:t>.”</a:t>
            </a:r>
            <a:endParaRPr lang="en-AU" dirty="0"/>
          </a:p>
        </p:txBody>
      </p:sp>
      <p:sp>
        <p:nvSpPr>
          <p:cNvPr id="4" name="Rectangle 3"/>
          <p:cNvSpPr/>
          <p:nvPr/>
        </p:nvSpPr>
        <p:spPr>
          <a:xfrm>
            <a:off x="5334000" y="2704821"/>
            <a:ext cx="28956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Spatial Software Development</a:t>
            </a:r>
            <a:endParaRPr lang="en-AU" sz="2800" dirty="0"/>
          </a:p>
        </p:txBody>
      </p:sp>
      <p:sp>
        <p:nvSpPr>
          <p:cNvPr id="5" name="Rectangle 4"/>
          <p:cNvSpPr/>
          <p:nvPr/>
        </p:nvSpPr>
        <p:spPr>
          <a:xfrm>
            <a:off x="5334000" y="3855026"/>
            <a:ext cx="2895600" cy="83099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400" dirty="0" smtClean="0"/>
              <a:t>Supply Chain Risk</a:t>
            </a:r>
          </a:p>
          <a:p>
            <a:pPr marL="0" marR="0" indent="0" algn="ctr" defTabSz="457200" rtl="0" fontAlgn="auto" latinLnBrk="1" hangingPunct="0">
              <a:lnSpc>
                <a:spcPct val="100000"/>
              </a:lnSpc>
              <a:spcBef>
                <a:spcPts val="0"/>
              </a:spcBef>
              <a:spcAft>
                <a:spcPts val="0"/>
              </a:spcAft>
              <a:buClrTx/>
              <a:buSzTx/>
              <a:buFontTx/>
              <a:buNone/>
              <a:tabLst/>
            </a:pPr>
            <a:r>
              <a:rPr lang="en-AU" sz="2400" dirty="0" err="1" smtClean="0"/>
              <a:t>Mgmt</a:t>
            </a:r>
            <a:r>
              <a:rPr lang="en-AU" sz="2400" dirty="0" smtClean="0"/>
              <a:t> (Weather)</a:t>
            </a:r>
            <a:endParaRPr lang="en-AU" sz="2400" dirty="0"/>
          </a:p>
        </p:txBody>
      </p:sp>
      <p:sp>
        <p:nvSpPr>
          <p:cNvPr id="6" name="Rectangle 5"/>
          <p:cNvSpPr/>
          <p:nvPr/>
        </p:nvSpPr>
        <p:spPr>
          <a:xfrm>
            <a:off x="5334000" y="4886982"/>
            <a:ext cx="2895600" cy="523218"/>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Reinsurance</a:t>
            </a:r>
            <a:endParaRPr lang="en-AU" sz="2800" dirty="0"/>
          </a:p>
        </p:txBody>
      </p:sp>
      <p:sp>
        <p:nvSpPr>
          <p:cNvPr id="7" name="Rectangle 6"/>
          <p:cNvSpPr/>
          <p:nvPr/>
        </p:nvSpPr>
        <p:spPr>
          <a:xfrm>
            <a:off x="5336931" y="5599095"/>
            <a:ext cx="28956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Local Enviro.</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t> Initiatives</a:t>
            </a:r>
            <a:endParaRPr lang="en-AU" sz="2800" dirty="0"/>
          </a:p>
        </p:txBody>
      </p:sp>
      <p:sp>
        <p:nvSpPr>
          <p:cNvPr id="8" name="Rectangle 7"/>
          <p:cNvSpPr/>
          <p:nvPr/>
        </p:nvSpPr>
        <p:spPr>
          <a:xfrm>
            <a:off x="1524000" y="3362583"/>
            <a:ext cx="2895600" cy="1815880"/>
          </a:xfrm>
          <a:prstGeom prst="rect">
            <a:avLst/>
          </a:prstGeom>
          <a:solidFill>
            <a:srgbClr val="002060"/>
          </a:solidFill>
          <a:ln w="25400" cap="flat">
            <a:solidFill>
              <a:srgbClr val="333399"/>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Initial</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CEOS</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Community</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Thoughts?</a:t>
            </a:r>
            <a:endParaRPr lang="en-AU" sz="2800" dirty="0">
              <a:solidFill>
                <a:srgbClr val="FFFFFF"/>
              </a:solidFill>
            </a:endParaRPr>
          </a:p>
        </p:txBody>
      </p:sp>
    </p:spTree>
    <p:extLst>
      <p:ext uri="{BB962C8B-B14F-4D97-AF65-F5344CB8AC3E}">
        <p14:creationId xmlns:p14="http://schemas.microsoft.com/office/powerpoint/2010/main" val="3461045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6" name="Title 1"/>
          <p:cNvSpPr txBox="1">
            <a:spLocks/>
          </p:cNvSpPr>
          <p:nvPr/>
        </p:nvSpPr>
        <p:spPr>
          <a:xfrm>
            <a:off x="1905000" y="112693"/>
            <a:ext cx="5486400" cy="954107"/>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Panel Theme – National EO Plans and Assessments</a:t>
            </a:r>
            <a:endParaRPr lang="en-US" b="1" dirty="0">
              <a:solidFill>
                <a:srgbClr val="FFD799"/>
              </a:solidFill>
              <a:latin typeface="Tahoma" charset="0"/>
              <a:ea typeface="ＭＳ Ｐゴシック" charset="0"/>
              <a:cs typeface="ＭＳ Ｐゴシック" charset="0"/>
            </a:endParaRPr>
          </a:p>
        </p:txBody>
      </p:sp>
      <p:sp>
        <p:nvSpPr>
          <p:cNvPr id="3" name="Rectangle 2"/>
          <p:cNvSpPr/>
          <p:nvPr/>
        </p:nvSpPr>
        <p:spPr>
          <a:xfrm>
            <a:off x="914400" y="1371600"/>
            <a:ext cx="7391400" cy="1477328"/>
          </a:xfrm>
          <a:prstGeom prst="rect">
            <a:avLst/>
          </a:prstGeom>
        </p:spPr>
        <p:txBody>
          <a:bodyPr wrap="square">
            <a:spAutoFit/>
          </a:bodyPr>
          <a:lstStyle/>
          <a:p>
            <a:r>
              <a:rPr lang="en-US" i="1" dirty="0" smtClean="0"/>
              <a:t>“showcase </a:t>
            </a:r>
            <a:r>
              <a:rPr lang="en-US" i="1" dirty="0"/>
              <a:t>examples of best practices in national Earth observations (EO) assessments. This includes best practices in applied methodologies and demonstrating how GEO supports the international community, notably adding value to national efforts. It will focus on developing countries, and inform capacity building </a:t>
            </a:r>
            <a:r>
              <a:rPr lang="en-US" i="1" dirty="0" smtClean="0"/>
              <a:t>efforts …”</a:t>
            </a:r>
            <a:endParaRPr lang="en-AU" dirty="0"/>
          </a:p>
        </p:txBody>
      </p:sp>
      <p:sp>
        <p:nvSpPr>
          <p:cNvPr id="8" name="Rectangle 7"/>
          <p:cNvSpPr/>
          <p:nvPr/>
        </p:nvSpPr>
        <p:spPr>
          <a:xfrm>
            <a:off x="5372100" y="3962400"/>
            <a:ext cx="2895600" cy="523218"/>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t>Country Reps</a:t>
            </a:r>
            <a:endParaRPr lang="en-AU" sz="2800" dirty="0"/>
          </a:p>
        </p:txBody>
      </p:sp>
      <p:sp>
        <p:nvSpPr>
          <p:cNvPr id="9" name="Rectangle 8"/>
          <p:cNvSpPr/>
          <p:nvPr/>
        </p:nvSpPr>
        <p:spPr>
          <a:xfrm>
            <a:off x="1143000" y="3365957"/>
            <a:ext cx="2895600" cy="1815880"/>
          </a:xfrm>
          <a:prstGeom prst="rect">
            <a:avLst/>
          </a:prstGeom>
          <a:solidFill>
            <a:srgbClr val="002060"/>
          </a:solidFill>
          <a:ln w="25400" cap="flat">
            <a:solidFill>
              <a:srgbClr val="333399"/>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Initial</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CEOS</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Community</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Thoughts?</a:t>
            </a:r>
            <a:endParaRPr lang="en-AU" sz="2800" dirty="0">
              <a:solidFill>
                <a:srgbClr val="FFFFFF"/>
              </a:solidFill>
            </a:endParaRPr>
          </a:p>
        </p:txBody>
      </p:sp>
    </p:spTree>
    <p:extLst>
      <p:ext uri="{BB962C8B-B14F-4D97-AF65-F5344CB8AC3E}">
        <p14:creationId xmlns:p14="http://schemas.microsoft.com/office/powerpoint/2010/main" val="356552079"/>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905" name="Straight Arrow Connector 2"/>
          <p:cNvCxnSpPr>
            <a:cxnSpLocks noChangeShapeType="1"/>
          </p:cNvCxnSpPr>
          <p:nvPr/>
        </p:nvCxnSpPr>
        <p:spPr bwMode="auto">
          <a:xfrm flipH="1">
            <a:off x="1816100" y="6284913"/>
            <a:ext cx="949325" cy="344487"/>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sp>
        <p:nvSpPr>
          <p:cNvPr id="6" name="Title 1"/>
          <p:cNvSpPr txBox="1">
            <a:spLocks/>
          </p:cNvSpPr>
          <p:nvPr/>
        </p:nvSpPr>
        <p:spPr>
          <a:xfrm>
            <a:off x="1905000" y="112693"/>
            <a:ext cx="5486400" cy="523220"/>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Panel – Funding Sector</a:t>
            </a:r>
            <a:endParaRPr lang="en-US" b="1" dirty="0">
              <a:solidFill>
                <a:srgbClr val="FFD799"/>
              </a:solidFill>
              <a:latin typeface="Tahoma" charset="0"/>
              <a:ea typeface="ＭＳ Ｐゴシック" charset="0"/>
              <a:cs typeface="ＭＳ Ｐゴシック" charset="0"/>
            </a:endParaRPr>
          </a:p>
        </p:txBody>
      </p:sp>
      <p:sp>
        <p:nvSpPr>
          <p:cNvPr id="2" name="Rectangle 1"/>
          <p:cNvSpPr/>
          <p:nvPr/>
        </p:nvSpPr>
        <p:spPr>
          <a:xfrm>
            <a:off x="685800" y="1238071"/>
            <a:ext cx="7924800" cy="1200329"/>
          </a:xfrm>
          <a:prstGeom prst="rect">
            <a:avLst/>
          </a:prstGeom>
        </p:spPr>
        <p:txBody>
          <a:bodyPr wrap="square">
            <a:spAutoFit/>
          </a:bodyPr>
          <a:lstStyle/>
          <a:p>
            <a:r>
              <a:rPr lang="en-US" i="1" dirty="0" smtClean="0"/>
              <a:t>“Promote </a:t>
            </a:r>
            <a:r>
              <a:rPr lang="en-US" i="1" dirty="0"/>
              <a:t>a dialogue among major funders and recipients working on projects to raise the awareness of the socio-economic benefits of Earth observations (EO) for sustainable development. The Panel also aims to ensure multilaterally financed projects and </a:t>
            </a:r>
            <a:r>
              <a:rPr lang="en-US" i="1" dirty="0" err="1"/>
              <a:t>programmes</a:t>
            </a:r>
            <a:r>
              <a:rPr lang="en-US" i="1" dirty="0"/>
              <a:t> make use of EO</a:t>
            </a:r>
            <a:r>
              <a:rPr lang="en-US" i="1" dirty="0" smtClean="0"/>
              <a:t>.”</a:t>
            </a:r>
            <a:endParaRPr lang="en-AU" dirty="0"/>
          </a:p>
        </p:txBody>
      </p:sp>
      <p:sp>
        <p:nvSpPr>
          <p:cNvPr id="3" name="Rectangle 2"/>
          <p:cNvSpPr/>
          <p:nvPr/>
        </p:nvSpPr>
        <p:spPr>
          <a:xfrm>
            <a:off x="609600" y="3048000"/>
            <a:ext cx="3048000" cy="954105"/>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AU" sz="2800" b="0" i="0" u="none" strike="noStrike" cap="none" spc="0" normalizeH="0" baseline="0" dirty="0" smtClean="0">
                <a:ln>
                  <a:noFill/>
                </a:ln>
                <a:solidFill>
                  <a:srgbClr val="002569"/>
                </a:solidFill>
                <a:effectLst/>
                <a:uFillTx/>
              </a:rPr>
              <a:t>Development</a:t>
            </a:r>
            <a:endParaRPr lang="en-AU" sz="2800" dirty="0"/>
          </a:p>
          <a:p>
            <a:pPr marL="0" marR="0" indent="0" algn="ctr" defTabSz="457200" rtl="0" fontAlgn="auto" latinLnBrk="1" hangingPunct="0">
              <a:lnSpc>
                <a:spcPct val="100000"/>
              </a:lnSpc>
              <a:spcBef>
                <a:spcPts val="0"/>
              </a:spcBef>
              <a:spcAft>
                <a:spcPts val="0"/>
              </a:spcAft>
              <a:buClrTx/>
              <a:buSzTx/>
              <a:buFontTx/>
              <a:buNone/>
              <a:tabLst/>
            </a:pPr>
            <a:r>
              <a:rPr kumimoji="0" lang="en-AU" sz="2800" b="0" i="0" u="none" strike="noStrike" cap="none" spc="0" normalizeH="0" dirty="0" smtClean="0">
                <a:ln>
                  <a:noFill/>
                </a:ln>
                <a:solidFill>
                  <a:srgbClr val="002569"/>
                </a:solidFill>
                <a:effectLst/>
                <a:uFillTx/>
              </a:rPr>
              <a:t>Banks</a:t>
            </a:r>
            <a:endParaRPr kumimoji="0" lang="en-AU" sz="2800" b="0" i="0" u="none" strike="noStrike" cap="none" spc="0" normalizeH="0" baseline="0" dirty="0">
              <a:ln>
                <a:noFill/>
              </a:ln>
              <a:solidFill>
                <a:srgbClr val="002569"/>
              </a:solidFill>
              <a:effectLst/>
              <a:uFillTx/>
            </a:endParaRPr>
          </a:p>
        </p:txBody>
      </p:sp>
      <p:sp>
        <p:nvSpPr>
          <p:cNvPr id="7" name="Rectangle 6"/>
          <p:cNvSpPr/>
          <p:nvPr/>
        </p:nvSpPr>
        <p:spPr>
          <a:xfrm>
            <a:off x="609600" y="4459169"/>
            <a:ext cx="3048000" cy="1384993"/>
          </a:xfrm>
          <a:prstGeom prst="rect">
            <a:avLst/>
          </a:prstGeom>
          <a:solidFill>
            <a:srgbClr val="FFFFFF"/>
          </a:solidFill>
          <a:ln w="25400" cap="flat">
            <a:solidFill>
              <a:srgbClr val="FF9A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AU" sz="2800" b="0" i="0" u="none" strike="noStrike" cap="none" spc="0" normalizeH="0" baseline="0" dirty="0" smtClean="0">
                <a:ln>
                  <a:noFill/>
                </a:ln>
                <a:solidFill>
                  <a:srgbClr val="002569"/>
                </a:solidFill>
                <a:effectLst/>
                <a:uFillTx/>
              </a:rPr>
              <a:t>National </a:t>
            </a:r>
          </a:p>
          <a:p>
            <a:pPr marL="0" marR="0" indent="0" algn="ctr" defTabSz="457200" rtl="0" fontAlgn="auto" latinLnBrk="1" hangingPunct="0">
              <a:lnSpc>
                <a:spcPct val="100000"/>
              </a:lnSpc>
              <a:spcBef>
                <a:spcPts val="0"/>
              </a:spcBef>
              <a:spcAft>
                <a:spcPts val="0"/>
              </a:spcAft>
              <a:buClrTx/>
              <a:buSzTx/>
              <a:buFontTx/>
              <a:buNone/>
              <a:tabLst/>
            </a:pPr>
            <a:r>
              <a:rPr kumimoji="0" lang="en-AU" sz="2800" b="0" i="0" u="none" strike="noStrike" cap="none" spc="0" normalizeH="0" baseline="0" dirty="0" smtClean="0">
                <a:ln>
                  <a:noFill/>
                </a:ln>
                <a:solidFill>
                  <a:srgbClr val="002569"/>
                </a:solidFill>
                <a:effectLst/>
                <a:uFillTx/>
              </a:rPr>
              <a:t>Development</a:t>
            </a:r>
            <a:endParaRPr lang="en-AU" sz="2800" dirty="0"/>
          </a:p>
          <a:p>
            <a:pPr marL="0" marR="0" indent="0" algn="ctr" defTabSz="457200" rtl="0" fontAlgn="auto" latinLnBrk="1" hangingPunct="0">
              <a:lnSpc>
                <a:spcPct val="100000"/>
              </a:lnSpc>
              <a:spcBef>
                <a:spcPts val="0"/>
              </a:spcBef>
              <a:spcAft>
                <a:spcPts val="0"/>
              </a:spcAft>
              <a:buClrTx/>
              <a:buSzTx/>
              <a:buFontTx/>
              <a:buNone/>
              <a:tabLst/>
            </a:pPr>
            <a:r>
              <a:rPr kumimoji="0" lang="en-AU" sz="2800" b="0" i="0" u="none" strike="noStrike" cap="none" spc="0" normalizeH="0" dirty="0" smtClean="0">
                <a:ln>
                  <a:noFill/>
                </a:ln>
                <a:solidFill>
                  <a:srgbClr val="002569"/>
                </a:solidFill>
                <a:effectLst/>
                <a:uFillTx/>
              </a:rPr>
              <a:t>Agencies</a:t>
            </a:r>
            <a:endParaRPr kumimoji="0" lang="en-AU" sz="2800" b="0" i="0" u="none" strike="noStrike" cap="none" spc="0" normalizeH="0" baseline="0" dirty="0">
              <a:ln>
                <a:noFill/>
              </a:ln>
              <a:solidFill>
                <a:srgbClr val="002569"/>
              </a:solidFill>
              <a:effectLst/>
              <a:uFillTx/>
            </a:endParaRPr>
          </a:p>
        </p:txBody>
      </p:sp>
      <p:sp>
        <p:nvSpPr>
          <p:cNvPr id="8" name="Rectangle 7"/>
          <p:cNvSpPr/>
          <p:nvPr/>
        </p:nvSpPr>
        <p:spPr>
          <a:xfrm>
            <a:off x="5257800" y="3347508"/>
            <a:ext cx="2895600" cy="1815880"/>
          </a:xfrm>
          <a:prstGeom prst="rect">
            <a:avLst/>
          </a:prstGeom>
          <a:solidFill>
            <a:srgbClr val="002060"/>
          </a:solidFill>
          <a:ln w="25400" cap="flat">
            <a:solidFill>
              <a:srgbClr val="333399"/>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Wait for</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IFI </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Session</a:t>
            </a:r>
          </a:p>
          <a:p>
            <a:pPr marL="0" marR="0" indent="0" algn="ctr" defTabSz="457200" rtl="0" fontAlgn="auto" latinLnBrk="1" hangingPunct="0">
              <a:lnSpc>
                <a:spcPct val="100000"/>
              </a:lnSpc>
              <a:spcBef>
                <a:spcPts val="0"/>
              </a:spcBef>
              <a:spcAft>
                <a:spcPts val="0"/>
              </a:spcAft>
              <a:buClrTx/>
              <a:buSzTx/>
              <a:buFontTx/>
              <a:buNone/>
              <a:tabLst/>
            </a:pPr>
            <a:r>
              <a:rPr lang="en-AU" sz="2800" dirty="0" smtClean="0">
                <a:solidFill>
                  <a:srgbClr val="FFFFFF"/>
                </a:solidFill>
              </a:rPr>
              <a:t>Tomorrow</a:t>
            </a:r>
            <a:endParaRPr lang="en-AU" sz="2800" dirty="0">
              <a:solidFill>
                <a:srgbClr val="FFFFFF"/>
              </a:solidFill>
            </a:endParaRPr>
          </a:p>
        </p:txBody>
      </p:sp>
    </p:spTree>
    <p:extLst>
      <p:ext uri="{BB962C8B-B14F-4D97-AF65-F5344CB8AC3E}">
        <p14:creationId xmlns:p14="http://schemas.microsoft.com/office/powerpoint/2010/main" val="909657117"/>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05000" y="112693"/>
            <a:ext cx="5486400" cy="523220"/>
          </a:xfrm>
          <a:prstGeom prst="rect">
            <a:avLst/>
          </a:prstGeom>
        </p:spPr>
        <p:txBody>
          <a:bodyPr wrap="square">
            <a:spAutoFit/>
          </a:bodyPr>
          <a:lstStyle>
            <a:lvl1pPr algn="r">
              <a:defRPr sz="3200">
                <a:solidFill>
                  <a:srgbClr val="FFFFFF"/>
                </a:solidFill>
                <a:latin typeface="Arial Bold"/>
                <a:ea typeface="Arial Bold"/>
                <a:cs typeface="Arial Bold"/>
                <a:sym typeface="Arial Bold"/>
              </a:defRPr>
            </a:lvl1pPr>
            <a:lvl2pPr algn="r">
              <a:defRPr sz="3200">
                <a:solidFill>
                  <a:srgbClr val="FFFFFF"/>
                </a:solidFill>
                <a:latin typeface="Arial Bold"/>
                <a:ea typeface="Arial Bold"/>
                <a:cs typeface="Arial Bold"/>
                <a:sym typeface="Arial Bold"/>
              </a:defRPr>
            </a:lvl2pPr>
            <a:lvl3pPr algn="r">
              <a:defRPr sz="3200">
                <a:solidFill>
                  <a:srgbClr val="FFFFFF"/>
                </a:solidFill>
                <a:latin typeface="Arial Bold"/>
                <a:ea typeface="Arial Bold"/>
                <a:cs typeface="Arial Bold"/>
                <a:sym typeface="Arial Bold"/>
              </a:defRPr>
            </a:lvl3pPr>
            <a:lvl4pPr algn="r">
              <a:defRPr sz="3200">
                <a:solidFill>
                  <a:srgbClr val="FFFFFF"/>
                </a:solidFill>
                <a:latin typeface="Arial Bold"/>
                <a:ea typeface="Arial Bold"/>
                <a:cs typeface="Arial Bold"/>
                <a:sym typeface="Arial Bold"/>
              </a:defRPr>
            </a:lvl4pPr>
            <a:lvl5pPr algn="r">
              <a:defRPr sz="3200">
                <a:solidFill>
                  <a:srgbClr val="FFFFFF"/>
                </a:solidFill>
                <a:latin typeface="Arial Bold"/>
                <a:ea typeface="Arial Bold"/>
                <a:cs typeface="Arial Bold"/>
                <a:sym typeface="Arial Bold"/>
              </a:defRPr>
            </a:lvl5pPr>
            <a:lvl6pPr indent="457200" algn="r">
              <a:defRPr sz="3200">
                <a:solidFill>
                  <a:srgbClr val="FFFFFF"/>
                </a:solidFill>
                <a:latin typeface="Arial Bold"/>
                <a:ea typeface="Arial Bold"/>
                <a:cs typeface="Arial Bold"/>
                <a:sym typeface="Arial Bold"/>
              </a:defRPr>
            </a:lvl6pPr>
            <a:lvl7pPr indent="914400" algn="r">
              <a:defRPr sz="3200">
                <a:solidFill>
                  <a:srgbClr val="FFFFFF"/>
                </a:solidFill>
                <a:latin typeface="Arial Bold"/>
                <a:ea typeface="Arial Bold"/>
                <a:cs typeface="Arial Bold"/>
                <a:sym typeface="Arial Bold"/>
              </a:defRPr>
            </a:lvl7pPr>
            <a:lvl8pPr indent="1371600" algn="r">
              <a:defRPr sz="3200">
                <a:solidFill>
                  <a:srgbClr val="FFFFFF"/>
                </a:solidFill>
                <a:latin typeface="Arial Bold"/>
                <a:ea typeface="Arial Bold"/>
                <a:cs typeface="Arial Bold"/>
                <a:sym typeface="Arial Bold"/>
              </a:defRPr>
            </a:lvl8pPr>
            <a:lvl9pPr indent="1828800" algn="r">
              <a:defRPr sz="3200">
                <a:solidFill>
                  <a:srgbClr val="FFFFFF"/>
                </a:solidFill>
                <a:latin typeface="Arial Bold"/>
                <a:ea typeface="Arial Bold"/>
                <a:cs typeface="Arial Bold"/>
                <a:sym typeface="Arial Bold"/>
              </a:defRPr>
            </a:lvl9pPr>
          </a:lstStyle>
          <a:p>
            <a:pPr algn="l" defTabSz="914400"/>
            <a:r>
              <a:rPr lang="en-US" sz="2800" b="1" dirty="0" smtClean="0">
                <a:latin typeface="Tahoma" charset="0"/>
                <a:ea typeface="ＭＳ Ｐゴシック" charset="0"/>
                <a:cs typeface="ＭＳ Ｐゴシック" charset="0"/>
              </a:rPr>
              <a:t>Theme – Commercial Sector</a:t>
            </a:r>
            <a:endParaRPr lang="en-US" b="1" dirty="0">
              <a:solidFill>
                <a:srgbClr val="FFD799"/>
              </a:solidFill>
              <a:latin typeface="Tahoma" charset="0"/>
              <a:ea typeface="ＭＳ Ｐゴシック" charset="0"/>
              <a:cs typeface="ＭＳ Ｐゴシック" charset="0"/>
            </a:endParaRPr>
          </a:p>
        </p:txBody>
      </p:sp>
      <p:sp>
        <p:nvSpPr>
          <p:cNvPr id="6" name="Rectangle 5"/>
          <p:cNvSpPr/>
          <p:nvPr/>
        </p:nvSpPr>
        <p:spPr>
          <a:xfrm>
            <a:off x="609600" y="4343400"/>
            <a:ext cx="8077200" cy="923330"/>
          </a:xfrm>
          <a:prstGeom prst="rect">
            <a:avLst/>
          </a:prstGeom>
        </p:spPr>
        <p:txBody>
          <a:bodyPr wrap="square">
            <a:spAutoFit/>
          </a:bodyPr>
          <a:lstStyle/>
          <a:p>
            <a:pPr lvl="1"/>
            <a:r>
              <a:rPr lang="en-US" dirty="0">
                <a:solidFill>
                  <a:srgbClr val="FF0000"/>
                </a:solidFill>
              </a:rPr>
              <a:t>Products and services developed by commercial sector organizations as a contribution to the GEO Work </a:t>
            </a:r>
            <a:r>
              <a:rPr lang="en-US" dirty="0" err="1">
                <a:solidFill>
                  <a:srgbClr val="FF0000"/>
                </a:solidFill>
              </a:rPr>
              <a:t>Programme</a:t>
            </a:r>
            <a:r>
              <a:rPr lang="en-US" dirty="0">
                <a:solidFill>
                  <a:srgbClr val="FF0000"/>
                </a:solidFill>
              </a:rPr>
              <a:t> should be made freely available to others for non-commercial purposes. </a:t>
            </a:r>
            <a:endParaRPr lang="en-AU" dirty="0">
              <a:solidFill>
                <a:srgbClr val="FF0000"/>
              </a:solidFill>
            </a:endParaRPr>
          </a:p>
        </p:txBody>
      </p:sp>
      <p:sp>
        <p:nvSpPr>
          <p:cNvPr id="7" name="Rectangle 6"/>
          <p:cNvSpPr/>
          <p:nvPr/>
        </p:nvSpPr>
        <p:spPr>
          <a:xfrm>
            <a:off x="612530" y="5410200"/>
            <a:ext cx="7921869" cy="923330"/>
          </a:xfrm>
          <a:prstGeom prst="rect">
            <a:avLst/>
          </a:prstGeom>
        </p:spPr>
        <p:txBody>
          <a:bodyPr wrap="square">
            <a:spAutoFit/>
          </a:bodyPr>
          <a:lstStyle/>
          <a:p>
            <a:pPr lvl="1"/>
            <a:r>
              <a:rPr lang="en-US" dirty="0"/>
              <a:t>The Secretariat must inform the GEO Executive Committee prior to entering into a Memorandum of Understanding or other formal agreement with a commercial sector organization.</a:t>
            </a:r>
            <a:endParaRPr lang="en-AU" dirty="0"/>
          </a:p>
        </p:txBody>
      </p:sp>
      <p:sp>
        <p:nvSpPr>
          <p:cNvPr id="8" name="Rectangle 7"/>
          <p:cNvSpPr/>
          <p:nvPr/>
        </p:nvSpPr>
        <p:spPr>
          <a:xfrm>
            <a:off x="609600" y="1314271"/>
            <a:ext cx="7848599" cy="1200329"/>
          </a:xfrm>
          <a:prstGeom prst="rect">
            <a:avLst/>
          </a:prstGeom>
        </p:spPr>
        <p:txBody>
          <a:bodyPr wrap="square">
            <a:spAutoFit/>
          </a:bodyPr>
          <a:lstStyle/>
          <a:p>
            <a:pPr lvl="1"/>
            <a:r>
              <a:rPr lang="en-US" dirty="0"/>
              <a:t>Commercial sector organizations may participate in, and contribute financial or in-kind resources (including data and information products and services) to, GEO Work </a:t>
            </a:r>
            <a:r>
              <a:rPr lang="en-US" dirty="0" err="1"/>
              <a:t>Programme</a:t>
            </a:r>
            <a:r>
              <a:rPr lang="en-US" dirty="0"/>
              <a:t> activities, including GEO Flagships, GEO Initiatives, Community Activities and Foundational Tasks. </a:t>
            </a:r>
            <a:endParaRPr lang="en-AU" dirty="0"/>
          </a:p>
        </p:txBody>
      </p:sp>
      <p:sp>
        <p:nvSpPr>
          <p:cNvPr id="9" name="Rectangle 8"/>
          <p:cNvSpPr/>
          <p:nvPr/>
        </p:nvSpPr>
        <p:spPr>
          <a:xfrm>
            <a:off x="612530" y="2667000"/>
            <a:ext cx="7921868" cy="1477328"/>
          </a:xfrm>
          <a:prstGeom prst="rect">
            <a:avLst/>
          </a:prstGeom>
        </p:spPr>
        <p:txBody>
          <a:bodyPr wrap="square">
            <a:spAutoFit/>
          </a:bodyPr>
          <a:lstStyle/>
          <a:p>
            <a:pPr lvl="1"/>
            <a:r>
              <a:rPr lang="en-US" dirty="0"/>
              <a:t>Commercial sector organizations may use data and information available through the GEOSS Common Infrastructure (GCI) for the development of commercial products and services, subject only to those conditions that may have been placed on such use by the original data providers.</a:t>
            </a:r>
            <a:endParaRPr lang="en-AU" dirty="0"/>
          </a:p>
        </p:txBody>
      </p:sp>
    </p:spTree>
    <p:extLst>
      <p:ext uri="{BB962C8B-B14F-4D97-AF65-F5344CB8AC3E}">
        <p14:creationId xmlns:p14="http://schemas.microsoft.com/office/powerpoint/2010/main" val="2453538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GA White Pages">
  <a:themeElements>
    <a:clrScheme name="GA Whit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fontScheme name="GA White Pag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White Pag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White Pag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White Pag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White Pag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White Pag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White Pag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White Pag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White Pag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White Pag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White Pag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White Pag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White Pag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A Whit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a:themeElements>
    <a:clrScheme name="Default">
      <a:dk1>
        <a:srgbClr val="002569"/>
      </a:dk1>
      <a:lt1>
        <a:srgbClr val="696969"/>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Default">
  <a:themeElements>
    <a:clrScheme name="Default">
      <a:dk1>
        <a:srgbClr val="000000"/>
      </a:dk1>
      <a:lt1>
        <a:srgbClr val="FFFFFF"/>
      </a:lt1>
      <a:dk2>
        <a:srgbClr val="A7A7A7"/>
      </a:dk2>
      <a:lt2>
        <a:srgbClr val="535353"/>
      </a:lt2>
      <a:accent1>
        <a:srgbClr val="FF9A00"/>
      </a:accent1>
      <a:accent2>
        <a:srgbClr val="9F2D20"/>
      </a:accent2>
      <a:accent3>
        <a:srgbClr val="8F8F8F"/>
      </a:accent3>
      <a:accent4>
        <a:srgbClr val="001E59"/>
      </a:accent4>
      <a:accent5>
        <a:srgbClr val="FFCAAA"/>
      </a:accent5>
      <a:accent6>
        <a:srgbClr val="90281C"/>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9A00"/>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9A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2569"/>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11701</TotalTime>
  <Words>629</Words>
  <Application>Microsoft Macintosh PowerPoint</Application>
  <PresentationFormat>On-screen Show (4:3)</PresentationFormat>
  <Paragraphs>135</Paragraphs>
  <Slides>11</Slides>
  <Notes>4</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11</vt:i4>
      </vt:variant>
    </vt:vector>
  </HeadingPairs>
  <TitlesOfParts>
    <vt:vector size="25" baseType="lpstr">
      <vt:lpstr>Arial Bold</vt:lpstr>
      <vt:lpstr>Arial Unicode MS</vt:lpstr>
      <vt:lpstr>Avenir Roman</vt:lpstr>
      <vt:lpstr>Calibri</vt:lpstr>
      <vt:lpstr>Droid Serif</vt:lpstr>
      <vt:lpstr>Helvetica</vt:lpstr>
      <vt:lpstr>ＭＳ Ｐゴシック</vt:lpstr>
      <vt:lpstr>Tahoma</vt:lpstr>
      <vt:lpstr>Times New Roman</vt:lpstr>
      <vt:lpstr>Wingdings</vt:lpstr>
      <vt:lpstr>Arial</vt:lpstr>
      <vt:lpstr>Default</vt:lpstr>
      <vt:lpstr>GA White Pages</vt:lpstr>
      <vt:lpstr>2_Default</vt:lpstr>
      <vt:lpstr>CEOS and GEO-XIV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vt:lpstr>
      <vt:lpstr>PowerPoint Presentation</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Brian R. Williams</dc:creator>
  <cp:lastModifiedBy>Microsoft Office User</cp:lastModifiedBy>
  <cp:revision>795</cp:revision>
  <cp:lastPrinted>2015-02-04T17:36:21Z</cp:lastPrinted>
  <dcterms:modified xsi:type="dcterms:W3CDTF">2017-09-13T09:36:05Z</dcterms:modified>
</cp:coreProperties>
</file>