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sldIdLst>
    <p:sldId id="256" r:id="rId2"/>
    <p:sldId id="262" r:id="rId3"/>
    <p:sldId id="263" r:id="rId4"/>
    <p:sldId id="310" r:id="rId5"/>
    <p:sldId id="264" r:id="rId6"/>
    <p:sldId id="265" r:id="rId7"/>
    <p:sldId id="266" r:id="rId8"/>
    <p:sldId id="309" r:id="rId9"/>
    <p:sldId id="268" r:id="rId10"/>
    <p:sldId id="272" r:id="rId11"/>
    <p:sldId id="291" r:id="rId12"/>
    <p:sldId id="292" r:id="rId13"/>
    <p:sldId id="275" r:id="rId14"/>
    <p:sldId id="276" r:id="rId15"/>
    <p:sldId id="277" r:id="rId16"/>
    <p:sldId id="293" r:id="rId17"/>
    <p:sldId id="294" r:id="rId18"/>
    <p:sldId id="278" r:id="rId19"/>
    <p:sldId id="281" r:id="rId20"/>
    <p:sldId id="295" r:id="rId21"/>
    <p:sldId id="296" r:id="rId22"/>
    <p:sldId id="283" r:id="rId23"/>
    <p:sldId id="297" r:id="rId24"/>
    <p:sldId id="298" r:id="rId25"/>
    <p:sldId id="300" r:id="rId26"/>
    <p:sldId id="299" r:id="rId27"/>
    <p:sldId id="288" r:id="rId28"/>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22"/>
    <p:restoredTop sz="94745"/>
  </p:normalViewPr>
  <p:slideViewPr>
    <p:cSldViewPr>
      <p:cViewPr varScale="1">
        <p:scale>
          <a:sx n="98" d="100"/>
          <a:sy n="98" d="100"/>
        </p:scale>
        <p:origin x="912" y="184"/>
      </p:cViewPr>
      <p:guideLst>
        <p:guide orient="horz" pos="2160"/>
        <p:guide pos="288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47D10890-62FC-4A72-AC60-97757228D65B}" type="slidenum">
              <a:rPr lang="en-US" smtClean="0">
                <a:solidFill>
                  <a:srgbClr val="000000"/>
                </a:solidFill>
              </a:rPr>
              <a:pPr/>
              <a:t>2</a:t>
            </a:fld>
            <a:endParaRPr lang="en-US" dirty="0" smtClean="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483483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These requirement on Carbon are not going away – if anything they will become greater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Paris agreement not prescription on</a:t>
            </a:r>
            <a:r>
              <a:rPr lang="en-US" sz="1200" baseline="0" dirty="0" smtClean="0">
                <a:effectLst/>
              </a:rPr>
              <a:t> how but provides process</a:t>
            </a:r>
            <a:endParaRPr lang="en-US" sz="1200"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Transparency Framework will substitute MRV</a:t>
            </a:r>
          </a:p>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828325-0CCF-DC44-B785-E214458226D5}" type="slidenum">
              <a:rPr lang="en-GB" smtClean="0"/>
              <a:t>3</a:t>
            </a:fld>
            <a:endParaRPr lang="en-GB"/>
          </a:p>
        </p:txBody>
      </p:sp>
    </p:spTree>
    <p:extLst>
      <p:ext uri="{BB962C8B-B14F-4D97-AF65-F5344CB8AC3E}">
        <p14:creationId xmlns:p14="http://schemas.microsoft.com/office/powerpoint/2010/main" val="1145435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a:lstStyle/>
          <a:p>
            <a:fld id="{47D10890-62FC-4A72-AC60-97757228D65B}" type="slidenum">
              <a:rPr lang="en-US" smtClean="0">
                <a:solidFill>
                  <a:srgbClr val="000000"/>
                </a:solidFill>
              </a:rPr>
              <a:pPr/>
              <a:t>6</a:t>
            </a:fld>
            <a:endParaRPr lang="en-US" dirty="0" smtClean="0">
              <a:solidFill>
                <a:srgbClr val="000000"/>
              </a:solidFill>
            </a:endParaRPr>
          </a:p>
        </p:txBody>
      </p:sp>
      <p:sp>
        <p:nvSpPr>
          <p:cNvPr id="5125" name="Header Placeholder 4"/>
          <p:cNvSpPr>
            <a:spLocks noGrp="1"/>
          </p:cNvSpPr>
          <p:nvPr>
            <p:ph type="hdr" sz="quarter"/>
          </p:nvPr>
        </p:nvSpPr>
        <p:spPr bwMode="auto">
          <a:xfrm>
            <a:off x="0" y="0"/>
            <a:ext cx="2971800" cy="457200"/>
          </a:xfrm>
          <a:prstGeom prst="rect">
            <a:avLst/>
          </a:prstGeom>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1429515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Activation highlighted in red consistent with </a:t>
            </a:r>
            <a:r>
              <a:rPr lang="en-GB" dirty="0" err="1" smtClean="0"/>
              <a:t>WGClimate</a:t>
            </a:r>
            <a:r>
              <a:rPr lang="en-GB" dirty="0" smtClean="0"/>
              <a:t> Inventory-Gap Analysis</a:t>
            </a:r>
            <a:r>
              <a:rPr lang="en-GB" baseline="0" dirty="0" smtClean="0"/>
              <a:t> process</a:t>
            </a:r>
            <a:endParaRPr lang="en-GB" dirty="0"/>
          </a:p>
        </p:txBody>
      </p:sp>
    </p:spTree>
    <p:extLst>
      <p:ext uri="{BB962C8B-B14F-4D97-AF65-F5344CB8AC3E}">
        <p14:creationId xmlns:p14="http://schemas.microsoft.com/office/powerpoint/2010/main" val="1646004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457200" eaLnBrk="1" fontAlgn="auto" latinLnBrk="0" hangingPunct="1">
              <a:lnSpc>
                <a:spcPct val="125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988400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4790">
              <a:lnSpc>
                <a:spcPct val="125000"/>
              </a:lnSpc>
              <a:defRPr/>
            </a:pPr>
            <a:endParaRPr lang="en-US" dirty="0"/>
          </a:p>
        </p:txBody>
      </p:sp>
    </p:spTree>
    <p:extLst>
      <p:ext uri="{BB962C8B-B14F-4D97-AF65-F5344CB8AC3E}">
        <p14:creationId xmlns:p14="http://schemas.microsoft.com/office/powerpoint/2010/main" val="916103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56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hape 3"/>
          <p:cNvSpPr/>
          <p:nvPr userDrawn="1"/>
        </p:nvSpPr>
        <p:spPr>
          <a:xfrm>
            <a:off x="76200" y="6629400"/>
            <a:ext cx="21336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smtClean="0">
                <a:solidFill>
                  <a:schemeClr val="tx2"/>
                </a:solidFill>
                <a:latin typeface="+mj-ea"/>
                <a:ea typeface="+mj-ea"/>
                <a:cs typeface="Proxima Nova Regular"/>
                <a:sym typeface="Proxima Nova Regular"/>
              </a:rPr>
              <a:t>SIT TWS ‘17, 13-14 Sept 2017</a:t>
            </a:r>
            <a:endParaRPr sz="1100" i="1" dirty="0">
              <a:solidFill>
                <a:schemeClr val="tx2"/>
              </a:solidFill>
              <a:latin typeface="+mj-ea"/>
              <a:ea typeface="+mj-ea"/>
              <a:cs typeface="Proxima Nova Regular"/>
              <a:sym typeface="Proxima Nova Regular"/>
            </a:endParaRPr>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a:prstGeom prst="rect">
            <a:avLst/>
          </a:prstGeom>
        </p:spPr>
        <p:txBody>
          <a:bodyPr/>
          <a:lstStyle/>
          <a:p>
            <a:r>
              <a:rPr kumimoji="0" lang="en-US" smtClean="0"/>
              <a:t>Click to edit Master title style</a:t>
            </a:r>
            <a:endParaRPr kumimoji="0" lang="en-US"/>
          </a:p>
        </p:txBody>
      </p:sp>
      <p:sp>
        <p:nvSpPr>
          <p:cNvPr id="6" name="Slide Number Placeholder 5"/>
          <p:cNvSpPr>
            <a:spLocks noGrp="1"/>
          </p:cNvSpPr>
          <p:nvPr>
            <p:ph type="sldNum" sz="quarter" idx="12"/>
          </p:nvPr>
        </p:nvSpPr>
        <p:spPr>
          <a:xfrm>
            <a:off x="612648" y="6356350"/>
            <a:ext cx="502968" cy="365760"/>
          </a:xfrm>
          <a:prstGeom prst="rect">
            <a:avLst/>
          </a:prstGeom>
        </p:spPr>
        <p:txBody>
          <a:bodyPr/>
          <a:lstStyle>
            <a:lvl1pPr>
              <a:defRPr sz="1200">
                <a:solidFill>
                  <a:schemeClr val="tx2"/>
                </a:solidFill>
              </a:defRPr>
            </a:lvl1pPr>
          </a:lstStyle>
          <a:p>
            <a:fld id="{C8E38066-F069-41C9-B38D-47DB557F2632}" type="slidenum">
              <a:rPr lang="en-GB" smtClean="0"/>
              <a:pPr/>
              <a:t>‹#›</a:t>
            </a:fld>
            <a:endParaRPr lang="en-GB" dirty="0"/>
          </a:p>
        </p:txBody>
      </p:sp>
      <p:sp>
        <p:nvSpPr>
          <p:cNvPr id="8" name="Content Placeholder 7"/>
          <p:cNvSpPr>
            <a:spLocks noGrp="1"/>
          </p:cNvSpPr>
          <p:nvPr>
            <p:ph sz="quarter" idx="1"/>
          </p:nvPr>
        </p:nvSpPr>
        <p:spPr>
          <a:xfrm>
            <a:off x="457200" y="1219200"/>
            <a:ext cx="8229600" cy="4937760"/>
          </a:xfrm>
          <a:prstGeom prst="rect">
            <a:avLst/>
          </a:prstGeo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9787664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5.png"/><Relationship Id="rId5" Type="http://schemas.openxmlformats.org/officeDocument/2006/relationships/hyperlink" Target="https://landsat.usgs.gov/lpcs" TargetMode="External"/><Relationship Id="rId6" Type="http://schemas.openxmlformats.org/officeDocument/2006/relationships/image" Target="../media/image22.png"/><Relationship Id="rId7" Type="http://schemas.openxmlformats.org/officeDocument/2006/relationships/image" Target="../media/image29.png"/><Relationship Id="rId8" Type="http://schemas.openxmlformats.org/officeDocument/2006/relationships/image" Target="../media/image23.png"/><Relationship Id="rId9"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f"/><Relationship Id="rId5" Type="http://schemas.openxmlformats.org/officeDocument/2006/relationships/image" Target="../media/image12.png"/><Relationship Id="rId6" Type="http://schemas.openxmlformats.org/officeDocument/2006/relationships/image" Target="../media/image13.tiff"/><Relationship Id="rId7" Type="http://schemas.openxmlformats.org/officeDocument/2006/relationships/image" Target="../media/image14.tiff"/><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 Id="rId3" Type="http://schemas.openxmlformats.org/officeDocument/2006/relationships/image" Target="../media/image16.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atabase.eohandbook.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5746243" cy="99313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4200" b="1" dirty="0" smtClean="0">
                <a:solidFill>
                  <a:srgbClr val="FFFFFF"/>
                </a:solidFill>
                <a:latin typeface="+mj-lt"/>
              </a:rPr>
              <a:t>Carbon Strategy Implementation</a:t>
            </a:r>
            <a:endParaRPr sz="4200" b="1" dirty="0">
              <a:solidFill>
                <a:srgbClr val="FFFFFF"/>
              </a:solidFill>
              <a:latin typeface="+mj-lt"/>
            </a:endParaRPr>
          </a:p>
        </p:txBody>
      </p:sp>
      <p:sp>
        <p:nvSpPr>
          <p:cNvPr id="11" name="Shape 11"/>
          <p:cNvSpPr/>
          <p:nvPr/>
        </p:nvSpPr>
        <p:spPr>
          <a:xfrm>
            <a:off x="622789" y="3759200"/>
            <a:ext cx="4810858" cy="25415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r>
              <a:rPr lang="en-US" dirty="0" smtClean="0">
                <a:solidFill>
                  <a:srgbClr val="FFFFFF"/>
                </a:solidFill>
                <a:latin typeface="+mj-lt"/>
                <a:ea typeface="Arial Bold"/>
                <a:cs typeface="Arial Bold"/>
                <a:sym typeface="Arial Bold"/>
              </a:rPr>
              <a:t>Mark Dowell – European Commission</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SIT Tech Workshop 2017 </a:t>
            </a:r>
            <a:r>
              <a:rPr dirty="0" smtClean="0">
                <a:solidFill>
                  <a:srgbClr val="FFFFFF"/>
                </a:solidFill>
                <a:latin typeface="+mj-lt"/>
                <a:ea typeface="Arial Bold"/>
                <a:cs typeface="Arial Bold"/>
                <a:sym typeface="Arial Bold"/>
              </a:rPr>
              <a:t>Agenda </a:t>
            </a:r>
            <a:r>
              <a:rPr dirty="0">
                <a:solidFill>
                  <a:srgbClr val="FFFFFF"/>
                </a:solidFill>
                <a:latin typeface="+mj-lt"/>
                <a:ea typeface="Arial Bold"/>
                <a:cs typeface="Arial Bold"/>
                <a:sym typeface="Arial Bold"/>
              </a:rPr>
              <a:t>Item </a:t>
            </a:r>
            <a:r>
              <a:rPr dirty="0" smtClean="0">
                <a:solidFill>
                  <a:srgbClr val="FFFFFF"/>
                </a:solidFill>
                <a:latin typeface="+mj-lt"/>
                <a:ea typeface="Arial Bold"/>
                <a:cs typeface="Arial Bold"/>
                <a:sym typeface="Arial Bold"/>
              </a:rPr>
              <a:t>#</a:t>
            </a:r>
            <a:endParaRPr lang="en-AU" dirty="0" smtClean="0">
              <a:solidFill>
                <a:srgbClr val="FFFFFF"/>
              </a:solidFill>
              <a:latin typeface="+mj-lt"/>
              <a:ea typeface="Arial Bold"/>
              <a:cs typeface="Arial Bold"/>
              <a:sym typeface="Arial Bold"/>
            </a:endParaRPr>
          </a:p>
          <a:p>
            <a:pPr lvl="0" defTabSz="914400">
              <a:lnSpc>
                <a:spcPct val="150000"/>
              </a:lnSpc>
              <a:defRPr>
                <a:solidFill>
                  <a:srgbClr val="000000"/>
                </a:solidFill>
              </a:defRPr>
            </a:pPr>
            <a:r>
              <a:rPr dirty="0" smtClean="0">
                <a:solidFill>
                  <a:srgbClr val="FFFFFF"/>
                </a:solidFill>
                <a:latin typeface="+mj-lt"/>
                <a:ea typeface="Arial Bold"/>
                <a:cs typeface="Arial Bold"/>
                <a:sym typeface="Arial Bold"/>
              </a:rPr>
              <a:t>CEOS </a:t>
            </a:r>
            <a:r>
              <a:rPr lang="en-AU" dirty="0">
                <a:solidFill>
                  <a:srgbClr val="FFFFFF"/>
                </a:solidFill>
                <a:latin typeface="+mj-lt"/>
                <a:ea typeface="Arial Bold"/>
                <a:cs typeface="Arial Bold"/>
                <a:sym typeface="Arial Bold"/>
              </a:rPr>
              <a:t>S</a:t>
            </a:r>
            <a:r>
              <a:rPr lang="en-AU" dirty="0" smtClean="0">
                <a:solidFill>
                  <a:srgbClr val="FFFFFF"/>
                </a:solidFill>
                <a:latin typeface="+mj-lt"/>
                <a:ea typeface="Arial Bold"/>
                <a:cs typeface="Arial Bold"/>
                <a:sym typeface="Arial Bold"/>
              </a:rPr>
              <a:t>trategic Implementation Team Tech Workshop</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ESA/ESRIN, </a:t>
            </a:r>
            <a:r>
              <a:rPr lang="en-AU" dirty="0" err="1" smtClean="0">
                <a:solidFill>
                  <a:srgbClr val="FFFFFF"/>
                </a:solidFill>
                <a:latin typeface="+mj-lt"/>
                <a:ea typeface="Arial Bold"/>
                <a:cs typeface="Arial Bold"/>
                <a:sym typeface="Arial Bold"/>
              </a:rPr>
              <a:t>Frascati</a:t>
            </a:r>
            <a:r>
              <a:rPr lang="en-AU" dirty="0" smtClean="0">
                <a:solidFill>
                  <a:srgbClr val="FFFFFF"/>
                </a:solidFill>
                <a:latin typeface="+mj-lt"/>
                <a:ea typeface="Arial Bold"/>
                <a:cs typeface="Arial Bold"/>
                <a:sym typeface="Arial Bold"/>
              </a:rPr>
              <a:t>, Italy</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13</a:t>
            </a:r>
            <a:r>
              <a:rPr lang="en-AU" baseline="30000" dirty="0" smtClean="0">
                <a:solidFill>
                  <a:srgbClr val="FFFFFF"/>
                </a:solidFill>
                <a:latin typeface="+mj-lt"/>
                <a:ea typeface="Arial Bold"/>
                <a:cs typeface="Arial Bold"/>
                <a:sym typeface="Arial Bold"/>
              </a:rPr>
              <a:t>th</a:t>
            </a:r>
            <a:r>
              <a:rPr lang="en-AU" dirty="0" smtClean="0">
                <a:solidFill>
                  <a:srgbClr val="FFFFFF"/>
                </a:solidFill>
                <a:latin typeface="+mj-lt"/>
                <a:ea typeface="Arial Bold"/>
                <a:cs typeface="Arial Bold"/>
                <a:sym typeface="Arial Bold"/>
              </a:rPr>
              <a:t>-14</a:t>
            </a:r>
            <a:r>
              <a:rPr lang="en-AU" baseline="30000" dirty="0" smtClean="0">
                <a:solidFill>
                  <a:srgbClr val="FFFFFF"/>
                </a:solidFill>
                <a:latin typeface="+mj-lt"/>
                <a:ea typeface="Arial Bold"/>
                <a:cs typeface="Arial Bold"/>
                <a:sym typeface="Arial Bold"/>
              </a:rPr>
              <a:t>th</a:t>
            </a:r>
            <a:r>
              <a:rPr lang="en-AU" dirty="0" smtClean="0">
                <a:solidFill>
                  <a:srgbClr val="FFFFFF"/>
                </a:solidFill>
                <a:latin typeface="+mj-lt"/>
                <a:ea typeface="Arial Bold"/>
                <a:cs typeface="Arial Bold"/>
                <a:sym typeface="Arial Bold"/>
              </a:rPr>
              <a:t> September 2017</a:t>
            </a:r>
            <a:endParaRPr dirty="0">
              <a:solidFill>
                <a:srgbClr val="FFFFFF"/>
              </a:solidFill>
              <a:latin typeface="+mj-lt"/>
              <a:ea typeface="Arial Bold"/>
              <a:cs typeface="Arial Bold"/>
              <a:sym typeface="Arial Bold"/>
            </a:endParaRPr>
          </a:p>
        </p:txBody>
      </p:sp>
      <p:pic>
        <p:nvPicPr>
          <p:cNvPr id="12" name="ceos_logo.png"/>
          <p:cNvPicPr/>
          <p:nvPr/>
        </p:nvPicPr>
        <p:blipFill>
          <a:blip r:embed="rId2">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latin typeface="+mj-lt"/>
              </a:rPr>
              <a:t>Committee on Earth Observation Satellites</a:t>
            </a:r>
            <a:endParaRPr lang="en-US" sz="1050" dirty="0">
              <a:solidFill>
                <a:schemeClr val="bg1">
                  <a:lumMod val="20000"/>
                  <a:lumOff val="80000"/>
                </a:schemeClr>
              </a:solidFill>
              <a:latin typeface="+mj-lt"/>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10</a:t>
            </a:fld>
            <a:endParaRPr lang="uk-UA" dirty="0"/>
          </a:p>
        </p:txBody>
      </p:sp>
      <p:sp>
        <p:nvSpPr>
          <p:cNvPr id="5" name="Rectangle 2"/>
          <p:cNvSpPr txBox="1">
            <a:spLocks noChangeArrowheads="1"/>
          </p:cNvSpPr>
          <p:nvPr/>
        </p:nvSpPr>
        <p:spPr>
          <a:xfrm>
            <a:off x="2057400" y="144959"/>
            <a:ext cx="5410200" cy="769441"/>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GB" sz="2400" dirty="0" smtClean="0">
                <a:latin typeface="Arial" panose="020B0604020202020204" pitchFamily="34" charset="0"/>
                <a:cs typeface="Arial" panose="020B0604020202020204" pitchFamily="34" charset="0"/>
              </a:rPr>
              <a:t>Mandate for Satellite Carbon report content, undertaken by AC-VC</a:t>
            </a:r>
            <a:endParaRPr lang="en-GB" sz="2400" dirty="0">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a:xfrm>
            <a:off x="88006" y="1397000"/>
            <a:ext cx="8839200" cy="4318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GB" sz="1800" dirty="0" smtClean="0"/>
              <a:t>Based on existing requirements, define the key characteristics of a global architecture for carbon (CO</a:t>
            </a:r>
            <a:r>
              <a:rPr lang="en-GB" sz="1800" baseline="-25000" dirty="0" smtClean="0"/>
              <a:t>2</a:t>
            </a:r>
            <a:r>
              <a:rPr lang="en-GB" sz="1800" dirty="0" smtClean="0"/>
              <a:t>, CH</a:t>
            </a:r>
            <a:r>
              <a:rPr lang="en-GB" sz="1800" baseline="-25000" dirty="0" smtClean="0"/>
              <a:t>4</a:t>
            </a:r>
            <a:r>
              <a:rPr lang="en-GB" sz="1800" dirty="0" smtClean="0"/>
              <a:t>) measurements from space.</a:t>
            </a:r>
          </a:p>
          <a:p>
            <a:pPr defTabSz="914400"/>
            <a:r>
              <a:rPr lang="en-GB" sz="1800" dirty="0" smtClean="0"/>
              <a:t>Consider observational needs for both composition and fluxes, natural and anthropogenic</a:t>
            </a:r>
          </a:p>
          <a:p>
            <a:pPr defTabSz="914400"/>
            <a:r>
              <a:rPr lang="en-GB" sz="1800" dirty="0" smtClean="0"/>
              <a:t>Include known plans and considerations from space agencies worldwide in overall system architecture to ensure global consistency of design </a:t>
            </a:r>
          </a:p>
          <a:p>
            <a:pPr defTabSz="914400"/>
            <a:r>
              <a:rPr lang="en-GB" sz="1800" dirty="0" smtClean="0"/>
              <a:t>Incorporate potential observations from both GEO and LEO potential missions in an optimal system, and consider optimal acquisition strategies across the system including orbits, equator crossing times, sensor characteristics etc.</a:t>
            </a:r>
          </a:p>
          <a:p>
            <a:pPr defTabSz="914400"/>
            <a:r>
              <a:rPr lang="en-GB" sz="1800" dirty="0" smtClean="0"/>
              <a:t>Include instrument on-orbit calibration and geophysical validation aspects </a:t>
            </a:r>
          </a:p>
          <a:p>
            <a:pPr defTabSz="914400"/>
            <a:r>
              <a:rPr lang="en-GB" sz="1800" dirty="0" smtClean="0"/>
              <a:t>Build on work already undertaken by AC-VC in response to the CEOS Carbon Strategy</a:t>
            </a:r>
          </a:p>
          <a:p>
            <a:pPr defTabSz="914400"/>
            <a:r>
              <a:rPr lang="en-GB" sz="1800" dirty="0" smtClean="0"/>
              <a:t>Provide a reference architecture against which individual agencies can develop their plans to optimise joint implementation.</a:t>
            </a:r>
          </a:p>
          <a:p>
            <a:pPr defTabSz="914400"/>
            <a:r>
              <a:rPr lang="en-GB" sz="1800" dirty="0" smtClean="0">
                <a:solidFill>
                  <a:srgbClr val="FF0000"/>
                </a:solidFill>
              </a:rPr>
              <a:t>Report at Plenary 2018, with interim report Plenary 2017</a:t>
            </a:r>
            <a:endParaRPr lang="en-GB" dirty="0" smtClean="0"/>
          </a:p>
          <a:p>
            <a:pPr defTabSz="914400"/>
            <a:endParaRPr lang="en-GB" dirty="0" smtClean="0"/>
          </a:p>
          <a:p>
            <a:pPr defTabSz="914400"/>
            <a:endParaRPr lang="en-GB" dirty="0"/>
          </a:p>
        </p:txBody>
      </p:sp>
    </p:spTree>
    <p:extLst>
      <p:ext uri="{BB962C8B-B14F-4D97-AF65-F5344CB8AC3E}">
        <p14:creationId xmlns:p14="http://schemas.microsoft.com/office/powerpoint/2010/main" val="1298247423"/>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smtClean="0"/>
              <a:t>Overview of AC-VC GHG Activities</a:t>
            </a:r>
            <a:endParaRPr lang="en-US" sz="2400" dirty="0"/>
          </a:p>
        </p:txBody>
      </p:sp>
      <p:sp>
        <p:nvSpPr>
          <p:cNvPr id="3" name="Content Placeholder 2"/>
          <p:cNvSpPr>
            <a:spLocks noGrp="1"/>
          </p:cNvSpPr>
          <p:nvPr>
            <p:ph idx="1"/>
          </p:nvPr>
        </p:nvSpPr>
        <p:spPr>
          <a:xfrm>
            <a:off x="762000" y="1432640"/>
            <a:ext cx="7543800" cy="3990721"/>
          </a:xfrm>
        </p:spPr>
        <p:txBody>
          <a:bodyPr>
            <a:noAutofit/>
          </a:bodyPr>
          <a:lstStyle/>
          <a:p>
            <a:pPr marL="0" indent="0">
              <a:buNone/>
            </a:pPr>
            <a:r>
              <a:rPr lang="en-US" sz="1400" dirty="0">
                <a:latin typeface="Arial" panose="020B0604020202020204" pitchFamily="34" charset="0"/>
                <a:cs typeface="Arial" panose="020B0604020202020204" pitchFamily="34" charset="0"/>
              </a:rPr>
              <a:t>The primary focus of the AC-VC Greenhouse Gas (GHG) effort since the CEOS SIT-32 meeting has been the development of the GHG White Paper.  </a:t>
            </a:r>
          </a:p>
          <a:p>
            <a:pPr marL="0" indent="0">
              <a:buNone/>
            </a:pPr>
            <a:endParaRPr lang="en-US"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Contributions to the White Paper were solicited at the following meetings:</a:t>
            </a:r>
          </a:p>
          <a:p>
            <a:r>
              <a:rPr lang="en-US" sz="1400" dirty="0">
                <a:latin typeface="Arial" panose="020B0604020202020204" pitchFamily="34" charset="0"/>
                <a:cs typeface="Arial" panose="020B0604020202020204" pitchFamily="34" charset="0"/>
              </a:rPr>
              <a:t>6-8 June: IWGGMS-13, Helsinki, Finland</a:t>
            </a:r>
          </a:p>
          <a:p>
            <a:r>
              <a:rPr lang="en-US" sz="1400" dirty="0">
                <a:latin typeface="Arial" panose="020B0604020202020204" pitchFamily="34" charset="0"/>
                <a:cs typeface="Arial" panose="020B0604020202020204" pitchFamily="34" charset="0"/>
              </a:rPr>
              <a:t>11-16 </a:t>
            </a:r>
            <a:r>
              <a:rPr lang="en-US" sz="1400" dirty="0">
                <a:latin typeface="Arial" panose="020B0604020202020204" pitchFamily="34" charset="0"/>
                <a:cs typeface="Arial" panose="020B0604020202020204" pitchFamily="34" charset="0"/>
              </a:rPr>
              <a:t>June: CGMS WG-II/WG-III GHG joint session and </a:t>
            </a:r>
            <a:r>
              <a:rPr lang="en-US" sz="1400" dirty="0">
                <a:latin typeface="Arial" panose="020B0604020202020204" pitchFamily="34" charset="0"/>
                <a:cs typeface="Arial" panose="020B0604020202020204" pitchFamily="34" charset="0"/>
              </a:rPr>
              <a:t>the CGMS Plenary in Jeju </a:t>
            </a:r>
            <a:r>
              <a:rPr lang="en-US" sz="1400" dirty="0">
                <a:latin typeface="Arial" panose="020B0604020202020204" pitchFamily="34" charset="0"/>
                <a:cs typeface="Arial" panose="020B0604020202020204" pitchFamily="34" charset="0"/>
              </a:rPr>
              <a:t>Korea</a:t>
            </a:r>
          </a:p>
          <a:p>
            <a:r>
              <a:rPr lang="en-US" sz="1400" dirty="0">
                <a:latin typeface="Arial" panose="020B0604020202020204" pitchFamily="34" charset="0"/>
                <a:cs typeface="Arial" panose="020B0604020202020204" pitchFamily="34" charset="0"/>
              </a:rPr>
              <a:t>28-30 June: CEOS he AC-VC-13 in Paris, France </a:t>
            </a:r>
          </a:p>
          <a:p>
            <a:pPr lvl="1"/>
            <a:r>
              <a:rPr lang="en-US" sz="1400" dirty="0">
                <a:latin typeface="Arial" panose="020B0604020202020204" pitchFamily="34" charset="0"/>
                <a:cs typeface="Arial" panose="020B0604020202020204" pitchFamily="34" charset="0"/>
              </a:rPr>
              <a:t>R</a:t>
            </a:r>
            <a:r>
              <a:rPr lang="en-US" sz="1400" dirty="0">
                <a:latin typeface="Arial" panose="020B0604020202020204" pitchFamily="34" charset="0"/>
                <a:cs typeface="Arial" panose="020B0604020202020204" pitchFamily="34" charset="0"/>
              </a:rPr>
              <a:t>epresented OCO-2, OCO-3,  GOSAT, and GeoCarb Missions</a:t>
            </a:r>
          </a:p>
          <a:p>
            <a:pPr lvl="1"/>
            <a:r>
              <a:rPr lang="en-US" sz="1400" dirty="0">
                <a:latin typeface="Arial" panose="020B0604020202020204" pitchFamily="34" charset="0"/>
                <a:cs typeface="Arial" panose="020B0604020202020204" pitchFamily="34" charset="0"/>
              </a:rPr>
              <a:t>Devoted the afternoon for a discussion of the AC-VC GHG White Paper</a:t>
            </a:r>
          </a:p>
          <a:p>
            <a:pPr marL="0" indent="0">
              <a:buNone/>
            </a:pPr>
            <a:r>
              <a:rPr lang="en-US" sz="1400" dirty="0">
                <a:latin typeface="Arial" panose="020B0604020202020204" pitchFamily="34" charset="0"/>
                <a:cs typeface="Arial" panose="020B0604020202020204" pitchFamily="34" charset="0"/>
              </a:rPr>
              <a:t>Other activities since SIT-32 include:</a:t>
            </a:r>
          </a:p>
          <a:p>
            <a:r>
              <a:rPr lang="en-US" sz="1400" dirty="0">
                <a:latin typeface="Arial" panose="020B0604020202020204" pitchFamily="34" charset="0"/>
                <a:cs typeface="Arial" panose="020B0604020202020204" pitchFamily="34" charset="0"/>
              </a:rPr>
              <a:t>Committed to review JAXA-led report to refine the IPCC GHG Inventory Guidelines to include satellite-based GHG data  (due end of September)</a:t>
            </a:r>
          </a:p>
          <a:p>
            <a:r>
              <a:rPr lang="en-US" sz="1400" dirty="0">
                <a:latin typeface="Arial" panose="020B0604020202020204" pitchFamily="34" charset="0"/>
                <a:cs typeface="Arial" panose="020B0604020202020204" pitchFamily="34" charset="0"/>
              </a:rPr>
              <a:t>Contributed </a:t>
            </a:r>
            <a:r>
              <a:rPr lang="en-US" sz="1400" dirty="0">
                <a:latin typeface="Arial" panose="020B0604020202020204" pitchFamily="34" charset="0"/>
                <a:cs typeface="Arial" panose="020B0604020202020204" pitchFamily="34" charset="0"/>
              </a:rPr>
              <a:t>to the </a:t>
            </a:r>
            <a:r>
              <a:rPr lang="en-US" sz="1400" dirty="0">
                <a:latin typeface="Arial" panose="020B0604020202020204" pitchFamily="34" charset="0"/>
                <a:cs typeface="Arial" panose="020B0604020202020204" pitchFamily="34" charset="0"/>
              </a:rPr>
              <a:t>NASA’s comments on the </a:t>
            </a:r>
            <a:r>
              <a:rPr lang="en-US" sz="1400" dirty="0">
                <a:latin typeface="Arial" panose="020B0604020202020204" pitchFamily="34" charset="0"/>
                <a:cs typeface="Arial" panose="020B0604020202020204" pitchFamily="34" charset="0"/>
              </a:rPr>
              <a:t>European Commission’s Proposed 2018 CEOS Chair </a:t>
            </a:r>
            <a:r>
              <a:rPr lang="en-US" sz="1400" dirty="0">
                <a:latin typeface="Arial" panose="020B0604020202020204" pitchFamily="34" charset="0"/>
                <a:cs typeface="Arial" panose="020B0604020202020204" pitchFamily="34" charset="0"/>
              </a:rPr>
              <a:t>Initiatives</a:t>
            </a:r>
          </a:p>
          <a:p>
            <a:r>
              <a:rPr lang="en-US" sz="1400" dirty="0">
                <a:latin typeface="Arial" panose="020B0604020202020204" pitchFamily="34" charset="0"/>
                <a:cs typeface="Arial" panose="020B0604020202020204" pitchFamily="34" charset="0"/>
              </a:rPr>
              <a:t>Formulated plans and presentation materials to support the SIT Technical workshop</a:t>
            </a:r>
          </a:p>
        </p:txBody>
      </p:sp>
      <p:sp>
        <p:nvSpPr>
          <p:cNvPr id="4" name="Footer Placeholder 3"/>
          <p:cNvSpPr>
            <a:spLocks noGrp="1"/>
          </p:cNvSpPr>
          <p:nvPr>
            <p:ph type="ftr" sz="quarter" idx="4294967295"/>
          </p:nvPr>
        </p:nvSpPr>
        <p:spPr>
          <a:xfrm>
            <a:off x="748004" y="5943600"/>
            <a:ext cx="2314575" cy="273844"/>
          </a:xfrm>
          <a:prstGeom prst="rect">
            <a:avLst/>
          </a:prstGeom>
        </p:spPr>
        <p:txBody>
          <a:bodyPr/>
          <a:lstStyle/>
          <a:p>
            <a:r>
              <a:rPr lang="en-US" smtClean="0"/>
              <a:t>CEOS AC-VC June 2017</a:t>
            </a:r>
            <a:endParaRPr lang="en-US"/>
          </a:p>
        </p:txBody>
      </p:sp>
      <p:sp>
        <p:nvSpPr>
          <p:cNvPr id="5" name="Slide Number Placeholder 4"/>
          <p:cNvSpPr>
            <a:spLocks noGrp="1"/>
          </p:cNvSpPr>
          <p:nvPr>
            <p:ph type="sldNum" sz="quarter" idx="12"/>
          </p:nvPr>
        </p:nvSpPr>
        <p:spPr>
          <a:xfrm>
            <a:off x="612648" y="6356350"/>
            <a:ext cx="502968" cy="276999"/>
          </a:xfrm>
        </p:spPr>
        <p:txBody>
          <a:bodyPr/>
          <a:lstStyle/>
          <a:p>
            <a:fld id="{D11591C9-1069-47C8-BF2F-DC125323CA97}" type="slidenum">
              <a:rPr lang="en-US" smtClean="0"/>
              <a:t>11</a:t>
            </a:fld>
            <a:endParaRPr lang="en-US"/>
          </a:p>
        </p:txBody>
      </p:sp>
    </p:spTree>
    <p:extLst>
      <p:ext uri="{BB962C8B-B14F-4D97-AF65-F5344CB8AC3E}">
        <p14:creationId xmlns:p14="http://schemas.microsoft.com/office/powerpoint/2010/main" val="15228805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6934200" cy="990600"/>
          </a:xfrm>
        </p:spPr>
        <p:txBody>
          <a:bodyPr>
            <a:normAutofit/>
          </a:bodyPr>
          <a:lstStyle/>
          <a:p>
            <a:pPr algn="l"/>
            <a:r>
              <a:rPr lang="en-US" sz="2800" dirty="0" smtClean="0"/>
              <a:t>GHG </a:t>
            </a:r>
            <a:r>
              <a:rPr lang="en-US" sz="2800" dirty="0"/>
              <a:t>White Paper Status and Plans</a:t>
            </a:r>
          </a:p>
        </p:txBody>
      </p:sp>
      <p:sp>
        <p:nvSpPr>
          <p:cNvPr id="3" name="Content Placeholder 2"/>
          <p:cNvSpPr>
            <a:spLocks noGrp="1"/>
          </p:cNvSpPr>
          <p:nvPr>
            <p:ph idx="1"/>
          </p:nvPr>
        </p:nvSpPr>
        <p:spPr>
          <a:xfrm>
            <a:off x="228600" y="1786399"/>
            <a:ext cx="8458200" cy="3999666"/>
          </a:xfrm>
        </p:spPr>
        <p:txBody>
          <a:bodyPr>
            <a:normAutofit fontScale="70000" lnSpcReduction="20000"/>
          </a:bodyPr>
          <a:lstStyle/>
          <a:p>
            <a:r>
              <a:rPr lang="en-US" dirty="0" smtClean="0">
                <a:latin typeface="Arial" panose="020B0604020202020204" pitchFamily="34" charset="0"/>
                <a:cs typeface="Arial" panose="020B0604020202020204" pitchFamily="34" charset="0"/>
              </a:rPr>
              <a:t>Contributions from participants at the CGMS and CEOS AC-VC meeting were incorporated into the White Paper structure:</a:t>
            </a:r>
          </a:p>
          <a:p>
            <a:pPr lvl="1"/>
            <a:r>
              <a:rPr lang="en-US" dirty="0" smtClean="0">
                <a:latin typeface="Arial" panose="020B0604020202020204" pitchFamily="34" charset="0"/>
                <a:cs typeface="Arial" panose="020B0604020202020204" pitchFamily="34" charset="0"/>
              </a:rPr>
              <a:t>Chapter </a:t>
            </a:r>
            <a:r>
              <a:rPr lang="en-US" dirty="0">
                <a:latin typeface="Arial" panose="020B0604020202020204" pitchFamily="34" charset="0"/>
                <a:cs typeface="Arial" panose="020B0604020202020204" pitchFamily="34" charset="0"/>
              </a:rPr>
              <a:t>1: Need for space-based measurements of CO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and CH</a:t>
            </a:r>
            <a:r>
              <a:rPr lang="en-US" baseline="-25000" dirty="0">
                <a:latin typeface="Arial" panose="020B0604020202020204" pitchFamily="34" charset="0"/>
                <a:cs typeface="Arial" panose="020B0604020202020204" pitchFamily="34" charset="0"/>
              </a:rPr>
              <a:t>4</a:t>
            </a:r>
          </a:p>
          <a:p>
            <a:pPr lvl="1"/>
            <a:r>
              <a:rPr lang="en-US" dirty="0">
                <a:latin typeface="Arial" panose="020B0604020202020204" pitchFamily="34" charset="0"/>
                <a:cs typeface="Arial" panose="020B0604020202020204" pitchFamily="34" charset="0"/>
              </a:rPr>
              <a:t>Chapter 2: Existing space-based GHG Satellites and near term plans</a:t>
            </a:r>
          </a:p>
          <a:p>
            <a:pPr lvl="1"/>
            <a:r>
              <a:rPr lang="en-US" dirty="0">
                <a:latin typeface="Arial" panose="020B0604020202020204" pitchFamily="34" charset="0"/>
                <a:cs typeface="Arial" panose="020B0604020202020204" pitchFamily="34" charset="0"/>
              </a:rPr>
              <a:t>Chapter 3: Lessons Learned from GOSAT and OCO-2</a:t>
            </a:r>
          </a:p>
          <a:p>
            <a:pPr lvl="1"/>
            <a:r>
              <a:rPr lang="en-US" dirty="0">
                <a:latin typeface="Arial" panose="020B0604020202020204" pitchFamily="34" charset="0"/>
                <a:cs typeface="Arial" panose="020B0604020202020204" pitchFamily="34" charset="0"/>
              </a:rPr>
              <a:t>Chapter 4: Integrating Near-term Missions into a Virtual Constellation</a:t>
            </a:r>
          </a:p>
          <a:p>
            <a:pPr lvl="1"/>
            <a:r>
              <a:rPr lang="en-US" dirty="0">
                <a:latin typeface="Arial" panose="020B0604020202020204" pitchFamily="34" charset="0"/>
                <a:cs typeface="Arial" panose="020B0604020202020204" pitchFamily="34" charset="0"/>
              </a:rPr>
              <a:t>Chapter 5: Defining GHG Constellation Requirements</a:t>
            </a:r>
          </a:p>
          <a:p>
            <a:pPr lvl="1"/>
            <a:r>
              <a:rPr lang="en-US" dirty="0">
                <a:latin typeface="Arial" panose="020B0604020202020204" pitchFamily="34" charset="0"/>
                <a:cs typeface="Arial" panose="020B0604020202020204" pitchFamily="34" charset="0"/>
              </a:rPr>
              <a:t>Chapter 6: Candidate Constellation Architectures</a:t>
            </a:r>
          </a:p>
          <a:p>
            <a:pPr lvl="1"/>
            <a:r>
              <a:rPr lang="en-US" dirty="0">
                <a:latin typeface="Arial" panose="020B0604020202020204" pitchFamily="34" charset="0"/>
                <a:cs typeface="Arial" panose="020B0604020202020204" pitchFamily="34" charset="0"/>
              </a:rPr>
              <a:t>Chapter 7: </a:t>
            </a:r>
            <a:r>
              <a:rPr lang="en-US" dirty="0" smtClean="0">
                <a:latin typeface="Arial" panose="020B0604020202020204" pitchFamily="34" charset="0"/>
                <a:cs typeface="Arial" panose="020B0604020202020204" pitchFamily="34" charset="0"/>
              </a:rPr>
              <a:t>EC </a:t>
            </a:r>
            <a:r>
              <a:rPr lang="en-US" dirty="0">
                <a:latin typeface="Arial" panose="020B0604020202020204" pitchFamily="34" charset="0"/>
                <a:cs typeface="Arial" panose="020B0604020202020204" pitchFamily="34" charset="0"/>
              </a:rPr>
              <a:t>CO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Sentinels: </a:t>
            </a:r>
            <a:r>
              <a:rPr lang="en-US" dirty="0" smtClean="0">
                <a:latin typeface="Arial" panose="020B0604020202020204" pitchFamily="34" charset="0"/>
                <a:cs typeface="Arial" panose="020B0604020202020204" pitchFamily="34" charset="0"/>
              </a:rPr>
              <a:t>Ongoing studies of operational GHG constellations</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Chapter 8: The Transition from Science to Operations</a:t>
            </a:r>
          </a:p>
          <a:p>
            <a:pPr lvl="1"/>
            <a:r>
              <a:rPr lang="en-US" dirty="0">
                <a:latin typeface="Arial" panose="020B0604020202020204" pitchFamily="34" charset="0"/>
                <a:cs typeface="Arial" panose="020B0604020202020204" pitchFamily="34" charset="0"/>
              </a:rPr>
              <a:t>Chapter 9: </a:t>
            </a:r>
            <a:r>
              <a:rPr lang="en-US" dirty="0" smtClean="0">
                <a:latin typeface="Arial" panose="020B0604020202020204" pitchFamily="34" charset="0"/>
                <a:cs typeface="Arial" panose="020B0604020202020204" pitchFamily="34" charset="0"/>
              </a:rPr>
              <a:t>Conclusions</a:t>
            </a:r>
          </a:p>
          <a:p>
            <a:r>
              <a:rPr lang="en-US" dirty="0" smtClean="0">
                <a:latin typeface="Arial" panose="020B0604020202020204" pitchFamily="34" charset="0"/>
                <a:cs typeface="Arial" panose="020B0604020202020204" pitchFamily="34" charset="0"/>
              </a:rPr>
              <a:t>Vacations and other commitments have reduced progress over July and August, but we have maintained the goal of producing and end-to-end draft before the end of the calendar year </a:t>
            </a:r>
          </a:p>
        </p:txBody>
      </p:sp>
      <p:sp>
        <p:nvSpPr>
          <p:cNvPr id="4" name="Footer Placeholder 3"/>
          <p:cNvSpPr>
            <a:spLocks noGrp="1"/>
          </p:cNvSpPr>
          <p:nvPr>
            <p:ph type="ftr" sz="quarter" idx="4294967295"/>
          </p:nvPr>
        </p:nvSpPr>
        <p:spPr>
          <a:xfrm>
            <a:off x="595312" y="5786065"/>
            <a:ext cx="2314575" cy="273844"/>
          </a:xfrm>
          <a:prstGeom prst="rect">
            <a:avLst/>
          </a:prstGeom>
        </p:spPr>
        <p:txBody>
          <a:bodyPr/>
          <a:lstStyle/>
          <a:p>
            <a:r>
              <a:rPr lang="en-US" smtClean="0"/>
              <a:t>CEOS AC-VC June 2017</a:t>
            </a:r>
            <a:endParaRPr lang="en-US"/>
          </a:p>
        </p:txBody>
      </p:sp>
      <p:sp>
        <p:nvSpPr>
          <p:cNvPr id="5" name="Slide Number Placeholder 4"/>
          <p:cNvSpPr>
            <a:spLocks noGrp="1"/>
          </p:cNvSpPr>
          <p:nvPr>
            <p:ph type="sldNum" sz="quarter" idx="12"/>
          </p:nvPr>
        </p:nvSpPr>
        <p:spPr>
          <a:xfrm>
            <a:off x="612648" y="6356350"/>
            <a:ext cx="502968" cy="276999"/>
          </a:xfrm>
        </p:spPr>
        <p:txBody>
          <a:bodyPr/>
          <a:lstStyle/>
          <a:p>
            <a:fld id="{D11591C9-1069-47C8-BF2F-DC125323CA97}" type="slidenum">
              <a:rPr lang="en-US" smtClean="0"/>
              <a:t>12</a:t>
            </a:fld>
            <a:endParaRPr lang="en-US"/>
          </a:p>
        </p:txBody>
      </p:sp>
    </p:spTree>
    <p:extLst>
      <p:ext uri="{BB962C8B-B14F-4D97-AF65-F5344CB8AC3E}">
        <p14:creationId xmlns:p14="http://schemas.microsoft.com/office/powerpoint/2010/main" val="13438031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447800"/>
            <a:ext cx="8153400" cy="4724400"/>
          </a:xfrm>
        </p:spPr>
        <p:txBody>
          <a:bodyPr/>
          <a:lstStyle/>
          <a:p>
            <a:r>
              <a:rPr lang="en-US" dirty="0" smtClean="0">
                <a:latin typeface="+mj-lt"/>
              </a:rPr>
              <a:t>LSI-VC exploring adoption and generalization of the CEOS ad hoc Working Group on GEOGLAM approach to apply to other thematic areas</a:t>
            </a:r>
          </a:p>
          <a:p>
            <a:endParaRPr lang="en-US" dirty="0"/>
          </a:p>
          <a:p>
            <a:r>
              <a:rPr lang="en-US" dirty="0" smtClean="0">
                <a:latin typeface="+mj-lt"/>
              </a:rPr>
              <a:t>Ensuring capture of both observational requirements and downstream product/service requirements</a:t>
            </a:r>
          </a:p>
          <a:p>
            <a:endParaRPr lang="en-US" dirty="0"/>
          </a:p>
          <a:p>
            <a:r>
              <a:rPr lang="en-US" dirty="0" smtClean="0">
                <a:latin typeface="+mj-lt"/>
              </a:rPr>
              <a:t>Utilize existing ad hoc teams for eliciting requirements from communities of practice and augment as needed</a:t>
            </a:r>
          </a:p>
          <a:p>
            <a:endParaRPr lang="en-US" dirty="0"/>
          </a:p>
          <a:p>
            <a:r>
              <a:rPr lang="en-US" dirty="0" smtClean="0"/>
              <a:t>Look at CEOS Carbon Strategy for pilot implementation</a:t>
            </a:r>
            <a:endParaRPr lang="en-US" dirty="0" smtClean="0">
              <a:latin typeface="+mj-lt"/>
            </a:endParaRPr>
          </a:p>
          <a:p>
            <a:endParaRPr lang="en-US" dirty="0">
              <a:latin typeface="+mj-lt"/>
            </a:endParaRPr>
          </a:p>
        </p:txBody>
      </p:sp>
      <p:sp>
        <p:nvSpPr>
          <p:cNvPr id="3" name="Slide Number Placeholder 2"/>
          <p:cNvSpPr>
            <a:spLocks noGrp="1"/>
          </p:cNvSpPr>
          <p:nvPr>
            <p:ph type="sldNum" sz="quarter" idx="2"/>
          </p:nvPr>
        </p:nvSpPr>
        <p:spPr/>
        <p:txBody>
          <a:bodyPr/>
          <a:lstStyle/>
          <a:p>
            <a:pPr lvl="0"/>
            <a:fld id="{86CB4B4D-7CA3-9044-876B-883B54F8677D}" type="slidenum">
              <a:rPr lang="uk-UA" smtClean="0"/>
              <a:t>13</a:t>
            </a:fld>
            <a:endParaRPr lang="uk-UA"/>
          </a:p>
        </p:txBody>
      </p:sp>
      <p:sp>
        <p:nvSpPr>
          <p:cNvPr id="4" name="Content Placeholder 3"/>
          <p:cNvSpPr>
            <a:spLocks noGrp="1"/>
          </p:cNvSpPr>
          <p:nvPr>
            <p:ph sz="quarter" idx="11"/>
          </p:nvPr>
        </p:nvSpPr>
        <p:spPr>
          <a:xfrm>
            <a:off x="2057400" y="304800"/>
            <a:ext cx="4953000" cy="5334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LSI-VC </a:t>
            </a:r>
            <a:r>
              <a:rPr lang="en-US" dirty="0" err="1" smtClean="0"/>
              <a:t>Inititiave</a:t>
            </a:r>
            <a:r>
              <a:rPr lang="en-US" dirty="0" smtClean="0"/>
              <a:t> - Requirements Approach</a:t>
            </a:r>
            <a:endParaRPr lang="en-US" dirty="0"/>
          </a:p>
        </p:txBody>
      </p:sp>
    </p:spTree>
    <p:extLst>
      <p:ext uri="{BB962C8B-B14F-4D97-AF65-F5344CB8AC3E}">
        <p14:creationId xmlns:p14="http://schemas.microsoft.com/office/powerpoint/2010/main" val="740423565"/>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14</a:t>
            </a:fld>
            <a:endParaRPr lang="uk-UA" dirty="0"/>
          </a:p>
        </p:txBody>
      </p:sp>
      <p:sp>
        <p:nvSpPr>
          <p:cNvPr id="4" name="Content Placeholder 3"/>
          <p:cNvSpPr>
            <a:spLocks noGrp="1"/>
          </p:cNvSpPr>
          <p:nvPr>
            <p:ph sz="quarter" idx="11"/>
          </p:nvPr>
        </p:nvSpPr>
        <p:spPr/>
        <p:txBody>
          <a:bodyPr/>
          <a:lstStyle/>
          <a:p>
            <a:r>
              <a:rPr lang="en-US" dirty="0" smtClean="0"/>
              <a:t>LSI-VC – Requirements Analysis</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74124"/>
            <a:ext cx="6270299" cy="3128493"/>
          </a:xfrm>
          <a:prstGeom prst="rect">
            <a:avLst/>
          </a:prstGeom>
        </p:spPr>
      </p:pic>
      <p:pic>
        <p:nvPicPr>
          <p:cNvPr id="12" name="Picture 11"/>
          <p:cNvPicPr>
            <a:picLocks noChangeAspect="1"/>
          </p:cNvPicPr>
          <p:nvPr/>
        </p:nvPicPr>
        <p:blipFill>
          <a:blip r:embed="rId3"/>
          <a:stretch>
            <a:fillRect/>
          </a:stretch>
        </p:blipFill>
        <p:spPr>
          <a:xfrm>
            <a:off x="4668982" y="3352800"/>
            <a:ext cx="4475018" cy="3670300"/>
          </a:xfrm>
          <a:prstGeom prst="rect">
            <a:avLst/>
          </a:prstGeom>
        </p:spPr>
      </p:pic>
    </p:spTree>
    <p:extLst>
      <p:ext uri="{BB962C8B-B14F-4D97-AF65-F5344CB8AC3E}">
        <p14:creationId xmlns:p14="http://schemas.microsoft.com/office/powerpoint/2010/main" val="1778606237"/>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152400"/>
            <a:ext cx="6858000" cy="990600"/>
          </a:xfrm>
        </p:spPr>
        <p:txBody>
          <a:bodyPr/>
          <a:lstStyle/>
          <a:p>
            <a:pPr algn="ctr"/>
            <a:r>
              <a:rPr lang="en-GB" dirty="0" err="1" smtClean="0">
                <a:solidFill>
                  <a:srgbClr val="EEECE1"/>
                </a:solidFill>
              </a:rPr>
              <a:t>WGClimate</a:t>
            </a:r>
            <a:r>
              <a:rPr lang="en-GB" dirty="0" smtClean="0">
                <a:solidFill>
                  <a:srgbClr val="EEECE1"/>
                </a:solidFill>
              </a:rPr>
              <a:t> Initiative</a:t>
            </a:r>
            <a:endParaRPr lang="en-GB" dirty="0">
              <a:solidFill>
                <a:srgbClr val="EEECE1"/>
              </a:solidFill>
            </a:endParaRPr>
          </a:p>
        </p:txBody>
      </p:sp>
      <p:sp>
        <p:nvSpPr>
          <p:cNvPr id="4" name="Content Placeholder 3"/>
          <p:cNvSpPr>
            <a:spLocks noGrp="1"/>
          </p:cNvSpPr>
          <p:nvPr>
            <p:ph sz="quarter" idx="1"/>
          </p:nvPr>
        </p:nvSpPr>
        <p:spPr/>
        <p:txBody>
          <a:bodyPr>
            <a:normAutofit/>
          </a:bodyPr>
          <a:lstStyle/>
          <a:p>
            <a:pPr marL="0" indent="0">
              <a:buNone/>
            </a:pPr>
            <a:r>
              <a:rPr lang="en-GB" dirty="0" smtClean="0"/>
              <a:t>For consistent ECV Carbon products </a:t>
            </a:r>
            <a:r>
              <a:rPr lang="en-GB" u="sng" dirty="0" smtClean="0"/>
              <a:t>take advantage of Inventory output to produce subset of ECV Products contributing to Carbon Strategy</a:t>
            </a:r>
          </a:p>
          <a:p>
            <a:pPr marL="0" indent="0">
              <a:buNone/>
            </a:pPr>
            <a:endParaRPr lang="en-GB" dirty="0"/>
          </a:p>
        </p:txBody>
      </p:sp>
      <p:sp>
        <p:nvSpPr>
          <p:cNvPr id="5" name="Oval 4"/>
          <p:cNvSpPr/>
          <p:nvPr/>
        </p:nvSpPr>
        <p:spPr>
          <a:xfrm>
            <a:off x="0" y="3048000"/>
            <a:ext cx="3124200" cy="2438400"/>
          </a:xfrm>
          <a:prstGeom prst="ellipse">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rm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smtClean="0">
                <a:ln>
                  <a:noFill/>
                </a:ln>
                <a:solidFill>
                  <a:srgbClr val="002569"/>
                </a:solidFill>
                <a:effectLst/>
                <a:uFillTx/>
              </a:rPr>
              <a:t>Space Based GCOS ECVs in Inventory</a:t>
            </a:r>
            <a:endParaRPr kumimoji="0" lang="en-GB" sz="1800" b="0" i="0" u="none" strike="noStrike" cap="none" spc="0" normalizeH="0" baseline="0" dirty="0">
              <a:ln>
                <a:noFill/>
              </a:ln>
              <a:solidFill>
                <a:srgbClr val="002569"/>
              </a:solidFill>
              <a:effectLst/>
              <a:uFillTx/>
            </a:endParaRPr>
          </a:p>
        </p:txBody>
      </p:sp>
      <p:sp>
        <p:nvSpPr>
          <p:cNvPr id="6" name="Oval 5"/>
          <p:cNvSpPr/>
          <p:nvPr/>
        </p:nvSpPr>
        <p:spPr>
          <a:xfrm>
            <a:off x="2209800" y="3048000"/>
            <a:ext cx="2971800" cy="2362200"/>
          </a:xfrm>
          <a:prstGeom prst="ellipse">
            <a:avLst/>
          </a:prstGeom>
          <a:solidFill>
            <a:srgbClr val="FFFFFF">
              <a:alpha val="61000"/>
            </a:srgb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3" indent="0" algn="r" rtl="0" latinLnBrk="1" hangingPunct="0"/>
            <a:r>
              <a:rPr lang="en-GB" dirty="0" smtClean="0"/>
              <a:t>Products requested in Carbon Strategy</a:t>
            </a:r>
            <a:endParaRPr kumimoji="0" lang="en-GB" b="0" i="0" u="none" strike="noStrike" cap="none" spc="0" normalizeH="0" baseline="0" dirty="0">
              <a:ln>
                <a:noFill/>
              </a:ln>
              <a:solidFill>
                <a:srgbClr val="002569"/>
              </a:solidFill>
              <a:effectLst/>
              <a:uFillTx/>
            </a:endParaRPr>
          </a:p>
        </p:txBody>
      </p:sp>
      <p:pic>
        <p:nvPicPr>
          <p:cNvPr id="8" name="Picture 7"/>
          <p:cNvPicPr>
            <a:picLocks noChangeAspect="1"/>
          </p:cNvPicPr>
          <p:nvPr/>
        </p:nvPicPr>
        <p:blipFill>
          <a:blip r:embed="rId2"/>
          <a:stretch>
            <a:fillRect/>
          </a:stretch>
        </p:blipFill>
        <p:spPr>
          <a:xfrm>
            <a:off x="5481488" y="2590800"/>
            <a:ext cx="3340100" cy="3327400"/>
          </a:xfrm>
          <a:prstGeom prst="rect">
            <a:avLst/>
          </a:prstGeom>
        </p:spPr>
      </p:pic>
    </p:spTree>
    <p:extLst>
      <p:ext uri="{BB962C8B-B14F-4D97-AF65-F5344CB8AC3E}">
        <p14:creationId xmlns:p14="http://schemas.microsoft.com/office/powerpoint/2010/main" val="626590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2258356"/>
            <a:ext cx="8763000" cy="3543300"/>
          </a:xfrm>
        </p:spPr>
        <p:txBody>
          <a:bodyPr/>
          <a:lstStyle/>
          <a:p>
            <a:r>
              <a:rPr lang="en-AU" dirty="0" smtClean="0"/>
              <a:t>Tropospheric CO</a:t>
            </a:r>
            <a:r>
              <a:rPr lang="en-AU" baseline="-25000" dirty="0" smtClean="0"/>
              <a:t>2</a:t>
            </a:r>
            <a:r>
              <a:rPr lang="en-AU" dirty="0" smtClean="0"/>
              <a:t> column</a:t>
            </a:r>
          </a:p>
          <a:p>
            <a:pPr lvl="1"/>
            <a:r>
              <a:rPr lang="en-AU" dirty="0" smtClean="0"/>
              <a:t>13 current ECVs derived from SCIAMACHY, GOSAT, and AIRS</a:t>
            </a:r>
          </a:p>
          <a:p>
            <a:pPr lvl="1"/>
            <a:r>
              <a:rPr lang="en-AU" dirty="0" smtClean="0"/>
              <a:t>13 future ECVS planed using GOSAT, IASI, and AIRS</a:t>
            </a:r>
          </a:p>
          <a:p>
            <a:r>
              <a:rPr lang="en-AU" dirty="0"/>
              <a:t>Tropospheric CH</a:t>
            </a:r>
            <a:r>
              <a:rPr lang="en-AU" baseline="-25000" dirty="0"/>
              <a:t>4</a:t>
            </a:r>
            <a:r>
              <a:rPr lang="en-AU" dirty="0"/>
              <a:t> column</a:t>
            </a:r>
          </a:p>
          <a:p>
            <a:pPr lvl="1"/>
            <a:r>
              <a:rPr lang="en-AU" dirty="0"/>
              <a:t>8 current ECVs derived from </a:t>
            </a:r>
            <a:r>
              <a:rPr lang="en-AU" dirty="0" smtClean="0"/>
              <a:t>SCIAMACHY, GOSAT, IASI</a:t>
            </a:r>
            <a:r>
              <a:rPr lang="en-AU" dirty="0"/>
              <a:t>, and AIRS</a:t>
            </a:r>
          </a:p>
          <a:p>
            <a:pPr lvl="1"/>
            <a:r>
              <a:rPr lang="en-AU" dirty="0"/>
              <a:t>7 future ECVs </a:t>
            </a:r>
            <a:r>
              <a:rPr lang="en-AU" dirty="0" smtClean="0"/>
              <a:t>planned using GOSAT</a:t>
            </a:r>
          </a:p>
          <a:p>
            <a:r>
              <a:rPr lang="en-AU" dirty="0"/>
              <a:t>Tropospheric </a:t>
            </a:r>
            <a:r>
              <a:rPr lang="en-AU" dirty="0" smtClean="0"/>
              <a:t>CH</a:t>
            </a:r>
            <a:r>
              <a:rPr lang="en-AU" baseline="-25000" dirty="0"/>
              <a:t>4</a:t>
            </a:r>
            <a:r>
              <a:rPr lang="en-AU" dirty="0" smtClean="0"/>
              <a:t> profile</a:t>
            </a:r>
          </a:p>
          <a:p>
            <a:pPr lvl="1"/>
            <a:r>
              <a:rPr lang="en-AU" dirty="0" smtClean="0"/>
              <a:t>10 current ECVs derived from IASI and AIRS</a:t>
            </a:r>
          </a:p>
          <a:p>
            <a:pPr lvl="1"/>
            <a:r>
              <a:rPr lang="en-AU" dirty="0" smtClean="0"/>
              <a:t>8 future ECVs planned using AIRS</a:t>
            </a:r>
          </a:p>
          <a:p>
            <a:r>
              <a:rPr lang="en-AU" dirty="0" smtClean="0"/>
              <a:t>Stratospheric CH</a:t>
            </a:r>
            <a:r>
              <a:rPr lang="en-AU" baseline="-25000" dirty="0"/>
              <a:t>4</a:t>
            </a:r>
            <a:r>
              <a:rPr lang="en-AU" dirty="0" smtClean="0"/>
              <a:t> profile</a:t>
            </a:r>
          </a:p>
          <a:p>
            <a:pPr lvl="1"/>
            <a:r>
              <a:rPr lang="en-AU" dirty="0" smtClean="0"/>
              <a:t>1 current ECVs derived from IASI</a:t>
            </a:r>
            <a:endParaRPr lang="en-AU" dirty="0"/>
          </a:p>
          <a:p>
            <a:pPr>
              <a:buFont typeface=".AppleSystemUIFont" charset="0"/>
              <a:buChar char="-"/>
            </a:pPr>
            <a:endParaRPr lang="en-US" dirty="0" smtClean="0"/>
          </a:p>
          <a:p>
            <a:pPr marL="0" indent="0">
              <a:buNone/>
            </a:pPr>
            <a:endParaRPr lang="en-US" dirty="0" smtClean="0"/>
          </a:p>
          <a:p>
            <a:pPr marL="0" indent="0">
              <a:buNone/>
            </a:pPr>
            <a:endParaRPr lang="en-US" dirty="0">
              <a:latin typeface="+mj-lt"/>
            </a:endParaRPr>
          </a:p>
        </p:txBody>
      </p:sp>
      <p:sp>
        <p:nvSpPr>
          <p:cNvPr id="4" name="TextBox 3"/>
          <p:cNvSpPr txBox="1"/>
          <p:nvPr/>
        </p:nvSpPr>
        <p:spPr>
          <a:xfrm>
            <a:off x="1573618" y="246244"/>
            <a:ext cx="3943350" cy="80791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342900" latinLnBrk="1" hangingPunct="0"/>
            <a:r>
              <a:rPr lang="en-US" sz="2400" dirty="0">
                <a:solidFill>
                  <a:schemeClr val="bg1"/>
                </a:solidFill>
                <a:latin typeface="+mj-lt"/>
              </a:rPr>
              <a:t>Carbon: WG-Climate</a:t>
            </a:r>
          </a:p>
          <a:p>
            <a:pPr algn="ctr" defTabSz="342900" latinLnBrk="1" hangingPunct="0"/>
            <a:r>
              <a:rPr lang="en-US" sz="2400" dirty="0">
                <a:solidFill>
                  <a:schemeClr val="bg1"/>
                </a:solidFill>
                <a:latin typeface="+mj-lt"/>
              </a:rPr>
              <a:t>ECV Inventory</a:t>
            </a:r>
          </a:p>
        </p:txBody>
      </p:sp>
      <p:sp>
        <p:nvSpPr>
          <p:cNvPr id="5" name="Slide Number Placeholder 4"/>
          <p:cNvSpPr>
            <a:spLocks noGrp="1"/>
          </p:cNvSpPr>
          <p:nvPr>
            <p:ph type="sldNum" sz="quarter" idx="2"/>
          </p:nvPr>
        </p:nvSpPr>
        <p:spPr/>
        <p:txBody>
          <a:bodyPr/>
          <a:lstStyle/>
          <a:p>
            <a:fld id="{86CB4B4D-7CA3-9044-876B-883B54F8677D}" type="slidenum">
              <a:rPr lang="uk-UA" smtClean="0"/>
              <a:pPr/>
              <a:t>16</a:t>
            </a:fld>
            <a:endParaRPr lang="uk-UA" dirty="0"/>
          </a:p>
        </p:txBody>
      </p:sp>
      <p:sp>
        <p:nvSpPr>
          <p:cNvPr id="6" name="TextBox 5"/>
          <p:cNvSpPr txBox="1"/>
          <p:nvPr/>
        </p:nvSpPr>
        <p:spPr>
          <a:xfrm>
            <a:off x="1371600" y="1358112"/>
            <a:ext cx="6237604" cy="90024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ctr" defTabSz="342900" rtl="0" latinLnBrk="1" hangingPunct="0"/>
            <a:r>
              <a:rPr lang="en-US" u="sng" dirty="0"/>
              <a:t>Defining Essential Climate Variables for Carbon and Beyond</a:t>
            </a:r>
          </a:p>
          <a:p>
            <a:pPr algn="ctr" defTabSz="342900" rtl="0" latinLnBrk="1" hangingPunct="0"/>
            <a:r>
              <a:rPr lang="en-US" u="sng" dirty="0"/>
              <a:t>(minimum five-year data record)</a:t>
            </a:r>
          </a:p>
          <a:p>
            <a:pPr algn="l" defTabSz="342900" rtl="0" latinLnBrk="1" hangingPunct="0"/>
            <a:endParaRPr lang="en-US" u="sng" dirty="0"/>
          </a:p>
        </p:txBody>
      </p:sp>
    </p:spTree>
    <p:extLst>
      <p:ext uri="{BB962C8B-B14F-4D97-AF65-F5344CB8AC3E}">
        <p14:creationId xmlns:p14="http://schemas.microsoft.com/office/powerpoint/2010/main" val="213421499"/>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AU" dirty="0" smtClean="0"/>
              <a:t>LAI:</a:t>
            </a:r>
            <a:endParaRPr lang="en-AU" dirty="0"/>
          </a:p>
          <a:p>
            <a:pPr lvl="1"/>
            <a:r>
              <a:rPr lang="en-AU" dirty="0"/>
              <a:t>1</a:t>
            </a:r>
            <a:r>
              <a:rPr lang="en-AU" dirty="0" smtClean="0"/>
              <a:t> </a:t>
            </a:r>
            <a:r>
              <a:rPr lang="en-AU" dirty="0"/>
              <a:t>current ECVs derived from </a:t>
            </a:r>
            <a:r>
              <a:rPr lang="en-AU" dirty="0" smtClean="0"/>
              <a:t>AVHRR/MODIS (NOAA CDR)</a:t>
            </a:r>
            <a:endParaRPr lang="en-AU" dirty="0"/>
          </a:p>
          <a:p>
            <a:pPr lvl="1"/>
            <a:r>
              <a:rPr lang="en-AU" dirty="0" smtClean="0"/>
              <a:t>4 </a:t>
            </a:r>
            <a:r>
              <a:rPr lang="en-AU" dirty="0"/>
              <a:t>future ECVS planed </a:t>
            </a:r>
            <a:r>
              <a:rPr lang="en-AU" dirty="0" smtClean="0"/>
              <a:t>using Meteosat-8-SEVIRI, SPOT-4/5-Vegetation, PROBA-V-Vegetation, AVHRR</a:t>
            </a:r>
          </a:p>
          <a:p>
            <a:r>
              <a:rPr lang="en-AU" dirty="0" smtClean="0"/>
              <a:t>FAPAR:</a:t>
            </a:r>
          </a:p>
          <a:p>
            <a:pPr lvl="1"/>
            <a:r>
              <a:rPr lang="en-AU" dirty="0" smtClean="0"/>
              <a:t>1 </a:t>
            </a:r>
            <a:r>
              <a:rPr lang="en-AU" dirty="0"/>
              <a:t>current ECVs derived from AVHRR/MODIS (NOAA CDR)</a:t>
            </a:r>
          </a:p>
          <a:p>
            <a:pPr lvl="1"/>
            <a:r>
              <a:rPr lang="en-AU" dirty="0" smtClean="0"/>
              <a:t>4 </a:t>
            </a:r>
            <a:r>
              <a:rPr lang="en-AU" dirty="0"/>
              <a:t>future ECVs planned using Meteosat-8-SEVIRI, SPOT-4/5-Vegetation, </a:t>
            </a:r>
            <a:r>
              <a:rPr lang="en-AU" dirty="0" smtClean="0"/>
              <a:t>PROBA-V-Vegetation, AVHRR</a:t>
            </a:r>
            <a:endParaRPr lang="en-AU" dirty="0"/>
          </a:p>
          <a:p>
            <a:r>
              <a:rPr lang="en-AU" dirty="0" smtClean="0"/>
              <a:t>Land cover</a:t>
            </a:r>
            <a:endParaRPr lang="en-AU" dirty="0"/>
          </a:p>
          <a:p>
            <a:pPr lvl="1"/>
            <a:r>
              <a:rPr lang="en-AU" dirty="0" smtClean="0"/>
              <a:t>1 </a:t>
            </a:r>
            <a:r>
              <a:rPr lang="en-AU" dirty="0"/>
              <a:t>current ECVs derived from </a:t>
            </a:r>
            <a:r>
              <a:rPr lang="en-AU" dirty="0" err="1" smtClean="0"/>
              <a:t>Envisat</a:t>
            </a:r>
            <a:r>
              <a:rPr lang="en-AU" dirty="0" smtClean="0"/>
              <a:t>-MERIS and SPOT-4-Vegetation</a:t>
            </a:r>
          </a:p>
          <a:p>
            <a:pPr lvl="1"/>
            <a:r>
              <a:rPr lang="en-AU" dirty="0" smtClean="0"/>
              <a:t>1 </a:t>
            </a:r>
            <a:r>
              <a:rPr lang="en-AU" dirty="0"/>
              <a:t>future ECVs planned using </a:t>
            </a:r>
            <a:r>
              <a:rPr lang="en-AU" dirty="0" err="1" smtClean="0"/>
              <a:t>Envisat</a:t>
            </a:r>
            <a:r>
              <a:rPr lang="en-AU" dirty="0" smtClean="0"/>
              <a:t>-MERIS, AVHRR, SPOT-4-Vegetation, </a:t>
            </a:r>
            <a:r>
              <a:rPr lang="en-AU" dirty="0" smtClean="0"/>
              <a:t>PROBA-V-Vegetation</a:t>
            </a:r>
          </a:p>
          <a:p>
            <a:pPr lvl="1"/>
            <a:endParaRPr lang="en-US" dirty="0"/>
          </a:p>
        </p:txBody>
      </p:sp>
      <p:sp>
        <p:nvSpPr>
          <p:cNvPr id="3" name="Content Placeholder 2"/>
          <p:cNvSpPr>
            <a:spLocks noGrp="1"/>
          </p:cNvSpPr>
          <p:nvPr>
            <p:ph sz="quarter" idx="11"/>
          </p:nvPr>
        </p:nvSpPr>
        <p:spPr/>
        <p:txBody>
          <a:bodyPr/>
          <a:lstStyle/>
          <a:p>
            <a:r>
              <a:rPr lang="en-US" dirty="0" smtClean="0"/>
              <a:t>LAI, FAPAR, Land cover</a:t>
            </a:r>
            <a:endParaRPr lang="en-US" dirty="0"/>
          </a:p>
        </p:txBody>
      </p:sp>
    </p:spTree>
    <p:extLst>
      <p:ext uri="{BB962C8B-B14F-4D97-AF65-F5344CB8AC3E}">
        <p14:creationId xmlns:p14="http://schemas.microsoft.com/office/powerpoint/2010/main" val="677443203"/>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838200" y="1239868"/>
          <a:ext cx="6571456" cy="5389532"/>
        </p:xfrm>
        <a:graphic>
          <a:graphicData uri="http://schemas.openxmlformats.org/drawingml/2006/table">
            <a:tbl>
              <a:tblPr>
                <a:tableStyleId>{5940675A-B579-460E-94D1-54222C63F5DA}</a:tableStyleId>
              </a:tblPr>
              <a:tblGrid>
                <a:gridCol w="5199856"/>
                <a:gridCol w="1371600"/>
              </a:tblGrid>
              <a:tr h="1143000">
                <a:tc>
                  <a:txBody>
                    <a:bodyPr/>
                    <a:lstStyle/>
                    <a:p>
                      <a:pPr algn="l" fontAlgn="ctr"/>
                      <a:r>
                        <a:rPr lang="en-AU" sz="1600" u="none" strike="noStrike" dirty="0" smtClean="0">
                          <a:solidFill>
                            <a:srgbClr val="FF0000"/>
                          </a:solidFill>
                          <a:effectLst/>
                        </a:rPr>
                        <a:t>Encourage </a:t>
                      </a:r>
                      <a:r>
                        <a:rPr lang="en-AU" sz="1600" u="none" strike="noStrike" dirty="0">
                          <a:solidFill>
                            <a:srgbClr val="FF0000"/>
                          </a:solidFill>
                          <a:effectLst/>
                        </a:rPr>
                        <a:t>the production and availability of high-quality, consistent long time series data products based on multiple sensors and missions </a:t>
                      </a:r>
                      <a:r>
                        <a:rPr lang="en-AU" sz="1600" u="none" strike="noStrike" dirty="0">
                          <a:effectLst/>
                        </a:rPr>
                        <a:t>for carbon and climate science and for model-data and data-data </a:t>
                      </a:r>
                      <a:r>
                        <a:rPr lang="en-AU" sz="1600" u="none" strike="noStrike" dirty="0" err="1">
                          <a:effectLst/>
                        </a:rPr>
                        <a:t>intercomparison</a:t>
                      </a:r>
                      <a:r>
                        <a:rPr lang="en-AU" sz="1600" u="none" strike="noStrike" dirty="0">
                          <a:effectLst/>
                        </a:rPr>
                        <a:t> exercises.  </a:t>
                      </a:r>
                      <a:endParaRPr lang="en-AU" sz="1600" b="0" i="0" u="none" strike="noStrike" dirty="0">
                        <a:solidFill>
                          <a:srgbClr val="000000"/>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WGCV</a:t>
                      </a:r>
                      <a:br>
                        <a:rPr lang="en-AU" sz="1400" u="none" strike="noStrike">
                          <a:effectLst/>
                        </a:rPr>
                      </a:br>
                      <a:r>
                        <a:rPr lang="en-AU" sz="1400" u="none" strike="noStrike">
                          <a:effectLst/>
                        </a:rPr>
                        <a:t>AC-VC</a:t>
                      </a:r>
                      <a:br>
                        <a:rPr lang="en-AU" sz="1400" u="none" strike="noStrike">
                          <a:effectLst/>
                        </a:rPr>
                      </a:br>
                      <a:r>
                        <a:rPr lang="en-AU" sz="1400" u="none" strike="noStrike">
                          <a:effectLst/>
                        </a:rPr>
                        <a:t>LSI-VC</a:t>
                      </a:r>
                      <a:br>
                        <a:rPr lang="en-AU" sz="1400" u="none" strike="noStrike">
                          <a:effectLst/>
                        </a:rPr>
                      </a:br>
                      <a:r>
                        <a:rPr lang="en-AU" sz="1400" u="none" strike="noStrike">
                          <a:effectLst/>
                        </a:rPr>
                        <a:t>OCR-VC</a:t>
                      </a:r>
                      <a:endParaRPr lang="en-AU" sz="1400" b="0" i="0" u="none" strike="noStrike">
                        <a:solidFill>
                          <a:srgbClr val="000000"/>
                        </a:solidFill>
                        <a:effectLst/>
                        <a:latin typeface="Calibri"/>
                      </a:endParaRPr>
                    </a:p>
                  </a:txBody>
                  <a:tcPr marL="9525" marR="9525" marT="9525" marB="0" anchor="ctr">
                    <a:solidFill>
                      <a:srgbClr val="FFFFFF"/>
                    </a:solidFill>
                  </a:tcPr>
                </a:tc>
              </a:tr>
              <a:tr h="685800">
                <a:tc>
                  <a:txBody>
                    <a:bodyPr/>
                    <a:lstStyle/>
                    <a:p>
                      <a:pPr algn="l" fontAlgn="ctr"/>
                      <a:r>
                        <a:rPr lang="en-AU" sz="1600" u="none" strike="noStrike" dirty="0" smtClean="0">
                          <a:solidFill>
                            <a:srgbClr val="FF0000"/>
                          </a:solidFill>
                          <a:effectLst/>
                        </a:rPr>
                        <a:t>Make </a:t>
                      </a:r>
                      <a:r>
                        <a:rPr lang="en-AU" sz="1600" u="none" strike="noStrike" dirty="0">
                          <a:solidFill>
                            <a:srgbClr val="FF0000"/>
                          </a:solidFill>
                          <a:effectLst/>
                        </a:rPr>
                        <a:t>publicly available all information necessary to document the accuracy, clarity, and traceability of the satellite data and data products they produce.</a:t>
                      </a:r>
                      <a:endParaRPr lang="en-AU" sz="1600" b="0" i="0" u="none" strike="noStrike" dirty="0">
                        <a:solidFill>
                          <a:srgbClr val="FF0000"/>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WGCV</a:t>
                      </a:r>
                      <a:br>
                        <a:rPr lang="en-AU" sz="1400" u="none" strike="noStrike">
                          <a:effectLst/>
                        </a:rPr>
                      </a:br>
                      <a:r>
                        <a:rPr lang="en-AU" sz="1400" u="none" strike="noStrike">
                          <a:effectLst/>
                        </a:rPr>
                        <a:t>VCs</a:t>
                      </a:r>
                      <a:endParaRPr lang="en-AU" sz="1400" b="0" i="0" u="none" strike="noStrike">
                        <a:solidFill>
                          <a:srgbClr val="000000"/>
                        </a:solidFill>
                        <a:effectLst/>
                        <a:latin typeface="Calibri"/>
                      </a:endParaRPr>
                    </a:p>
                  </a:txBody>
                  <a:tcPr marL="9525" marR="9525" marT="9525" marB="0" anchor="ctr">
                    <a:solidFill>
                      <a:srgbClr val="FFFFFF"/>
                    </a:solidFill>
                  </a:tcPr>
                </a:tc>
              </a:tr>
              <a:tr h="1089212">
                <a:tc>
                  <a:txBody>
                    <a:bodyPr/>
                    <a:lstStyle/>
                    <a:p>
                      <a:pPr algn="l" fontAlgn="ctr"/>
                      <a:r>
                        <a:rPr lang="en-AU" sz="1600" u="none" strike="noStrike" dirty="0" smtClean="0">
                          <a:effectLst/>
                        </a:rPr>
                        <a:t>Coordinate efforts </a:t>
                      </a:r>
                      <a:r>
                        <a:rPr lang="en-AU" sz="1600" u="none" strike="noStrike" dirty="0">
                          <a:effectLst/>
                        </a:rPr>
                        <a:t>to develop compatible (e.g., temporal and spatial resolution, grids, data formats, common auxiliary data, units) carbon data products from multiple </a:t>
                      </a:r>
                      <a:r>
                        <a:rPr lang="en-AU" sz="1600" u="none" strike="noStrike" dirty="0" smtClean="0">
                          <a:effectLst/>
                        </a:rPr>
                        <a:t>missions</a:t>
                      </a:r>
                      <a:endParaRPr lang="en-AU" sz="1600" b="0" i="0" u="none" strike="noStrike" dirty="0">
                        <a:solidFill>
                          <a:srgbClr val="003B3A"/>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OCR-VC</a:t>
                      </a:r>
                      <a:br>
                        <a:rPr lang="en-AU" sz="1400" u="none" strike="noStrike">
                          <a:effectLst/>
                        </a:rPr>
                      </a:br>
                      <a:r>
                        <a:rPr lang="en-AU" sz="1400" u="none" strike="noStrike">
                          <a:effectLst/>
                        </a:rPr>
                        <a:t>AC-VC</a:t>
                      </a:r>
                      <a:br>
                        <a:rPr lang="en-AU" sz="1400" u="none" strike="noStrike">
                          <a:effectLst/>
                        </a:rPr>
                      </a:br>
                      <a:r>
                        <a:rPr lang="en-AU" sz="1400" u="none" strike="noStrike">
                          <a:effectLst/>
                        </a:rPr>
                        <a:t>LSI-VC</a:t>
                      </a:r>
                      <a:br>
                        <a:rPr lang="en-AU" sz="1400" u="none" strike="noStrike">
                          <a:effectLst/>
                        </a:rPr>
                      </a:br>
                      <a:r>
                        <a:rPr lang="en-AU" sz="1400" u="none" strike="noStrike">
                          <a:effectLst/>
                        </a:rPr>
                        <a:t>WGCV</a:t>
                      </a:r>
                      <a:endParaRPr lang="en-AU" sz="1400" b="0" i="0" u="none" strike="noStrike">
                        <a:solidFill>
                          <a:srgbClr val="000000"/>
                        </a:solidFill>
                        <a:effectLst/>
                        <a:latin typeface="Calibri"/>
                      </a:endParaRPr>
                    </a:p>
                  </a:txBody>
                  <a:tcPr marL="9525" marR="9525" marT="9525" marB="0" anchor="ctr">
                    <a:solidFill>
                      <a:srgbClr val="FFFFFF"/>
                    </a:solidFill>
                  </a:tcPr>
                </a:tc>
              </a:tr>
              <a:tr h="1143000">
                <a:tc>
                  <a:txBody>
                    <a:bodyPr/>
                    <a:lstStyle/>
                    <a:p>
                      <a:pPr algn="l" fontAlgn="ctr"/>
                      <a:r>
                        <a:rPr lang="en-AU" sz="1600" u="none" strike="noStrike" dirty="0" smtClean="0">
                          <a:solidFill>
                            <a:srgbClr val="FF0000"/>
                          </a:solidFill>
                          <a:effectLst/>
                        </a:rPr>
                        <a:t>Ensure </a:t>
                      </a:r>
                      <a:r>
                        <a:rPr lang="en-AU" sz="1600" u="none" strike="noStrike" dirty="0">
                          <a:solidFill>
                            <a:srgbClr val="FF0000"/>
                          </a:solidFill>
                          <a:effectLst/>
                        </a:rPr>
                        <a:t>the long-term accessibility of satellite data and data products for carbon cycle science and policy.  This must include arrangement for secure archives, documentation, and metadata as well as for provisions for easy discovery and </a:t>
                      </a:r>
                      <a:r>
                        <a:rPr lang="en-AU" sz="1600" u="none" strike="noStrike" dirty="0" smtClean="0">
                          <a:effectLst/>
                        </a:rPr>
                        <a:t>access</a:t>
                      </a:r>
                      <a:endParaRPr lang="en-AU" sz="1600" b="0" i="0" u="none" strike="noStrike" dirty="0">
                        <a:solidFill>
                          <a:srgbClr val="003B3A"/>
                        </a:solidFill>
                        <a:effectLst/>
                        <a:latin typeface="Calibri"/>
                      </a:endParaRPr>
                    </a:p>
                  </a:txBody>
                  <a:tcPr marL="36000" marR="36000" marT="36000" marB="36000" anchor="ctr">
                    <a:solidFill>
                      <a:srgbClr val="FFFFFF"/>
                    </a:solidFill>
                  </a:tcPr>
                </a:tc>
                <a:tc>
                  <a:txBody>
                    <a:bodyPr/>
                    <a:lstStyle/>
                    <a:p>
                      <a:pPr algn="l" fontAlgn="ctr"/>
                      <a:r>
                        <a:rPr lang="en-AU" sz="1400" u="none" strike="noStrike">
                          <a:effectLst/>
                        </a:rPr>
                        <a:t>WGISS</a:t>
                      </a:r>
                      <a:endParaRPr lang="en-AU" sz="1400" b="0" i="0" u="none" strike="noStrike">
                        <a:solidFill>
                          <a:srgbClr val="000000"/>
                        </a:solidFill>
                        <a:effectLst/>
                        <a:latin typeface="Calibri"/>
                      </a:endParaRPr>
                    </a:p>
                  </a:txBody>
                  <a:tcPr marL="9525" marR="9525" marT="9525" marB="0" anchor="ctr">
                    <a:solidFill>
                      <a:srgbClr val="FFFFFF"/>
                    </a:solidFill>
                  </a:tcPr>
                </a:tc>
              </a:tr>
              <a:tr h="914400">
                <a:tc>
                  <a:txBody>
                    <a:bodyPr/>
                    <a:lstStyle/>
                    <a:p>
                      <a:pPr algn="l" fontAlgn="ctr"/>
                      <a:r>
                        <a:rPr lang="en-AU" sz="1600" u="none" strike="noStrike" dirty="0" smtClean="0">
                          <a:effectLst/>
                        </a:rPr>
                        <a:t>Serve </a:t>
                      </a:r>
                      <a:r>
                        <a:rPr lang="en-AU" sz="1600" u="none" strike="noStrike" dirty="0">
                          <a:effectLst/>
                        </a:rPr>
                        <a:t>as a point-of-contact for appropriate satellite products for major model-data </a:t>
                      </a:r>
                      <a:r>
                        <a:rPr lang="en-AU" sz="1600" u="none" strike="noStrike" dirty="0" err="1">
                          <a:effectLst/>
                        </a:rPr>
                        <a:t>intercomparison</a:t>
                      </a:r>
                      <a:r>
                        <a:rPr lang="en-AU" sz="1600" u="none" strike="noStrike" dirty="0">
                          <a:effectLst/>
                        </a:rPr>
                        <a:t> exercises related to the carbon cycle.</a:t>
                      </a:r>
                      <a:endParaRPr lang="en-AU" sz="1600" b="0" i="0" u="none" strike="noStrike" dirty="0">
                        <a:solidFill>
                          <a:srgbClr val="000000"/>
                        </a:solidFill>
                        <a:effectLst/>
                        <a:latin typeface="Calibri"/>
                      </a:endParaRPr>
                    </a:p>
                  </a:txBody>
                  <a:tcPr marL="36000" marR="36000" marT="36000" marB="36000" anchor="ctr">
                    <a:solidFill>
                      <a:srgbClr val="FFFFFF"/>
                    </a:solidFill>
                  </a:tcPr>
                </a:tc>
                <a:tc>
                  <a:txBody>
                    <a:bodyPr/>
                    <a:lstStyle/>
                    <a:p>
                      <a:pPr algn="l" fontAlgn="ctr"/>
                      <a:r>
                        <a:rPr lang="en-AU" sz="1400" u="none" strike="noStrike" dirty="0" err="1">
                          <a:effectLst/>
                        </a:rPr>
                        <a:t>WGClimate</a:t>
                      </a:r>
                      <a:r>
                        <a:rPr lang="en-AU" sz="1400" u="none" strike="noStrike" dirty="0">
                          <a:effectLst/>
                        </a:rPr>
                        <a:t> chair membership on WDAC</a:t>
                      </a:r>
                      <a:endParaRPr lang="en-AU" sz="1400" b="0" i="0" u="none" strike="noStrike" dirty="0">
                        <a:solidFill>
                          <a:srgbClr val="000000"/>
                        </a:solidFill>
                        <a:effectLst/>
                        <a:latin typeface="Calibri"/>
                      </a:endParaRPr>
                    </a:p>
                  </a:txBody>
                  <a:tcPr marL="9525" marR="9525" marT="9525" marB="0" anchor="ctr">
                    <a:solidFill>
                      <a:srgbClr val="FFFFFF"/>
                    </a:solidFill>
                  </a:tcPr>
                </a:tc>
              </a:tr>
            </a:tbl>
          </a:graphicData>
        </a:graphic>
      </p:graphicFrame>
      <p:sp>
        <p:nvSpPr>
          <p:cNvPr id="3" name="Title 2"/>
          <p:cNvSpPr txBox="1">
            <a:spLocks/>
          </p:cNvSpPr>
          <p:nvPr/>
        </p:nvSpPr>
        <p:spPr>
          <a:xfrm>
            <a:off x="1905000" y="358637"/>
            <a:ext cx="6995864" cy="896471"/>
          </a:xfrm>
          <a:prstGeom prst="rect">
            <a:avLst/>
          </a:prstGeom>
        </p:spPr>
        <p:txBody>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defTabSz="914400"/>
            <a:r>
              <a:rPr lang="en-US" sz="2800" b="0" kern="0" dirty="0" smtClean="0">
                <a:solidFill>
                  <a:srgbClr val="EEECE1"/>
                </a:solidFill>
                <a:latin typeface="Arial Bold" panose="020B0704020202020204" pitchFamily="34" charset="0"/>
                <a:cs typeface="Arial Bold" panose="020B0704020202020204" pitchFamily="34" charset="0"/>
              </a:rPr>
              <a:t>Actions assigned to </a:t>
            </a:r>
            <a:r>
              <a:rPr lang="en-US" sz="2800" b="0" kern="0" dirty="0" err="1" smtClean="0">
                <a:solidFill>
                  <a:srgbClr val="EEECE1"/>
                </a:solidFill>
                <a:latin typeface="Arial Bold" panose="020B0704020202020204" pitchFamily="34" charset="0"/>
                <a:cs typeface="Arial Bold" panose="020B0704020202020204" pitchFamily="34" charset="0"/>
              </a:rPr>
              <a:t>WGClimate</a:t>
            </a:r>
            <a:endParaRPr lang="en-US" sz="2800" b="0" i="1" kern="0" dirty="0">
              <a:solidFill>
                <a:srgbClr val="EEECE1"/>
              </a:solidFill>
              <a:latin typeface="Arial Bold" panose="020B0704020202020204" pitchFamily="34" charset="0"/>
              <a:cs typeface="Arial Bold" panose="020B0704020202020204" pitchFamily="34" charset="0"/>
            </a:endParaRPr>
          </a:p>
        </p:txBody>
      </p:sp>
    </p:spTree>
    <p:extLst>
      <p:ext uri="{BB962C8B-B14F-4D97-AF65-F5344CB8AC3E}">
        <p14:creationId xmlns:p14="http://schemas.microsoft.com/office/powerpoint/2010/main" val="843145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1600200"/>
            <a:ext cx="8458200" cy="4724400"/>
          </a:xfrm>
        </p:spPr>
        <p:txBody>
          <a:bodyPr/>
          <a:lstStyle/>
          <a:p>
            <a:r>
              <a:rPr lang="en-US" sz="1600" dirty="0" smtClean="0"/>
              <a:t>WGISS </a:t>
            </a:r>
            <a:r>
              <a:rPr lang="en-US" sz="1600" dirty="0"/>
              <a:t>will begin facilitating discoverability and accessibility of ECV Products and space-born CDRs relevant for the CEOS Carbon Action via WGISS Interoperability Systems &amp; Standards (</a:t>
            </a:r>
            <a:r>
              <a:rPr lang="en-US" sz="1600" dirty="0" err="1"/>
              <a:t>FedEO</a:t>
            </a:r>
            <a:r>
              <a:rPr lang="en-US" sz="1600" dirty="0"/>
              <a:t>/CWIC/IDN, OpenSearch</a:t>
            </a:r>
            <a:r>
              <a:rPr lang="en-US" sz="1600" dirty="0" smtClean="0"/>
              <a:t>)</a:t>
            </a:r>
            <a:r>
              <a:rPr lang="en-US" sz="1600" dirty="0"/>
              <a:t> </a:t>
            </a:r>
            <a:r>
              <a:rPr lang="en-US" sz="1600" dirty="0" smtClean="0"/>
              <a:t>once </a:t>
            </a:r>
            <a:r>
              <a:rPr lang="en-US" sz="1600" dirty="0" err="1"/>
              <a:t>WGClimate</a:t>
            </a:r>
            <a:r>
              <a:rPr lang="en-US" sz="1600" dirty="0"/>
              <a:t> has completed their (meta) gap-analysis across the Carbon </a:t>
            </a:r>
            <a:r>
              <a:rPr lang="en-US" sz="1600" dirty="0" smtClean="0"/>
              <a:t>ECVs.</a:t>
            </a:r>
            <a:r>
              <a:rPr lang="en-US" sz="1600" b="1" dirty="0" smtClean="0"/>
              <a:t> </a:t>
            </a:r>
          </a:p>
          <a:p>
            <a:endParaRPr lang="en-US" sz="1600" dirty="0" smtClean="0"/>
          </a:p>
          <a:p>
            <a:r>
              <a:rPr lang="en-US" sz="1600" dirty="0" smtClean="0"/>
              <a:t>In response to the </a:t>
            </a:r>
            <a:r>
              <a:rPr lang="en-US" sz="1600" dirty="0"/>
              <a:t>CEOS Carbon </a:t>
            </a:r>
            <a:r>
              <a:rPr lang="en-US" sz="1600" dirty="0" smtClean="0"/>
              <a:t>Strategy, </a:t>
            </a:r>
            <a:r>
              <a:rPr lang="en-US" sz="1600" dirty="0"/>
              <a:t>WGISS and the CEOS Carbon Team </a:t>
            </a:r>
            <a:r>
              <a:rPr lang="en-US" sz="1600" dirty="0" smtClean="0"/>
              <a:t>are exploring the idea </a:t>
            </a:r>
            <a:r>
              <a:rPr lang="en-US" sz="1600" dirty="0"/>
              <a:t>and approach of </a:t>
            </a:r>
            <a:r>
              <a:rPr lang="en-US" sz="1600" dirty="0" smtClean="0"/>
              <a:t>collaboratively developing </a:t>
            </a:r>
            <a:r>
              <a:rPr lang="en-US" sz="1600" dirty="0"/>
              <a:t>a Carbon Portal to discover and access relevant CEOS data products available via the WGISS infrastructure </a:t>
            </a:r>
            <a:r>
              <a:rPr lang="en-US" sz="1600" dirty="0" smtClean="0"/>
              <a:t>components.</a:t>
            </a:r>
          </a:p>
          <a:p>
            <a:endParaRPr lang="en-US" sz="1600" dirty="0" smtClean="0"/>
          </a:p>
          <a:p>
            <a:pPr lvl="1"/>
            <a:r>
              <a:rPr lang="en-US" sz="1600" dirty="0" smtClean="0"/>
              <a:t>The teams are beginning to </a:t>
            </a:r>
            <a:r>
              <a:rPr lang="en-US" sz="1600" dirty="0"/>
              <a:t>develop requirements </a:t>
            </a:r>
            <a:r>
              <a:rPr lang="en-US" sz="1600" dirty="0" smtClean="0"/>
              <a:t>and success criteria based </a:t>
            </a:r>
            <a:r>
              <a:rPr lang="en-US" sz="1600" dirty="0"/>
              <a:t>on the extent it provides discoverability of the products of value to the carbon cycle community. </a:t>
            </a:r>
            <a:endParaRPr lang="en-US" sz="1600" dirty="0" smtClean="0"/>
          </a:p>
          <a:p>
            <a:pPr lvl="1"/>
            <a:endParaRPr lang="en-US" sz="1600" dirty="0" smtClean="0"/>
          </a:p>
          <a:p>
            <a:pPr lvl="1"/>
            <a:r>
              <a:rPr lang="en-US" sz="1600" dirty="0" smtClean="0"/>
              <a:t>As success development </a:t>
            </a:r>
            <a:r>
              <a:rPr lang="en-US" sz="1600" dirty="0"/>
              <a:t>of a Carbon Portal is likely a multi-year </a:t>
            </a:r>
            <a:r>
              <a:rPr lang="en-US" sz="1600" dirty="0" smtClean="0"/>
              <a:t>effort, the teams will begin </a:t>
            </a:r>
            <a:r>
              <a:rPr lang="en-US" sz="1600" dirty="0"/>
              <a:t>with a demonstration project focused on delivering selected products of value to the carbon community.</a:t>
            </a:r>
          </a:p>
          <a:p>
            <a:endParaRPr lang="en-US" dirty="0"/>
          </a:p>
        </p:txBody>
      </p:sp>
      <p:sp>
        <p:nvSpPr>
          <p:cNvPr id="3" name="Content Placeholder 2"/>
          <p:cNvSpPr>
            <a:spLocks noGrp="1"/>
          </p:cNvSpPr>
          <p:nvPr>
            <p:ph sz="quarter" idx="11"/>
          </p:nvPr>
        </p:nvSpPr>
        <p:spPr/>
        <p:txBody>
          <a:bodyPr/>
          <a:lstStyle/>
          <a:p>
            <a:r>
              <a:rPr lang="en-US" dirty="0"/>
              <a:t>WGISS Activities for </a:t>
            </a:r>
          </a:p>
          <a:p>
            <a:r>
              <a:rPr lang="en-US" dirty="0"/>
              <a:t>CEOS Carbon Initiatives </a:t>
            </a:r>
          </a:p>
          <a:p>
            <a:r>
              <a:rPr lang="en-US" dirty="0" smtClean="0"/>
              <a:t>(</a:t>
            </a:r>
            <a:r>
              <a:rPr lang="en-US" dirty="0"/>
              <a:t>CARD-15)</a:t>
            </a:r>
          </a:p>
          <a:p>
            <a:endParaRPr lang="en-US" dirty="0"/>
          </a:p>
        </p:txBody>
      </p:sp>
    </p:spTree>
    <p:extLst>
      <p:ext uri="{BB962C8B-B14F-4D97-AF65-F5344CB8AC3E}">
        <p14:creationId xmlns:p14="http://schemas.microsoft.com/office/powerpoint/2010/main" val="1076385793"/>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2"/>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2</a:t>
            </a:fld>
            <a:endParaRPr lang="en-US" dirty="0" smtClean="0"/>
          </a:p>
        </p:txBody>
      </p:sp>
      <p:sp>
        <p:nvSpPr>
          <p:cNvPr id="3" name="Content Placeholder 2"/>
          <p:cNvSpPr>
            <a:spLocks noGrp="1"/>
          </p:cNvSpPr>
          <p:nvPr>
            <p:ph sz="quarter" idx="11"/>
          </p:nvPr>
        </p:nvSpPr>
        <p:spPr>
          <a:xfrm>
            <a:off x="2057400" y="228600"/>
            <a:ext cx="4953000" cy="533400"/>
          </a:xfrm>
        </p:spPr>
        <p:txBody>
          <a:bodyPr/>
          <a:lstStyle/>
          <a:p>
            <a:pPr lvl="0"/>
            <a:r>
              <a:rPr lang="en-US" b="1" dirty="0"/>
              <a:t>CEOS Carbon activity - history and Background</a:t>
            </a:r>
          </a:p>
          <a:p>
            <a:endParaRPr lang="en-GB" dirty="0"/>
          </a:p>
        </p:txBody>
      </p:sp>
      <p:sp>
        <p:nvSpPr>
          <p:cNvPr id="7" name="TextBox 6"/>
          <p:cNvSpPr txBox="1"/>
          <p:nvPr/>
        </p:nvSpPr>
        <p:spPr>
          <a:xfrm>
            <a:off x="152400" y="1752600"/>
            <a:ext cx="4616896" cy="3785652"/>
          </a:xfrm>
          <a:prstGeom prst="rect">
            <a:avLst/>
          </a:prstGeom>
          <a:noFill/>
        </p:spPr>
        <p:txBody>
          <a:bodyPr wrap="square" rtlCol="0">
            <a:spAutoFit/>
          </a:bodyPr>
          <a:lstStyle/>
          <a:p>
            <a:pPr marL="342900" indent="-342900">
              <a:spcAft>
                <a:spcPts val="1200"/>
              </a:spcAft>
              <a:buFont typeface="Arial"/>
              <a:buChar char="•"/>
            </a:pPr>
            <a:r>
              <a:rPr lang="en-US" sz="2000" dirty="0" smtClean="0">
                <a:solidFill>
                  <a:srgbClr val="1F497D"/>
                </a:solidFill>
              </a:rPr>
              <a:t>GEO Carbon Report developed in June 2010 by team led by </a:t>
            </a:r>
            <a:r>
              <a:rPr lang="en-US" sz="2000" dirty="0" err="1" smtClean="0">
                <a:solidFill>
                  <a:srgbClr val="1F497D"/>
                </a:solidFill>
              </a:rPr>
              <a:t>Ciais</a:t>
            </a:r>
            <a:r>
              <a:rPr lang="en-US" sz="2000" dirty="0" smtClean="0">
                <a:solidFill>
                  <a:srgbClr val="1F497D"/>
                </a:solidFill>
              </a:rPr>
              <a:t> et al. (GCP). </a:t>
            </a:r>
          </a:p>
          <a:p>
            <a:pPr marL="342900" indent="-342900">
              <a:spcAft>
                <a:spcPts val="1200"/>
              </a:spcAft>
              <a:buFont typeface="Arial"/>
              <a:buChar char="•"/>
            </a:pPr>
            <a:r>
              <a:rPr lang="en-US" sz="2000" i="1" dirty="0" smtClean="0">
                <a:solidFill>
                  <a:srgbClr val="1F497D"/>
                </a:solidFill>
              </a:rPr>
              <a:t>CEOS Strategy for Carbon Observations from Space</a:t>
            </a:r>
            <a:r>
              <a:rPr lang="en-US" sz="2000" dirty="0" smtClean="0">
                <a:solidFill>
                  <a:srgbClr val="1F497D"/>
                </a:solidFill>
              </a:rPr>
              <a:t> – written in response to above, completed in March 2014 – </a:t>
            </a:r>
            <a:r>
              <a:rPr lang="en-US" sz="2000" i="1" dirty="0" err="1" smtClean="0">
                <a:solidFill>
                  <a:srgbClr val="1F497D"/>
                </a:solidFill>
              </a:rPr>
              <a:t>Wickland</a:t>
            </a:r>
            <a:r>
              <a:rPr lang="en-US" sz="2000" i="1" dirty="0" smtClean="0">
                <a:solidFill>
                  <a:srgbClr val="1F497D"/>
                </a:solidFill>
              </a:rPr>
              <a:t> et al.</a:t>
            </a:r>
          </a:p>
          <a:p>
            <a:pPr marL="342900" indent="-342900">
              <a:spcAft>
                <a:spcPts val="1200"/>
              </a:spcAft>
              <a:buFont typeface="Arial"/>
              <a:buChar char="•"/>
            </a:pPr>
            <a:r>
              <a:rPr lang="en-US" sz="2000" u="sng" dirty="0" smtClean="0">
                <a:solidFill>
                  <a:srgbClr val="1F497D"/>
                </a:solidFill>
              </a:rPr>
              <a:t>42 </a:t>
            </a:r>
            <a:r>
              <a:rPr lang="en-US" sz="2000" u="sng" dirty="0">
                <a:solidFill>
                  <a:srgbClr val="1F497D"/>
                </a:solidFill>
              </a:rPr>
              <a:t>A</a:t>
            </a:r>
            <a:r>
              <a:rPr lang="en-US" sz="2000" u="sng" dirty="0" smtClean="0">
                <a:solidFill>
                  <a:srgbClr val="1F497D"/>
                </a:solidFill>
              </a:rPr>
              <a:t>ctions identified in the report for specific response</a:t>
            </a:r>
            <a:r>
              <a:rPr lang="en-US" sz="2000" dirty="0" smtClean="0">
                <a:solidFill>
                  <a:srgbClr val="1F497D"/>
                </a:solidFill>
              </a:rPr>
              <a:t>– first discussed at SIT Technical Workshop in September 2013</a:t>
            </a:r>
          </a:p>
        </p:txBody>
      </p:sp>
      <p:pic>
        <p:nvPicPr>
          <p:cNvPr id="9" name="Picture 8" descr="GEO_CARBONSTRATEGY_20101020 (dragg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143000"/>
            <a:ext cx="2779297" cy="3933056"/>
          </a:xfrm>
          <a:prstGeom prst="rect">
            <a:avLst/>
          </a:prstGeom>
        </p:spPr>
      </p:pic>
      <p:pic>
        <p:nvPicPr>
          <p:cNvPr id="8" name="Picture 7" descr="WGClimate_CEOS-Strategy-for-Carbon-Observations-from-Space_Apr201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3143076"/>
            <a:ext cx="2627784" cy="3714923"/>
          </a:xfrm>
          <a:prstGeom prst="rect">
            <a:avLst/>
          </a:prstGeom>
        </p:spPr>
      </p:pic>
    </p:spTree>
    <p:extLst>
      <p:ext uri="{BB962C8B-B14F-4D97-AF65-F5344CB8AC3E}">
        <p14:creationId xmlns:p14="http://schemas.microsoft.com/office/powerpoint/2010/main" val="1276099403"/>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1085850"/>
            <a:ext cx="5392024" cy="400050"/>
          </a:xfrm>
        </p:spPr>
        <p:txBody>
          <a:bodyPr/>
          <a:lstStyle/>
          <a:p>
            <a:r>
              <a:rPr lang="en-US" dirty="0" smtClean="0"/>
              <a:t>WGISS – Working Group on Information Systems and Services </a:t>
            </a:r>
            <a:endParaRPr lang="en-US" dirty="0"/>
          </a:p>
        </p:txBody>
      </p:sp>
      <p:graphicFrame>
        <p:nvGraphicFramePr>
          <p:cNvPr id="6" name="Content Placeholder 5"/>
          <p:cNvGraphicFramePr>
            <a:graphicFrameLocks noGrp="1"/>
          </p:cNvGraphicFramePr>
          <p:nvPr>
            <p:ph sz="quarter" idx="10"/>
            <p:extLst>
              <p:ext uri="{D42A27DB-BD31-4B8C-83A1-F6EECF244321}">
                <p14:modId xmlns:p14="http://schemas.microsoft.com/office/powerpoint/2010/main" val="1172567034"/>
              </p:ext>
            </p:extLst>
          </p:nvPr>
        </p:nvGraphicFramePr>
        <p:xfrm>
          <a:off x="1153364" y="1506116"/>
          <a:ext cx="6753509" cy="2234946"/>
        </p:xfrm>
        <a:graphic>
          <a:graphicData uri="http://schemas.openxmlformats.org/drawingml/2006/table">
            <a:tbl>
              <a:tblPr firstRow="1" firstCol="1" bandRow="1">
                <a:tableStyleId>{3C2FFA5D-87B4-456A-9821-1D502468CF0F}</a:tableStyleId>
              </a:tblPr>
              <a:tblGrid>
                <a:gridCol w="1240214">
                  <a:extLst>
                    <a:ext uri="{9D8B030D-6E8A-4147-A177-3AD203B41FA5}">
                      <a16:colId xmlns="" xmlns:a16="http://schemas.microsoft.com/office/drawing/2014/main" val="20000"/>
                    </a:ext>
                  </a:extLst>
                </a:gridCol>
                <a:gridCol w="1062318">
                  <a:extLst>
                    <a:ext uri="{9D8B030D-6E8A-4147-A177-3AD203B41FA5}">
                      <a16:colId xmlns="" xmlns:a16="http://schemas.microsoft.com/office/drawing/2014/main" val="20001"/>
                    </a:ext>
                  </a:extLst>
                </a:gridCol>
                <a:gridCol w="4450977">
                  <a:extLst>
                    <a:ext uri="{9D8B030D-6E8A-4147-A177-3AD203B41FA5}">
                      <a16:colId xmlns="" xmlns:a16="http://schemas.microsoft.com/office/drawing/2014/main" val="20002"/>
                    </a:ext>
                  </a:extLst>
                </a:gridCol>
              </a:tblGrid>
              <a:tr h="552069">
                <a:tc>
                  <a:txBody>
                    <a:bodyPr/>
                    <a:lstStyle/>
                    <a:p>
                      <a:pPr marL="0" marR="0" algn="ctr">
                        <a:lnSpc>
                          <a:spcPct val="115000"/>
                        </a:lnSpc>
                        <a:spcBef>
                          <a:spcPts val="0"/>
                        </a:spcBef>
                        <a:spcAft>
                          <a:spcPts val="1000"/>
                        </a:spcAft>
                      </a:pPr>
                      <a:r>
                        <a:rPr lang="en-US" sz="1100" dirty="0" smtClean="0">
                          <a:effectLst/>
                        </a:rPr>
                        <a:t>Objective / Deliverable</a:t>
                      </a:r>
                      <a:endParaRPr lang="en-US" sz="1100" dirty="0">
                        <a:effectLst/>
                        <a:latin typeface="Times New Roman" panose="02020603050405020304" pitchFamily="18" charset="0"/>
                        <a:ea typeface="Calibri" panose="020F0502020204030204" pitchFamily="34" charset="0"/>
                      </a:endParaRPr>
                    </a:p>
                  </a:txBody>
                  <a:tcPr marL="13503" marR="13503" marT="0" marB="0"/>
                </a:tc>
                <a:tc>
                  <a:txBody>
                    <a:bodyPr/>
                    <a:lstStyle/>
                    <a:p>
                      <a:pPr marL="0" marR="0" algn="ctr">
                        <a:lnSpc>
                          <a:spcPct val="115000"/>
                        </a:lnSpc>
                        <a:spcBef>
                          <a:spcPts val="0"/>
                        </a:spcBef>
                        <a:spcAft>
                          <a:spcPts val="1000"/>
                        </a:spcAft>
                      </a:pPr>
                      <a:r>
                        <a:rPr lang="en-US" sz="1100" dirty="0">
                          <a:effectLst/>
                        </a:rPr>
                        <a:t>Projected Completion Date</a:t>
                      </a:r>
                      <a:endParaRPr lang="en-US" sz="1100" dirty="0">
                        <a:effectLst/>
                        <a:latin typeface="Times New Roman" panose="02020603050405020304" pitchFamily="18" charset="0"/>
                        <a:ea typeface="Calibri" panose="020F0502020204030204" pitchFamily="34" charset="0"/>
                      </a:endParaRPr>
                    </a:p>
                  </a:txBody>
                  <a:tcPr marL="13503" marR="13503" marT="0" marB="0"/>
                </a:tc>
                <a:tc>
                  <a:txBody>
                    <a:bodyPr/>
                    <a:lstStyle/>
                    <a:p>
                      <a:pPr marL="0" marR="0" algn="ctr">
                        <a:lnSpc>
                          <a:spcPct val="115000"/>
                        </a:lnSpc>
                        <a:spcBef>
                          <a:spcPts val="0"/>
                        </a:spcBef>
                        <a:spcAft>
                          <a:spcPts val="1000"/>
                        </a:spcAft>
                      </a:pPr>
                      <a:r>
                        <a:rPr lang="en-US" sz="1100">
                          <a:effectLst/>
                        </a:rPr>
                        <a:t>Background Information</a:t>
                      </a:r>
                      <a:endParaRPr lang="en-US" sz="1100">
                        <a:effectLst/>
                        <a:latin typeface="Times New Roman" panose="02020603050405020304" pitchFamily="18" charset="0"/>
                        <a:ea typeface="Calibri" panose="020F0502020204030204" pitchFamily="34" charset="0"/>
                      </a:endParaRPr>
                    </a:p>
                  </a:txBody>
                  <a:tcPr marL="13503" marR="13503" marT="0" marB="0"/>
                </a:tc>
                <a:extLst>
                  <a:ext uri="{0D108BD9-81ED-4DB2-BD59-A6C34878D82A}">
                    <a16:rowId xmlns="" xmlns:a16="http://schemas.microsoft.com/office/drawing/2014/main" val="10000"/>
                  </a:ext>
                </a:extLst>
              </a:tr>
              <a:tr h="1567434">
                <a:tc>
                  <a:txBody>
                    <a:bodyPr/>
                    <a:lstStyle/>
                    <a:p>
                      <a:pPr marL="0" marR="0" algn="ctr">
                        <a:lnSpc>
                          <a:spcPct val="115000"/>
                        </a:lnSpc>
                        <a:spcBef>
                          <a:spcPts val="0"/>
                        </a:spcBef>
                        <a:spcAft>
                          <a:spcPts val="0"/>
                        </a:spcAft>
                      </a:pPr>
                      <a:r>
                        <a:rPr lang="en-US" sz="1100" dirty="0">
                          <a:effectLst/>
                        </a:rPr>
                        <a:t>CARB-15: Carbon </a:t>
                      </a:r>
                      <a:r>
                        <a:rPr lang="en-US" sz="1100" dirty="0" smtClean="0">
                          <a:effectLst/>
                        </a:rPr>
                        <a:t>Data Portal</a:t>
                      </a:r>
                      <a:endParaRPr lang="en-US" sz="1100" dirty="0">
                        <a:effectLst/>
                        <a:latin typeface="Times New Roman" panose="02020603050405020304" pitchFamily="18" charset="0"/>
                        <a:ea typeface="Calibri" panose="020F0502020204030204" pitchFamily="34" charset="0"/>
                      </a:endParaRPr>
                    </a:p>
                  </a:txBody>
                  <a:tcPr marL="13503" marR="13503" marT="0" marB="0"/>
                </a:tc>
                <a:tc>
                  <a:txBody>
                    <a:bodyPr/>
                    <a:lstStyle/>
                    <a:p>
                      <a:pPr marL="0" marR="0" algn="ctr">
                        <a:lnSpc>
                          <a:spcPct val="115000"/>
                        </a:lnSpc>
                        <a:spcBef>
                          <a:spcPts val="0"/>
                        </a:spcBef>
                        <a:spcAft>
                          <a:spcPts val="0"/>
                        </a:spcAft>
                      </a:pPr>
                      <a:r>
                        <a:rPr lang="en-US" sz="1100" dirty="0">
                          <a:effectLst/>
                        </a:rPr>
                        <a:t>Q4 2017</a:t>
                      </a:r>
                      <a:endParaRPr lang="en-US" sz="1100" dirty="0">
                        <a:effectLst/>
                        <a:latin typeface="Times New Roman" panose="02020603050405020304" pitchFamily="18" charset="0"/>
                        <a:ea typeface="Calibri" panose="020F0502020204030204" pitchFamily="34" charset="0"/>
                      </a:endParaRPr>
                    </a:p>
                  </a:txBody>
                  <a:tcPr marL="13503" marR="13503" marT="0" marB="0"/>
                </a:tc>
                <a:tc>
                  <a:txBody>
                    <a:bodyPr/>
                    <a:lstStyle/>
                    <a:p>
                      <a:pPr marL="0" marR="0" algn="l">
                        <a:lnSpc>
                          <a:spcPct val="115000"/>
                        </a:lnSpc>
                        <a:spcBef>
                          <a:spcPts val="0"/>
                        </a:spcBef>
                        <a:spcAft>
                          <a:spcPts val="1000"/>
                        </a:spcAft>
                      </a:pPr>
                      <a:r>
                        <a:rPr lang="en-US" sz="1100" dirty="0">
                          <a:effectLst/>
                        </a:rPr>
                        <a:t>Implement a carbon data portal to facilitate the discoverability and accessibility of ECV products and space-borne </a:t>
                      </a:r>
                      <a:r>
                        <a:rPr lang="en-US" sz="1100" dirty="0" err="1">
                          <a:effectLst/>
                        </a:rPr>
                        <a:t>CDRs.</a:t>
                      </a:r>
                      <a:r>
                        <a:rPr lang="en-US" sz="1100" dirty="0">
                          <a:effectLst/>
                        </a:rPr>
                        <a:t> The portal is designed with service-oriented architecture and follows the principles outlined by the GEOSS Community Portal white paper. The portal will seamlessly access data both in CWIC and </a:t>
                      </a:r>
                      <a:r>
                        <a:rPr lang="en-US" sz="1100" dirty="0" err="1">
                          <a:effectLst/>
                        </a:rPr>
                        <a:t>FedEO</a:t>
                      </a:r>
                      <a:r>
                        <a:rPr lang="en-US" sz="1100" dirty="0">
                          <a:effectLst/>
                        </a:rPr>
                        <a:t> to provide necessary data and services to the carbon science community of both CEOS and GEOSS.</a:t>
                      </a:r>
                    </a:p>
                    <a:p>
                      <a:pPr marL="0" marR="0">
                        <a:lnSpc>
                          <a:spcPct val="115000"/>
                        </a:lnSpc>
                        <a:spcBef>
                          <a:spcPts val="0"/>
                        </a:spcBef>
                        <a:spcAft>
                          <a:spcPts val="0"/>
                        </a:spcAft>
                      </a:pPr>
                      <a:r>
                        <a:rPr lang="en-US" sz="1100" dirty="0">
                          <a:effectLst/>
                        </a:rPr>
                        <a:t> </a:t>
                      </a:r>
                      <a:endParaRPr lang="en-US" sz="1100" dirty="0">
                        <a:effectLst/>
                        <a:latin typeface="Times New Roman" panose="02020603050405020304" pitchFamily="18" charset="0"/>
                        <a:ea typeface="Calibri" panose="020F0502020204030204" pitchFamily="34" charset="0"/>
                      </a:endParaRPr>
                    </a:p>
                  </a:txBody>
                  <a:tcPr marL="13503" marR="13503" marT="0" marB="0"/>
                </a:tc>
                <a:extLst>
                  <a:ext uri="{0D108BD9-81ED-4DB2-BD59-A6C34878D82A}">
                    <a16:rowId xmlns="" xmlns:a16="http://schemas.microsoft.com/office/drawing/2014/main" val="10001"/>
                  </a:ext>
                </a:extLst>
              </a:tr>
            </a:tbl>
          </a:graphicData>
        </a:graphic>
      </p:graphicFrame>
      <p:sp>
        <p:nvSpPr>
          <p:cNvPr id="2" name="Rectangle 1"/>
          <p:cNvSpPr/>
          <p:nvPr/>
        </p:nvSpPr>
        <p:spPr>
          <a:xfrm>
            <a:off x="685800" y="4038600"/>
            <a:ext cx="7848600" cy="2246769"/>
          </a:xfrm>
          <a:prstGeom prst="rect">
            <a:avLst/>
          </a:prstGeom>
        </p:spPr>
        <p:txBody>
          <a:bodyPr wrap="square">
            <a:spAutoFit/>
          </a:bodyPr>
          <a:lstStyle/>
          <a:p>
            <a:pPr lvl="0"/>
            <a:r>
              <a:rPr lang="en-US" sz="1400" dirty="0"/>
              <a:t>WGISS is working with </a:t>
            </a:r>
            <a:r>
              <a:rPr lang="en-US" sz="1400" dirty="0" err="1"/>
              <a:t>WGClimate</a:t>
            </a:r>
            <a:r>
              <a:rPr lang="en-US" sz="1400" dirty="0"/>
              <a:t> and CEOS Carbon Leads. Held the initial </a:t>
            </a:r>
            <a:r>
              <a:rPr lang="en-US" sz="1400" b="1" dirty="0"/>
              <a:t>WGISS Carbon Portal</a:t>
            </a:r>
            <a:r>
              <a:rPr lang="en-US" sz="1400" dirty="0"/>
              <a:t> </a:t>
            </a:r>
            <a:r>
              <a:rPr lang="en-US" sz="1400" dirty="0" err="1"/>
              <a:t>telecon</a:t>
            </a:r>
            <a:r>
              <a:rPr lang="en-US" sz="1400" dirty="0"/>
              <a:t> with Mark Dowell and Stephen Plummer on March 28</a:t>
            </a:r>
            <a:r>
              <a:rPr lang="en-US" sz="1400" baseline="30000" dirty="0"/>
              <a:t>th</a:t>
            </a:r>
            <a:r>
              <a:rPr lang="en-US" sz="1400" dirty="0"/>
              <a:t> to begin </a:t>
            </a:r>
            <a:r>
              <a:rPr lang="en-US" sz="1400" b="1" dirty="0"/>
              <a:t>defining requirements for facilitating discoverability and accessibility</a:t>
            </a:r>
            <a:r>
              <a:rPr lang="en-US" sz="1400" dirty="0"/>
              <a:t> of ECV Products and space-born CDRs relevant for the CEOS Carbon Action via WGISS Interoperability Systems &amp; Standards (</a:t>
            </a:r>
            <a:r>
              <a:rPr lang="en-US" sz="1400" dirty="0" err="1"/>
              <a:t>FedEO</a:t>
            </a:r>
            <a:r>
              <a:rPr lang="en-US" sz="1400" dirty="0"/>
              <a:t>/CWIC/IDN, OpenSearch). </a:t>
            </a:r>
          </a:p>
          <a:p>
            <a:pPr lvl="0"/>
            <a:endParaRPr lang="en-US" sz="1400" dirty="0"/>
          </a:p>
          <a:p>
            <a:pPr lvl="0"/>
            <a:r>
              <a:rPr lang="en-US" sz="1400" b="1" dirty="0"/>
              <a:t>Defining initial search and access functions</a:t>
            </a:r>
            <a:r>
              <a:rPr lang="en-US" sz="1400" dirty="0"/>
              <a:t> to be provided by the portal prototype and documenting initial science-discipline use cases to search and access particular collections (possibly Land-Carbon, Ocean-Carbon and/or an Atmosphere-Carbon case). Developing Carbon Portal Project Plan. </a:t>
            </a:r>
          </a:p>
        </p:txBody>
      </p:sp>
      <p:sp>
        <p:nvSpPr>
          <p:cNvPr id="5" name="TextBox 4"/>
          <p:cNvSpPr txBox="1"/>
          <p:nvPr/>
        </p:nvSpPr>
        <p:spPr>
          <a:xfrm>
            <a:off x="2076994" y="191871"/>
            <a:ext cx="1981200"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chemeClr val="bg2"/>
                </a:solidFill>
                <a:effectLst/>
                <a:uFillTx/>
                <a:latin typeface="+mj-lt"/>
              </a:rPr>
              <a:t>WGISS</a:t>
            </a:r>
            <a:endParaRPr kumimoji="0" lang="en-US" sz="3600" b="0" i="0" u="none" strike="noStrike" cap="none" spc="0" normalizeH="0" baseline="0" dirty="0">
              <a:ln>
                <a:noFill/>
              </a:ln>
              <a:solidFill>
                <a:schemeClr val="bg2"/>
              </a:solidFill>
              <a:effectLst/>
              <a:uFillTx/>
              <a:latin typeface="+mj-lt"/>
            </a:endParaRPr>
          </a:p>
        </p:txBody>
      </p:sp>
    </p:spTree>
    <p:extLst>
      <p:ext uri="{BB962C8B-B14F-4D97-AF65-F5344CB8AC3E}">
        <p14:creationId xmlns:p14="http://schemas.microsoft.com/office/powerpoint/2010/main" val="1977100074"/>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1"/>
            <p:extLst/>
          </p:nvPr>
        </p:nvGraphicFramePr>
        <p:xfrm>
          <a:off x="457200" y="2349275"/>
          <a:ext cx="8305802" cy="3017520"/>
        </p:xfrm>
        <a:graphic>
          <a:graphicData uri="http://schemas.openxmlformats.org/drawingml/2006/table">
            <a:tbl>
              <a:tblPr firstRow="1" firstCol="1" bandRow="1">
                <a:tableStyleId>{5940675A-B579-460E-94D1-54222C63F5DA}</a:tableStyleId>
              </a:tblPr>
              <a:tblGrid>
                <a:gridCol w="2115629">
                  <a:extLst>
                    <a:ext uri="{9D8B030D-6E8A-4147-A177-3AD203B41FA5}">
                      <a16:colId xmlns="" xmlns:a16="http://schemas.microsoft.com/office/drawing/2014/main" val="1327998540"/>
                    </a:ext>
                  </a:extLst>
                </a:gridCol>
                <a:gridCol w="1018637">
                  <a:extLst>
                    <a:ext uri="{9D8B030D-6E8A-4147-A177-3AD203B41FA5}">
                      <a16:colId xmlns="" xmlns:a16="http://schemas.microsoft.com/office/drawing/2014/main" val="1992744648"/>
                    </a:ext>
                  </a:extLst>
                </a:gridCol>
                <a:gridCol w="3839473">
                  <a:extLst>
                    <a:ext uri="{9D8B030D-6E8A-4147-A177-3AD203B41FA5}">
                      <a16:colId xmlns="" xmlns:a16="http://schemas.microsoft.com/office/drawing/2014/main" val="168165790"/>
                    </a:ext>
                  </a:extLst>
                </a:gridCol>
                <a:gridCol w="1332063">
                  <a:extLst>
                    <a:ext uri="{9D8B030D-6E8A-4147-A177-3AD203B41FA5}">
                      <a16:colId xmlns="" xmlns:a16="http://schemas.microsoft.com/office/drawing/2014/main" val="1341208843"/>
                    </a:ext>
                  </a:extLst>
                </a:gridCol>
              </a:tblGrid>
              <a:tr h="3017520">
                <a:tc>
                  <a:txBody>
                    <a:bodyPr/>
                    <a:lstStyle/>
                    <a:p>
                      <a:pPr marL="0" marR="0" algn="l">
                        <a:spcBef>
                          <a:spcPts val="0"/>
                        </a:spcBef>
                        <a:spcAft>
                          <a:spcPts val="0"/>
                        </a:spcAft>
                      </a:pPr>
                      <a:r>
                        <a:rPr lang="en-US" sz="1800" dirty="0">
                          <a:effectLst/>
                          <a:latin typeface="Calibri" panose="020F0502020204030204" pitchFamily="34" charset="0"/>
                          <a:cs typeface="Calibri" panose="020F0502020204030204" pitchFamily="34" charset="0"/>
                        </a:rPr>
                        <a:t>CARB-19: Land product validation listing and framework</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30004" marR="30004" marT="0" marB="0"/>
                </a:tc>
                <a:tc>
                  <a:txBody>
                    <a:bodyPr/>
                    <a:lstStyle/>
                    <a:p>
                      <a:pPr marL="0" marR="0" algn="l">
                        <a:spcBef>
                          <a:spcPts val="0"/>
                        </a:spcBef>
                        <a:spcAft>
                          <a:spcPts val="0"/>
                        </a:spcAft>
                      </a:pPr>
                      <a:r>
                        <a:rPr lang="en-US" sz="1800" dirty="0">
                          <a:effectLst/>
                          <a:latin typeface="Calibri" panose="020F0502020204030204" pitchFamily="34" charset="0"/>
                          <a:cs typeface="Calibri" panose="020F0502020204030204" pitchFamily="34" charset="0"/>
                        </a:rPr>
                        <a:t>Q4 2017</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30004" marR="30004" marT="0" marB="0"/>
                </a:tc>
                <a:tc>
                  <a:txBody>
                    <a:bodyPr/>
                    <a:lstStyle/>
                    <a:p>
                      <a:pPr marL="0" marR="0" algn="l">
                        <a:spcBef>
                          <a:spcPts val="0"/>
                        </a:spcBef>
                        <a:spcAft>
                          <a:spcPts val="0"/>
                        </a:spcAft>
                      </a:pPr>
                      <a:r>
                        <a:rPr lang="en-US" sz="1800" b="1" baseline="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Summarize current list of validated land data products relevant to Carbon Strategy</a:t>
                      </a:r>
                      <a:r>
                        <a:rPr lang="en-US" sz="1800" b="1" baseline="0" dirty="0">
                          <a:solidFill>
                            <a:schemeClr val="tx1"/>
                          </a:solidFill>
                          <a:effectLst/>
                          <a:latin typeface="Calibri" panose="020F0502020204030204" pitchFamily="34" charset="0"/>
                          <a:cs typeface="Calibri" panose="020F0502020204030204" pitchFamily="34" charset="0"/>
                        </a:rPr>
                        <a:t>.</a:t>
                      </a:r>
                    </a:p>
                    <a:p>
                      <a:pPr marL="0" marR="0" algn="l">
                        <a:spcBef>
                          <a:spcPts val="0"/>
                        </a:spcBef>
                        <a:spcAft>
                          <a:spcPts val="0"/>
                        </a:spcAft>
                      </a:pPr>
                      <a:endParaRPr lang="en-US" sz="1800" b="1" dirty="0">
                        <a:solidFill>
                          <a:srgbClr val="FF0000"/>
                        </a:solidFill>
                        <a:effectLst/>
                        <a:latin typeface="Calibri" panose="020F0502020204030204" pitchFamily="34" charset="0"/>
                        <a:cs typeface="Calibri" panose="020F0502020204030204" pitchFamily="34" charset="0"/>
                      </a:endParaRPr>
                    </a:p>
                    <a:p>
                      <a:pPr marL="0" marR="0" algn="l">
                        <a:spcBef>
                          <a:spcPts val="0"/>
                        </a:spcBef>
                        <a:spcAft>
                          <a:spcPts val="0"/>
                        </a:spcAft>
                      </a:pPr>
                      <a:r>
                        <a:rPr lang="en-US" sz="1800" b="1" dirty="0">
                          <a:solidFill>
                            <a:srgbClr val="FF0000"/>
                          </a:solidFill>
                          <a:effectLst/>
                          <a:latin typeface="Calibri" panose="020F0502020204030204" pitchFamily="34" charset="0"/>
                          <a:cs typeface="Calibri" panose="020F0502020204030204" pitchFamily="34" charset="0"/>
                        </a:rPr>
                        <a:t>Document validation framework and protocols </a:t>
                      </a:r>
                    </a:p>
                    <a:p>
                      <a:pPr marL="0" marR="0" algn="l">
                        <a:spcBef>
                          <a:spcPts val="0"/>
                        </a:spcBef>
                        <a:spcAft>
                          <a:spcPts val="0"/>
                        </a:spcAft>
                      </a:pPr>
                      <a:endParaRPr lang="en-US" sz="1800" b="1" dirty="0">
                        <a:solidFill>
                          <a:srgbClr val="FF0000"/>
                        </a:solidFill>
                        <a:effectLst/>
                        <a:latin typeface="Calibri" panose="020F0502020204030204" pitchFamily="34" charset="0"/>
                        <a:cs typeface="Calibri" panose="020F0502020204030204" pitchFamily="34" charset="0"/>
                      </a:endParaRPr>
                    </a:p>
                    <a:p>
                      <a:pPr marL="0" marR="0" algn="l">
                        <a:spcBef>
                          <a:spcPts val="0"/>
                        </a:spcBef>
                        <a:spcAft>
                          <a:spcPts val="0"/>
                        </a:spcAft>
                      </a:pPr>
                      <a:r>
                        <a:rPr lang="en-US" sz="1800" b="1" dirty="0">
                          <a:solidFill>
                            <a:schemeClr val="tx1"/>
                          </a:solidFill>
                          <a:effectLst/>
                          <a:latin typeface="Calibri" panose="020F0502020204030204" pitchFamily="34" charset="0"/>
                          <a:cs typeface="Calibri" panose="020F0502020204030204" pitchFamily="34" charset="0"/>
                        </a:rPr>
                        <a:t>Provide guidance for online platform for intercomparison of terrestrial carbon products.</a:t>
                      </a:r>
                    </a:p>
                    <a:p>
                      <a:pPr marL="0" marR="0" algn="l">
                        <a:spcBef>
                          <a:spcPts val="0"/>
                        </a:spcBef>
                        <a:spcAft>
                          <a:spcPts val="0"/>
                        </a:spcAft>
                      </a:pPr>
                      <a:r>
                        <a:rPr lang="en-US" sz="1800" dirty="0">
                          <a:effectLst/>
                          <a:latin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30004" marR="30004" marT="0" marB="0"/>
                </a:tc>
                <a:tc>
                  <a:txBody>
                    <a:bodyPr/>
                    <a:lstStyle/>
                    <a:p>
                      <a:pPr marL="0" marR="0" algn="l">
                        <a:spcBef>
                          <a:spcPts val="0"/>
                        </a:spcBef>
                        <a:spcAft>
                          <a:spcPts val="0"/>
                        </a:spcAft>
                      </a:pPr>
                      <a:r>
                        <a:rPr lang="en-US" sz="1800" dirty="0">
                          <a:effectLst/>
                          <a:latin typeface="Calibri" panose="020F0502020204030204" pitchFamily="34" charset="0"/>
                          <a:cs typeface="Calibri" panose="020F0502020204030204" pitchFamily="34" charset="0"/>
                        </a:rPr>
                        <a:t>WGCV</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30004" marR="30004" marT="0" marB="0"/>
                </a:tc>
                <a:extLst>
                  <a:ext uri="{0D108BD9-81ED-4DB2-BD59-A6C34878D82A}">
                    <a16:rowId xmlns="" xmlns:a16="http://schemas.microsoft.com/office/drawing/2014/main" val="3975468082"/>
                  </a:ext>
                </a:extLst>
              </a:tr>
            </a:tbl>
          </a:graphicData>
        </a:graphic>
      </p:graphicFrame>
      <p:sp>
        <p:nvSpPr>
          <p:cNvPr id="5" name="Rectangle 4"/>
          <p:cNvSpPr/>
          <p:nvPr/>
        </p:nvSpPr>
        <p:spPr>
          <a:xfrm>
            <a:off x="1916009" y="1028700"/>
            <a:ext cx="3568606" cy="553998"/>
          </a:xfrm>
          <a:prstGeom prst="rect">
            <a:avLst/>
          </a:prstGeom>
        </p:spPr>
        <p:txBody>
          <a:bodyPr wrap="none">
            <a:spAutoFit/>
          </a:bodyPr>
          <a:lstStyle/>
          <a:p>
            <a:pPr algn="just" defTabSz="342900">
              <a:spcAft>
                <a:spcPts val="450"/>
              </a:spcAft>
            </a:pPr>
            <a:r>
              <a:rPr lang="en-US" sz="3000" dirty="0">
                <a:solidFill>
                  <a:srgbClr val="92D050"/>
                </a:solidFill>
                <a:latin typeface="Calibri" panose="020F0502020204030204" pitchFamily="34" charset="0"/>
                <a:ea typeface="Times New Roman" panose="02020603050405020304" pitchFamily="18" charset="0"/>
                <a:cs typeface="Times New Roman" panose="02020603050405020304" pitchFamily="18" charset="0"/>
              </a:rPr>
              <a:t>2017-2019 Work Plan</a:t>
            </a:r>
            <a:endParaRPr lang="en-US" sz="105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114300" y="1776583"/>
            <a:ext cx="9029700" cy="357790"/>
          </a:xfrm>
          <a:prstGeom prst="rect">
            <a:avLst/>
          </a:prstGeom>
        </p:spPr>
        <p:txBody>
          <a:bodyPr wrap="square">
            <a:spAutoFit/>
          </a:bodyPr>
          <a:lstStyle/>
          <a:p>
            <a:pPr defTabSz="342900"/>
            <a:r>
              <a:rPr lang="en-US" sz="1725" b="1" dirty="0">
                <a:latin typeface="Calibri" panose="020F0502020204030204" pitchFamily="34" charset="0"/>
                <a:ea typeface="Times New Roman" panose="02020603050405020304" pitchFamily="18" charset="0"/>
                <a:cs typeface="Times New Roman" panose="02020603050405020304" pitchFamily="18" charset="0"/>
              </a:rPr>
              <a:t>3.2 Progress on the implementation of the CEOS Strategy for Carbon Observations from Space</a:t>
            </a:r>
            <a:endParaRPr lang="en-US" sz="1725" dirty="0"/>
          </a:p>
        </p:txBody>
      </p:sp>
      <p:sp>
        <p:nvSpPr>
          <p:cNvPr id="7" name="TextBox 6"/>
          <p:cNvSpPr txBox="1"/>
          <p:nvPr/>
        </p:nvSpPr>
        <p:spPr>
          <a:xfrm>
            <a:off x="2057400" y="252219"/>
            <a:ext cx="1369925" cy="584773"/>
          </a:xfrm>
          <a:prstGeom prst="rect">
            <a:avLst/>
          </a:prstGeom>
          <a:no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chemeClr val="bg2"/>
                </a:solidFill>
                <a:effectLst/>
                <a:uFillTx/>
              </a:rPr>
              <a:t>WGCV</a:t>
            </a:r>
            <a:endParaRPr kumimoji="0" lang="en-US" sz="3200" b="0" i="0" u="none" strike="noStrike" cap="none" spc="0" normalizeH="0" baseline="0" dirty="0">
              <a:ln>
                <a:noFill/>
              </a:ln>
              <a:solidFill>
                <a:schemeClr val="bg2"/>
              </a:solidFill>
              <a:effectLst/>
              <a:uFillTx/>
            </a:endParaRPr>
          </a:p>
        </p:txBody>
      </p:sp>
    </p:spTree>
    <p:extLst>
      <p:ext uri="{BB962C8B-B14F-4D97-AF65-F5344CB8AC3E}">
        <p14:creationId xmlns:p14="http://schemas.microsoft.com/office/powerpoint/2010/main" val="1106473687"/>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939" y="1216575"/>
            <a:ext cx="8939061" cy="840825"/>
          </a:xfrm>
        </p:spPr>
        <p:txBody>
          <a:bodyPr>
            <a:normAutofit/>
          </a:bodyPr>
          <a:lstStyle/>
          <a:p>
            <a:pPr algn="l"/>
            <a:r>
              <a:rPr lang="en-US" sz="1600" b="1" dirty="0">
                <a:solidFill>
                  <a:schemeClr val="tx1"/>
                </a:solidFill>
                <a:latin typeface="+mj-lt"/>
              </a:rPr>
              <a:t>Recent </a:t>
            </a:r>
            <a:r>
              <a:rPr lang="en-US" sz="1600" b="1" dirty="0" smtClean="0">
                <a:solidFill>
                  <a:schemeClr val="tx1"/>
                </a:solidFill>
                <a:latin typeface="+mj-lt"/>
              </a:rPr>
              <a:t>CARB-19 </a:t>
            </a:r>
            <a:r>
              <a:rPr lang="en-US" sz="1600" b="1" dirty="0">
                <a:solidFill>
                  <a:schemeClr val="tx1"/>
                </a:solidFill>
                <a:latin typeface="+mj-lt"/>
              </a:rPr>
              <a:t>: Land Product Validation Listing – </a:t>
            </a:r>
            <a:br>
              <a:rPr lang="en-US" sz="1600" b="1" dirty="0">
                <a:solidFill>
                  <a:schemeClr val="tx1"/>
                </a:solidFill>
                <a:latin typeface="+mj-lt"/>
              </a:rPr>
            </a:br>
            <a:r>
              <a:rPr lang="en-US" sz="1600" b="1" dirty="0">
                <a:solidFill>
                  <a:schemeClr val="tx1"/>
                </a:solidFill>
                <a:effectLst>
                  <a:outerShdw blurRad="38100" dist="38100" dir="2700000" algn="tl">
                    <a:srgbClr val="000000">
                      <a:alpha val="43137"/>
                    </a:srgbClr>
                  </a:outerShdw>
                </a:effectLst>
                <a:latin typeface="+mj-lt"/>
                <a:cs typeface="Calibri" panose="020F0502020204030204" pitchFamily="34" charset="0"/>
              </a:rPr>
              <a:t>Summarizing current list of validated land data products relevant to Carbon Strategy </a:t>
            </a:r>
            <a:r>
              <a:rPr lang="en-US" sz="1600" b="1" dirty="0">
                <a:solidFill>
                  <a:schemeClr val="tx1"/>
                </a:solidFill>
                <a:latin typeface="+mj-lt"/>
              </a:rPr>
              <a:t>- Validation according to CEOS LPV standards and documented on the CEOS LPV website</a:t>
            </a:r>
            <a:endParaRPr lang="en-GB" sz="1600" b="1" dirty="0">
              <a:solidFill>
                <a:schemeClr val="tx1"/>
              </a:solidFill>
              <a:latin typeface="+mj-lt"/>
            </a:endParaRPr>
          </a:p>
        </p:txBody>
      </p:sp>
      <p:pic>
        <p:nvPicPr>
          <p:cNvPr id="3" name="Picture 2"/>
          <p:cNvPicPr>
            <a:picLocks noChangeAspect="1"/>
          </p:cNvPicPr>
          <p:nvPr/>
        </p:nvPicPr>
        <p:blipFill rotWithShape="1">
          <a:blip r:embed="rId3"/>
          <a:srcRect t="12600"/>
          <a:stretch/>
        </p:blipFill>
        <p:spPr>
          <a:xfrm>
            <a:off x="3021033" y="2643229"/>
            <a:ext cx="5998556" cy="4139293"/>
          </a:xfrm>
          <a:prstGeom prst="rect">
            <a:avLst/>
          </a:prstGeom>
        </p:spPr>
      </p:pic>
      <p:sp>
        <p:nvSpPr>
          <p:cNvPr id="8" name="Rectangle 7"/>
          <p:cNvSpPr/>
          <p:nvPr/>
        </p:nvSpPr>
        <p:spPr>
          <a:xfrm>
            <a:off x="3081976" y="3390588"/>
            <a:ext cx="1442891" cy="346247"/>
          </a:xfrm>
          <a:prstGeom prst="rect">
            <a:avLst/>
          </a:prstGeom>
          <a:solidFill>
            <a:schemeClr val="bg1">
              <a:alpha val="19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latinLnBrk="1" hangingPunct="0"/>
            <a:endParaRPr lang="en-US" dirty="0">
              <a:solidFill>
                <a:srgbClr val="002569"/>
              </a:solidFill>
            </a:endParaRPr>
          </a:p>
        </p:txBody>
      </p:sp>
      <p:sp>
        <p:nvSpPr>
          <p:cNvPr id="9" name="Rectangle 8"/>
          <p:cNvSpPr/>
          <p:nvPr/>
        </p:nvSpPr>
        <p:spPr>
          <a:xfrm>
            <a:off x="0" y="2043438"/>
            <a:ext cx="3021034" cy="4870564"/>
          </a:xfrm>
          <a:prstGeom prst="rect">
            <a:avLst/>
          </a:prstGeom>
        </p:spPr>
        <p:txBody>
          <a:bodyPr wrap="square">
            <a:spAutoFit/>
          </a:bodyPr>
          <a:lstStyle/>
          <a:p>
            <a:pPr marL="127397" indent="-127397">
              <a:spcAft>
                <a:spcPts val="900"/>
              </a:spcAft>
              <a:buFont typeface="Arial" panose="020B0604020202020204" pitchFamily="34" charset="0"/>
              <a:buChar char="•"/>
            </a:pPr>
            <a:r>
              <a:rPr lang="en-US" dirty="0">
                <a:latin typeface="+mj-lt"/>
                <a:sym typeface="Avenir Roman"/>
              </a:rPr>
              <a:t>CEOS/WGCV/LPV has completed listing of 11 carbon-focused variables, totaling 138 land products from 11 CEOS Agencies.</a:t>
            </a:r>
          </a:p>
          <a:p>
            <a:pPr>
              <a:spcAft>
                <a:spcPts val="900"/>
              </a:spcAft>
            </a:pPr>
            <a:r>
              <a:rPr lang="en-US" b="1" dirty="0"/>
              <a:t>https://lpvs.gsfc.nasa.gov/</a:t>
            </a:r>
          </a:p>
          <a:p>
            <a:pPr marL="127397" indent="-127397">
              <a:spcAft>
                <a:spcPts val="900"/>
              </a:spcAft>
              <a:buFont typeface="Arial" panose="020B0604020202020204" pitchFamily="34" charset="0"/>
              <a:buChar char="•"/>
            </a:pPr>
            <a:r>
              <a:rPr lang="en-US" dirty="0">
                <a:solidFill>
                  <a:srgbClr val="002060"/>
                </a:solidFill>
              </a:rPr>
              <a:t>9 of these product categories </a:t>
            </a:r>
            <a:r>
              <a:rPr lang="en-US" dirty="0"/>
              <a:t>are listed as GCOS Essential Climate Variables (</a:t>
            </a:r>
            <a:r>
              <a:rPr lang="en-US" dirty="0">
                <a:solidFill>
                  <a:srgbClr val="FF0000"/>
                </a:solidFill>
              </a:rPr>
              <a:t>ECVs*</a:t>
            </a:r>
            <a:r>
              <a:rPr lang="en-US" dirty="0"/>
              <a:t>)</a:t>
            </a:r>
          </a:p>
          <a:p>
            <a:pPr marL="127397" indent="-127397">
              <a:spcAft>
                <a:spcPts val="900"/>
              </a:spcAft>
              <a:buFont typeface="Arial" panose="020B0604020202020204" pitchFamily="34" charset="0"/>
              <a:buChar char="•"/>
            </a:pPr>
            <a:r>
              <a:rPr lang="en-US" dirty="0">
                <a:solidFill>
                  <a:srgbClr val="002060"/>
                </a:solidFill>
              </a:rPr>
              <a:t>2 of these products categories are listed as GEOBON Essential Biodiversity </a:t>
            </a:r>
            <a:r>
              <a:rPr lang="en-US" dirty="0"/>
              <a:t>Variables (</a:t>
            </a:r>
            <a:r>
              <a:rPr lang="en-US" dirty="0">
                <a:solidFill>
                  <a:srgbClr val="00B050"/>
                </a:solidFill>
              </a:rPr>
              <a:t>EBVs*</a:t>
            </a:r>
            <a:r>
              <a:rPr lang="en-US" dirty="0"/>
              <a:t>).</a:t>
            </a:r>
            <a:endParaRPr lang="en-US" i="1" dirty="0">
              <a:latin typeface="+mj-lt"/>
            </a:endParaRPr>
          </a:p>
        </p:txBody>
      </p:sp>
      <p:sp>
        <p:nvSpPr>
          <p:cNvPr id="23" name="TextBox 22"/>
          <p:cNvSpPr txBox="1"/>
          <p:nvPr/>
        </p:nvSpPr>
        <p:spPr>
          <a:xfrm>
            <a:off x="3324718" y="2584292"/>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24" name="TextBox 23"/>
          <p:cNvSpPr txBox="1"/>
          <p:nvPr/>
        </p:nvSpPr>
        <p:spPr>
          <a:xfrm>
            <a:off x="3412086" y="2771556"/>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25" name="TextBox 24"/>
          <p:cNvSpPr txBox="1"/>
          <p:nvPr/>
        </p:nvSpPr>
        <p:spPr>
          <a:xfrm>
            <a:off x="3778098" y="2921776"/>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26" name="TextBox 25"/>
          <p:cNvSpPr txBox="1"/>
          <p:nvPr/>
        </p:nvSpPr>
        <p:spPr>
          <a:xfrm>
            <a:off x="3625103" y="3445005"/>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27" name="TextBox 26"/>
          <p:cNvSpPr txBox="1"/>
          <p:nvPr/>
        </p:nvSpPr>
        <p:spPr>
          <a:xfrm>
            <a:off x="3641569" y="3618128"/>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28" name="TextBox 27"/>
          <p:cNvSpPr txBox="1"/>
          <p:nvPr/>
        </p:nvSpPr>
        <p:spPr>
          <a:xfrm>
            <a:off x="3698389" y="3789586"/>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29" name="TextBox 28"/>
          <p:cNvSpPr txBox="1"/>
          <p:nvPr/>
        </p:nvSpPr>
        <p:spPr>
          <a:xfrm>
            <a:off x="3704812" y="3961043"/>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30" name="TextBox 29"/>
          <p:cNvSpPr txBox="1"/>
          <p:nvPr/>
        </p:nvSpPr>
        <p:spPr>
          <a:xfrm>
            <a:off x="3913165" y="4112802"/>
            <a:ext cx="16059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31" name="TextBox 30"/>
          <p:cNvSpPr txBox="1"/>
          <p:nvPr/>
        </p:nvSpPr>
        <p:spPr>
          <a:xfrm>
            <a:off x="3505876" y="4305597"/>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FF0000"/>
                </a:solidFill>
                <a:latin typeface="+mj-lt"/>
                <a:sym typeface="Wingdings" panose="05000000000000000000" pitchFamily="2" charset="2"/>
              </a:rPr>
              <a:t>*</a:t>
            </a:r>
            <a:endParaRPr lang="en-US" b="1" dirty="0">
              <a:solidFill>
                <a:srgbClr val="FF0000"/>
              </a:solidFill>
              <a:latin typeface="+mj-lt"/>
            </a:endParaRPr>
          </a:p>
        </p:txBody>
      </p:sp>
      <p:sp>
        <p:nvSpPr>
          <p:cNvPr id="32" name="TextBox 31"/>
          <p:cNvSpPr txBox="1"/>
          <p:nvPr/>
        </p:nvSpPr>
        <p:spPr>
          <a:xfrm>
            <a:off x="3839040" y="3271881"/>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00B050"/>
                </a:solidFill>
                <a:latin typeface="+mj-lt"/>
                <a:sym typeface="Wingdings" panose="05000000000000000000" pitchFamily="2" charset="2"/>
              </a:rPr>
              <a:t>*</a:t>
            </a:r>
            <a:endParaRPr lang="en-US" b="1" dirty="0">
              <a:solidFill>
                <a:srgbClr val="00B050"/>
              </a:solidFill>
              <a:latin typeface="+mj-lt"/>
            </a:endParaRPr>
          </a:p>
        </p:txBody>
      </p:sp>
      <p:sp>
        <p:nvSpPr>
          <p:cNvPr id="33" name="TextBox 32"/>
          <p:cNvSpPr txBox="1"/>
          <p:nvPr/>
        </p:nvSpPr>
        <p:spPr>
          <a:xfrm>
            <a:off x="3591421" y="3091531"/>
            <a:ext cx="159016" cy="346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latinLnBrk="1" hangingPunct="0"/>
            <a:r>
              <a:rPr lang="en-US" b="1" dirty="0">
                <a:solidFill>
                  <a:srgbClr val="00B050"/>
                </a:solidFill>
                <a:latin typeface="+mj-lt"/>
                <a:sym typeface="Wingdings" panose="05000000000000000000" pitchFamily="2" charset="2"/>
              </a:rPr>
              <a:t>*</a:t>
            </a:r>
            <a:endParaRPr lang="en-US" b="1" dirty="0">
              <a:solidFill>
                <a:srgbClr val="00B050"/>
              </a:solidFill>
              <a:latin typeface="+mj-lt"/>
            </a:endParaRPr>
          </a:p>
        </p:txBody>
      </p:sp>
    </p:spTree>
    <p:extLst>
      <p:ext uri="{BB962C8B-B14F-4D97-AF65-F5344CB8AC3E}">
        <p14:creationId xmlns:p14="http://schemas.microsoft.com/office/powerpoint/2010/main" val="8588817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alidation Framework 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950" y="1785876"/>
            <a:ext cx="4788689" cy="41577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35919" y="280731"/>
            <a:ext cx="5886450" cy="507145"/>
          </a:xfrm>
        </p:spPr>
        <p:txBody>
          <a:bodyPr/>
          <a:lstStyle/>
          <a:p>
            <a:pPr algn="l"/>
            <a:r>
              <a:rPr lang="en-US" sz="2025" b="1" dirty="0"/>
              <a:t>CARB-19: CEOS Land </a:t>
            </a:r>
            <a:r>
              <a:rPr lang="en-US" sz="2025" dirty="0"/>
              <a:t>Validation Framework</a:t>
            </a:r>
            <a:endParaRPr lang="en-GB" sz="2025" dirty="0"/>
          </a:p>
        </p:txBody>
      </p:sp>
      <p:sp>
        <p:nvSpPr>
          <p:cNvPr id="9" name="Rectangle 8"/>
          <p:cNvSpPr/>
          <p:nvPr/>
        </p:nvSpPr>
        <p:spPr>
          <a:xfrm>
            <a:off x="0" y="1788616"/>
            <a:ext cx="4045739" cy="4447371"/>
          </a:xfrm>
          <a:prstGeom prst="rect">
            <a:avLst/>
          </a:prstGeom>
        </p:spPr>
        <p:txBody>
          <a:bodyPr wrap="square">
            <a:spAutoFit/>
          </a:bodyPr>
          <a:lstStyle/>
          <a:p>
            <a:pPr marL="127397" indent="-127397" algn="l">
              <a:spcAft>
                <a:spcPts val="450"/>
              </a:spcAft>
              <a:buFont typeface="Arial" panose="020B0604020202020204" pitchFamily="34" charset="0"/>
              <a:buChar char="•"/>
            </a:pPr>
            <a:r>
              <a:rPr lang="en-US" dirty="0">
                <a:latin typeface="+mj-lt"/>
                <a:sym typeface="Avenir Roman"/>
              </a:rPr>
              <a:t>CEOS LPV has established a framework with the aim of independent validation and consistent uncertainty reporting across products as main output.</a:t>
            </a:r>
          </a:p>
          <a:p>
            <a:pPr marL="127397" indent="-127397" algn="l">
              <a:spcAft>
                <a:spcPts val="450"/>
              </a:spcAft>
              <a:buFont typeface="Arial" panose="020B0604020202020204" pitchFamily="34" charset="0"/>
              <a:buChar char="•"/>
            </a:pPr>
            <a:r>
              <a:rPr lang="en-US" dirty="0">
                <a:latin typeface="+mj-lt"/>
                <a:sym typeface="Avenir Roman"/>
              </a:rPr>
              <a:t>Multiple agencies are coordinating f</a:t>
            </a:r>
            <a:r>
              <a:rPr lang="en-US" dirty="0">
                <a:latin typeface="+mj-lt"/>
              </a:rPr>
              <a:t>ive actionable tasks:</a:t>
            </a:r>
          </a:p>
          <a:p>
            <a:pPr marL="301229" lvl="4" indent="-215504" algn="l">
              <a:spcAft>
                <a:spcPts val="450"/>
              </a:spcAft>
              <a:buFont typeface="+mj-lt"/>
              <a:buAutoNum type="arabicPeriod"/>
            </a:pPr>
            <a:r>
              <a:rPr lang="en-US" sz="1200" b="1" dirty="0">
                <a:latin typeface="+mj-lt"/>
              </a:rPr>
              <a:t>[NASA] </a:t>
            </a:r>
            <a:r>
              <a:rPr lang="en-US" sz="1200" dirty="0">
                <a:latin typeface="+mj-lt"/>
              </a:rPr>
              <a:t>Develop best practice validation protocols for </a:t>
            </a:r>
            <a:r>
              <a:rPr lang="en-US" sz="1200" b="1" dirty="0">
                <a:latin typeface="+mj-lt"/>
              </a:rPr>
              <a:t>Albedo and Land Surface Temperature ECVs</a:t>
            </a:r>
            <a:r>
              <a:rPr lang="en-US" sz="1200" dirty="0">
                <a:latin typeface="+mj-lt"/>
              </a:rPr>
              <a:t>, where validation methods are sent through rigorous peer-review (Q4-2018).</a:t>
            </a:r>
          </a:p>
          <a:p>
            <a:pPr marL="301229" lvl="4" indent="-215504" algn="l">
              <a:spcAft>
                <a:spcPts val="450"/>
              </a:spcAft>
              <a:buFont typeface="+mj-lt"/>
              <a:buAutoNum type="arabicPeriod"/>
            </a:pPr>
            <a:r>
              <a:rPr lang="en-US" sz="1200" b="1" dirty="0">
                <a:latin typeface="+mj-lt"/>
              </a:rPr>
              <a:t>[NOAA/ESA/EUMETSAT] </a:t>
            </a:r>
            <a:r>
              <a:rPr lang="en-US" sz="1200" dirty="0">
                <a:latin typeface="+mj-lt"/>
              </a:rPr>
              <a:t>Ensure access to processed fiducial reference data (ongoing).</a:t>
            </a:r>
          </a:p>
          <a:p>
            <a:pPr marL="301229" lvl="4" indent="-215504" algn="l">
              <a:spcAft>
                <a:spcPts val="450"/>
              </a:spcAft>
              <a:buFont typeface="+mj-lt"/>
              <a:buAutoNum type="arabicPeriod"/>
            </a:pPr>
            <a:r>
              <a:rPr lang="en-US" sz="1200" b="1" dirty="0">
                <a:latin typeface="+mj-lt"/>
              </a:rPr>
              <a:t>[USGS/NOAA/NASA] </a:t>
            </a:r>
            <a:r>
              <a:rPr lang="en-US" sz="1200" dirty="0">
                <a:latin typeface="+mj-lt"/>
              </a:rPr>
              <a:t>Support automated subsets of global satellite products (LPCS; Q2-2017.)</a:t>
            </a:r>
          </a:p>
          <a:p>
            <a:pPr marL="301229" lvl="4" indent="-215504" algn="l">
              <a:spcAft>
                <a:spcPts val="450"/>
              </a:spcAft>
              <a:buFont typeface="+mj-lt"/>
              <a:buAutoNum type="arabicPeriod"/>
            </a:pPr>
            <a:r>
              <a:rPr lang="en-US" sz="1200" b="1" dirty="0">
                <a:latin typeface="+mj-lt"/>
              </a:rPr>
              <a:t>[NASA] </a:t>
            </a:r>
            <a:r>
              <a:rPr lang="en-US" sz="1200" dirty="0">
                <a:latin typeface="+mj-lt"/>
              </a:rPr>
              <a:t>Implement data analysis tools (Q2-2018).</a:t>
            </a:r>
          </a:p>
          <a:p>
            <a:pPr marL="301229" lvl="4" indent="-215504" algn="l">
              <a:spcAft>
                <a:spcPts val="450"/>
              </a:spcAft>
              <a:buFont typeface="+mj-lt"/>
              <a:buAutoNum type="arabicPeriod"/>
            </a:pPr>
            <a:r>
              <a:rPr lang="en-US" sz="1200" b="1" dirty="0">
                <a:latin typeface="+mj-lt"/>
              </a:rPr>
              <a:t>[NASA/ESA] </a:t>
            </a:r>
            <a:r>
              <a:rPr lang="en-US" sz="1200" dirty="0">
                <a:latin typeface="+mj-lt"/>
              </a:rPr>
              <a:t>Deliver standardized intercomparison and validation reports (Q4-2018)</a:t>
            </a:r>
          </a:p>
        </p:txBody>
      </p:sp>
      <p:sp>
        <p:nvSpPr>
          <p:cNvPr id="6" name="TextBox 5"/>
          <p:cNvSpPr txBox="1"/>
          <p:nvPr/>
        </p:nvSpPr>
        <p:spPr>
          <a:xfrm>
            <a:off x="4274338" y="1817734"/>
            <a:ext cx="4012635" cy="443198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algn="l" defTabSz="342900" rtl="0" latinLnBrk="1" hangingPunct="0"/>
            <a:r>
              <a:rPr lang="en-US" sz="1350" b="1" dirty="0"/>
              <a:t>1.                                    2.                                     3.</a:t>
            </a:r>
          </a:p>
          <a:p>
            <a:pPr algn="l" defTabSz="342900" rtl="0" latinLnBrk="1" hangingPunct="0"/>
            <a:endParaRPr lang="en-US" sz="1350" b="1" dirty="0"/>
          </a:p>
          <a:p>
            <a:pPr algn="l" defTabSz="342900" rtl="0" latinLnBrk="1" hangingPunct="0"/>
            <a:endParaRPr lang="en-US" b="1" dirty="0"/>
          </a:p>
          <a:p>
            <a:pPr algn="l" defTabSz="342900" rtl="0" latinLnBrk="1" hangingPunct="0"/>
            <a:endParaRPr lang="en-US" sz="1350" b="1" dirty="0"/>
          </a:p>
          <a:p>
            <a:pPr algn="l" defTabSz="342900" rtl="0" latinLnBrk="1" hangingPunct="0"/>
            <a:endParaRPr lang="en-US" b="1" dirty="0"/>
          </a:p>
          <a:p>
            <a:pPr algn="l" defTabSz="342900" rtl="0" latinLnBrk="1" hangingPunct="0"/>
            <a:endParaRPr lang="en-US" sz="1350" b="1" dirty="0"/>
          </a:p>
          <a:p>
            <a:pPr algn="l" defTabSz="342900" rtl="0" latinLnBrk="1" hangingPunct="0"/>
            <a:endParaRPr lang="en-US" b="1" dirty="0"/>
          </a:p>
          <a:p>
            <a:pPr algn="l" defTabSz="342900" rtl="0" latinLnBrk="1" hangingPunct="0"/>
            <a:endParaRPr lang="en-US" sz="1350" b="1" dirty="0"/>
          </a:p>
          <a:p>
            <a:pPr algn="l" defTabSz="342900" rtl="0" latinLnBrk="1" hangingPunct="0"/>
            <a:endParaRPr lang="en-US" b="1" dirty="0"/>
          </a:p>
          <a:p>
            <a:pPr algn="l" defTabSz="342900" rtl="0" latinLnBrk="1" hangingPunct="0"/>
            <a:r>
              <a:rPr lang="en-US" sz="1350" b="1" dirty="0"/>
              <a:t>                 </a:t>
            </a:r>
          </a:p>
          <a:p>
            <a:pPr algn="l" defTabSz="342900" rtl="0" latinLnBrk="1" hangingPunct="0"/>
            <a:r>
              <a:rPr lang="en-US" b="1" dirty="0"/>
              <a:t>                         </a:t>
            </a:r>
            <a:r>
              <a:rPr lang="en-US" sz="1350" b="1" dirty="0"/>
              <a:t>4.</a:t>
            </a:r>
          </a:p>
          <a:p>
            <a:pPr algn="l" defTabSz="342900" rtl="0" latinLnBrk="1" hangingPunct="0"/>
            <a:endParaRPr lang="en-US" b="1" dirty="0"/>
          </a:p>
          <a:p>
            <a:pPr algn="l" defTabSz="342900" rtl="0" latinLnBrk="1" hangingPunct="0"/>
            <a:endParaRPr lang="en-US" sz="1350" b="1" dirty="0"/>
          </a:p>
          <a:p>
            <a:pPr algn="l" defTabSz="342900" rtl="0" latinLnBrk="1" hangingPunct="0"/>
            <a:endParaRPr lang="en-US" b="1" dirty="0"/>
          </a:p>
          <a:p>
            <a:pPr algn="l" defTabSz="342900" rtl="0" latinLnBrk="1" hangingPunct="0"/>
            <a:endParaRPr lang="en-US" sz="1350" b="1" dirty="0"/>
          </a:p>
          <a:p>
            <a:pPr algn="l" defTabSz="342900" rtl="0" latinLnBrk="1" hangingPunct="0"/>
            <a:endParaRPr lang="en-US" b="1" dirty="0"/>
          </a:p>
          <a:p>
            <a:pPr algn="l" defTabSz="342900" rtl="0" latinLnBrk="1" hangingPunct="0"/>
            <a:endParaRPr lang="en-US" sz="1350" b="1" dirty="0"/>
          </a:p>
          <a:p>
            <a:pPr algn="l" defTabSz="342900" rtl="0" latinLnBrk="1" hangingPunct="0"/>
            <a:r>
              <a:rPr lang="en-US" b="1" dirty="0"/>
              <a:t>5.</a:t>
            </a:r>
            <a:endParaRPr lang="en-US" sz="1350" b="1" dirty="0"/>
          </a:p>
        </p:txBody>
      </p:sp>
      <p:sp>
        <p:nvSpPr>
          <p:cNvPr id="7" name="Rectangle 6"/>
          <p:cNvSpPr/>
          <p:nvPr/>
        </p:nvSpPr>
        <p:spPr>
          <a:xfrm>
            <a:off x="4217189" y="5419278"/>
            <a:ext cx="4686300" cy="276997"/>
          </a:xfrm>
          <a:prstGeom prst="rect">
            <a:avLst/>
          </a:prstGeom>
          <a:noFill/>
          <a:ln w="25400" cap="flat">
            <a:solidFill>
              <a:schemeClr val="tx2"/>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algn="l" defTabSz="342900" rtl="0" latinLnBrk="1" hangingPunct="0"/>
            <a:endParaRPr lang="en-US" sz="1350"/>
          </a:p>
        </p:txBody>
      </p:sp>
      <p:pic>
        <p:nvPicPr>
          <p:cNvPr id="36" name="Picture 35" descr="File:&lt;strong&gt;NOAA&lt;/strong&gt; logo.svg - Wikimedia Comm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0315" y="4138440"/>
            <a:ext cx="468829" cy="468829"/>
          </a:xfrm>
          <a:prstGeom prst="rect">
            <a:avLst/>
          </a:prstGeom>
        </p:spPr>
      </p:pic>
      <p:pic>
        <p:nvPicPr>
          <p:cNvPr id="37" name="Picture 36" descr="File:&lt;strong&gt;NASA&lt;/strong&gt; Logo.svg - 維基百科，自由嘅百科全書"/>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9639" y="3664121"/>
            <a:ext cx="490181" cy="404795"/>
          </a:xfrm>
          <a:prstGeom prst="rect">
            <a:avLst/>
          </a:prstGeom>
        </p:spPr>
      </p:pic>
      <p:pic>
        <p:nvPicPr>
          <p:cNvPr id="38" name="Picture 37" descr="File:&lt;strong&gt;ESA&lt;/strong&gt; logo.png - Wikimedia Commons"/>
          <p:cNvPicPr>
            <a:picLocks noChangeAspect="1"/>
          </p:cNvPicPr>
          <p:nvPr/>
        </p:nvPicPr>
        <p:blipFill rotWithShape="1">
          <a:blip r:embed="rId6" cstate="print">
            <a:extLst>
              <a:ext uri="{28A0092B-C50C-407E-A947-70E740481C1C}">
                <a14:useLocalDpi xmlns:a14="http://schemas.microsoft.com/office/drawing/2010/main" val="0"/>
              </a:ext>
            </a:extLst>
          </a:blip>
          <a:srcRect l="4451"/>
          <a:stretch/>
        </p:blipFill>
        <p:spPr>
          <a:xfrm>
            <a:off x="8095782" y="4575819"/>
            <a:ext cx="807707" cy="333893"/>
          </a:xfrm>
          <a:prstGeom prst="rect">
            <a:avLst/>
          </a:prstGeom>
        </p:spPr>
      </p:pic>
      <p:pic>
        <p:nvPicPr>
          <p:cNvPr id="39" name="Picture 38" descr="File:&lt;strong&gt;USGS&lt;/strong&gt; logo green.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2673" y="4068916"/>
            <a:ext cx="710816" cy="284327"/>
          </a:xfrm>
          <a:prstGeom prst="rect">
            <a:avLst/>
          </a:prstGeom>
        </p:spPr>
      </p:pic>
      <p:pic>
        <p:nvPicPr>
          <p:cNvPr id="41" name="Picture 13" descr="Image result for eumets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1711" y="4676793"/>
            <a:ext cx="646037" cy="4845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36535" y="1279865"/>
            <a:ext cx="4711546" cy="369332"/>
          </a:xfrm>
          <a:prstGeom prst="rect">
            <a:avLst/>
          </a:prstGeom>
        </p:spPr>
        <p:txBody>
          <a:bodyPr wrap="none">
            <a:spAutoFit/>
          </a:bodyPr>
          <a:lstStyle/>
          <a:p>
            <a:r>
              <a:rPr lang="en-US" b="1" i="1" dirty="0">
                <a:solidFill>
                  <a:schemeClr val="tx1"/>
                </a:solidFill>
                <a:sym typeface="Avenir Roman"/>
              </a:rPr>
              <a:t>Schaepman-Strub et al., (2017) submitted</a:t>
            </a:r>
            <a:endParaRPr lang="en-US" b="1" i="1" dirty="0">
              <a:solidFill>
                <a:schemeClr val="tx1"/>
              </a:solidFill>
            </a:endParaRPr>
          </a:p>
        </p:txBody>
      </p:sp>
    </p:spTree>
    <p:extLst>
      <p:ext uri="{BB962C8B-B14F-4D97-AF65-F5344CB8AC3E}">
        <p14:creationId xmlns:p14="http://schemas.microsoft.com/office/powerpoint/2010/main" val="14423580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2874620" y="1828800"/>
            <a:ext cx="3216524" cy="3290644"/>
          </a:xfrm>
          <a:prstGeom prst="rect">
            <a:avLst/>
          </a:prstGeom>
        </p:spPr>
        <p:txBody>
          <a:bodyPr wrap="square">
            <a:spAutoFit/>
          </a:bodyPr>
          <a:lstStyle/>
          <a:p>
            <a:pPr algn="just">
              <a:spcAft>
                <a:spcPts val="900"/>
              </a:spcAft>
            </a:pPr>
            <a:r>
              <a:rPr lang="en-US" sz="1200" b="1" dirty="0">
                <a:solidFill>
                  <a:srgbClr val="FF0000"/>
                </a:solidFill>
                <a:latin typeface="+mj-lt"/>
                <a:cs typeface="Arial" panose="020B0604020202020204" pitchFamily="34" charset="0"/>
              </a:rPr>
              <a:t>At WGCV-42, LPV </a:t>
            </a:r>
            <a:r>
              <a:rPr lang="en-US" sz="1200" b="1" dirty="0">
                <a:latin typeface="+mj-lt"/>
                <a:cs typeface="Arial" panose="020B0604020202020204" pitchFamily="34" charset="0"/>
              </a:rPr>
              <a:t>announced the launch of the </a:t>
            </a:r>
            <a:r>
              <a:rPr lang="en-US" sz="1200" b="1" dirty="0">
                <a:latin typeface="+mj-lt"/>
              </a:rPr>
              <a:t>Land Product Characterization System (LPCS). </a:t>
            </a:r>
            <a:r>
              <a:rPr lang="en-US" sz="1200" dirty="0">
                <a:latin typeface="+mj-lt"/>
                <a:cs typeface="Arial" panose="020B0604020202020204" pitchFamily="34" charset="0"/>
              </a:rPr>
              <a:t>LPCS is a  web-based system designed to facilitate intercomparison of higher-level, satellite-derived, global land products. Key features include:</a:t>
            </a:r>
          </a:p>
          <a:p>
            <a:pPr marL="172641" indent="-172641">
              <a:spcAft>
                <a:spcPts val="450"/>
              </a:spcAft>
              <a:buFont typeface="Arial" panose="020B0604020202020204" pitchFamily="34" charset="0"/>
              <a:buChar char="•"/>
            </a:pPr>
            <a:r>
              <a:rPr lang="en-US" sz="1200" dirty="0">
                <a:latin typeface="+mj-lt"/>
                <a:cs typeface="Arial" panose="020B0604020202020204" pitchFamily="34" charset="0"/>
              </a:rPr>
              <a:t>Analysis functions that permit data to be identified, retrieved, co-registered, and compared statistically through a single interface. </a:t>
            </a:r>
          </a:p>
          <a:p>
            <a:pPr marL="172641" indent="-172641">
              <a:spcAft>
                <a:spcPts val="450"/>
              </a:spcAft>
              <a:buFont typeface="Arial" panose="020B0604020202020204" pitchFamily="34" charset="0"/>
              <a:buChar char="•"/>
            </a:pPr>
            <a:r>
              <a:rPr lang="en-US" sz="1200" dirty="0">
                <a:latin typeface="+mj-lt"/>
                <a:cs typeface="Arial" panose="020B0604020202020204" pitchFamily="34" charset="0"/>
              </a:rPr>
              <a:t>Access to the latest data collections of Landsat 4 through 8, Terra and Aqua MODIS, Suomi-NPP VIIRS and GOES-16 ABI. </a:t>
            </a:r>
          </a:p>
          <a:p>
            <a:pPr marL="172641" indent="-172641">
              <a:spcAft>
                <a:spcPts val="450"/>
              </a:spcAft>
              <a:buFont typeface="Arial" panose="020B0604020202020204" pitchFamily="34" charset="0"/>
              <a:buChar char="•"/>
            </a:pPr>
            <a:r>
              <a:rPr lang="en-US" sz="1200" dirty="0">
                <a:latin typeface="+mj-lt"/>
                <a:cs typeface="Arial" panose="020B0604020202020204" pitchFamily="34" charset="0"/>
              </a:rPr>
              <a:t>Future products will include ESA Sentinel-2 and -3 series.</a:t>
            </a:r>
            <a:endParaRPr lang="en-US" sz="1200" i="1" dirty="0">
              <a:latin typeface="+mj-lt"/>
              <a:cs typeface="Arial" panose="020B0604020202020204" pitchFamily="34" charset="0"/>
            </a:endParaRPr>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15" t="6607" r="4970"/>
          <a:stretch/>
        </p:blipFill>
        <p:spPr bwMode="auto">
          <a:xfrm>
            <a:off x="279306" y="2169489"/>
            <a:ext cx="2374074" cy="383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28" y="1749313"/>
            <a:ext cx="2753831" cy="47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1"/>
          <p:cNvSpPr>
            <a:spLocks noGrp="1"/>
          </p:cNvSpPr>
          <p:nvPr>
            <p:ph type="title"/>
          </p:nvPr>
        </p:nvSpPr>
        <p:spPr>
          <a:xfrm>
            <a:off x="1933770" y="297584"/>
            <a:ext cx="5886450" cy="507145"/>
          </a:xfrm>
        </p:spPr>
        <p:txBody>
          <a:bodyPr/>
          <a:lstStyle/>
          <a:p>
            <a:pPr algn="l"/>
            <a:r>
              <a:rPr lang="en-US" sz="1800" b="1" dirty="0"/>
              <a:t>CARB-19: Online Platform for Intercomparison </a:t>
            </a:r>
            <a:r>
              <a:rPr lang="en-US" sz="1800" dirty="0"/>
              <a:t>- </a:t>
            </a:r>
            <a:br>
              <a:rPr lang="en-US" sz="1800" dirty="0"/>
            </a:br>
            <a:r>
              <a:rPr lang="en-US" sz="1800" dirty="0"/>
              <a:t>Land Product Characterization System (Q2-2017)</a:t>
            </a:r>
            <a:endParaRPr lang="en-GB" sz="1800" dirty="0"/>
          </a:p>
        </p:txBody>
      </p:sp>
      <p:pic>
        <p:nvPicPr>
          <p:cNvPr id="20" name="Picture 19" descr="File:&lt;strong&gt;USGS&lt;/strong&gt; logo green.svg - Wikimedia Comm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1850" y="5535172"/>
            <a:ext cx="928211" cy="371285"/>
          </a:xfrm>
          <a:prstGeom prst="rect">
            <a:avLst/>
          </a:prstGeom>
        </p:spPr>
      </p:pic>
      <p:sp>
        <p:nvSpPr>
          <p:cNvPr id="21" name="Rectangle 20"/>
          <p:cNvSpPr/>
          <p:nvPr/>
        </p:nvSpPr>
        <p:spPr>
          <a:xfrm>
            <a:off x="5485272" y="5643518"/>
            <a:ext cx="2801478" cy="323165"/>
          </a:xfrm>
          <a:prstGeom prst="rect">
            <a:avLst/>
          </a:prstGeom>
        </p:spPr>
        <p:txBody>
          <a:bodyPr wrap="square">
            <a:spAutoFit/>
          </a:bodyPr>
          <a:lstStyle/>
          <a:p>
            <a:pPr algn="ctr"/>
            <a:r>
              <a:rPr lang="en-US" sz="1500" b="1" dirty="0">
                <a:solidFill>
                  <a:srgbClr val="002060"/>
                </a:solidFill>
                <a:latin typeface="Univers 57 Condensed" pitchFamily="34" charset="0"/>
                <a:cs typeface="Times New Roman" panose="02020603050405020304" pitchFamily="18" charset="0"/>
                <a:hlinkClick r:id="rId5"/>
              </a:rPr>
              <a:t>https://landsat.usgs.gov/lpcs</a:t>
            </a:r>
            <a:r>
              <a:rPr lang="en-US" sz="1500" b="1" dirty="0">
                <a:solidFill>
                  <a:srgbClr val="002060"/>
                </a:solidFill>
                <a:latin typeface="Univers 57 Condensed" pitchFamily="34" charset="0"/>
                <a:cs typeface="Times New Roman" panose="02020603050405020304" pitchFamily="18" charset="0"/>
              </a:rPr>
              <a:t> </a:t>
            </a:r>
            <a:endParaRPr lang="en-US" sz="1500" dirty="0">
              <a:latin typeface="Univers 57 Condensed" pitchFamily="34" charset="0"/>
              <a:cs typeface="Times New Roman" panose="02020603050405020304" pitchFamily="18" charset="0"/>
            </a:endParaRPr>
          </a:p>
        </p:txBody>
      </p:sp>
      <p:sp>
        <p:nvSpPr>
          <p:cNvPr id="8" name="Rectangle 7"/>
          <p:cNvSpPr/>
          <p:nvPr/>
        </p:nvSpPr>
        <p:spPr>
          <a:xfrm>
            <a:off x="6227960" y="1792534"/>
            <a:ext cx="2630770" cy="3751016"/>
          </a:xfrm>
          <a:prstGeom prst="rect">
            <a:avLst/>
          </a:prstGeom>
          <a:solidFill>
            <a:srgbClr val="E5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File:&lt;strong&gt;NOAA&lt;/strong&gt; logo.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4464" y="5486400"/>
            <a:ext cx="468829" cy="468829"/>
          </a:xfrm>
          <a:prstGeom prst="rect">
            <a:avLst/>
          </a:prstGeom>
        </p:spPr>
      </p:pic>
      <p:sp>
        <p:nvSpPr>
          <p:cNvPr id="2" name="Rectangle 1"/>
          <p:cNvSpPr/>
          <p:nvPr/>
        </p:nvSpPr>
        <p:spPr>
          <a:xfrm>
            <a:off x="6227960" y="5029200"/>
            <a:ext cx="2493955" cy="559961"/>
          </a:xfrm>
          <a:prstGeom prst="rect">
            <a:avLst/>
          </a:prstGeom>
        </p:spPr>
        <p:txBody>
          <a:bodyPr wrap="square">
            <a:spAutoFit/>
          </a:bodyPr>
          <a:lstStyle/>
          <a:p>
            <a:pPr algn="just"/>
            <a:r>
              <a:rPr lang="en-US" sz="1013" b="1" dirty="0">
                <a:solidFill>
                  <a:srgbClr val="000000"/>
                </a:solidFill>
                <a:latin typeface="+mj-lt"/>
              </a:rPr>
              <a:t>LPCS User Guide provides detailed information related to system features and functionality.</a:t>
            </a:r>
          </a:p>
        </p:txBody>
      </p:sp>
      <p:pic>
        <p:nvPicPr>
          <p:cNvPr id="4" name="Picture 3"/>
          <p:cNvPicPr>
            <a:picLocks noChangeAspect="1"/>
          </p:cNvPicPr>
          <p:nvPr/>
        </p:nvPicPr>
        <p:blipFill>
          <a:blip r:embed="rId7"/>
          <a:stretch>
            <a:fillRect/>
          </a:stretch>
        </p:blipFill>
        <p:spPr>
          <a:xfrm>
            <a:off x="6312385" y="1875918"/>
            <a:ext cx="2325104" cy="3153283"/>
          </a:xfrm>
          <a:prstGeom prst="rect">
            <a:avLst/>
          </a:prstGeom>
        </p:spPr>
      </p:pic>
      <p:pic>
        <p:nvPicPr>
          <p:cNvPr id="12" name="Picture 11" descr="File:&lt;strong&gt;NASA&lt;/strong&gt; Logo.svg - 維基百科，自由嘅百科全書">
            <a:extLst>
              <a:ext uri="{FF2B5EF4-FFF2-40B4-BE49-F238E27FC236}">
                <a16:creationId xmlns="" xmlns:a16="http://schemas.microsoft.com/office/drawing/2014/main" id="{9124A0B3-9F6E-49D0-A339-5D32FDA658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0445" y="5465855"/>
            <a:ext cx="547992" cy="452536"/>
          </a:xfrm>
          <a:prstGeom prst="rect">
            <a:avLst/>
          </a:prstGeom>
        </p:spPr>
      </p:pic>
      <p:pic>
        <p:nvPicPr>
          <p:cNvPr id="13" name="Picture 12" descr="File:&lt;strong&gt;NASA&lt;/strong&gt; Logo.svg - 維基百科，自由嘅百科全書">
            <a:extLst>
              <a:ext uri="{FF2B5EF4-FFF2-40B4-BE49-F238E27FC236}">
                <a16:creationId xmlns="" xmlns:a16="http://schemas.microsoft.com/office/drawing/2014/main" id="{1F797436-D202-4C0D-8027-C5019C121A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29551" y="4492562"/>
            <a:ext cx="314232" cy="259496"/>
          </a:xfrm>
          <a:prstGeom prst="rect">
            <a:avLst/>
          </a:prstGeom>
        </p:spPr>
      </p:pic>
    </p:spTree>
    <p:extLst>
      <p:ext uri="{BB962C8B-B14F-4D97-AF65-F5344CB8AC3E}">
        <p14:creationId xmlns:p14="http://schemas.microsoft.com/office/powerpoint/2010/main" val="16448894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79044" y="2057526"/>
            <a:ext cx="7886700" cy="606073"/>
          </a:xfrm>
          <a:prstGeom prst="rect">
            <a:avLst/>
          </a:prstGeom>
        </p:spPr>
        <p:txBody>
          <a:bodyPr>
            <a:norm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ctr"/>
            <a:endParaRPr lang="en-US" sz="2400" dirty="0"/>
          </a:p>
        </p:txBody>
      </p:sp>
      <p:sp>
        <p:nvSpPr>
          <p:cNvPr id="6" name="Text Placeholder 2"/>
          <p:cNvSpPr txBox="1">
            <a:spLocks/>
          </p:cNvSpPr>
          <p:nvPr/>
        </p:nvSpPr>
        <p:spPr>
          <a:xfrm>
            <a:off x="88900" y="1949450"/>
            <a:ext cx="6248400" cy="4051300"/>
          </a:xfrm>
          <a:prstGeom prst="rect">
            <a:avLst/>
          </a:prstGeom>
        </p:spPr>
        <p:txBody>
          <a:bodyPr>
            <a:normAutofit fontScale="77500" lnSpcReduction="20000"/>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spcBef>
                <a:spcPts val="0"/>
              </a:spcBef>
              <a:buSzTx/>
              <a:buNone/>
              <a:defRPr/>
            </a:pPr>
            <a:r>
              <a:rPr lang="en-US" sz="1500" dirty="0">
                <a:solidFill>
                  <a:schemeClr val="tx2"/>
                </a:solidFill>
              </a:rPr>
              <a:t>The LPV focus area on biomass is developing a good practices guide to biomass model calibration and product validation at a global (or near global) scale, including:</a:t>
            </a:r>
          </a:p>
          <a:p>
            <a:pPr marL="0" indent="0">
              <a:spcBef>
                <a:spcPts val="0"/>
              </a:spcBef>
              <a:buSzTx/>
              <a:buNone/>
              <a:defRPr/>
            </a:pPr>
            <a:endParaRPr lang="en-US" sz="1500" dirty="0"/>
          </a:p>
          <a:p>
            <a:pPr>
              <a:spcBef>
                <a:spcPts val="0"/>
              </a:spcBef>
            </a:pPr>
            <a:r>
              <a:rPr lang="en-US" sz="1500" dirty="0"/>
              <a:t>Good practices for biomass estimation in the field</a:t>
            </a:r>
          </a:p>
          <a:p>
            <a:pPr lvl="1">
              <a:spcBef>
                <a:spcPts val="0"/>
              </a:spcBef>
            </a:pPr>
            <a:r>
              <a:rPr lang="en-US" sz="1500" dirty="0">
                <a:solidFill>
                  <a:schemeClr val="tx1"/>
                </a:solidFill>
              </a:rPr>
              <a:t>Required measurements at tree and plot scales</a:t>
            </a:r>
          </a:p>
          <a:p>
            <a:pPr lvl="1">
              <a:spcBef>
                <a:spcPts val="0"/>
              </a:spcBef>
            </a:pPr>
            <a:r>
              <a:rPr lang="en-US" sz="1500" dirty="0" err="1">
                <a:solidFill>
                  <a:schemeClr val="tx1"/>
                </a:solidFill>
              </a:rPr>
              <a:t>Allometric</a:t>
            </a:r>
            <a:r>
              <a:rPr lang="en-US" sz="1500" dirty="0">
                <a:solidFill>
                  <a:schemeClr val="tx1"/>
                </a:solidFill>
              </a:rPr>
              <a:t> equation selection</a:t>
            </a:r>
          </a:p>
          <a:p>
            <a:pPr lvl="1">
              <a:spcBef>
                <a:spcPts val="0"/>
              </a:spcBef>
            </a:pPr>
            <a:r>
              <a:rPr lang="en-US" sz="1500" dirty="0">
                <a:solidFill>
                  <a:schemeClr val="tx1"/>
                </a:solidFill>
              </a:rPr>
              <a:t>Error/uncertainty estimation and reporting</a:t>
            </a:r>
          </a:p>
          <a:p>
            <a:pPr lvl="1">
              <a:spcBef>
                <a:spcPts val="0"/>
              </a:spcBef>
            </a:pPr>
            <a:r>
              <a:rPr lang="en-US" sz="1500" dirty="0">
                <a:solidFill>
                  <a:schemeClr val="tx1"/>
                </a:solidFill>
              </a:rPr>
              <a:t>Data standards: what are ideal, what are acceptable (e.g. repeatability)</a:t>
            </a:r>
          </a:p>
          <a:p>
            <a:pPr lvl="1">
              <a:spcBef>
                <a:spcPts val="0"/>
              </a:spcBef>
            </a:pPr>
            <a:r>
              <a:rPr lang="en-US" sz="1500" dirty="0">
                <a:solidFill>
                  <a:schemeClr val="tx1"/>
                </a:solidFill>
              </a:rPr>
              <a:t>Terrestrial Laser Scanning</a:t>
            </a:r>
          </a:p>
          <a:p>
            <a:pPr lvl="1">
              <a:spcBef>
                <a:spcPts val="0"/>
              </a:spcBef>
            </a:pPr>
            <a:endParaRPr lang="en-US" sz="1500" dirty="0"/>
          </a:p>
          <a:p>
            <a:pPr>
              <a:spcBef>
                <a:spcPts val="0"/>
              </a:spcBef>
            </a:pPr>
            <a:r>
              <a:rPr lang="en-US" sz="1500" dirty="0"/>
              <a:t>Linking remote sensing observations to field estimates</a:t>
            </a:r>
          </a:p>
          <a:p>
            <a:pPr lvl="1">
              <a:spcBef>
                <a:spcPts val="0"/>
              </a:spcBef>
            </a:pPr>
            <a:r>
              <a:rPr lang="en-US" sz="1500" dirty="0">
                <a:solidFill>
                  <a:schemeClr val="tx1"/>
                </a:solidFill>
              </a:rPr>
              <a:t>Geolocation good practices</a:t>
            </a:r>
          </a:p>
          <a:p>
            <a:pPr lvl="1">
              <a:spcBef>
                <a:spcPts val="0"/>
              </a:spcBef>
            </a:pPr>
            <a:r>
              <a:rPr lang="en-US" sz="1500" dirty="0">
                <a:solidFill>
                  <a:schemeClr val="tx1"/>
                </a:solidFill>
              </a:rPr>
              <a:t>Application of TLS and/or ALS to scale from field plots to </a:t>
            </a:r>
            <a:r>
              <a:rPr lang="en-US" sz="1500" dirty="0" err="1">
                <a:solidFill>
                  <a:schemeClr val="tx1"/>
                </a:solidFill>
              </a:rPr>
              <a:t>spaceborne</a:t>
            </a:r>
            <a:r>
              <a:rPr lang="en-US" sz="1500" dirty="0">
                <a:solidFill>
                  <a:schemeClr val="tx1"/>
                </a:solidFill>
              </a:rPr>
              <a:t> measurements</a:t>
            </a:r>
          </a:p>
          <a:p>
            <a:pPr lvl="1">
              <a:spcBef>
                <a:spcPts val="0"/>
              </a:spcBef>
            </a:pPr>
            <a:endParaRPr lang="en-US" sz="1500" dirty="0"/>
          </a:p>
          <a:p>
            <a:pPr>
              <a:spcBef>
                <a:spcPts val="0"/>
              </a:spcBef>
            </a:pPr>
            <a:r>
              <a:rPr lang="en-US" sz="1500" dirty="0"/>
              <a:t>Biomass model calibration accuracy reporting</a:t>
            </a:r>
          </a:p>
          <a:p>
            <a:pPr lvl="1">
              <a:spcBef>
                <a:spcPts val="0"/>
              </a:spcBef>
            </a:pPr>
            <a:r>
              <a:rPr lang="en-US" sz="1500" dirty="0">
                <a:solidFill>
                  <a:schemeClr val="tx1"/>
                </a:solidFill>
              </a:rPr>
              <a:t>Statistical recommendations for product inter-comparability, e.g.  Cross validation</a:t>
            </a:r>
          </a:p>
          <a:p>
            <a:pPr lvl="1">
              <a:spcBef>
                <a:spcPts val="0"/>
              </a:spcBef>
            </a:pPr>
            <a:endParaRPr lang="en-US" sz="1500" dirty="0"/>
          </a:p>
          <a:p>
            <a:pPr>
              <a:spcBef>
                <a:spcPts val="0"/>
              </a:spcBef>
            </a:pPr>
            <a:r>
              <a:rPr lang="en-US" sz="1500" dirty="0"/>
              <a:t>Global Product Validation Protocol</a:t>
            </a:r>
          </a:p>
          <a:p>
            <a:pPr lvl="1">
              <a:spcBef>
                <a:spcPts val="0"/>
              </a:spcBef>
            </a:pPr>
            <a:r>
              <a:rPr lang="en-US" sz="1500" dirty="0">
                <a:solidFill>
                  <a:schemeClr val="tx1"/>
                </a:solidFill>
              </a:rPr>
              <a:t>Recommended independent datasets for validation </a:t>
            </a:r>
          </a:p>
          <a:p>
            <a:pPr lvl="1">
              <a:spcBef>
                <a:spcPts val="0"/>
              </a:spcBef>
            </a:pPr>
            <a:r>
              <a:rPr lang="en-US" sz="1500" dirty="0">
                <a:solidFill>
                  <a:schemeClr val="tx1"/>
                </a:solidFill>
              </a:rPr>
              <a:t>Recommended sample design for plot selection</a:t>
            </a:r>
          </a:p>
          <a:p>
            <a:pPr lvl="1">
              <a:spcBef>
                <a:spcPts val="0"/>
              </a:spcBef>
            </a:pPr>
            <a:r>
              <a:rPr lang="en-US" sz="1500" dirty="0">
                <a:solidFill>
                  <a:schemeClr val="tx1"/>
                </a:solidFill>
              </a:rPr>
              <a:t>Assessment of global representativeness of validation plots</a:t>
            </a:r>
          </a:p>
          <a:p>
            <a:pPr lvl="1">
              <a:spcBef>
                <a:spcPts val="0"/>
              </a:spcBef>
            </a:pPr>
            <a:r>
              <a:rPr lang="en-US" sz="1500" dirty="0">
                <a:solidFill>
                  <a:schemeClr val="tx1"/>
                </a:solidFill>
              </a:rPr>
              <a:t>Statistical recommendations for error reporting</a:t>
            </a:r>
          </a:p>
        </p:txBody>
      </p:sp>
      <p:sp>
        <p:nvSpPr>
          <p:cNvPr id="7" name="Title 1"/>
          <p:cNvSpPr txBox="1">
            <a:spLocks/>
          </p:cNvSpPr>
          <p:nvPr/>
        </p:nvSpPr>
        <p:spPr>
          <a:xfrm>
            <a:off x="1873250" y="1060450"/>
            <a:ext cx="5886450" cy="507145"/>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1800" b="1" dirty="0"/>
              <a:t>Aboveground Biomass </a:t>
            </a:r>
            <a:r>
              <a:rPr lang="en-US" sz="1800" b="1"/>
              <a:t>Protocol Development</a:t>
            </a:r>
            <a:endParaRPr lang="en-GB" sz="1800" dirty="0"/>
          </a:p>
        </p:txBody>
      </p:sp>
      <p:sp>
        <p:nvSpPr>
          <p:cNvPr id="2" name="Rectangle 1"/>
          <p:cNvSpPr/>
          <p:nvPr/>
        </p:nvSpPr>
        <p:spPr>
          <a:xfrm>
            <a:off x="6337300" y="1526758"/>
            <a:ext cx="2522957" cy="4431980"/>
          </a:xfrm>
          <a:prstGeom prst="rect">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214313" indent="-214313" algn="ctr" defTabSz="342900" latinLnBrk="1" hangingPunct="0">
              <a:defRPr/>
            </a:pPr>
            <a:r>
              <a:rPr lang="en-US" b="1" dirty="0">
                <a:solidFill>
                  <a:srgbClr val="002569"/>
                </a:solidFill>
              </a:rPr>
              <a:t>Timeline</a:t>
            </a:r>
          </a:p>
          <a:p>
            <a:pPr marL="214313" indent="-214313" algn="ctr" defTabSz="342900" latinLnBrk="1" hangingPunct="0">
              <a:defRPr/>
            </a:pPr>
            <a:endParaRPr lang="en-US" dirty="0">
              <a:solidFill>
                <a:srgbClr val="002569"/>
              </a:solidFill>
            </a:endParaRPr>
          </a:p>
          <a:p>
            <a:pPr marL="214313" indent="-172641" defTabSz="342900" hangingPunct="0">
              <a:buFont typeface="Arial" charset="0"/>
              <a:buChar char="•"/>
              <a:defRPr/>
            </a:pPr>
            <a:r>
              <a:rPr lang="en-US" dirty="0">
                <a:solidFill>
                  <a:srgbClr val="002569"/>
                </a:solidFill>
              </a:rPr>
              <a:t>September, 2017: Writing committee formed, protocol structure drafted</a:t>
            </a:r>
          </a:p>
          <a:p>
            <a:pPr marL="214313" indent="-172641" defTabSz="342900" hangingPunct="0">
              <a:buFont typeface="Arial" charset="0"/>
              <a:buChar char="•"/>
              <a:defRPr/>
            </a:pPr>
            <a:endParaRPr lang="en-US" dirty="0">
              <a:solidFill>
                <a:srgbClr val="002569"/>
              </a:solidFill>
            </a:endParaRPr>
          </a:p>
          <a:p>
            <a:pPr marL="214313" indent="-172641" defTabSz="342900" hangingPunct="0">
              <a:buFont typeface="Arial" charset="0"/>
              <a:buChar char="•"/>
              <a:defRPr/>
            </a:pPr>
            <a:r>
              <a:rPr lang="en-US" dirty="0">
                <a:solidFill>
                  <a:srgbClr val="002569"/>
                </a:solidFill>
              </a:rPr>
              <a:t>October, 2017: Writing committee assigned draft tasks</a:t>
            </a:r>
          </a:p>
          <a:p>
            <a:pPr marL="214313" indent="-172641" defTabSz="342900" hangingPunct="0">
              <a:buFont typeface="Arial" charset="0"/>
              <a:buChar char="•"/>
              <a:defRPr/>
            </a:pPr>
            <a:endParaRPr lang="en-US" sz="1350" dirty="0"/>
          </a:p>
          <a:p>
            <a:pPr marL="214313" indent="-172641" defTabSz="342900" hangingPunct="0">
              <a:buFont typeface="Arial" charset="0"/>
              <a:buChar char="•"/>
              <a:defRPr/>
            </a:pPr>
            <a:r>
              <a:rPr lang="en-US" sz="1350" dirty="0"/>
              <a:t>November, 2017: Meeting at ISSI in Bern to flush out draft</a:t>
            </a:r>
          </a:p>
          <a:p>
            <a:pPr marL="214313" indent="-172641" defTabSz="342900" hangingPunct="0">
              <a:buFont typeface="Arial" charset="0"/>
              <a:buChar char="•"/>
              <a:defRPr/>
            </a:pPr>
            <a:endParaRPr lang="en-US" sz="1350" dirty="0"/>
          </a:p>
          <a:p>
            <a:pPr marL="214313" indent="-172641" defTabSz="342900" hangingPunct="0">
              <a:buFont typeface="Arial" charset="0"/>
              <a:buChar char="•"/>
              <a:defRPr/>
            </a:pPr>
            <a:r>
              <a:rPr lang="en-US" baseline="0" dirty="0">
                <a:solidFill>
                  <a:srgbClr val="002569"/>
                </a:solidFill>
              </a:rPr>
              <a:t>2018: Protocol editing</a:t>
            </a:r>
            <a:r>
              <a:rPr lang="en-US" dirty="0">
                <a:solidFill>
                  <a:srgbClr val="002569"/>
                </a:solidFill>
              </a:rPr>
              <a:t> &amp; peer review</a:t>
            </a:r>
          </a:p>
          <a:p>
            <a:pPr marL="41672" defTabSz="342900" hangingPunct="0">
              <a:defRPr/>
            </a:pPr>
            <a:endParaRPr lang="en-US" sz="1350" dirty="0"/>
          </a:p>
        </p:txBody>
      </p:sp>
    </p:spTree>
    <p:extLst>
      <p:ext uri="{BB962C8B-B14F-4D97-AF65-F5344CB8AC3E}">
        <p14:creationId xmlns:p14="http://schemas.microsoft.com/office/powerpoint/2010/main" val="1057092847"/>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072701" y="1614762"/>
            <a:ext cx="2798718" cy="2492990"/>
            <a:chOff x="4041854" y="1031997"/>
            <a:chExt cx="3731624" cy="3323987"/>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1854" y="1083039"/>
              <a:ext cx="3731624" cy="1641223"/>
            </a:xfrm>
            <a:prstGeom prst="rect">
              <a:avLst/>
            </a:prstGeom>
          </p:spPr>
        </p:pic>
        <p:sp>
          <p:nvSpPr>
            <p:cNvPr id="8" name="TextBox 7"/>
            <p:cNvSpPr txBox="1"/>
            <p:nvPr/>
          </p:nvSpPr>
          <p:spPr>
            <a:xfrm>
              <a:off x="4145273" y="1031997"/>
              <a:ext cx="3436579" cy="3323987"/>
            </a:xfrm>
            <a:prstGeom prst="rect">
              <a:avLst/>
            </a:prstGeom>
            <a:noFill/>
            <a:ln>
              <a:solidFill>
                <a:schemeClr val="tx1"/>
              </a:solidFill>
            </a:ln>
          </p:spPr>
          <p:txBody>
            <a:bodyPr wrap="square" rtlCol="0">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sz="1200" dirty="0"/>
                <a:t>GEDI will launch in December, 2018, producing ~12 billion lidar observations and associated forest height and biomass measurements</a:t>
              </a:r>
            </a:p>
          </p:txBody>
        </p:sp>
      </p:grpSp>
      <p:sp>
        <p:nvSpPr>
          <p:cNvPr id="2" name="Title 1"/>
          <p:cNvSpPr>
            <a:spLocks noGrp="1"/>
          </p:cNvSpPr>
          <p:nvPr>
            <p:ph type="title"/>
          </p:nvPr>
        </p:nvSpPr>
        <p:spPr>
          <a:xfrm>
            <a:off x="1752600" y="272921"/>
            <a:ext cx="5772150" cy="423190"/>
          </a:xfrm>
        </p:spPr>
        <p:txBody>
          <a:bodyPr>
            <a:normAutofit/>
          </a:bodyPr>
          <a:lstStyle/>
          <a:p>
            <a:pPr algn="ctr" rtl="0"/>
            <a:r>
              <a:rPr lang="en-GB" sz="2100" b="1" dirty="0">
                <a:latin typeface="Helvetica" panose="020B0604020202020204" pitchFamily="34" charset="0"/>
                <a:cs typeface="Helvetica" panose="020B0604020202020204" pitchFamily="34" charset="0"/>
              </a:rPr>
              <a:t>CEOS-LPV Biomass Focus Area Activities</a:t>
            </a:r>
            <a:endParaRPr lang="en-US" sz="2100" b="1" dirty="0">
              <a:latin typeface="Helvetica" panose="020B0604020202020204" pitchFamily="34" charset="0"/>
              <a:cs typeface="Helvetica" panose="020B0604020202020204" pitchFamily="34" charset="0"/>
            </a:endParaRPr>
          </a:p>
        </p:txBody>
      </p:sp>
      <p:sp>
        <p:nvSpPr>
          <p:cNvPr id="4" name="Content Placeholder 3"/>
          <p:cNvSpPr>
            <a:spLocks noGrp="1"/>
          </p:cNvSpPr>
          <p:nvPr>
            <p:ph sz="quarter" idx="1"/>
          </p:nvPr>
        </p:nvSpPr>
        <p:spPr>
          <a:xfrm>
            <a:off x="22669" y="1451892"/>
            <a:ext cx="3121982" cy="4434559"/>
          </a:xfrm>
        </p:spPr>
        <p:txBody>
          <a:bodyPr>
            <a:normAutofit fontScale="85000" lnSpcReduction="10000"/>
          </a:bodyPr>
          <a:lstStyle/>
          <a:p>
            <a:pPr>
              <a:spcBef>
                <a:spcPts val="0"/>
              </a:spcBef>
              <a:spcAft>
                <a:spcPts val="900"/>
              </a:spcAft>
            </a:pPr>
            <a:r>
              <a:rPr lang="en-US" sz="1538" dirty="0">
                <a:latin typeface="Helvetica" panose="020B0604020202020204" pitchFamily="34" charset="0"/>
                <a:cs typeface="Helvetica" panose="020B0604020202020204" pitchFamily="34" charset="0"/>
              </a:rPr>
              <a:t>NASA-GEDI Science Team is compiling a global dataset of coincident field and airborne lidar.</a:t>
            </a:r>
          </a:p>
          <a:p>
            <a:pPr>
              <a:spcBef>
                <a:spcPts val="0"/>
              </a:spcBef>
              <a:spcAft>
                <a:spcPts val="900"/>
              </a:spcAft>
            </a:pPr>
            <a:r>
              <a:rPr lang="en-US" sz="1538" dirty="0">
                <a:latin typeface="Helvetica" panose="020B0604020202020204" pitchFamily="34" charset="0"/>
                <a:cs typeface="Helvetica" panose="020B0604020202020204" pitchFamily="34" charset="0"/>
              </a:rPr>
              <a:t>Reference archive includes ~4,000 plots (0.0625-0.25 ha), and 18,500 simulated footprints (25m) over ~100 corresponding field sites. </a:t>
            </a:r>
          </a:p>
          <a:p>
            <a:pPr>
              <a:spcBef>
                <a:spcPts val="0"/>
              </a:spcBef>
              <a:spcAft>
                <a:spcPts val="900"/>
              </a:spcAft>
            </a:pPr>
            <a:r>
              <a:rPr lang="en-US" sz="1538" dirty="0">
                <a:latin typeface="Helvetica" panose="020B0604020202020204" pitchFamily="34" charset="0"/>
                <a:cs typeface="Helvetica" panose="020B0604020202020204" pitchFamily="34" charset="0"/>
              </a:rPr>
              <a:t>Next steps: CEOS-LPV Biomass team (NASA/ESA) will work to determine which GEDI reference sites can fill the needs of all missions (including data access) (Q2-2018</a:t>
            </a:r>
            <a:r>
              <a:rPr lang="en-US" sz="1538" dirty="0">
                <a:latin typeface="Helvetica" panose="020B0604020202020204" pitchFamily="34" charset="0"/>
                <a:cs typeface="Helvetica" panose="020B0604020202020204" pitchFamily="34" charset="0"/>
              </a:rPr>
              <a:t>).</a:t>
            </a:r>
          </a:p>
          <a:p>
            <a:pPr>
              <a:spcBef>
                <a:spcPts val="0"/>
              </a:spcBef>
              <a:spcAft>
                <a:spcPts val="900"/>
              </a:spcAft>
            </a:pPr>
            <a:r>
              <a:rPr lang="en-US" sz="1575" dirty="0">
                <a:latin typeface="Helvetica" panose="020B0604020202020204" pitchFamily="34" charset="0"/>
                <a:cs typeface="Helvetica" panose="020B0604020202020204" pitchFamily="34" charset="0"/>
              </a:rPr>
              <a:t>GEDI collaborations on data sharing and processing include projects relating to the </a:t>
            </a:r>
            <a:r>
              <a:rPr lang="en-US" sz="1575" dirty="0">
                <a:latin typeface="Helvetica" panose="020B0604020202020204" pitchFamily="34" charset="0"/>
                <a:cs typeface="Helvetica" panose="020B0604020202020204" pitchFamily="34" charset="0"/>
              </a:rPr>
              <a:t>ESA’s Forest Observation System </a:t>
            </a:r>
            <a:r>
              <a:rPr lang="en-US" sz="1575">
                <a:latin typeface="Helvetica" panose="020B0604020202020204" pitchFamily="34" charset="0"/>
                <a:cs typeface="Helvetica" panose="020B0604020202020204" pitchFamily="34" charset="0"/>
              </a:rPr>
              <a:t>(FOS) and </a:t>
            </a:r>
            <a:r>
              <a:rPr lang="en-US" sz="1575" dirty="0">
                <a:latin typeface="Helvetica" panose="020B0604020202020204" pitchFamily="34" charset="0"/>
                <a:cs typeface="Helvetica" panose="020B0604020202020204" pitchFamily="34" charset="0"/>
              </a:rPr>
              <a:t>the pre-proposal research for the ESA-NASA </a:t>
            </a:r>
            <a:r>
              <a:rPr lang="en-US" sz="1575" dirty="0">
                <a:latin typeface="Helvetica" panose="020B0604020202020204" pitchFamily="34" charset="0"/>
                <a:cs typeface="Helvetica" panose="020B0604020202020204" pitchFamily="34" charset="0"/>
              </a:rPr>
              <a:t>Mission Exploitation Platform (MEP</a:t>
            </a:r>
            <a:r>
              <a:rPr lang="en-US" sz="1575" dirty="0">
                <a:latin typeface="Helvetica" panose="020B0604020202020204" pitchFamily="34" charset="0"/>
                <a:cs typeface="Helvetica" panose="020B0604020202020204" pitchFamily="34" charset="0"/>
              </a:rPr>
              <a:t>).</a:t>
            </a:r>
            <a:endParaRPr lang="en-US" sz="1575" dirty="0">
              <a:latin typeface="Helvetica" panose="020B0604020202020204" pitchFamily="34" charset="0"/>
              <a:cs typeface="Helvetica" panose="020B0604020202020204" pitchFamily="34" charset="0"/>
            </a:endParaRPr>
          </a:p>
        </p:txBody>
      </p:sp>
      <p:graphicFrame>
        <p:nvGraphicFramePr>
          <p:cNvPr id="11" name="Table 10"/>
          <p:cNvGraphicFramePr>
            <a:graphicFrameLocks noGrp="1"/>
          </p:cNvGraphicFramePr>
          <p:nvPr>
            <p:extLst/>
          </p:nvPr>
        </p:nvGraphicFramePr>
        <p:xfrm>
          <a:off x="6681258" y="3777990"/>
          <a:ext cx="2351218" cy="2020737"/>
        </p:xfrm>
        <a:graphic>
          <a:graphicData uri="http://schemas.openxmlformats.org/drawingml/2006/table">
            <a:tbl>
              <a:tblPr firstRow="1" bandRow="1">
                <a:tableStyleId>{2D5ABB26-0587-4C30-8999-92F81FD0307C}</a:tableStyleId>
              </a:tblPr>
              <a:tblGrid>
                <a:gridCol w="470243">
                  <a:extLst>
                    <a:ext uri="{9D8B030D-6E8A-4147-A177-3AD203B41FA5}">
                      <a16:colId xmlns="" xmlns:a16="http://schemas.microsoft.com/office/drawing/2014/main" val="20000"/>
                    </a:ext>
                  </a:extLst>
                </a:gridCol>
                <a:gridCol w="379515">
                  <a:extLst>
                    <a:ext uri="{9D8B030D-6E8A-4147-A177-3AD203B41FA5}">
                      <a16:colId xmlns="" xmlns:a16="http://schemas.microsoft.com/office/drawing/2014/main" val="20001"/>
                    </a:ext>
                  </a:extLst>
                </a:gridCol>
                <a:gridCol w="448484">
                  <a:extLst>
                    <a:ext uri="{9D8B030D-6E8A-4147-A177-3AD203B41FA5}">
                      <a16:colId xmlns="" xmlns:a16="http://schemas.microsoft.com/office/drawing/2014/main" val="20002"/>
                    </a:ext>
                  </a:extLst>
                </a:gridCol>
                <a:gridCol w="436683">
                  <a:extLst>
                    <a:ext uri="{9D8B030D-6E8A-4147-A177-3AD203B41FA5}">
                      <a16:colId xmlns="" xmlns:a16="http://schemas.microsoft.com/office/drawing/2014/main" val="20003"/>
                    </a:ext>
                  </a:extLst>
                </a:gridCol>
                <a:gridCol w="616293">
                  <a:extLst>
                    <a:ext uri="{9D8B030D-6E8A-4147-A177-3AD203B41FA5}">
                      <a16:colId xmlns="" xmlns:a16="http://schemas.microsoft.com/office/drawing/2014/main" val="20004"/>
                    </a:ext>
                  </a:extLst>
                </a:gridCol>
              </a:tblGrid>
              <a:tr h="366340">
                <a:tc>
                  <a:txBody>
                    <a:bodyPr/>
                    <a:lstStyle/>
                    <a:p>
                      <a:pPr algn="ctr" fontAlgn="b"/>
                      <a:endParaRPr lang="en-US" sz="800" b="0" i="0" u="none" strike="noStrike" dirty="0">
                        <a:solidFill>
                          <a:srgbClr val="000000"/>
                        </a:solidFill>
                        <a:effectLst/>
                        <a:latin typeface="Calibri"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charset="0"/>
                        </a:rPr>
                        <a:t>Projects Ready</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en-US" sz="800" b="0" i="0" u="none" strike="noStrike" dirty="0">
                          <a:solidFill>
                            <a:srgbClr val="000000"/>
                          </a:solidFill>
                          <a:effectLst/>
                          <a:latin typeface="Calibri" charset="0"/>
                        </a:rPr>
                        <a:t>Project in Progress</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800" b="0" i="0" u="none" strike="noStrike">
                          <a:solidFill>
                            <a:srgbClr val="000000"/>
                          </a:solidFill>
                          <a:effectLst/>
                          <a:latin typeface="Calibri" charset="0"/>
                        </a:rPr>
                        <a:t>Projects Identified</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Calibri" charset="0"/>
                        </a:rPr>
                        <a:t>Total by Region</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246602">
                <a:tc>
                  <a:txBody>
                    <a:bodyPr/>
                    <a:lstStyle/>
                    <a:p>
                      <a:pPr algn="ctr" fontAlgn="b"/>
                      <a:r>
                        <a:rPr lang="en-US" sz="800" b="0" i="0" u="none" strike="noStrike" dirty="0">
                          <a:solidFill>
                            <a:srgbClr val="000000"/>
                          </a:solidFill>
                          <a:effectLst/>
                          <a:latin typeface="Calibri" charset="0"/>
                        </a:rPr>
                        <a:t>Australia</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charset="0"/>
                        </a:rPr>
                        <a:t>6</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is-IS" sz="800" b="0" i="0" u="none" strike="noStrike" dirty="0">
                          <a:solidFill>
                            <a:srgbClr val="000000"/>
                          </a:solidFill>
                          <a:effectLst/>
                          <a:latin typeface="Calibri" charset="0"/>
                        </a:rPr>
                        <a:t>10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800" b="0" i="0" u="none" strike="noStrike">
                          <a:solidFill>
                            <a:srgbClr val="000000"/>
                          </a:solidFill>
                          <a:effectLst/>
                          <a:latin typeface="Calibri" charset="0"/>
                        </a:rPr>
                        <a:t>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800" b="0" i="0" u="none" strike="noStrike">
                          <a:solidFill>
                            <a:srgbClr val="000000"/>
                          </a:solidFill>
                          <a:effectLst/>
                          <a:latin typeface="Calibri" charset="0"/>
                        </a:rPr>
                        <a:t>16</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129740">
                <a:tc>
                  <a:txBody>
                    <a:bodyPr/>
                    <a:lstStyle/>
                    <a:p>
                      <a:pPr algn="ctr" fontAlgn="b"/>
                      <a:r>
                        <a:rPr lang="en-US" sz="800" b="0" i="0" u="none" strike="noStrike">
                          <a:solidFill>
                            <a:srgbClr val="000000"/>
                          </a:solidFill>
                          <a:effectLst/>
                          <a:latin typeface="Calibri" charset="0"/>
                        </a:rPr>
                        <a:t>Asia</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charset="0"/>
                        </a:rPr>
                        <a:t>11</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en-US" sz="800" b="0" i="0" u="none" strike="noStrike" dirty="0">
                          <a:solidFill>
                            <a:srgbClr val="000000"/>
                          </a:solidFill>
                          <a:effectLst/>
                          <a:latin typeface="Calibri" charset="0"/>
                        </a:rPr>
                        <a:t>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800" b="0" i="0" u="none" strike="noStrike">
                          <a:solidFill>
                            <a:srgbClr val="000000"/>
                          </a:solidFill>
                          <a:effectLst/>
                          <a:latin typeface="Calibri" charset="0"/>
                        </a:rPr>
                        <a:t>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Calibri" charset="0"/>
                        </a:rPr>
                        <a:t>15</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129740">
                <a:tc>
                  <a:txBody>
                    <a:bodyPr/>
                    <a:lstStyle/>
                    <a:p>
                      <a:pPr algn="ctr" fontAlgn="b"/>
                      <a:r>
                        <a:rPr lang="en-US" sz="800" b="0" i="0" u="none" strike="noStrike" dirty="0">
                          <a:solidFill>
                            <a:srgbClr val="000000"/>
                          </a:solidFill>
                          <a:effectLst/>
                          <a:latin typeface="Calibri" charset="0"/>
                        </a:rPr>
                        <a:t>Europe</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charset="0"/>
                        </a:rPr>
                        <a:t>8</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en-US" sz="800" b="0" i="0" u="none" strike="noStrike" dirty="0">
                          <a:solidFill>
                            <a:srgbClr val="000000"/>
                          </a:solidFill>
                          <a:effectLst/>
                          <a:latin typeface="Calibri" charset="0"/>
                        </a:rPr>
                        <a:t>1</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800" b="0" i="0" u="none" strike="noStrike" dirty="0">
                          <a:solidFill>
                            <a:srgbClr val="000000"/>
                          </a:solidFill>
                          <a:effectLst/>
                          <a:latin typeface="Calibri" charset="0"/>
                        </a:rPr>
                        <a:t>8</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Calibri" charset="0"/>
                        </a:rPr>
                        <a:t>17</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246602">
                <a:tc>
                  <a:txBody>
                    <a:bodyPr/>
                    <a:lstStyle/>
                    <a:p>
                      <a:pPr algn="ctr" fontAlgn="b"/>
                      <a:r>
                        <a:rPr lang="en-US" sz="800" b="0" i="0" u="none" strike="noStrike" dirty="0">
                          <a:solidFill>
                            <a:srgbClr val="000000"/>
                          </a:solidFill>
                          <a:effectLst/>
                          <a:latin typeface="Calibri" charset="0"/>
                        </a:rPr>
                        <a:t>North America</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charset="0"/>
                        </a:rPr>
                        <a:t>14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en-US" sz="800" b="0" i="0" u="none" strike="noStrike" dirty="0">
                          <a:solidFill>
                            <a:srgbClr val="000000"/>
                          </a:solidFill>
                          <a:effectLst/>
                          <a:latin typeface="Calibri" charset="0"/>
                        </a:rPr>
                        <a:t>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800" b="0" i="0" u="none" strike="noStrike" dirty="0">
                          <a:solidFill>
                            <a:srgbClr val="000000"/>
                          </a:solidFill>
                          <a:effectLst/>
                          <a:latin typeface="Calibri" charset="0"/>
                        </a:rPr>
                        <a:t>13</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cs-CZ" sz="800" b="0" i="0" u="none" strike="noStrike" dirty="0">
                          <a:solidFill>
                            <a:srgbClr val="000000"/>
                          </a:solidFill>
                          <a:effectLst/>
                          <a:latin typeface="Calibri" charset="0"/>
                        </a:rPr>
                        <a:t>41</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129740">
                <a:tc>
                  <a:txBody>
                    <a:bodyPr/>
                    <a:lstStyle/>
                    <a:p>
                      <a:pPr algn="ctr" fontAlgn="b"/>
                      <a:r>
                        <a:rPr lang="en-US" sz="800" b="0" i="0" u="none" strike="noStrike" dirty="0">
                          <a:solidFill>
                            <a:srgbClr val="000000"/>
                          </a:solidFill>
                          <a:effectLst/>
                          <a:latin typeface="Calibri" charset="0"/>
                        </a:rPr>
                        <a:t>Africa</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charset="0"/>
                        </a:rPr>
                        <a:t>8</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en-US" sz="800" b="0" i="0" u="none" strike="noStrike" dirty="0">
                          <a:solidFill>
                            <a:srgbClr val="000000"/>
                          </a:solidFill>
                          <a:effectLst/>
                          <a:latin typeface="Calibri" charset="0"/>
                        </a:rPr>
                        <a:t>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is-IS" sz="800" b="0" i="0" u="none" strike="noStrike" dirty="0">
                          <a:solidFill>
                            <a:srgbClr val="000000"/>
                          </a:solidFill>
                          <a:effectLst/>
                          <a:latin typeface="Calibri" charset="0"/>
                        </a:rPr>
                        <a:t>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cs-CZ" sz="800" b="0" i="0" u="none" strike="noStrike" dirty="0">
                          <a:solidFill>
                            <a:srgbClr val="000000"/>
                          </a:solidFill>
                          <a:effectLst/>
                          <a:latin typeface="Calibri" charset="0"/>
                        </a:rPr>
                        <a:t>10</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252191">
                <a:tc>
                  <a:txBody>
                    <a:bodyPr/>
                    <a:lstStyle/>
                    <a:p>
                      <a:pPr algn="ctr" fontAlgn="b"/>
                      <a:r>
                        <a:rPr lang="en-US" sz="800" b="0" i="0" u="none" strike="noStrike" dirty="0">
                          <a:solidFill>
                            <a:srgbClr val="000000"/>
                          </a:solidFill>
                          <a:effectLst/>
                          <a:latin typeface="Calibri" charset="0"/>
                        </a:rPr>
                        <a:t>Central America</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0" i="0" u="none" strike="noStrike" dirty="0">
                          <a:solidFill>
                            <a:srgbClr val="000000"/>
                          </a:solidFill>
                          <a:effectLst/>
                          <a:latin typeface="Calibri" charset="0"/>
                        </a:rPr>
                        <a:t>5</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is-IS" sz="800" b="0" i="0" u="none" strike="noStrike" dirty="0">
                          <a:solidFill>
                            <a:srgbClr val="000000"/>
                          </a:solidFill>
                          <a:effectLst/>
                          <a:latin typeface="Calibri" charset="0"/>
                        </a:rPr>
                        <a:t>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800" b="0" i="0" u="none" strike="noStrike" dirty="0">
                          <a:solidFill>
                            <a:srgbClr val="000000"/>
                          </a:solidFill>
                          <a:effectLst/>
                          <a:latin typeface="Calibri" charset="0"/>
                        </a:rPr>
                        <a:t>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Calibri" charset="0"/>
                        </a:rPr>
                        <a:t>7</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246602">
                <a:tc>
                  <a:txBody>
                    <a:bodyPr/>
                    <a:lstStyle/>
                    <a:p>
                      <a:pPr algn="ctr" fontAlgn="b"/>
                      <a:r>
                        <a:rPr lang="en-US" sz="800" b="0" i="0" u="none" strike="noStrike" dirty="0">
                          <a:solidFill>
                            <a:srgbClr val="000000"/>
                          </a:solidFill>
                          <a:effectLst/>
                          <a:latin typeface="Calibri" charset="0"/>
                        </a:rPr>
                        <a:t>South America</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800" b="0" i="0" u="none" strike="noStrike" dirty="0">
                          <a:solidFill>
                            <a:srgbClr val="000000"/>
                          </a:solidFill>
                          <a:effectLst/>
                          <a:latin typeface="Calibri" charset="0"/>
                        </a:rPr>
                        <a:t>12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en-US" sz="800" b="0" i="0" u="none" strike="noStrike" dirty="0">
                          <a:solidFill>
                            <a:srgbClr val="000000"/>
                          </a:solidFill>
                          <a:effectLst/>
                          <a:latin typeface="Calibri" charset="0"/>
                        </a:rPr>
                        <a:t>3</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800" b="0" i="0" u="none" strike="noStrike">
                          <a:solidFill>
                            <a:srgbClr val="000000"/>
                          </a:solidFill>
                          <a:effectLst/>
                          <a:latin typeface="Calibri" charset="0"/>
                        </a:rPr>
                        <a:t>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fi-FI" sz="800" b="0" i="0" u="none" strike="noStrike" dirty="0">
                          <a:solidFill>
                            <a:srgbClr val="000000"/>
                          </a:solidFill>
                          <a:effectLst/>
                          <a:latin typeface="Calibri" charset="0"/>
                        </a:rPr>
                        <a:t>19</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246602">
                <a:tc>
                  <a:txBody>
                    <a:bodyPr/>
                    <a:lstStyle/>
                    <a:p>
                      <a:pPr algn="ctr" fontAlgn="b"/>
                      <a:r>
                        <a:rPr lang="en-US" sz="800" b="0" i="0" u="none" strike="noStrike" dirty="0">
                          <a:solidFill>
                            <a:srgbClr val="000000"/>
                          </a:solidFill>
                          <a:effectLst/>
                          <a:latin typeface="Calibri" charset="0"/>
                        </a:rPr>
                        <a:t>Total by Status</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is-IS" sz="800" b="0" i="0" u="none" strike="noStrike" dirty="0">
                          <a:solidFill>
                            <a:srgbClr val="000000"/>
                          </a:solidFill>
                          <a:effectLst/>
                          <a:latin typeface="Calibri" charset="0"/>
                        </a:rPr>
                        <a:t>64</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F2A1"/>
                    </a:solidFill>
                  </a:tcPr>
                </a:tc>
                <a:tc>
                  <a:txBody>
                    <a:bodyPr/>
                    <a:lstStyle/>
                    <a:p>
                      <a:pPr algn="ctr" fontAlgn="b"/>
                      <a:r>
                        <a:rPr lang="en-US" sz="800" b="0" i="0" u="none" strike="noStrike" dirty="0">
                          <a:solidFill>
                            <a:srgbClr val="000000"/>
                          </a:solidFill>
                          <a:effectLst/>
                          <a:latin typeface="Calibri" charset="0"/>
                        </a:rPr>
                        <a:t>20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is-IS" sz="800" b="0" i="0" u="none" strike="noStrike" dirty="0">
                          <a:solidFill>
                            <a:srgbClr val="000000"/>
                          </a:solidFill>
                          <a:effectLst/>
                          <a:latin typeface="Calibri" charset="0"/>
                        </a:rPr>
                        <a:t>31</a:t>
                      </a:r>
                    </a:p>
                  </a:txBody>
                  <a:tcPr marL="9525" marR="9525" marT="9525"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800" b="0" i="0" u="none" strike="noStrike" dirty="0">
                          <a:solidFill>
                            <a:srgbClr val="000000"/>
                          </a:solidFill>
                          <a:effectLst/>
                          <a:latin typeface="Calibri" charset="0"/>
                        </a:rPr>
                        <a:t>115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8"/>
                  </a:ext>
                </a:extLst>
              </a:tr>
            </a:tbl>
          </a:graphicData>
        </a:graphic>
      </p:graphicFrame>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651" y="3777990"/>
            <a:ext cx="3469565" cy="1994161"/>
          </a:xfrm>
          <a:prstGeom prst="rect">
            <a:avLst/>
          </a:prstGeom>
          <a:ln w="15875">
            <a:solidFill>
              <a:schemeClr val="tx1"/>
            </a:solidFill>
          </a:ln>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1420" y="1614763"/>
            <a:ext cx="3166355" cy="2048927"/>
          </a:xfrm>
          <a:prstGeom prst="rect">
            <a:avLst/>
          </a:prstGeom>
          <a:solidFill>
            <a:schemeClr val="bg1"/>
          </a:solidFill>
          <a:ln>
            <a:solidFill>
              <a:schemeClr val="tx1"/>
            </a:solidFill>
          </a:ln>
        </p:spPr>
      </p:pic>
    </p:spTree>
    <p:extLst>
      <p:ext uri="{BB962C8B-B14F-4D97-AF65-F5344CB8AC3E}">
        <p14:creationId xmlns:p14="http://schemas.microsoft.com/office/powerpoint/2010/main" val="11003176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990600"/>
          </a:xfrm>
        </p:spPr>
        <p:txBody>
          <a:bodyPr/>
          <a:lstStyle/>
          <a:p>
            <a:pPr algn="ctr"/>
            <a:r>
              <a:rPr lang="en-US" sz="2800" dirty="0" smtClean="0"/>
              <a:t>GEO Carbon and GHG Initiative</a:t>
            </a:r>
            <a:endParaRPr lang="en-US" sz="2800" dirty="0"/>
          </a:p>
        </p:txBody>
      </p:sp>
      <p:sp>
        <p:nvSpPr>
          <p:cNvPr id="117763" name="Rectangle 3"/>
          <p:cNvSpPr>
            <a:spLocks noGrp="1" noChangeArrowheads="1"/>
          </p:cNvSpPr>
          <p:nvPr>
            <p:ph idx="1"/>
          </p:nvPr>
        </p:nvSpPr>
        <p:spPr>
          <a:xfrm>
            <a:off x="304800" y="1371600"/>
            <a:ext cx="8534400" cy="4800600"/>
          </a:xfrm>
        </p:spPr>
        <p:txBody>
          <a:bodyPr>
            <a:normAutofit fontScale="70000" lnSpcReduction="20000"/>
          </a:bodyPr>
          <a:lstStyle/>
          <a:p>
            <a:r>
              <a:rPr lang="en-GB" sz="2600" dirty="0" smtClean="0"/>
              <a:t>Accepted as a GEO Initiative at 3</a:t>
            </a:r>
            <a:r>
              <a:rPr lang="en-GB" sz="2600" baseline="30000" dirty="0" smtClean="0"/>
              <a:t>rd</a:t>
            </a:r>
            <a:r>
              <a:rPr lang="en-GB" sz="2600" dirty="0" smtClean="0"/>
              <a:t> GEO Programme Board 2016</a:t>
            </a:r>
          </a:p>
          <a:p>
            <a:endParaRPr lang="en-GB" sz="2600" dirty="0"/>
          </a:p>
          <a:p>
            <a:r>
              <a:rPr lang="en-US" sz="2600" dirty="0">
                <a:solidFill>
                  <a:srgbClr val="0000CC"/>
                </a:solidFill>
              </a:rPr>
              <a:t>The GEO </a:t>
            </a:r>
            <a:r>
              <a:rPr lang="en-US" sz="2600" dirty="0" smtClean="0">
                <a:solidFill>
                  <a:srgbClr val="0000CC"/>
                </a:solidFill>
              </a:rPr>
              <a:t>C</a:t>
            </a:r>
            <a:r>
              <a:rPr lang="en-US" sz="2600" dirty="0">
                <a:solidFill>
                  <a:srgbClr val="0000CC"/>
                </a:solidFill>
              </a:rPr>
              <a:t> </a:t>
            </a:r>
            <a:r>
              <a:rPr lang="en-US" sz="2600" dirty="0" smtClean="0">
                <a:solidFill>
                  <a:srgbClr val="0000CC"/>
                </a:solidFill>
              </a:rPr>
              <a:t>and GHG initiative provides </a:t>
            </a:r>
            <a:r>
              <a:rPr lang="en-US" sz="2600" u="sng" dirty="0">
                <a:solidFill>
                  <a:srgbClr val="0000CC"/>
                </a:solidFill>
              </a:rPr>
              <a:t>cross integration</a:t>
            </a:r>
            <a:r>
              <a:rPr lang="en-US" sz="2600" dirty="0">
                <a:solidFill>
                  <a:srgbClr val="0000CC"/>
                </a:solidFill>
              </a:rPr>
              <a:t> and </a:t>
            </a:r>
            <a:r>
              <a:rPr lang="en-US" sz="2600" u="sng" dirty="0">
                <a:solidFill>
                  <a:srgbClr val="0000CC"/>
                </a:solidFill>
              </a:rPr>
              <a:t>coordination of the interfaces</a:t>
            </a:r>
            <a:r>
              <a:rPr lang="en-US" sz="2600" dirty="0">
                <a:solidFill>
                  <a:srgbClr val="0000CC"/>
                </a:solidFill>
              </a:rPr>
              <a:t> (between: atmosphere, ocean and terrestrial domains; space-based, air-borne and in-situ monitoring systems</a:t>
            </a:r>
            <a:r>
              <a:rPr lang="en-US" sz="2600" dirty="0" smtClean="0">
                <a:solidFill>
                  <a:srgbClr val="0000CC"/>
                </a:solidFill>
              </a:rPr>
              <a:t>;). </a:t>
            </a:r>
            <a:r>
              <a:rPr lang="en-US" sz="2600" dirty="0" smtClean="0">
                <a:solidFill>
                  <a:srgbClr val="00B050"/>
                </a:solidFill>
              </a:rPr>
              <a:t>It builds </a:t>
            </a:r>
            <a:r>
              <a:rPr lang="en-US" sz="2600" dirty="0">
                <a:solidFill>
                  <a:srgbClr val="00B050"/>
                </a:solidFill>
              </a:rPr>
              <a:t>on existing strategies, initiatives, networks and infrastructures, and </a:t>
            </a:r>
            <a:r>
              <a:rPr lang="en-US" sz="2600" dirty="0" smtClean="0">
                <a:solidFill>
                  <a:srgbClr val="00B050"/>
                </a:solidFill>
              </a:rPr>
              <a:t>integrates </a:t>
            </a:r>
            <a:r>
              <a:rPr lang="en-US" sz="2600" dirty="0">
                <a:solidFill>
                  <a:srgbClr val="00B050"/>
                </a:solidFill>
              </a:rPr>
              <a:t>them with the missing pieces to obtain a comprehensive globally coordinated GHG observation and analysis system</a:t>
            </a:r>
            <a:r>
              <a:rPr lang="en-US" sz="2600" dirty="0" smtClean="0">
                <a:solidFill>
                  <a:srgbClr val="00B050"/>
                </a:solidFill>
              </a:rPr>
              <a:t>.</a:t>
            </a:r>
          </a:p>
          <a:p>
            <a:pPr marL="0" indent="0">
              <a:buNone/>
            </a:pPr>
            <a:r>
              <a:rPr lang="en-US" sz="2600" dirty="0" smtClean="0">
                <a:solidFill>
                  <a:schemeClr val="tx1"/>
                </a:solidFill>
              </a:rPr>
              <a:t>Key Elements</a:t>
            </a:r>
          </a:p>
          <a:p>
            <a:pPr lvl="1">
              <a:spcAft>
                <a:spcPts val="600"/>
              </a:spcAft>
            </a:pPr>
            <a:r>
              <a:rPr lang="en-GB" sz="2600" b="1" dirty="0" smtClean="0"/>
              <a:t>Task 1: User </a:t>
            </a:r>
            <a:r>
              <a:rPr lang="en-GB" sz="2600" b="1" dirty="0"/>
              <a:t>needs and policy </a:t>
            </a:r>
            <a:r>
              <a:rPr lang="en-GB" sz="2600" b="1" dirty="0" smtClean="0"/>
              <a:t>interface (policy and science requirements)</a:t>
            </a:r>
            <a:endParaRPr lang="it-IT" sz="2600" dirty="0"/>
          </a:p>
          <a:p>
            <a:pPr lvl="1">
              <a:spcAft>
                <a:spcPts val="600"/>
              </a:spcAft>
            </a:pPr>
            <a:r>
              <a:rPr lang="en-GB" sz="2600" b="1" dirty="0" smtClean="0"/>
              <a:t>Task 2: Data </a:t>
            </a:r>
            <a:r>
              <a:rPr lang="en-GB" sz="2600" b="1" dirty="0"/>
              <a:t>access and </a:t>
            </a:r>
            <a:r>
              <a:rPr lang="en-GB" sz="2600" b="1" dirty="0" smtClean="0"/>
              <a:t>availability (</a:t>
            </a:r>
            <a:r>
              <a:rPr lang="en-GB" sz="2600" b="1" dirty="0" smtClean="0">
                <a:solidFill>
                  <a:srgbClr val="FF0000"/>
                </a:solidFill>
              </a:rPr>
              <a:t>CEOS</a:t>
            </a:r>
            <a:r>
              <a:rPr lang="en-GB" sz="2600" b="1" dirty="0" smtClean="0"/>
              <a:t>)</a:t>
            </a:r>
          </a:p>
          <a:p>
            <a:pPr lvl="1">
              <a:spcAft>
                <a:spcPts val="600"/>
              </a:spcAft>
            </a:pPr>
            <a:r>
              <a:rPr lang="en-GB" sz="2600" b="1" dirty="0" smtClean="0"/>
              <a:t>Task 3: </a:t>
            </a:r>
            <a:r>
              <a:rPr lang="en-US" sz="2600" b="1" dirty="0" smtClean="0"/>
              <a:t>Optimization </a:t>
            </a:r>
            <a:r>
              <a:rPr lang="en-US" sz="2600" b="1" dirty="0"/>
              <a:t>of observational </a:t>
            </a:r>
            <a:r>
              <a:rPr lang="en-US" sz="2600" b="1" dirty="0" smtClean="0"/>
              <a:t>networks (</a:t>
            </a:r>
            <a:r>
              <a:rPr lang="en-US" sz="2600" b="1" dirty="0" smtClean="0">
                <a:solidFill>
                  <a:srgbClr val="FF0000"/>
                </a:solidFill>
              </a:rPr>
              <a:t>CEOS</a:t>
            </a:r>
            <a:r>
              <a:rPr lang="en-US" sz="2600" b="1" dirty="0" smtClean="0"/>
              <a:t>)</a:t>
            </a:r>
            <a:endParaRPr lang="it-IT" sz="2600" dirty="0"/>
          </a:p>
          <a:p>
            <a:pPr lvl="1">
              <a:spcAft>
                <a:spcPts val="600"/>
              </a:spcAft>
            </a:pPr>
            <a:r>
              <a:rPr lang="en-US" sz="2600" b="1" dirty="0" smtClean="0"/>
              <a:t>Task 4: Budget </a:t>
            </a:r>
            <a:r>
              <a:rPr lang="en-US" sz="2600" b="1" dirty="0"/>
              <a:t>calculation consistency </a:t>
            </a:r>
            <a:r>
              <a:rPr lang="en-US" sz="2600" b="1" dirty="0" smtClean="0"/>
              <a:t>(Global, Regional, sub-Regional, National, Local) (</a:t>
            </a:r>
            <a:r>
              <a:rPr lang="en-US" sz="2600" b="1" dirty="0" smtClean="0">
                <a:solidFill>
                  <a:srgbClr val="FF0000"/>
                </a:solidFill>
              </a:rPr>
              <a:t>CEOS Carbon Strategy</a:t>
            </a:r>
            <a:r>
              <a:rPr lang="en-US" sz="2600" b="1" dirty="0" smtClean="0"/>
              <a:t>)</a:t>
            </a:r>
          </a:p>
          <a:p>
            <a:pPr>
              <a:spcAft>
                <a:spcPts val="600"/>
              </a:spcAft>
            </a:pPr>
            <a:r>
              <a:rPr lang="en-US" sz="2600" b="1" dirty="0" smtClean="0"/>
              <a:t>CEOS POC: Stephen Plummer, ESA – member of Executive Committee</a:t>
            </a:r>
            <a:endParaRPr lang="it-IT" sz="2600" dirty="0"/>
          </a:p>
          <a:p>
            <a:endParaRPr lang="en-GB" dirty="0"/>
          </a:p>
        </p:txBody>
      </p:sp>
      <p:sp>
        <p:nvSpPr>
          <p:cNvPr id="3" name="TextBox 2"/>
          <p:cNvSpPr txBox="1"/>
          <p:nvPr/>
        </p:nvSpPr>
        <p:spPr>
          <a:xfrm>
            <a:off x="179292" y="6243937"/>
            <a:ext cx="8785416" cy="461663"/>
          </a:xfrm>
          <a:prstGeom prst="rect">
            <a:avLst/>
          </a:prstGeom>
          <a:noFill/>
          <a:ln w="12700" cap="flat">
            <a:solidFill>
              <a:schemeClr val="accent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smtClean="0">
                <a:ln>
                  <a:noFill/>
                </a:ln>
                <a:solidFill>
                  <a:srgbClr val="002569"/>
                </a:solidFill>
                <a:effectLst/>
                <a:uFillTx/>
              </a:rPr>
              <a:t>Potential for this to be integrator</a:t>
            </a:r>
            <a:r>
              <a:rPr kumimoji="0" lang="en-US" sz="2400" b="1" i="0" u="none" strike="noStrike" cap="none" spc="0" normalizeH="0" dirty="0" smtClean="0">
                <a:ln>
                  <a:noFill/>
                </a:ln>
                <a:solidFill>
                  <a:srgbClr val="002569"/>
                </a:solidFill>
                <a:effectLst/>
                <a:uFillTx/>
              </a:rPr>
              <a:t> for global in-situ networks</a:t>
            </a:r>
            <a:endParaRPr kumimoji="0" lang="en-US" sz="2400" b="1"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10275529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99962" y="221726"/>
            <a:ext cx="8568871" cy="5704946"/>
          </a:xfrm>
        </p:spPr>
        <p:txBody>
          <a:bodyPr>
            <a:normAutofit fontScale="32500" lnSpcReduction="20000"/>
          </a:bodyPr>
          <a:lstStyle/>
          <a:p>
            <a:pPr marL="0" indent="0">
              <a:lnSpc>
                <a:spcPct val="120000"/>
              </a:lnSpc>
              <a:spcBef>
                <a:spcPts val="0"/>
              </a:spcBef>
              <a:spcAft>
                <a:spcPts val="600"/>
              </a:spcAft>
              <a:buNone/>
            </a:pPr>
            <a:r>
              <a:rPr lang="en-US" sz="8000" b="1" dirty="0">
                <a:solidFill>
                  <a:srgbClr val="004494"/>
                </a:solidFill>
                <a:latin typeface="Arial"/>
                <a:cs typeface="Arial"/>
              </a:rPr>
              <a:t>COP-21: Paris </a:t>
            </a:r>
            <a:r>
              <a:rPr lang="en-US" sz="8000" b="1" dirty="0" smtClean="0">
                <a:solidFill>
                  <a:srgbClr val="004494"/>
                </a:solidFill>
                <a:latin typeface="Arial"/>
                <a:cs typeface="Arial"/>
              </a:rPr>
              <a:t>Agreement Article 7 (7c)</a:t>
            </a:r>
          </a:p>
          <a:p>
            <a:pPr>
              <a:lnSpc>
                <a:spcPct val="120000"/>
              </a:lnSpc>
              <a:spcBef>
                <a:spcPts val="0"/>
              </a:spcBef>
              <a:spcAft>
                <a:spcPts val="1200"/>
              </a:spcAft>
            </a:pPr>
            <a:r>
              <a:rPr lang="en-US" sz="5600" dirty="0" smtClean="0">
                <a:solidFill>
                  <a:srgbClr val="004494"/>
                </a:solidFill>
                <a:latin typeface="Arial"/>
                <a:cs typeface="Arial"/>
              </a:rPr>
              <a:t>Strengthening </a:t>
            </a:r>
            <a:r>
              <a:rPr lang="en-US" sz="5600" dirty="0">
                <a:solidFill>
                  <a:srgbClr val="004494"/>
                </a:solidFill>
                <a:latin typeface="Arial"/>
                <a:cs typeface="Arial"/>
              </a:rPr>
              <a:t>scientific knowledge on climate, including research, systematic observation of the climate system and early warning systems, in a manner that informs climate services and supports decision- </a:t>
            </a:r>
            <a:r>
              <a:rPr lang="en-US" sz="5600" dirty="0" smtClean="0">
                <a:solidFill>
                  <a:srgbClr val="004494"/>
                </a:solidFill>
                <a:latin typeface="Arial"/>
                <a:cs typeface="Arial"/>
              </a:rPr>
              <a:t>making</a:t>
            </a:r>
          </a:p>
          <a:p>
            <a:pPr>
              <a:lnSpc>
                <a:spcPct val="120000"/>
              </a:lnSpc>
              <a:spcBef>
                <a:spcPts val="0"/>
              </a:spcBef>
              <a:spcAft>
                <a:spcPts val="600"/>
              </a:spcAft>
            </a:pPr>
            <a:r>
              <a:rPr lang="en-US" sz="5600" dirty="0" smtClean="0">
                <a:solidFill>
                  <a:srgbClr val="004494"/>
                </a:solidFill>
                <a:latin typeface="Arial"/>
                <a:cs typeface="Arial"/>
              </a:rPr>
              <a:t>Developing </a:t>
            </a:r>
            <a:r>
              <a:rPr lang="en-US" sz="5600" dirty="0" smtClean="0">
                <a:solidFill>
                  <a:srgbClr val="008000"/>
                </a:solidFill>
                <a:latin typeface="Arial"/>
                <a:cs typeface="Arial"/>
              </a:rPr>
              <a:t>the </a:t>
            </a:r>
            <a:r>
              <a:rPr lang="en-US" sz="5600" dirty="0" smtClean="0">
                <a:solidFill>
                  <a:srgbClr val="008000"/>
                </a:solidFill>
                <a:effectLst/>
                <a:latin typeface="Arial"/>
                <a:cs typeface="Arial"/>
              </a:rPr>
              <a:t>Transparency Framework (the </a:t>
            </a:r>
            <a:r>
              <a:rPr lang="en-US" sz="5600" dirty="0" smtClean="0">
                <a:solidFill>
                  <a:srgbClr val="008000"/>
                </a:solidFill>
                <a:latin typeface="Arial"/>
                <a:cs typeface="Arial"/>
              </a:rPr>
              <a:t>need </a:t>
            </a:r>
            <a:r>
              <a:rPr lang="en-US" sz="5600" dirty="0">
                <a:solidFill>
                  <a:srgbClr val="008000"/>
                </a:solidFill>
                <a:latin typeface="Arial"/>
                <a:cs typeface="Arial"/>
              </a:rPr>
              <a:t>to promote transparency, accuracy, completeness, consistency, and </a:t>
            </a:r>
            <a:r>
              <a:rPr lang="en-US" sz="5600" dirty="0" smtClean="0">
                <a:solidFill>
                  <a:srgbClr val="008000"/>
                </a:solidFill>
                <a:latin typeface="Arial"/>
                <a:cs typeface="Arial"/>
              </a:rPr>
              <a:t>comparability, and environmental integrity) &amp; Global Stock-take</a:t>
            </a:r>
            <a:endParaRPr lang="en-US" sz="5600" dirty="0">
              <a:solidFill>
                <a:srgbClr val="008000"/>
              </a:solidFill>
              <a:latin typeface="Arial"/>
              <a:cs typeface="Arial"/>
            </a:endParaRPr>
          </a:p>
          <a:p>
            <a:pPr marL="0" indent="0">
              <a:lnSpc>
                <a:spcPct val="120000"/>
              </a:lnSpc>
              <a:spcBef>
                <a:spcPts val="0"/>
              </a:spcBef>
              <a:spcAft>
                <a:spcPts val="600"/>
              </a:spcAft>
              <a:buNone/>
            </a:pPr>
            <a:r>
              <a:rPr lang="en-US" sz="8000" b="1" dirty="0">
                <a:solidFill>
                  <a:srgbClr val="004494"/>
                </a:solidFill>
                <a:latin typeface="Arial"/>
                <a:cs typeface="Arial"/>
              </a:rPr>
              <a:t>SBSTA Conclusions:</a:t>
            </a:r>
          </a:p>
          <a:p>
            <a:pPr>
              <a:lnSpc>
                <a:spcPct val="120000"/>
              </a:lnSpc>
              <a:spcBef>
                <a:spcPts val="0"/>
              </a:spcBef>
              <a:spcAft>
                <a:spcPts val="1200"/>
              </a:spcAft>
            </a:pPr>
            <a:r>
              <a:rPr lang="en-US" sz="5600" dirty="0">
                <a:solidFill>
                  <a:srgbClr val="004494"/>
                </a:solidFill>
                <a:latin typeface="Arial"/>
                <a:cs typeface="Arial"/>
              </a:rPr>
              <a:t>N</a:t>
            </a:r>
            <a:r>
              <a:rPr lang="en-US" sz="5600" dirty="0" smtClean="0">
                <a:solidFill>
                  <a:srgbClr val="004494"/>
                </a:solidFill>
                <a:latin typeface="Arial"/>
                <a:cs typeface="Arial"/>
              </a:rPr>
              <a:t>oted with appreciation the [Status] </a:t>
            </a:r>
            <a:r>
              <a:rPr lang="en-US" sz="5600" dirty="0">
                <a:solidFill>
                  <a:srgbClr val="004494"/>
                </a:solidFill>
                <a:latin typeface="Arial"/>
                <a:cs typeface="Arial"/>
              </a:rPr>
              <a:t>report by </a:t>
            </a:r>
            <a:r>
              <a:rPr lang="en-US" sz="5600" dirty="0" smtClean="0">
                <a:solidFill>
                  <a:srgbClr val="004494"/>
                </a:solidFill>
                <a:latin typeface="Arial"/>
                <a:cs typeface="Arial"/>
              </a:rPr>
              <a:t>GCOS</a:t>
            </a:r>
          </a:p>
          <a:p>
            <a:pPr>
              <a:lnSpc>
                <a:spcPct val="120000"/>
              </a:lnSpc>
              <a:spcBef>
                <a:spcPts val="0"/>
              </a:spcBef>
              <a:spcAft>
                <a:spcPts val="1200"/>
              </a:spcAft>
            </a:pPr>
            <a:r>
              <a:rPr lang="en-US" sz="5600" dirty="0">
                <a:solidFill>
                  <a:srgbClr val="004494"/>
                </a:solidFill>
                <a:latin typeface="Arial"/>
                <a:cs typeface="Arial"/>
              </a:rPr>
              <a:t>E</a:t>
            </a:r>
            <a:r>
              <a:rPr lang="en-US" sz="5600" dirty="0" smtClean="0">
                <a:solidFill>
                  <a:srgbClr val="004494"/>
                </a:solidFill>
                <a:latin typeface="Arial"/>
                <a:cs typeface="Arial"/>
              </a:rPr>
              <a:t>ncouraged </a:t>
            </a:r>
            <a:r>
              <a:rPr lang="en-US" sz="5600" dirty="0">
                <a:solidFill>
                  <a:srgbClr val="008000"/>
                </a:solidFill>
                <a:latin typeface="Arial"/>
                <a:cs typeface="Arial"/>
              </a:rPr>
              <a:t>GCOS to consider the outcomes of the twenty-first session of the Conference of the Parties </a:t>
            </a:r>
            <a:r>
              <a:rPr lang="en-US" sz="5600" dirty="0">
                <a:solidFill>
                  <a:srgbClr val="004494"/>
                </a:solidFill>
                <a:latin typeface="Arial"/>
                <a:cs typeface="Arial"/>
              </a:rPr>
              <a:t>when preparing the GCOS IP </a:t>
            </a:r>
            <a:r>
              <a:rPr lang="en-US" sz="5600" dirty="0" smtClean="0">
                <a:solidFill>
                  <a:srgbClr val="004494"/>
                </a:solidFill>
                <a:latin typeface="Arial"/>
                <a:cs typeface="Arial"/>
              </a:rPr>
              <a:t>2016</a:t>
            </a:r>
          </a:p>
          <a:p>
            <a:pPr>
              <a:lnSpc>
                <a:spcPct val="120000"/>
              </a:lnSpc>
              <a:spcBef>
                <a:spcPts val="0"/>
              </a:spcBef>
              <a:spcAft>
                <a:spcPts val="600"/>
              </a:spcAft>
            </a:pPr>
            <a:r>
              <a:rPr lang="en-US" sz="5600" dirty="0">
                <a:solidFill>
                  <a:srgbClr val="004494"/>
                </a:solidFill>
                <a:latin typeface="Arial"/>
                <a:cs typeface="Arial"/>
              </a:rPr>
              <a:t>I</a:t>
            </a:r>
            <a:r>
              <a:rPr lang="en-US" sz="5600" dirty="0" smtClean="0">
                <a:solidFill>
                  <a:srgbClr val="004494"/>
                </a:solidFill>
                <a:latin typeface="Arial"/>
                <a:cs typeface="Arial"/>
              </a:rPr>
              <a:t>nvited </a:t>
            </a:r>
            <a:r>
              <a:rPr lang="en-US" sz="5600" dirty="0">
                <a:solidFill>
                  <a:srgbClr val="004494"/>
                </a:solidFill>
                <a:latin typeface="Arial"/>
                <a:cs typeface="Arial"/>
              </a:rPr>
              <a:t>GCOS to collaborate with relevant partners to continue enhancing access to, and understanding and interpretation of, data products and information to support decision-making on adaptation and mitigation at national, regional and global </a:t>
            </a:r>
            <a:r>
              <a:rPr lang="en-US" sz="5600" dirty="0" smtClean="0">
                <a:solidFill>
                  <a:srgbClr val="004494"/>
                </a:solidFill>
                <a:latin typeface="Arial"/>
                <a:cs typeface="Arial"/>
              </a:rPr>
              <a:t>scales</a:t>
            </a:r>
          </a:p>
        </p:txBody>
      </p:sp>
      <p:grpSp>
        <p:nvGrpSpPr>
          <p:cNvPr id="3" name="Group 2"/>
          <p:cNvGrpSpPr/>
          <p:nvPr/>
        </p:nvGrpSpPr>
        <p:grpSpPr>
          <a:xfrm>
            <a:off x="609600" y="5410200"/>
            <a:ext cx="8229600" cy="1148273"/>
            <a:chOff x="846666" y="5334000"/>
            <a:chExt cx="6379645" cy="1148273"/>
          </a:xfrm>
        </p:grpSpPr>
        <p:pic>
          <p:nvPicPr>
            <p:cNvPr id="8" name="Picture 7"/>
            <p:cNvPicPr>
              <a:picLocks noChangeAspect="1"/>
            </p:cNvPicPr>
            <p:nvPr/>
          </p:nvPicPr>
          <p:blipFill>
            <a:blip r:embed="rId3"/>
            <a:stretch>
              <a:fillRect/>
            </a:stretch>
          </p:blipFill>
          <p:spPr>
            <a:xfrm>
              <a:off x="5541122" y="5471160"/>
              <a:ext cx="1685189" cy="1011113"/>
            </a:xfrm>
            <a:prstGeom prst="rect">
              <a:avLst/>
            </a:prstGeom>
          </p:spPr>
        </p:pic>
        <p:pic>
          <p:nvPicPr>
            <p:cNvPr id="9" name="Picture 8"/>
            <p:cNvPicPr>
              <a:picLocks noChangeAspect="1"/>
            </p:cNvPicPr>
            <p:nvPr/>
          </p:nvPicPr>
          <p:blipFill>
            <a:blip r:embed="rId4"/>
            <a:stretch>
              <a:fillRect/>
            </a:stretch>
          </p:blipFill>
          <p:spPr>
            <a:xfrm>
              <a:off x="846666" y="5631227"/>
              <a:ext cx="2106487" cy="610650"/>
            </a:xfrm>
            <a:prstGeom prst="rect">
              <a:avLst/>
            </a:prstGeom>
          </p:spPr>
        </p:pic>
        <p:sp>
          <p:nvSpPr>
            <p:cNvPr id="10" name="TextBox 9"/>
            <p:cNvSpPr txBox="1"/>
            <p:nvPr/>
          </p:nvSpPr>
          <p:spPr>
            <a:xfrm>
              <a:off x="3741135" y="5334000"/>
              <a:ext cx="891602" cy="1107996"/>
            </a:xfrm>
            <a:prstGeom prst="rect">
              <a:avLst/>
            </a:prstGeom>
            <a:noFill/>
          </p:spPr>
          <p:txBody>
            <a:bodyPr wrap="square" rtlCol="0">
              <a:spAutoFit/>
            </a:bodyPr>
            <a:lstStyle/>
            <a:p>
              <a:r>
                <a:rPr lang="en-GB" sz="6600" b="1" dirty="0" smtClean="0">
                  <a:solidFill>
                    <a:schemeClr val="bg1">
                      <a:lumMod val="50000"/>
                    </a:schemeClr>
                  </a:solidFill>
                </a:rPr>
                <a:t>@</a:t>
              </a:r>
              <a:endParaRPr lang="en-GB" sz="6600" b="1" dirty="0">
                <a:solidFill>
                  <a:schemeClr val="bg1">
                    <a:lumMod val="50000"/>
                  </a:schemeClr>
                </a:solidFill>
              </a:endParaRPr>
            </a:p>
          </p:txBody>
        </p:sp>
      </p:grpSp>
    </p:spTree>
    <p:extLst>
      <p:ext uri="{BB962C8B-B14F-4D97-AF65-F5344CB8AC3E}">
        <p14:creationId xmlns:p14="http://schemas.microsoft.com/office/powerpoint/2010/main" val="1195513919"/>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6781800" cy="838200"/>
          </a:xfrm>
        </p:spPr>
        <p:txBody>
          <a:bodyPr/>
          <a:lstStyle/>
          <a:p>
            <a:pPr algn="l"/>
            <a:r>
              <a:rPr lang="en-US" smtClean="0"/>
              <a:t>Action in GCOS IP 2016</a:t>
            </a:r>
            <a:endParaRPr lang="en-US" dirty="0"/>
          </a:p>
        </p:txBody>
      </p:sp>
      <p:sp>
        <p:nvSpPr>
          <p:cNvPr id="3" name="Slide Number Placeholder 2"/>
          <p:cNvSpPr>
            <a:spLocks noGrp="1"/>
          </p:cNvSpPr>
          <p:nvPr>
            <p:ph type="sldNum" sz="quarter" idx="12"/>
          </p:nvPr>
        </p:nvSpPr>
        <p:spPr/>
        <p:txBody>
          <a:bodyPr/>
          <a:lstStyle/>
          <a:p>
            <a:fld id="{C8E38066-F069-41C9-B38D-47DB557F2632}" type="slidenum">
              <a:rPr lang="en-GB" smtClean="0"/>
              <a:pPr/>
              <a:t>4</a:t>
            </a:fld>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989" y="2209800"/>
            <a:ext cx="8222411" cy="3191822"/>
          </a:xfrm>
          <a:prstGeom prst="rect">
            <a:avLst/>
          </a:prstGeom>
        </p:spPr>
      </p:pic>
    </p:spTree>
    <p:extLst>
      <p:ext uri="{BB962C8B-B14F-4D97-AF65-F5344CB8AC3E}">
        <p14:creationId xmlns:p14="http://schemas.microsoft.com/office/powerpoint/2010/main" val="14562830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8E38066-F069-41C9-B38D-47DB557F2632}" type="slidenum">
              <a:rPr lang="en-GB" smtClean="0"/>
              <a:pPr/>
              <a:t>5</a:t>
            </a:fld>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4857653"/>
            <a:ext cx="4427292" cy="192414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86" y="0"/>
            <a:ext cx="3453114" cy="6858000"/>
          </a:xfrm>
          <a:prstGeom prst="rect">
            <a:avLst/>
          </a:prstGeom>
        </p:spPr>
      </p:pic>
      <p:pic>
        <p:nvPicPr>
          <p:cNvPr id="9" name="Picture 8"/>
          <p:cNvPicPr>
            <a:picLocks noChangeAspect="1"/>
          </p:cNvPicPr>
          <p:nvPr/>
        </p:nvPicPr>
        <p:blipFill>
          <a:blip r:embed="rId4"/>
          <a:stretch>
            <a:fillRect/>
          </a:stretch>
        </p:blipFill>
        <p:spPr>
          <a:xfrm>
            <a:off x="0" y="4506669"/>
            <a:ext cx="4535144" cy="2351331"/>
          </a:xfrm>
          <a:prstGeom prst="rect">
            <a:avLst/>
          </a:prstGeom>
          <a:solidFill>
            <a:schemeClr val="bg1"/>
          </a:solidFill>
        </p:spPr>
      </p:pic>
      <p:pic>
        <p:nvPicPr>
          <p:cNvPr id="10"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56337" y="1493239"/>
            <a:ext cx="5219155" cy="33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stretch>
            <a:fillRect/>
          </a:stretch>
        </p:blipFill>
        <p:spPr>
          <a:xfrm>
            <a:off x="3864058" y="84944"/>
            <a:ext cx="1317542" cy="1820056"/>
          </a:xfrm>
          <a:prstGeom prst="rect">
            <a:avLst/>
          </a:prstGeom>
          <a:ln>
            <a:solidFill>
              <a:schemeClr val="tx1"/>
            </a:solidFill>
          </a:ln>
        </p:spPr>
      </p:pic>
      <p:sp>
        <p:nvSpPr>
          <p:cNvPr id="11" name="TextBox 10"/>
          <p:cNvSpPr txBox="1"/>
          <p:nvPr/>
        </p:nvSpPr>
        <p:spPr>
          <a:xfrm>
            <a:off x="5257800" y="493201"/>
            <a:ext cx="3733800" cy="646329"/>
          </a:xfrm>
          <a:prstGeom prst="rect">
            <a:avLst/>
          </a:prstGeom>
          <a:noFill/>
          <a:ln w="12700" cap="flat">
            <a:solidFill>
              <a:schemeClr val="accent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Systems Approach</a:t>
            </a:r>
          </a:p>
          <a:p>
            <a:pPr marL="0" marR="0" indent="0" algn="l" defTabSz="457200" rtl="0" fontAlgn="auto" latinLnBrk="1" hangingPunct="0">
              <a:lnSpc>
                <a:spcPct val="100000"/>
              </a:lnSpc>
              <a:spcBef>
                <a:spcPts val="0"/>
              </a:spcBef>
              <a:spcAft>
                <a:spcPts val="0"/>
              </a:spcAft>
              <a:buClrTx/>
              <a:buSzTx/>
              <a:buFontTx/>
              <a:buNone/>
              <a:tabLst/>
            </a:pPr>
            <a:r>
              <a:rPr lang="en-US" dirty="0" smtClean="0"/>
              <a:t>International effort and coordination</a:t>
            </a:r>
            <a:endParaRPr kumimoji="0" lang="en-US" sz="1800" b="0" i="0" u="none" strike="noStrike" cap="none" spc="0" normalizeH="0" baseline="0" dirty="0">
              <a:ln>
                <a:noFill/>
              </a:ln>
              <a:solidFill>
                <a:srgbClr val="002569"/>
              </a:solidFill>
              <a:effectLst/>
              <a:uFillTx/>
            </a:endParaRPr>
          </a:p>
        </p:txBody>
      </p:sp>
      <p:sp>
        <p:nvSpPr>
          <p:cNvPr id="12" name="TextBox 11"/>
          <p:cNvSpPr txBox="1"/>
          <p:nvPr/>
        </p:nvSpPr>
        <p:spPr>
          <a:xfrm>
            <a:off x="3856337" y="2057400"/>
            <a:ext cx="639463" cy="2133600"/>
          </a:xfrm>
          <a:prstGeom prst="rect">
            <a:avLst/>
          </a:prstGeom>
          <a:noFill/>
          <a:ln w="1270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pic>
        <p:nvPicPr>
          <p:cNvPr id="14" name="Picture 13"/>
          <p:cNvPicPr>
            <a:picLocks noChangeAspect="1"/>
          </p:cNvPicPr>
          <p:nvPr/>
        </p:nvPicPr>
        <p:blipFill>
          <a:blip r:embed="rId7"/>
          <a:stretch>
            <a:fillRect/>
          </a:stretch>
        </p:blipFill>
        <p:spPr>
          <a:xfrm>
            <a:off x="48390" y="6391547"/>
            <a:ext cx="564258" cy="466453"/>
          </a:xfrm>
          <a:prstGeom prst="rect">
            <a:avLst/>
          </a:prstGeom>
        </p:spPr>
      </p:pic>
    </p:spTree>
    <p:extLst>
      <p:ext uri="{BB962C8B-B14F-4D97-AF65-F5344CB8AC3E}">
        <p14:creationId xmlns:p14="http://schemas.microsoft.com/office/powerpoint/2010/main" val="12876921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2"/>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6</a:t>
            </a:fld>
            <a:endParaRPr lang="en-US" dirty="0" smtClean="0"/>
          </a:p>
        </p:txBody>
      </p:sp>
      <p:sp>
        <p:nvSpPr>
          <p:cNvPr id="4" name="Content Placeholder 3"/>
          <p:cNvSpPr>
            <a:spLocks noGrp="1"/>
          </p:cNvSpPr>
          <p:nvPr>
            <p:ph sz="quarter" idx="10"/>
          </p:nvPr>
        </p:nvSpPr>
        <p:spPr>
          <a:xfrm>
            <a:off x="304800" y="1371600"/>
            <a:ext cx="8610600" cy="4724400"/>
          </a:xfrm>
        </p:spPr>
        <p:txBody>
          <a:bodyPr/>
          <a:lstStyle/>
          <a:p>
            <a:pPr marL="31173" indent="0">
              <a:spcAft>
                <a:spcPts val="1200"/>
              </a:spcAft>
              <a:buNone/>
            </a:pPr>
            <a:r>
              <a:rPr lang="en-US" sz="2400" dirty="0" smtClean="0"/>
              <a:t>Spreadsheet </a:t>
            </a:r>
            <a:r>
              <a:rPr lang="en-US" sz="2400" dirty="0"/>
              <a:t>identified lead CEOS </a:t>
            </a:r>
            <a:r>
              <a:rPr lang="en-US" sz="2400" dirty="0" smtClean="0"/>
              <a:t>“Entity” </a:t>
            </a:r>
            <a:r>
              <a:rPr lang="en-US" sz="2400" dirty="0"/>
              <a:t>as:</a:t>
            </a:r>
          </a:p>
          <a:p>
            <a:pPr marL="1257300" lvl="2" indent="-342900">
              <a:spcAft>
                <a:spcPts val="1200"/>
              </a:spcAft>
              <a:buFont typeface="Arial"/>
              <a:buChar char="•"/>
            </a:pPr>
            <a:r>
              <a:rPr lang="en-US" sz="2400" dirty="0"/>
              <a:t>Atmospheric Chemistry-VC: 6 Actions</a:t>
            </a:r>
          </a:p>
          <a:p>
            <a:pPr marL="1257300" lvl="2" indent="-342900">
              <a:spcAft>
                <a:spcPts val="1200"/>
              </a:spcAft>
              <a:buFont typeface="Arial"/>
              <a:buChar char="•"/>
            </a:pPr>
            <a:r>
              <a:rPr lang="en-US" sz="2400" dirty="0"/>
              <a:t>Land Surface Imaging-VC: 4 Actions</a:t>
            </a:r>
          </a:p>
          <a:p>
            <a:pPr marL="1257300" lvl="2" indent="-342900">
              <a:spcAft>
                <a:spcPts val="1200"/>
              </a:spcAft>
              <a:buFont typeface="Arial"/>
              <a:buChar char="•"/>
            </a:pPr>
            <a:r>
              <a:rPr lang="en-US" sz="2400" dirty="0"/>
              <a:t>Working Group  Climate: 7 Actions</a:t>
            </a:r>
          </a:p>
          <a:p>
            <a:pPr marL="1257300" lvl="2" indent="-342900">
              <a:spcAft>
                <a:spcPts val="1200"/>
              </a:spcAft>
              <a:buFont typeface="Arial"/>
              <a:buChar char="•"/>
            </a:pPr>
            <a:r>
              <a:rPr lang="en-US" sz="2400" dirty="0"/>
              <a:t>Working Group Calibration/Validation: 11 Actions</a:t>
            </a:r>
          </a:p>
          <a:p>
            <a:pPr marL="1257300" lvl="2" indent="-342900">
              <a:spcAft>
                <a:spcPts val="1200"/>
              </a:spcAft>
              <a:buFont typeface="Arial"/>
              <a:buChar char="•"/>
            </a:pPr>
            <a:r>
              <a:rPr lang="en-US" sz="2400" dirty="0"/>
              <a:t>Strategic Implementation Team: 7 Actions</a:t>
            </a:r>
          </a:p>
          <a:p>
            <a:pPr marL="1257300" lvl="2" indent="-342900">
              <a:spcAft>
                <a:spcPts val="1200"/>
              </a:spcAft>
              <a:buFont typeface="Arial"/>
              <a:buChar char="•"/>
            </a:pPr>
            <a:r>
              <a:rPr lang="en-US" sz="2400" dirty="0"/>
              <a:t>N/A: 2 </a:t>
            </a:r>
            <a:r>
              <a:rPr lang="en-US" sz="2400" dirty="0" smtClean="0"/>
              <a:t>Actions</a:t>
            </a:r>
          </a:p>
          <a:p>
            <a:pPr marL="1257300" lvl="2" indent="-342900">
              <a:spcAft>
                <a:spcPts val="1200"/>
              </a:spcAft>
              <a:buFont typeface="Arial"/>
              <a:buChar char="•"/>
            </a:pPr>
            <a:r>
              <a:rPr lang="en-US" sz="2400" u="sng" dirty="0" smtClean="0"/>
              <a:t>Many other WGs and VCs named as contributing</a:t>
            </a:r>
            <a:endParaRPr lang="en-US" sz="2400" u="sng" dirty="0"/>
          </a:p>
          <a:p>
            <a:endParaRPr lang="en-GB" dirty="0"/>
          </a:p>
        </p:txBody>
      </p:sp>
      <p:sp>
        <p:nvSpPr>
          <p:cNvPr id="2" name="Content Placeholder 1"/>
          <p:cNvSpPr>
            <a:spLocks noGrp="1"/>
          </p:cNvSpPr>
          <p:nvPr>
            <p:ph sz="quarter" idx="11"/>
          </p:nvPr>
        </p:nvSpPr>
        <p:spPr>
          <a:xfrm>
            <a:off x="1905000" y="304800"/>
            <a:ext cx="5486400" cy="533400"/>
          </a:xfrm>
        </p:spPr>
        <p:txBody>
          <a:bodyPr/>
          <a:lstStyle/>
          <a:p>
            <a:r>
              <a:rPr lang="en-GB" sz="2800" dirty="0" smtClean="0"/>
              <a:t>Truly cross-cutting within CEOS</a:t>
            </a:r>
            <a:endParaRPr lang="en-GB" sz="2800" dirty="0"/>
          </a:p>
        </p:txBody>
      </p:sp>
    </p:spTree>
    <p:extLst>
      <p:ext uri="{BB962C8B-B14F-4D97-AF65-F5344CB8AC3E}">
        <p14:creationId xmlns:p14="http://schemas.microsoft.com/office/powerpoint/2010/main" val="205007777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7</a:t>
            </a:fld>
            <a:endParaRPr lang="uk-UA" dirty="0"/>
          </a:p>
        </p:txBody>
      </p:sp>
      <p:sp>
        <p:nvSpPr>
          <p:cNvPr id="3" name="Content Placeholder 2"/>
          <p:cNvSpPr>
            <a:spLocks noGrp="1"/>
          </p:cNvSpPr>
          <p:nvPr>
            <p:ph sz="quarter" idx="10"/>
          </p:nvPr>
        </p:nvSpPr>
        <p:spPr>
          <a:xfrm>
            <a:off x="76200" y="1443355"/>
            <a:ext cx="3200400" cy="4728846"/>
          </a:xfrm>
        </p:spPr>
        <p:txBody>
          <a:bodyPr/>
          <a:lstStyle/>
          <a:p>
            <a:r>
              <a:rPr lang="en-AU" sz="1800" b="1" i="1" dirty="0"/>
              <a:t>CARB-08-03:</a:t>
            </a:r>
            <a:r>
              <a:rPr lang="en-AU" sz="1800" i="1" dirty="0"/>
              <a:t> CEOS Agencies with historical moderate-resolution (~250 m - 1 km) satellite data records will strive to ensure these data are publicly available </a:t>
            </a:r>
            <a:r>
              <a:rPr lang="is-IS" sz="1800" i="1" dirty="0" smtClean="0"/>
              <a:t>…</a:t>
            </a:r>
          </a:p>
          <a:p>
            <a:endParaRPr lang="en-US" sz="1800" dirty="0"/>
          </a:p>
          <a:p>
            <a:r>
              <a:rPr lang="en-AU" sz="1800" b="1" i="1" dirty="0"/>
              <a:t>CARB-08-04:</a:t>
            </a:r>
            <a:r>
              <a:rPr lang="en-AU" sz="1800" i="1" dirty="0"/>
              <a:t> CEOS Agencies with historical medium-resolution (~30 m -100 m) satellite data records will strive to ensure these data are publicly available </a:t>
            </a:r>
            <a:r>
              <a:rPr lang="is-IS" sz="1800" i="1" dirty="0" smtClean="0"/>
              <a:t>…</a:t>
            </a:r>
            <a:endParaRPr lang="en-US" sz="1800" dirty="0"/>
          </a:p>
        </p:txBody>
      </p:sp>
      <p:sp>
        <p:nvSpPr>
          <p:cNvPr id="4" name="Content Placeholder 3"/>
          <p:cNvSpPr>
            <a:spLocks noGrp="1"/>
          </p:cNvSpPr>
          <p:nvPr>
            <p:ph sz="quarter" idx="11"/>
          </p:nvPr>
        </p:nvSpPr>
        <p:spPr>
          <a:xfrm>
            <a:off x="2057400" y="152400"/>
            <a:ext cx="4953000" cy="533400"/>
          </a:xfrm>
        </p:spPr>
        <p:txBody>
          <a:bodyPr/>
          <a:lstStyle/>
          <a:p>
            <a:r>
              <a:rPr lang="en-US" dirty="0" smtClean="0"/>
              <a:t>Some Actions have been undertaken</a:t>
            </a:r>
            <a:r>
              <a:rPr lang="is-IS" dirty="0" smtClean="0"/>
              <a:t>…(from LSI-VC)</a:t>
            </a:r>
            <a:endParaRPr lang="en-US" dirty="0"/>
          </a:p>
        </p:txBody>
      </p:sp>
      <p:pic>
        <p:nvPicPr>
          <p:cNvPr id="5" name="Picture 4"/>
          <p:cNvPicPr/>
          <p:nvPr/>
        </p:nvPicPr>
        <p:blipFill>
          <a:blip r:embed="rId2" cstate="email">
            <a:extLst>
              <a:ext uri="{28A0092B-C50C-407E-A947-70E740481C1C}">
                <a14:useLocalDpi xmlns:a14="http://schemas.microsoft.com/office/drawing/2010/main"/>
              </a:ext>
            </a:extLst>
          </a:blip>
          <a:stretch>
            <a:fillRect/>
          </a:stretch>
        </p:blipFill>
        <p:spPr>
          <a:xfrm>
            <a:off x="3340100" y="1443355"/>
            <a:ext cx="5727700" cy="2011680"/>
          </a:xfrm>
          <a:prstGeom prst="rect">
            <a:avLst/>
          </a:prstGeom>
        </p:spPr>
      </p:pic>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3340100" y="3836035"/>
            <a:ext cx="5727700" cy="2336165"/>
          </a:xfrm>
          <a:prstGeom prst="rect">
            <a:avLst/>
          </a:prstGeom>
        </p:spPr>
      </p:pic>
    </p:spTree>
    <p:extLst>
      <p:ext uri="{BB962C8B-B14F-4D97-AF65-F5344CB8AC3E}">
        <p14:creationId xmlns:p14="http://schemas.microsoft.com/office/powerpoint/2010/main" val="1961567061"/>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8</a:t>
            </a:fld>
            <a:endParaRPr lang="uk-UA" dirty="0"/>
          </a:p>
        </p:txBody>
      </p:sp>
      <p:sp>
        <p:nvSpPr>
          <p:cNvPr id="3" name="Content Placeholder 2"/>
          <p:cNvSpPr>
            <a:spLocks noGrp="1"/>
          </p:cNvSpPr>
          <p:nvPr>
            <p:ph sz="quarter" idx="10"/>
          </p:nvPr>
        </p:nvSpPr>
        <p:spPr>
          <a:xfrm>
            <a:off x="533400" y="1295400"/>
            <a:ext cx="8382000" cy="4724400"/>
          </a:xfrm>
        </p:spPr>
        <p:txBody>
          <a:bodyPr/>
          <a:lstStyle/>
          <a:p>
            <a:r>
              <a:rPr lang="en-US" dirty="0"/>
              <a:t>As these actions are closely related, the SEO has developed this consolidated report as a response to both of these Carbon actions. It is assumed that “publicly available” means the datasets are free/open for public use and there are no restrictions. The tables below summarize the known (current and future) moderate and medium resolution satellite data records measuring land properties relevant to carbon science. Also included in these tables are data policies, measurement type, revisit, swath and resolution. The data for these tables is taken from the CEOS Mission/Instruments/Measurements (MIM) database (</a:t>
            </a:r>
            <a:r>
              <a:rPr lang="en-US" u="sng" dirty="0">
                <a:hlinkClick r:id="rId2"/>
              </a:rPr>
              <a:t>http://database.eohandbook.com/</a:t>
            </a:r>
            <a:r>
              <a:rPr lang="en-US" dirty="0"/>
              <a:t>). </a:t>
            </a:r>
            <a:endParaRPr lang="en-US" dirty="0" smtClean="0"/>
          </a:p>
          <a:p>
            <a:endParaRPr lang="en-US" dirty="0"/>
          </a:p>
          <a:p>
            <a:r>
              <a:rPr lang="en-US" dirty="0"/>
              <a:t>The tables below reflect a number of missions that could likely contribute to long-term climate data records and specifically measurements of land-based carbon. The following summary of missions reflects known historical satellite "series" that could likely contribute to long-term data records in support of Carbon science:</a:t>
            </a:r>
          </a:p>
          <a:p>
            <a:endParaRPr lang="en-US" dirty="0"/>
          </a:p>
        </p:txBody>
      </p:sp>
      <p:sp>
        <p:nvSpPr>
          <p:cNvPr id="4" name="Content Placeholder 3"/>
          <p:cNvSpPr>
            <a:spLocks noGrp="1"/>
          </p:cNvSpPr>
          <p:nvPr>
            <p:ph sz="quarter" idx="11"/>
          </p:nvPr>
        </p:nvSpPr>
        <p:spPr/>
        <p:txBody>
          <a:bodyPr/>
          <a:lstStyle/>
          <a:p>
            <a:r>
              <a:rPr lang="en-US" dirty="0" smtClean="0"/>
              <a:t>Deliverable from SEO/LSI-VC</a:t>
            </a:r>
            <a:endParaRPr lang="en-US" dirty="0"/>
          </a:p>
        </p:txBody>
      </p:sp>
    </p:spTree>
    <p:extLst>
      <p:ext uri="{BB962C8B-B14F-4D97-AF65-F5344CB8AC3E}">
        <p14:creationId xmlns:p14="http://schemas.microsoft.com/office/powerpoint/2010/main" val="1454234106"/>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9</a:t>
            </a:fld>
            <a:endParaRPr lang="uk-UA" dirty="0"/>
          </a:p>
        </p:txBody>
      </p:sp>
      <p:sp>
        <p:nvSpPr>
          <p:cNvPr id="3" name="Content Placeholder 2"/>
          <p:cNvSpPr>
            <a:spLocks noGrp="1"/>
          </p:cNvSpPr>
          <p:nvPr>
            <p:ph sz="quarter" idx="10"/>
          </p:nvPr>
        </p:nvSpPr>
        <p:spPr>
          <a:xfrm>
            <a:off x="457200" y="1359930"/>
            <a:ext cx="8153400" cy="4419600"/>
          </a:xfrm>
        </p:spPr>
        <p:txBody>
          <a:bodyPr/>
          <a:lstStyle/>
          <a:p>
            <a:pPr marL="457200" indent="-457200">
              <a:buFont typeface="+mj-lt"/>
              <a:buAutoNum type="arabicPeriod"/>
            </a:pPr>
            <a:r>
              <a:rPr lang="en-AU" dirty="0" smtClean="0"/>
              <a:t>ACC: white </a:t>
            </a:r>
            <a:r>
              <a:rPr lang="en-AU" dirty="0"/>
              <a:t>paper on a </a:t>
            </a:r>
            <a:r>
              <a:rPr lang="en-AU" dirty="0" smtClean="0"/>
              <a:t>GHG constellation;</a:t>
            </a:r>
          </a:p>
          <a:p>
            <a:pPr marL="457200" indent="-457200">
              <a:buFont typeface="+mj-lt"/>
              <a:buAutoNum type="arabicPeriod"/>
            </a:pPr>
            <a:r>
              <a:rPr lang="en-US" dirty="0" smtClean="0"/>
              <a:t>LSI-VC: adopt GEOGLAM requirement process &amp; gap analysis </a:t>
            </a:r>
            <a:endParaRPr lang="en-US" dirty="0"/>
          </a:p>
          <a:p>
            <a:pPr marL="457200" indent="-457200">
              <a:buFont typeface="+mj-lt"/>
              <a:buAutoNum type="arabicPeriod"/>
            </a:pPr>
            <a:r>
              <a:rPr lang="en-AU" dirty="0" err="1"/>
              <a:t>WGClimate</a:t>
            </a:r>
            <a:r>
              <a:rPr lang="en-AU" dirty="0"/>
              <a:t>: </a:t>
            </a:r>
            <a:r>
              <a:rPr lang="en-AU" dirty="0" smtClean="0"/>
              <a:t>focus gap </a:t>
            </a:r>
            <a:r>
              <a:rPr lang="en-AU" dirty="0"/>
              <a:t>analysis work on carbon-specific ECVs;</a:t>
            </a:r>
            <a:endParaRPr lang="en-US" dirty="0"/>
          </a:p>
          <a:p>
            <a:pPr marL="457200" indent="-457200">
              <a:buFont typeface="+mj-lt"/>
              <a:buAutoNum type="arabicPeriod"/>
            </a:pPr>
            <a:r>
              <a:rPr lang="en-AU" dirty="0"/>
              <a:t>WGISS: on a carbon data portal to facilitate the discoverability and accessibility of ECV products and space-borne CDRs relevant for the carbon actions.;</a:t>
            </a:r>
            <a:endParaRPr lang="en-US" dirty="0"/>
          </a:p>
          <a:p>
            <a:pPr marL="457200" indent="-457200">
              <a:buFont typeface="+mj-lt"/>
              <a:buAutoNum type="arabicPeriod"/>
            </a:pPr>
            <a:r>
              <a:rPr lang="en-AU" dirty="0" smtClean="0"/>
              <a:t>NASA-ESA: </a:t>
            </a:r>
            <a:r>
              <a:rPr lang="en-AU" dirty="0" err="1" smtClean="0"/>
              <a:t>cal</a:t>
            </a:r>
            <a:r>
              <a:rPr lang="en-AU" dirty="0" smtClean="0"/>
              <a:t>/</a:t>
            </a:r>
            <a:r>
              <a:rPr lang="en-AU" dirty="0" err="1" smtClean="0"/>
              <a:t>val</a:t>
            </a:r>
            <a:r>
              <a:rPr lang="en-AU" dirty="0" smtClean="0"/>
              <a:t> and production of biomass products </a:t>
            </a:r>
            <a:r>
              <a:rPr lang="en-AU" dirty="0"/>
              <a:t>from CEOS </a:t>
            </a:r>
            <a:r>
              <a:rPr lang="en-AU" dirty="0" smtClean="0"/>
              <a:t>missions – based on previous bi-lateral NASA/ESA initiative</a:t>
            </a:r>
          </a:p>
          <a:p>
            <a:pPr marL="457200" indent="-457200">
              <a:buFont typeface="+mj-lt"/>
              <a:buAutoNum type="arabicPeriod"/>
            </a:pPr>
            <a:r>
              <a:rPr lang="en-AU" dirty="0" smtClean="0"/>
              <a:t>WGCV: Shorter term </a:t>
            </a:r>
            <a:r>
              <a:rPr lang="en-AU" dirty="0"/>
              <a:t>activities </a:t>
            </a:r>
            <a:r>
              <a:rPr lang="en-AU" dirty="0" smtClean="0"/>
              <a:t>- Summarize </a:t>
            </a:r>
            <a:r>
              <a:rPr lang="en-AU" dirty="0"/>
              <a:t>current list of validated land data products relevant to Carbon Strategy.</a:t>
            </a:r>
          </a:p>
          <a:p>
            <a:pPr marL="457200" indent="-457200">
              <a:buFont typeface="+mj-lt"/>
              <a:buAutoNum type="arabicPeriod"/>
            </a:pPr>
            <a:r>
              <a:rPr lang="en-AU" dirty="0" smtClean="0"/>
              <a:t>JAXA</a:t>
            </a:r>
            <a:r>
              <a:rPr lang="en-AU" dirty="0"/>
              <a:t>: on the opportunity to engage with </a:t>
            </a:r>
            <a:r>
              <a:rPr lang="en-AU" dirty="0" smtClean="0"/>
              <a:t>IPCC TFI guideline process, promoting </a:t>
            </a:r>
            <a:r>
              <a:rPr lang="en-AU" dirty="0"/>
              <a:t>satellite </a:t>
            </a:r>
            <a:r>
              <a:rPr lang="en-AU" dirty="0" smtClean="0"/>
              <a:t>EO </a:t>
            </a:r>
          </a:p>
        </p:txBody>
      </p:sp>
      <p:sp>
        <p:nvSpPr>
          <p:cNvPr id="4" name="Content Placeholder 3"/>
          <p:cNvSpPr>
            <a:spLocks noGrp="1"/>
          </p:cNvSpPr>
          <p:nvPr>
            <p:ph sz="quarter" idx="11"/>
          </p:nvPr>
        </p:nvSpPr>
        <p:spPr/>
        <p:txBody>
          <a:bodyPr/>
          <a:lstStyle/>
          <a:p>
            <a:r>
              <a:rPr lang="en-GB" dirty="0" smtClean="0"/>
              <a:t>Initial Proposed Initiatives </a:t>
            </a:r>
            <a:endParaRPr lang="en-GB" dirty="0"/>
          </a:p>
        </p:txBody>
      </p:sp>
      <p:sp>
        <p:nvSpPr>
          <p:cNvPr id="5" name="TextBox 4"/>
          <p:cNvSpPr txBox="1"/>
          <p:nvPr/>
        </p:nvSpPr>
        <p:spPr>
          <a:xfrm>
            <a:off x="429491" y="6019800"/>
            <a:ext cx="8458200" cy="369330"/>
          </a:xfrm>
          <a:prstGeom prst="rect">
            <a:avLst/>
          </a:prstGeom>
          <a:no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GB" sz="1800" b="1" i="0" u="none" strike="noStrike" cap="none" spc="0" normalizeH="0" baseline="0" dirty="0" smtClean="0">
                <a:ln>
                  <a:noFill/>
                </a:ln>
                <a:solidFill>
                  <a:srgbClr val="002569"/>
                </a:solidFill>
                <a:effectLst/>
                <a:uFillTx/>
              </a:rPr>
              <a:t>These address a good cross-section </a:t>
            </a:r>
            <a:r>
              <a:rPr kumimoji="0" lang="en-GB" sz="1800" b="1" i="0" u="none" strike="noStrike" cap="none" spc="0" normalizeH="0" dirty="0" smtClean="0">
                <a:ln>
                  <a:noFill/>
                </a:ln>
                <a:solidFill>
                  <a:srgbClr val="002569"/>
                </a:solidFill>
                <a:effectLst/>
                <a:uFillTx/>
              </a:rPr>
              <a:t>of Actions across the Carbon Strategy</a:t>
            </a:r>
            <a:endParaRPr kumimoji="0" lang="en-GB" sz="1800" b="1"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1070372965"/>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11476</TotalTime>
  <Words>2768</Words>
  <Application>Microsoft Macintosh PowerPoint</Application>
  <PresentationFormat>On-screen Show (4:3)</PresentationFormat>
  <Paragraphs>336</Paragraphs>
  <Slides>27</Slides>
  <Notes>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.AppleSystemUIFont</vt:lpstr>
      <vt:lpstr>Arial Bold</vt:lpstr>
      <vt:lpstr>Avenir Roman</vt:lpstr>
      <vt:lpstr>Calibri</vt:lpstr>
      <vt:lpstr>Courier New</vt:lpstr>
      <vt:lpstr>Droid Serif</vt:lpstr>
      <vt:lpstr>Helvetica</vt:lpstr>
      <vt:lpstr>ＭＳ Ｐゴシック</vt:lpstr>
      <vt:lpstr>Proxima Nova Regular</vt:lpstr>
      <vt:lpstr>Times New Roman</vt:lpstr>
      <vt:lpstr>Univers 57 Condensed</vt:lpstr>
      <vt:lpstr>Wingdings</vt:lpstr>
      <vt:lpstr>Arial</vt:lpstr>
      <vt:lpstr>Default</vt:lpstr>
      <vt:lpstr>Carbon Strategy Implementation</vt:lpstr>
      <vt:lpstr>PowerPoint Presentation</vt:lpstr>
      <vt:lpstr>PowerPoint Presentation</vt:lpstr>
      <vt:lpstr>Action in GCOS IP 2016</vt:lpstr>
      <vt:lpstr>PowerPoint Presentation</vt:lpstr>
      <vt:lpstr>PowerPoint Presentation</vt:lpstr>
      <vt:lpstr>PowerPoint Presentation</vt:lpstr>
      <vt:lpstr>PowerPoint Presentation</vt:lpstr>
      <vt:lpstr>PowerPoint Presentation</vt:lpstr>
      <vt:lpstr>PowerPoint Presentation</vt:lpstr>
      <vt:lpstr>Overview of AC-VC GHG Activities</vt:lpstr>
      <vt:lpstr>GHG White Paper Status and Plans</vt:lpstr>
      <vt:lpstr>PowerPoint Presentation</vt:lpstr>
      <vt:lpstr>PowerPoint Presentation</vt:lpstr>
      <vt:lpstr>WGClimate Initiative</vt:lpstr>
      <vt:lpstr>PowerPoint Presentation</vt:lpstr>
      <vt:lpstr>PowerPoint Presentation</vt:lpstr>
      <vt:lpstr>PowerPoint Presentation</vt:lpstr>
      <vt:lpstr>PowerPoint Presentation</vt:lpstr>
      <vt:lpstr>PowerPoint Presentation</vt:lpstr>
      <vt:lpstr>PowerPoint Presentation</vt:lpstr>
      <vt:lpstr>Recent CARB-19 : Land Product Validation Listing –  Summarizing current list of validated land data products relevant to Carbon Strategy - Validation according to CEOS LPV standards and documented on the CEOS LPV website</vt:lpstr>
      <vt:lpstr>CARB-19: CEOS Land Validation Framework</vt:lpstr>
      <vt:lpstr>CARB-19: Online Platform for Intercomparison -  Land Product Characterization System (Q2-2017)</vt:lpstr>
      <vt:lpstr>PowerPoint Presentation</vt:lpstr>
      <vt:lpstr>CEOS-LPV Biomass Focus Area Activities</vt:lpstr>
      <vt:lpstr>GEO Carbon and GHG Initiative</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Microsoft Office User</cp:lastModifiedBy>
  <cp:revision>142</cp:revision>
  <dcterms:modified xsi:type="dcterms:W3CDTF">2017-09-13T10:22:59Z</dcterms:modified>
</cp:coreProperties>
</file>