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61" r:id="rId2"/>
    <p:sldId id="262" r:id="rId3"/>
    <p:sldId id="263" r:id="rId4"/>
    <p:sldId id="264" r:id="rId5"/>
    <p:sldId id="265" r:id="rId6"/>
    <p:sldId id="266" r:id="rId7"/>
    <p:sldId id="267" r:id="rId8"/>
    <p:sldId id="268" r:id="rId9"/>
    <p:sldId id="269" r:id="rId10"/>
    <p:sldId id="270" r:id="rId11"/>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p:restoredTop sz="91429"/>
  </p:normalViewPr>
  <p:slideViewPr>
    <p:cSldViewPr>
      <p:cViewPr varScale="1">
        <p:scale>
          <a:sx n="41" d="100"/>
          <a:sy n="41" d="100"/>
        </p:scale>
        <p:origin x="3032"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0444" y="9378825"/>
            <a:ext cx="2945659" cy="493712"/>
          </a:xfrm>
          <a:prstGeom prst="rect">
            <a:avLst/>
          </a:prstGeom>
        </p:spPr>
        <p:txBody>
          <a:bodyPr/>
          <a:lstStyle/>
          <a:p>
            <a:pPr>
              <a:defRPr/>
            </a:pPr>
            <a:fld id="{18DB23F2-5F05-4C18-B49C-0B4976BBB956}" type="slidenum">
              <a:rPr lang="en-GB" smtClean="0"/>
              <a:pPr>
                <a:defRPr/>
              </a:pPr>
              <a:t>2</a:t>
            </a:fld>
            <a:endParaRPr lang="en-GB"/>
          </a:p>
        </p:txBody>
      </p:sp>
    </p:spTree>
    <p:extLst>
      <p:ext uri="{BB962C8B-B14F-4D97-AF65-F5344CB8AC3E}">
        <p14:creationId xmlns:p14="http://schemas.microsoft.com/office/powerpoint/2010/main" val="170306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0444" y="9378825"/>
            <a:ext cx="2945659" cy="493712"/>
          </a:xfrm>
          <a:prstGeom prst="rect">
            <a:avLst/>
          </a:prstGeom>
        </p:spPr>
        <p:txBody>
          <a:bodyPr/>
          <a:lstStyle/>
          <a:p>
            <a:pPr>
              <a:defRPr/>
            </a:pPr>
            <a:fld id="{18DB23F2-5F05-4C18-B49C-0B4976BBB956}" type="slidenum">
              <a:rPr lang="en-GB" smtClean="0"/>
              <a:pPr>
                <a:defRPr/>
              </a:pPr>
              <a:t>3</a:t>
            </a:fld>
            <a:endParaRPr lang="en-GB"/>
          </a:p>
        </p:txBody>
      </p:sp>
    </p:spTree>
    <p:extLst>
      <p:ext uri="{BB962C8B-B14F-4D97-AF65-F5344CB8AC3E}">
        <p14:creationId xmlns:p14="http://schemas.microsoft.com/office/powerpoint/2010/main" val="1292185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 us focus on some cities in the following zoom of the same </a:t>
            </a:r>
            <a:r>
              <a:rPr lang="en-GB" dirty="0" err="1" smtClean="0"/>
              <a:t>gridmap</a:t>
            </a:r>
            <a:r>
              <a:rPr lang="en-GB" dirty="0" smtClean="0"/>
              <a:t> of difference in annual emissions between 2012 - 2007. The European cities in the top row show that the hot spot changes are often present at the border of the city (because power plants are rather located just outside the city). Going global, it is noted that cities of USA (left column), South Africa or Japan show the same feature, whereas cities in Eastern countries (Russia, China) show large hot spot changes within the centre of the city (e.g. Moscow). </a:t>
            </a:r>
            <a:r>
              <a:rPr lang="en-GB" smtClean="0"/>
              <a:t>The system would need to monitor all megacities with their suburban areas.</a:t>
            </a:r>
            <a:endParaRPr lang="en-US" dirty="0"/>
          </a:p>
        </p:txBody>
      </p:sp>
      <p:sp>
        <p:nvSpPr>
          <p:cNvPr id="4" name="Slide Number Placeholder 3"/>
          <p:cNvSpPr>
            <a:spLocks noGrp="1"/>
          </p:cNvSpPr>
          <p:nvPr>
            <p:ph type="sldNum" sz="quarter" idx="10"/>
          </p:nvPr>
        </p:nvSpPr>
        <p:spPr>
          <a:xfrm>
            <a:off x="3850444" y="9378825"/>
            <a:ext cx="2945659" cy="493712"/>
          </a:xfrm>
          <a:prstGeom prst="rect">
            <a:avLst/>
          </a:prstGeom>
        </p:spPr>
        <p:txBody>
          <a:bodyPr/>
          <a:lstStyle/>
          <a:p>
            <a:fld id="{B3E37BDE-1E16-4497-8123-4D9E05ECC396}" type="slidenum">
              <a:rPr lang="en-US" smtClean="0"/>
              <a:t>6</a:t>
            </a:fld>
            <a:endParaRPr lang="en-US"/>
          </a:p>
        </p:txBody>
      </p:sp>
    </p:spTree>
    <p:extLst>
      <p:ext uri="{BB962C8B-B14F-4D97-AF65-F5344CB8AC3E}">
        <p14:creationId xmlns:p14="http://schemas.microsoft.com/office/powerpoint/2010/main" val="1677748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GB" dirty="0" smtClean="0"/>
              <a:t>The CO2 monitoring and verification system follows as modus </a:t>
            </a:r>
            <a:r>
              <a:rPr lang="en-GB" dirty="0" err="1" smtClean="0"/>
              <a:t>operandus</a:t>
            </a:r>
            <a:r>
              <a:rPr lang="en-GB" dirty="0" smtClean="0"/>
              <a:t> the following 4 steps "1) detection of hot spot, 2) quantification of hot spot emission and monitoring this over time, 3) assessing the sum of the changes of the hot spot emissions belonging to a given country (allowing to follow implemented measures on the largely emitting facilities), 4) monitoring the change in emission pattern to identify potential shifts or new hot spots and evaluate the trend of the country emissions (most challenging). While the first step requires high resolution to resolve the hot spot emissions (km, daily), the last step requires large coverage and no longer high spatial and temporal resolution. On the contrary, the accuracy needed to measure the changes in emissions are becoming more demanding for step 3 and 4 when covering all emissions for an entire country, which is not only composed of hot spots. To measure the emission changes of a European country (in average only 1% relative change per year, mounting to an averaged 10% change over 5 year), the system needs to distinguish a few </a:t>
            </a:r>
            <a:r>
              <a:rPr lang="en-GB" dirty="0" err="1" smtClean="0"/>
              <a:t>hunderd</a:t>
            </a:r>
            <a:r>
              <a:rPr lang="en-GB" dirty="0" smtClean="0"/>
              <a:t> ton of CO2 emissions per year for the </a:t>
            </a:r>
            <a:r>
              <a:rPr lang="en-GB" dirty="0" err="1" smtClean="0"/>
              <a:t>gridcells</a:t>
            </a:r>
            <a:r>
              <a:rPr lang="en-GB" dirty="0" smtClean="0"/>
              <a:t>/pixels composing the country.</a:t>
            </a:r>
            <a:endParaRPr lang="en-US" dirty="0" smtClean="0"/>
          </a:p>
          <a:p>
            <a:endParaRPr lang="en-US" dirty="0" smtClean="0"/>
          </a:p>
          <a:p>
            <a:r>
              <a:rPr lang="en-US" dirty="0" smtClean="0"/>
              <a:t>200</a:t>
            </a:r>
            <a:r>
              <a:rPr lang="en-US" baseline="0" dirty="0" smtClean="0"/>
              <a:t> tons per </a:t>
            </a:r>
            <a:r>
              <a:rPr lang="en-US" baseline="0" dirty="0" err="1" smtClean="0"/>
              <a:t>yr</a:t>
            </a:r>
            <a:r>
              <a:rPr lang="en-US" baseline="0" dirty="0" smtClean="0"/>
              <a:t> for the grid cell area of 0.1degx0.1deg corresponds to a change of 1% of the total inventory of Belgium, which is the expected change of the Belgian inventory over 5 yr. </a:t>
            </a:r>
            <a:endParaRPr lang="en-US" dirty="0"/>
          </a:p>
        </p:txBody>
      </p:sp>
      <p:sp>
        <p:nvSpPr>
          <p:cNvPr id="4" name="Slide Number Placeholder 3"/>
          <p:cNvSpPr>
            <a:spLocks noGrp="1"/>
          </p:cNvSpPr>
          <p:nvPr>
            <p:ph type="sldNum" sz="quarter" idx="10"/>
          </p:nvPr>
        </p:nvSpPr>
        <p:spPr>
          <a:xfrm>
            <a:off x="3850444" y="9378825"/>
            <a:ext cx="2945659" cy="493712"/>
          </a:xfrm>
          <a:prstGeom prst="rect">
            <a:avLst/>
          </a:prstGeom>
        </p:spPr>
        <p:txBody>
          <a:bodyPr/>
          <a:lstStyle/>
          <a:p>
            <a:fld id="{B3E37BDE-1E16-4497-8123-4D9E05ECC396}" type="slidenum">
              <a:rPr lang="en-US" smtClean="0"/>
              <a:t>7</a:t>
            </a:fld>
            <a:endParaRPr lang="en-US"/>
          </a:p>
        </p:txBody>
      </p:sp>
    </p:spTree>
    <p:extLst>
      <p:ext uri="{BB962C8B-B14F-4D97-AF65-F5344CB8AC3E}">
        <p14:creationId xmlns:p14="http://schemas.microsoft.com/office/powerpoint/2010/main" val="1006462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0444" y="9378825"/>
            <a:ext cx="2945659" cy="493712"/>
          </a:xfrm>
          <a:prstGeom prst="rect">
            <a:avLst/>
          </a:prstGeom>
        </p:spPr>
        <p:txBody>
          <a:bodyPr/>
          <a:lstStyle/>
          <a:p>
            <a:fld id="{B3E37BDE-1E16-4497-8123-4D9E05ECC396}" type="slidenum">
              <a:rPr lang="en-US" smtClean="0"/>
              <a:t>8</a:t>
            </a:fld>
            <a:endParaRPr lang="en-US"/>
          </a:p>
        </p:txBody>
      </p:sp>
    </p:spTree>
    <p:extLst>
      <p:ext uri="{BB962C8B-B14F-4D97-AF65-F5344CB8AC3E}">
        <p14:creationId xmlns:p14="http://schemas.microsoft.com/office/powerpoint/2010/main" val="185819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B02557A-7053-4340-A874-8AB926A8EDA1}" type="datetimeFigureOut">
              <a:rPr lang="en-US" smtClean="0"/>
              <a:pPr/>
              <a:t>9/11/17</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182146860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 TWS ‘17, 13-14 Sept 2017</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extLst>
      <p:ext uri="{BB962C8B-B14F-4D97-AF65-F5344CB8AC3E}">
        <p14:creationId xmlns:p14="http://schemas.microsoft.com/office/powerpoint/2010/main" val="63079449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 TWS ‘17, 13-14 Sept 2017</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extLst>
      <p:ext uri="{BB962C8B-B14F-4D97-AF65-F5344CB8AC3E}">
        <p14:creationId xmlns:p14="http://schemas.microsoft.com/office/powerpoint/2010/main" val="1385525391"/>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4.emf"/><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12.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4.emf"/><Relationship Id="rId5"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300" y="2514600"/>
            <a:ext cx="8521700" cy="99377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90000"/>
          </a:bodyPr>
          <a:lstStyle>
            <a:lvl1pPr algn="l">
              <a:defRPr sz="4200" b="1">
                <a:latin typeface="Droid Serif"/>
                <a:ea typeface="Droid Serif"/>
                <a:cs typeface="Droid Serif"/>
                <a:sym typeface="Droid Serif"/>
              </a:defRPr>
            </a:lvl1pPr>
          </a:lstStyle>
          <a:p>
            <a:r>
              <a:rPr lang="en-US" dirty="0">
                <a:latin typeface="Helvetica" charset="0"/>
                <a:ea typeface="Helvetica" charset="0"/>
                <a:cs typeface="Helvetica" charset="0"/>
              </a:rPr>
              <a:t>Incoming CEOS Chair Carbon Coordination Activities</a:t>
            </a:r>
            <a:r>
              <a:rPr lang="en-US" dirty="0"/>
              <a:t/>
            </a:r>
            <a:br>
              <a:rPr lang="en-US" dirty="0"/>
            </a:br>
            <a:endParaRPr lang="en-US" dirty="0"/>
          </a:p>
        </p:txBody>
      </p:sp>
      <p:sp>
        <p:nvSpPr>
          <p:cNvPr id="11" name="Shape 11"/>
          <p:cNvSpPr/>
          <p:nvPr/>
        </p:nvSpPr>
        <p:spPr>
          <a:xfrm>
            <a:off x="622789" y="3886200"/>
            <a:ext cx="4810858" cy="2414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Mark Dowell</a:t>
            </a:r>
          </a:p>
          <a:p>
            <a:pPr lvl="0" defTabSz="914400">
              <a:lnSpc>
                <a:spcPct val="150000"/>
              </a:lnSpc>
              <a:defRPr>
                <a:solidFill>
                  <a:srgbClr val="000000"/>
                </a:solidFill>
              </a:defRPr>
            </a:pPr>
            <a:r>
              <a:rPr lang="en-US" i="1" dirty="0" smtClean="0">
                <a:solidFill>
                  <a:srgbClr val="FFFFFF"/>
                </a:solidFill>
                <a:latin typeface="+mj-lt"/>
                <a:ea typeface="Arial Bold"/>
                <a:cs typeface="Arial Bold"/>
                <a:sym typeface="Arial Bold"/>
              </a:rPr>
              <a:t>European Commission</a:t>
            </a:r>
            <a:endParaRPr i="1"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CEOS </a:t>
            </a:r>
            <a:r>
              <a:rPr lang="en-AU" dirty="0">
                <a:solidFill>
                  <a:srgbClr val="FFFFFF"/>
                </a:solidFill>
                <a:latin typeface="+mj-lt"/>
                <a:ea typeface="Arial Bold"/>
                <a:cs typeface="Arial Bold"/>
                <a:sym typeface="Arial Bold"/>
              </a:rPr>
              <a:t>S</a:t>
            </a:r>
            <a:r>
              <a:rPr lang="en-AU" dirty="0" smtClean="0">
                <a:solidFill>
                  <a:srgbClr val="FFFFFF"/>
                </a:solidFill>
                <a:latin typeface="+mj-lt"/>
                <a:ea typeface="Arial Bold"/>
                <a:cs typeface="Arial Bold"/>
                <a:sym typeface="Arial Bold"/>
              </a:rPr>
              <a:t>trategic Implementation Team Tech Workshop</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ESA/ESRIN, </a:t>
            </a:r>
            <a:r>
              <a:rPr lang="en-AU" dirty="0" err="1" smtClean="0">
                <a:solidFill>
                  <a:srgbClr val="FFFFFF"/>
                </a:solidFill>
                <a:latin typeface="+mj-lt"/>
                <a:ea typeface="Arial Bold"/>
                <a:cs typeface="Arial Bold"/>
                <a:sym typeface="Arial Bold"/>
              </a:rPr>
              <a:t>Frascati</a:t>
            </a:r>
            <a:r>
              <a:rPr lang="en-AU" dirty="0" smtClean="0">
                <a:solidFill>
                  <a:srgbClr val="FFFFFF"/>
                </a:solidFill>
                <a:latin typeface="+mj-lt"/>
                <a:ea typeface="Arial Bold"/>
                <a:cs typeface="Arial Bold"/>
                <a:sym typeface="Arial Bold"/>
              </a:rPr>
              <a:t>,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13</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-14</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 September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extLst>
      <p:ext uri="{BB962C8B-B14F-4D97-AF65-F5344CB8AC3E}">
        <p14:creationId xmlns:p14="http://schemas.microsoft.com/office/powerpoint/2010/main" val="199796964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3" name="Content Placeholder 2"/>
          <p:cNvSpPr>
            <a:spLocks noGrp="1"/>
          </p:cNvSpPr>
          <p:nvPr>
            <p:ph sz="quarter" idx="10"/>
          </p:nvPr>
        </p:nvSpPr>
        <p:spPr>
          <a:xfrm>
            <a:off x="457200" y="1447800"/>
            <a:ext cx="8458200" cy="4343400"/>
          </a:xfrm>
        </p:spPr>
        <p:txBody>
          <a:bodyPr/>
          <a:lstStyle/>
          <a:p>
            <a:pPr marL="0" lvl="0" indent="0">
              <a:buNone/>
            </a:pPr>
            <a:r>
              <a:rPr lang="en-US" sz="2200" dirty="0" smtClean="0"/>
              <a:t>On “placing </a:t>
            </a:r>
            <a:r>
              <a:rPr lang="en-US" sz="2200" dirty="0"/>
              <a:t>the space segment in the broader context of a fully sustained system for CO2 </a:t>
            </a:r>
            <a:r>
              <a:rPr lang="en-US" sz="2200" dirty="0" smtClean="0"/>
              <a:t>monitoring”</a:t>
            </a:r>
            <a:endParaRPr lang="en-US" sz="2200" dirty="0" smtClean="0"/>
          </a:p>
          <a:p>
            <a:pPr marL="0" lvl="0" indent="0">
              <a:buNone/>
            </a:pPr>
            <a:endParaRPr lang="en-US" sz="2200" dirty="0"/>
          </a:p>
          <a:p>
            <a:pPr marL="0" lvl="0" indent="0">
              <a:buNone/>
            </a:pPr>
            <a:r>
              <a:rPr lang="en-US" sz="2200" dirty="0" smtClean="0"/>
              <a:t>The </a:t>
            </a:r>
            <a:r>
              <a:rPr lang="en-US" sz="2200" dirty="0" smtClean="0"/>
              <a:t>EC proposes to </a:t>
            </a:r>
            <a:r>
              <a:rPr lang="en-US" sz="2200" dirty="0" err="1" smtClean="0"/>
              <a:t>organise</a:t>
            </a:r>
            <a:r>
              <a:rPr lang="en-US" sz="2200" dirty="0" smtClean="0"/>
              <a:t> a dedicated discussion workshop:</a:t>
            </a:r>
          </a:p>
          <a:p>
            <a:pPr lvl="0"/>
            <a:r>
              <a:rPr lang="en-US" sz="2200" dirty="0" smtClean="0"/>
              <a:t>Bringing </a:t>
            </a:r>
            <a:r>
              <a:rPr lang="en-US" sz="2200" dirty="0"/>
              <a:t>together these different stakeholders to define best </a:t>
            </a:r>
            <a:r>
              <a:rPr lang="en-US" sz="2200" dirty="0" smtClean="0"/>
              <a:t>practices and synergies</a:t>
            </a:r>
          </a:p>
          <a:p>
            <a:pPr lvl="0"/>
            <a:r>
              <a:rPr lang="en-US" sz="2200" dirty="0" smtClean="0"/>
              <a:t>Exploring possibilities </a:t>
            </a:r>
            <a:r>
              <a:rPr lang="en-US" sz="2200" dirty="0"/>
              <a:t>for common approaches to some of the system development. </a:t>
            </a:r>
            <a:endParaRPr lang="en-US" sz="2200" dirty="0" smtClean="0"/>
          </a:p>
          <a:p>
            <a:pPr lvl="0"/>
            <a:r>
              <a:rPr lang="en-US" sz="2200" dirty="0" smtClean="0"/>
              <a:t>This </a:t>
            </a:r>
            <a:r>
              <a:rPr lang="en-US" sz="2200" dirty="0"/>
              <a:t>would also require the strong engagement of CGMS as well as CEOS Associate members such as the </a:t>
            </a:r>
            <a:r>
              <a:rPr lang="en-US" sz="2200" dirty="0" smtClean="0"/>
              <a:t>WMO</a:t>
            </a:r>
            <a:r>
              <a:rPr lang="en-US" sz="2200" dirty="0" smtClean="0"/>
              <a:t>.</a:t>
            </a:r>
          </a:p>
          <a:p>
            <a:pPr lvl="0"/>
            <a:endParaRPr lang="en-US" sz="2200" dirty="0" smtClean="0"/>
          </a:p>
          <a:p>
            <a:pPr marL="0" lvl="0" indent="0">
              <a:buNone/>
            </a:pPr>
            <a:r>
              <a:rPr lang="en-US" sz="2200" dirty="0" smtClean="0"/>
              <a:t>End-May - &gt; June 2018 period. Probably somewhere in Northern Italy </a:t>
            </a:r>
            <a:r>
              <a:rPr lang="is-IS" sz="2200" dirty="0" smtClean="0"/>
              <a:t>…</a:t>
            </a:r>
            <a:endParaRPr lang="en-GB" sz="2200" dirty="0"/>
          </a:p>
          <a:p>
            <a:endParaRPr lang="en-GB" dirty="0"/>
          </a:p>
          <a:p>
            <a:endParaRPr lang="en-GB" dirty="0"/>
          </a:p>
        </p:txBody>
      </p:sp>
      <p:sp>
        <p:nvSpPr>
          <p:cNvPr id="4" name="Content Placeholder 3"/>
          <p:cNvSpPr>
            <a:spLocks noGrp="1"/>
          </p:cNvSpPr>
          <p:nvPr>
            <p:ph sz="quarter" idx="11"/>
          </p:nvPr>
        </p:nvSpPr>
        <p:spPr/>
        <p:txBody>
          <a:bodyPr/>
          <a:lstStyle/>
          <a:p>
            <a:r>
              <a:rPr lang="en-GB" dirty="0" smtClean="0"/>
              <a:t>Chair priority A workshop in 2018</a:t>
            </a:r>
            <a:endParaRPr lang="en-GB" dirty="0"/>
          </a:p>
        </p:txBody>
      </p:sp>
    </p:spTree>
    <p:extLst>
      <p:ext uri="{BB962C8B-B14F-4D97-AF65-F5344CB8AC3E}">
        <p14:creationId xmlns:p14="http://schemas.microsoft.com/office/powerpoint/2010/main" val="136006211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76200" y="1117328"/>
            <a:ext cx="8610600" cy="832818"/>
          </a:xfrm>
        </p:spPr>
        <p:txBody>
          <a:bodyPr>
            <a:normAutofit fontScale="90000"/>
          </a:bodyPr>
          <a:lstStyle/>
          <a:p>
            <a:r>
              <a:rPr lang="en-GB" altLang="en-US" spc="0" dirty="0">
                <a:solidFill>
                  <a:schemeClr val="tx2"/>
                </a:solidFill>
                <a:latin typeface="Arial" charset="0"/>
              </a:rPr>
              <a:t>Copernicus Context: CO</a:t>
            </a:r>
            <a:r>
              <a:rPr lang="en-GB" altLang="en-US" spc="0" baseline="-25000" dirty="0">
                <a:solidFill>
                  <a:schemeClr val="tx2"/>
                </a:solidFill>
                <a:latin typeface="Arial" charset="0"/>
              </a:rPr>
              <a:t>2</a:t>
            </a:r>
            <a:r>
              <a:rPr lang="en-GB" altLang="en-US" spc="0" dirty="0">
                <a:solidFill>
                  <a:schemeClr val="tx2"/>
                </a:solidFill>
                <a:latin typeface="Arial" charset="0"/>
              </a:rPr>
              <a:t> Report –November 2015</a:t>
            </a:r>
            <a:endParaRPr lang="en-GB" altLang="en-US" spc="0" dirty="0">
              <a:solidFill>
                <a:schemeClr val="tx2"/>
              </a:solidFill>
            </a:endParaRPr>
          </a:p>
        </p:txBody>
      </p:sp>
      <p:sp>
        <p:nvSpPr>
          <p:cNvPr id="4" name="Slide Number Placeholder 3"/>
          <p:cNvSpPr>
            <a:spLocks noGrp="1"/>
          </p:cNvSpPr>
          <p:nvPr>
            <p:ph type="sldNum" sz="quarter" idx="12"/>
          </p:nvPr>
        </p:nvSpPr>
        <p:spPr>
          <a:xfrm>
            <a:off x="6553200" y="5155821"/>
            <a:ext cx="2133600" cy="246221"/>
          </a:xfrm>
        </p:spPr>
        <p:txBody>
          <a:bodyPr/>
          <a:lstStyle/>
          <a:p>
            <a:fld id="{58768E1A-8455-4611-8763-3FA1B747F6B6}" type="slidenum">
              <a:rPr lang="en-US" smtClean="0"/>
              <a:t>2</a:t>
            </a:fld>
            <a:endParaRPr lang="en-US" dirty="0"/>
          </a:p>
        </p:txBody>
      </p:sp>
      <p:pic>
        <p:nvPicPr>
          <p:cNvPr id="10" name="Image 1"/>
          <p:cNvPicPr>
            <a:picLocks noChangeAspect="1"/>
          </p:cNvPicPr>
          <p:nvPr/>
        </p:nvPicPr>
        <p:blipFill>
          <a:blip r:embed="rId3"/>
          <a:stretch>
            <a:fillRect/>
          </a:stretch>
        </p:blipFill>
        <p:spPr>
          <a:xfrm>
            <a:off x="203593" y="2362200"/>
            <a:ext cx="2362527" cy="3240360"/>
          </a:xfrm>
          <a:prstGeom prst="rect">
            <a:avLst/>
          </a:prstGeom>
          <a:effectLst>
            <a:outerShdw blurRad="76200" dir="18900000" sy="23000" kx="-1200000" algn="bl" rotWithShape="0">
              <a:prstClr val="black">
                <a:alpha val="20000"/>
              </a:prstClr>
            </a:outerShdw>
          </a:effectLst>
        </p:spPr>
      </p:pic>
      <p:sp>
        <p:nvSpPr>
          <p:cNvPr id="12" name="ZoneTexte 2"/>
          <p:cNvSpPr txBox="1">
            <a:spLocks noChangeArrowheads="1"/>
          </p:cNvSpPr>
          <p:nvPr/>
        </p:nvSpPr>
        <p:spPr bwMode="auto">
          <a:xfrm>
            <a:off x="2910068" y="2133600"/>
            <a:ext cx="5776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rgbClr val="941333"/>
              </a:buClr>
              <a:buFont typeface="Wingdings" pitchFamily="2" charset="2"/>
              <a:buChar char="«"/>
              <a:defRPr sz="1900">
                <a:solidFill>
                  <a:srgbClr val="941333"/>
                </a:solidFill>
                <a:latin typeface="Verdana" pitchFamily="34" charset="0"/>
              </a:defRPr>
            </a:lvl1pPr>
            <a:lvl2pPr marL="742950" indent="-285750" algn="l" eaLnBrk="0" hangingPunct="0">
              <a:spcBef>
                <a:spcPct val="20000"/>
              </a:spcBef>
              <a:buClr>
                <a:srgbClr val="231F89"/>
              </a:buClr>
              <a:buFont typeface="Wingdings" pitchFamily="2" charset="2"/>
              <a:buChar char="«"/>
              <a:defRPr sz="1900">
                <a:solidFill>
                  <a:srgbClr val="941333"/>
                </a:solidFill>
                <a:latin typeface="Verdana" pitchFamily="34" charset="0"/>
              </a:defRPr>
            </a:lvl2pPr>
            <a:lvl3pPr marL="1143000" indent="-228600" algn="l" eaLnBrk="0" hangingPunct="0">
              <a:spcBef>
                <a:spcPct val="20000"/>
              </a:spcBef>
              <a:buClr>
                <a:srgbClr val="941333"/>
              </a:buClr>
              <a:buFont typeface="Wingdings" pitchFamily="2" charset="2"/>
              <a:buChar char="«"/>
              <a:defRPr sz="1900">
                <a:solidFill>
                  <a:srgbClr val="941333"/>
                </a:solidFill>
                <a:latin typeface="Verdana" pitchFamily="34" charset="0"/>
              </a:defRPr>
            </a:lvl3pPr>
            <a:lvl4pPr marL="1600200" indent="-228600" algn="l" eaLnBrk="0" hangingPunct="0">
              <a:spcBef>
                <a:spcPct val="20000"/>
              </a:spcBef>
              <a:buClr>
                <a:srgbClr val="231F89"/>
              </a:buClr>
              <a:buFont typeface="Wingdings" pitchFamily="2" charset="2"/>
              <a:buChar char="«"/>
              <a:defRPr sz="1900">
                <a:solidFill>
                  <a:srgbClr val="941333"/>
                </a:solidFill>
                <a:latin typeface="Verdana" pitchFamily="34" charset="0"/>
              </a:defRPr>
            </a:lvl4pPr>
            <a:lvl5pPr marL="2057400" indent="-228600" algn="l" eaLnBrk="0" hangingPunct="0">
              <a:spcBef>
                <a:spcPct val="20000"/>
              </a:spcBef>
              <a:buClr>
                <a:srgbClr val="941333"/>
              </a:buClr>
              <a:buFont typeface="Wingdings" pitchFamily="2" charset="2"/>
              <a:buChar char="«"/>
              <a:defRPr sz="1900">
                <a:solidFill>
                  <a:srgbClr val="941333"/>
                </a:solidFill>
                <a:latin typeface="Verdana" pitchFamily="34" charset="0"/>
              </a:defRPr>
            </a:lvl5pPr>
            <a:lvl6pPr marL="2514600" indent="-228600" eaLnBrk="0" fontAlgn="base" hangingPunct="0">
              <a:spcBef>
                <a:spcPct val="20000"/>
              </a:spcBef>
              <a:spcAft>
                <a:spcPct val="0"/>
              </a:spcAft>
              <a:buClr>
                <a:srgbClr val="941333"/>
              </a:buClr>
              <a:buFont typeface="Wingdings" pitchFamily="2" charset="2"/>
              <a:buChar char="«"/>
              <a:defRPr sz="1900">
                <a:solidFill>
                  <a:srgbClr val="941333"/>
                </a:solidFill>
                <a:latin typeface="Verdana" pitchFamily="34" charset="0"/>
              </a:defRPr>
            </a:lvl6pPr>
            <a:lvl7pPr marL="2971800" indent="-228600" eaLnBrk="0" fontAlgn="base" hangingPunct="0">
              <a:spcBef>
                <a:spcPct val="20000"/>
              </a:spcBef>
              <a:spcAft>
                <a:spcPct val="0"/>
              </a:spcAft>
              <a:buClr>
                <a:srgbClr val="941333"/>
              </a:buClr>
              <a:buFont typeface="Wingdings" pitchFamily="2" charset="2"/>
              <a:buChar char="«"/>
              <a:defRPr sz="1900">
                <a:solidFill>
                  <a:srgbClr val="941333"/>
                </a:solidFill>
                <a:latin typeface="Verdana" pitchFamily="34" charset="0"/>
              </a:defRPr>
            </a:lvl7pPr>
            <a:lvl8pPr marL="3429000" indent="-228600" eaLnBrk="0" fontAlgn="base" hangingPunct="0">
              <a:spcBef>
                <a:spcPct val="20000"/>
              </a:spcBef>
              <a:spcAft>
                <a:spcPct val="0"/>
              </a:spcAft>
              <a:buClr>
                <a:srgbClr val="941333"/>
              </a:buClr>
              <a:buFont typeface="Wingdings" pitchFamily="2" charset="2"/>
              <a:buChar char="«"/>
              <a:defRPr sz="1900">
                <a:solidFill>
                  <a:srgbClr val="941333"/>
                </a:solidFill>
                <a:latin typeface="Verdana" pitchFamily="34" charset="0"/>
              </a:defRPr>
            </a:lvl8pPr>
            <a:lvl9pPr marL="3886200" indent="-228600" eaLnBrk="0" fontAlgn="base" hangingPunct="0">
              <a:spcBef>
                <a:spcPct val="20000"/>
              </a:spcBef>
              <a:spcAft>
                <a:spcPct val="0"/>
              </a:spcAft>
              <a:buClr>
                <a:srgbClr val="941333"/>
              </a:buClr>
              <a:buFont typeface="Wingdings" pitchFamily="2" charset="2"/>
              <a:buChar char="«"/>
              <a:defRPr sz="1900">
                <a:solidFill>
                  <a:srgbClr val="941333"/>
                </a:solidFill>
                <a:latin typeface="Verdana" pitchFamily="34" charset="0"/>
              </a:defRPr>
            </a:lvl9pPr>
          </a:lstStyle>
          <a:p>
            <a:pPr algn="ctr" eaLnBrk="1" hangingPunct="1">
              <a:spcBef>
                <a:spcPct val="0"/>
              </a:spcBef>
              <a:buClrTx/>
              <a:buFontTx/>
              <a:buNone/>
            </a:pPr>
            <a:r>
              <a:rPr lang="en-US" altLang="en-US" sz="2400" dirty="0">
                <a:solidFill>
                  <a:srgbClr val="C00000"/>
                </a:solidFill>
                <a:latin typeface="Calibri" pitchFamily="34" charset="0"/>
                <a:ea typeface="MS PGothic" pitchFamily="34" charset="-128"/>
                <a:cs typeface="Calibri" pitchFamily="34" charset="0"/>
              </a:rPr>
              <a:t>'Towards a European Operational Observing System to Monitor Fossil CO</a:t>
            </a:r>
            <a:r>
              <a:rPr lang="en-US" altLang="en-US" sz="2400" baseline="-25000" dirty="0">
                <a:solidFill>
                  <a:srgbClr val="C00000"/>
                </a:solidFill>
                <a:latin typeface="Calibri" pitchFamily="34" charset="0"/>
                <a:ea typeface="MS PGothic" pitchFamily="34" charset="-128"/>
                <a:cs typeface="Calibri" pitchFamily="34" charset="0"/>
              </a:rPr>
              <a:t>2</a:t>
            </a:r>
            <a:r>
              <a:rPr lang="en-US" altLang="en-US" sz="2400" dirty="0">
                <a:solidFill>
                  <a:srgbClr val="C00000"/>
                </a:solidFill>
                <a:latin typeface="Calibri" pitchFamily="34" charset="0"/>
                <a:ea typeface="MS PGothic" pitchFamily="34" charset="-128"/>
                <a:cs typeface="Calibri" pitchFamily="34" charset="0"/>
              </a:rPr>
              <a:t> Emissions'</a:t>
            </a:r>
          </a:p>
        </p:txBody>
      </p:sp>
      <p:sp>
        <p:nvSpPr>
          <p:cNvPr id="19" name="Rectangle 18"/>
          <p:cNvSpPr/>
          <p:nvPr/>
        </p:nvSpPr>
        <p:spPr>
          <a:xfrm>
            <a:off x="2738094" y="3128040"/>
            <a:ext cx="6120680" cy="3139321"/>
          </a:xfrm>
          <a:prstGeom prst="rect">
            <a:avLst/>
          </a:prstGeom>
          <a:ln>
            <a:solidFill>
              <a:schemeClr val="accent1"/>
            </a:solidFill>
          </a:ln>
        </p:spPr>
        <p:txBody>
          <a:bodyPr wrap="square">
            <a:spAutoFit/>
          </a:bodyPr>
          <a:lstStyle/>
          <a:p>
            <a:pPr marL="285750" indent="-285750">
              <a:buFont typeface="Wingdings" pitchFamily="2" charset="2"/>
              <a:buChar char="Ø"/>
            </a:pPr>
            <a:r>
              <a:rPr lang="en-GB" dirty="0" smtClean="0">
                <a:solidFill>
                  <a:srgbClr val="00468C"/>
                </a:solidFill>
              </a:rPr>
              <a:t>Emphasis on </a:t>
            </a:r>
            <a:r>
              <a:rPr lang="en-GB" dirty="0" smtClean="0">
                <a:solidFill>
                  <a:srgbClr val="C00000"/>
                </a:solidFill>
              </a:rPr>
              <a:t>system</a:t>
            </a:r>
            <a:r>
              <a:rPr lang="en-GB" dirty="0">
                <a:solidFill>
                  <a:srgbClr val="C00000"/>
                </a:solidFill>
              </a:rPr>
              <a:t>s</a:t>
            </a:r>
            <a:r>
              <a:rPr lang="en-GB" dirty="0" smtClean="0">
                <a:solidFill>
                  <a:srgbClr val="00468C"/>
                </a:solidFill>
              </a:rPr>
              <a:t>: inventories,  space-borne and in-situ observations, data assimilation framework, inversion system, transport models, decision support system</a:t>
            </a:r>
          </a:p>
          <a:p>
            <a:pPr marL="285750" indent="-285750">
              <a:buFont typeface="Wingdings" pitchFamily="2" charset="2"/>
              <a:buChar char="Ø"/>
            </a:pPr>
            <a:r>
              <a:rPr lang="en-GB" dirty="0" smtClean="0">
                <a:solidFill>
                  <a:srgbClr val="00468C"/>
                </a:solidFill>
              </a:rPr>
              <a:t>Emphasis on </a:t>
            </a:r>
            <a:r>
              <a:rPr lang="en-GB" dirty="0" smtClean="0">
                <a:solidFill>
                  <a:srgbClr val="C00000"/>
                </a:solidFill>
              </a:rPr>
              <a:t>operational </a:t>
            </a:r>
            <a:r>
              <a:rPr lang="en-GB" dirty="0" smtClean="0">
                <a:solidFill>
                  <a:srgbClr val="00468C"/>
                </a:solidFill>
              </a:rPr>
              <a:t>intent – from the outset</a:t>
            </a:r>
          </a:p>
          <a:p>
            <a:pPr marL="285750" indent="-285750">
              <a:buFont typeface="Wingdings" pitchFamily="2" charset="2"/>
              <a:buChar char="Ø"/>
            </a:pPr>
            <a:r>
              <a:rPr lang="en-GB" dirty="0" smtClean="0">
                <a:solidFill>
                  <a:srgbClr val="00468C"/>
                </a:solidFill>
              </a:rPr>
              <a:t>Fundamentally underpinned by strong </a:t>
            </a:r>
            <a:r>
              <a:rPr lang="en-GB" dirty="0" smtClean="0">
                <a:solidFill>
                  <a:srgbClr val="C00000"/>
                </a:solidFill>
              </a:rPr>
              <a:t>user requirements </a:t>
            </a:r>
            <a:r>
              <a:rPr lang="en-GB" dirty="0" smtClean="0">
                <a:solidFill>
                  <a:srgbClr val="00468C"/>
                </a:solidFill>
              </a:rPr>
              <a:t>based on </a:t>
            </a:r>
            <a:r>
              <a:rPr lang="en-GB" dirty="0" smtClean="0">
                <a:solidFill>
                  <a:srgbClr val="C00000"/>
                </a:solidFill>
              </a:rPr>
              <a:t>international commitments </a:t>
            </a:r>
            <a:r>
              <a:rPr lang="en-GB" dirty="0" smtClean="0">
                <a:solidFill>
                  <a:srgbClr val="00468C"/>
                </a:solidFill>
              </a:rPr>
              <a:t>and corresponding </a:t>
            </a:r>
            <a:r>
              <a:rPr lang="en-GB" dirty="0" smtClean="0">
                <a:solidFill>
                  <a:srgbClr val="C00000"/>
                </a:solidFill>
              </a:rPr>
              <a:t>EU Policy implementation</a:t>
            </a:r>
          </a:p>
          <a:p>
            <a:pPr marL="285750" indent="-285750">
              <a:buFont typeface="Wingdings" pitchFamily="2" charset="2"/>
              <a:buChar char="Ø"/>
            </a:pPr>
            <a:r>
              <a:rPr lang="en-GB" dirty="0" smtClean="0">
                <a:solidFill>
                  <a:srgbClr val="00468C"/>
                </a:solidFill>
              </a:rPr>
              <a:t>Fundamental </a:t>
            </a:r>
            <a:r>
              <a:rPr lang="en-GB" u="sng" dirty="0" smtClean="0">
                <a:solidFill>
                  <a:srgbClr val="C00000"/>
                </a:solidFill>
              </a:rPr>
              <a:t>added value of international engagement </a:t>
            </a:r>
            <a:r>
              <a:rPr lang="en-GB" dirty="0" smtClean="0">
                <a:solidFill>
                  <a:srgbClr val="00468C"/>
                </a:solidFill>
              </a:rPr>
              <a:t>on multiple aspects of system implementation/development</a:t>
            </a:r>
          </a:p>
        </p:txBody>
      </p:sp>
    </p:spTree>
    <p:extLst>
      <p:ext uri="{BB962C8B-B14F-4D97-AF65-F5344CB8AC3E}">
        <p14:creationId xmlns:p14="http://schemas.microsoft.com/office/powerpoint/2010/main" val="1043405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52400" y="1308868"/>
            <a:ext cx="7808752" cy="367457"/>
          </a:xfrm>
        </p:spPr>
        <p:txBody>
          <a:bodyPr>
            <a:normAutofit fontScale="90000"/>
          </a:bodyPr>
          <a:lstStyle/>
          <a:p>
            <a:pPr algn="l"/>
            <a:r>
              <a:rPr lang="en-GB" altLang="en-US" spc="0" dirty="0">
                <a:solidFill>
                  <a:schemeClr val="tx2"/>
                </a:solidFill>
                <a:latin typeface="Arial" charset="0"/>
              </a:rPr>
              <a:t>CO</a:t>
            </a:r>
            <a:r>
              <a:rPr lang="en-GB" altLang="en-US" spc="0" baseline="-25000" dirty="0">
                <a:solidFill>
                  <a:schemeClr val="tx2"/>
                </a:solidFill>
                <a:latin typeface="Arial" charset="0"/>
              </a:rPr>
              <a:t>2</a:t>
            </a:r>
            <a:r>
              <a:rPr lang="en-GB" altLang="en-US" spc="0" dirty="0">
                <a:solidFill>
                  <a:schemeClr val="tx2"/>
                </a:solidFill>
                <a:latin typeface="Arial" charset="0"/>
              </a:rPr>
              <a:t> </a:t>
            </a:r>
            <a:r>
              <a:rPr lang="en-GB" altLang="en-US" spc="0" dirty="0">
                <a:solidFill>
                  <a:schemeClr val="tx2"/>
                </a:solidFill>
                <a:latin typeface="Arial" charset="0"/>
              </a:rPr>
              <a:t>Monitoring </a:t>
            </a:r>
            <a:r>
              <a:rPr lang="en-GB" altLang="en-US" spc="0" dirty="0">
                <a:solidFill>
                  <a:schemeClr val="tx2"/>
                </a:solidFill>
                <a:latin typeface="Arial" charset="0"/>
              </a:rPr>
              <a:t>Task </a:t>
            </a:r>
            <a:r>
              <a:rPr lang="en-GB" altLang="en-US" spc="0" dirty="0">
                <a:solidFill>
                  <a:schemeClr val="tx2"/>
                </a:solidFill>
                <a:latin typeface="Arial" charset="0"/>
              </a:rPr>
              <a:t>Force Status</a:t>
            </a:r>
            <a:endParaRPr lang="en-GB" altLang="en-US" spc="0" dirty="0">
              <a:solidFill>
                <a:schemeClr val="tx2"/>
              </a:solidFill>
              <a:latin typeface="Arial" panose="020B0604020202020204" pitchFamily="34" charset="0"/>
              <a:cs typeface="Arial" panose="020B0604020202020204" pitchFamily="34" charset="0"/>
            </a:endParaRPr>
          </a:p>
        </p:txBody>
      </p:sp>
      <p:sp>
        <p:nvSpPr>
          <p:cNvPr id="15363" name="Content Placeholder 2"/>
          <p:cNvSpPr>
            <a:spLocks noGrp="1"/>
          </p:cNvSpPr>
          <p:nvPr>
            <p:ph idx="1"/>
          </p:nvPr>
        </p:nvSpPr>
        <p:spPr>
          <a:xfrm>
            <a:off x="609600" y="1905000"/>
            <a:ext cx="8352928" cy="4898390"/>
          </a:xfrm>
        </p:spPr>
        <p:txBody>
          <a:bodyPr>
            <a:noAutofit/>
          </a:bodyPr>
          <a:lstStyle/>
          <a:p>
            <a:pPr marL="0" indent="0">
              <a:buNone/>
            </a:pPr>
            <a:endParaRPr lang="en-US" sz="3200" dirty="0"/>
          </a:p>
          <a:p>
            <a:pPr>
              <a:buFont typeface="Wingdings" pitchFamily="2" charset="2"/>
              <a:buChar char="Ø"/>
            </a:pPr>
            <a:r>
              <a:rPr lang="en-US" dirty="0">
                <a:solidFill>
                  <a:srgbClr val="C00000"/>
                </a:solidFill>
              </a:rPr>
              <a:t>Sub-task A</a:t>
            </a:r>
            <a:r>
              <a:rPr lang="en-US" b="1" dirty="0">
                <a:solidFill>
                  <a:srgbClr val="00468C"/>
                </a:solidFill>
              </a:rPr>
              <a:t> </a:t>
            </a:r>
            <a:r>
              <a:rPr lang="en-US" dirty="0">
                <a:solidFill>
                  <a:srgbClr val="00468C"/>
                </a:solidFill>
              </a:rPr>
              <a:t>(lead by EC-GROW &amp; ESA):</a:t>
            </a:r>
          </a:p>
          <a:p>
            <a:pPr lvl="1">
              <a:buFont typeface="Wingdings" pitchFamily="2" charset="2"/>
              <a:buChar char="Ø"/>
            </a:pPr>
            <a:r>
              <a:rPr lang="en-US" sz="1800" dirty="0">
                <a:solidFill>
                  <a:srgbClr val="00468C"/>
                </a:solidFill>
              </a:rPr>
              <a:t> Group of experts focusing on the space </a:t>
            </a:r>
            <a:r>
              <a:rPr lang="en-US" sz="1800" dirty="0">
                <a:solidFill>
                  <a:srgbClr val="00468C"/>
                </a:solidFill>
              </a:rPr>
              <a:t>component</a:t>
            </a:r>
          </a:p>
          <a:p>
            <a:pPr lvl="1">
              <a:buFont typeface="Wingdings" pitchFamily="2" charset="2"/>
              <a:buChar char="Ø"/>
            </a:pPr>
            <a:r>
              <a:rPr lang="en-US" sz="1800" dirty="0">
                <a:solidFill>
                  <a:srgbClr val="00468C"/>
                </a:solidFill>
              </a:rPr>
              <a:t> 4 meetings since </a:t>
            </a:r>
            <a:r>
              <a:rPr lang="en-US" sz="1800" dirty="0">
                <a:solidFill>
                  <a:srgbClr val="00468C"/>
                </a:solidFill>
              </a:rPr>
              <a:t>June 2016</a:t>
            </a:r>
          </a:p>
          <a:p>
            <a:pPr lvl="1">
              <a:buFont typeface="Wingdings" pitchFamily="2" charset="2"/>
              <a:buChar char="Ø"/>
            </a:pPr>
            <a:r>
              <a:rPr lang="en-US" sz="1800" dirty="0">
                <a:solidFill>
                  <a:srgbClr val="00468C"/>
                </a:solidFill>
              </a:rPr>
              <a:t> Output: </a:t>
            </a:r>
            <a:r>
              <a:rPr lang="en-US" sz="1800" dirty="0">
                <a:solidFill>
                  <a:srgbClr val="00468C"/>
                </a:solidFill>
              </a:rPr>
              <a:t>Mission </a:t>
            </a:r>
            <a:r>
              <a:rPr lang="en-US" sz="1800" dirty="0">
                <a:solidFill>
                  <a:srgbClr val="00468C"/>
                </a:solidFill>
              </a:rPr>
              <a:t>R</a:t>
            </a:r>
            <a:r>
              <a:rPr lang="en-US" sz="1800" dirty="0">
                <a:solidFill>
                  <a:srgbClr val="00468C"/>
                </a:solidFill>
              </a:rPr>
              <a:t>equirements </a:t>
            </a:r>
            <a:r>
              <a:rPr lang="en-US" sz="1800" dirty="0">
                <a:solidFill>
                  <a:srgbClr val="00468C"/>
                </a:solidFill>
              </a:rPr>
              <a:t>D</a:t>
            </a:r>
            <a:r>
              <a:rPr lang="en-US" sz="1800" dirty="0">
                <a:solidFill>
                  <a:srgbClr val="00468C"/>
                </a:solidFill>
              </a:rPr>
              <a:t>ocument &amp; Supporting </a:t>
            </a:r>
            <a:r>
              <a:rPr lang="en-US" sz="1800" dirty="0">
                <a:solidFill>
                  <a:srgbClr val="00468C"/>
                </a:solidFill>
              </a:rPr>
              <a:t>S</a:t>
            </a:r>
            <a:r>
              <a:rPr lang="en-US" sz="1800" dirty="0">
                <a:solidFill>
                  <a:srgbClr val="00468C"/>
                </a:solidFill>
              </a:rPr>
              <a:t>tudies</a:t>
            </a:r>
            <a:endParaRPr lang="en-US" sz="1800" dirty="0">
              <a:solidFill>
                <a:srgbClr val="00468C"/>
              </a:solidFill>
            </a:endParaRPr>
          </a:p>
          <a:p>
            <a:pPr lvl="1">
              <a:buFont typeface="Wingdings" pitchFamily="2" charset="2"/>
              <a:buChar char="Ø"/>
            </a:pPr>
            <a:endParaRPr lang="en-US" sz="1000" dirty="0">
              <a:solidFill>
                <a:srgbClr val="00468C"/>
              </a:solidFill>
            </a:endParaRPr>
          </a:p>
          <a:p>
            <a:pPr>
              <a:buFont typeface="Wingdings" pitchFamily="2" charset="2"/>
              <a:buChar char="Ø"/>
            </a:pPr>
            <a:r>
              <a:rPr lang="en-US" dirty="0">
                <a:solidFill>
                  <a:srgbClr val="C00000"/>
                </a:solidFill>
              </a:rPr>
              <a:t>Sub-task B </a:t>
            </a:r>
            <a:r>
              <a:rPr lang="en-US" dirty="0">
                <a:solidFill>
                  <a:srgbClr val="00468C"/>
                </a:solidFill>
              </a:rPr>
              <a:t>(lead by EC-GROW &amp; EC-JRC):</a:t>
            </a:r>
          </a:p>
          <a:p>
            <a:pPr lvl="1">
              <a:buFont typeface="Wingdings" pitchFamily="2" charset="2"/>
              <a:buChar char="Ø"/>
            </a:pPr>
            <a:r>
              <a:rPr lang="en-US" sz="1800" dirty="0">
                <a:solidFill>
                  <a:srgbClr val="00468C"/>
                </a:solidFill>
              </a:rPr>
              <a:t> Group of experts focusing on the end-to-end monitoring system</a:t>
            </a:r>
          </a:p>
          <a:p>
            <a:pPr lvl="1">
              <a:buFont typeface="Wingdings" pitchFamily="2" charset="2"/>
              <a:buChar char="Ø"/>
            </a:pPr>
            <a:r>
              <a:rPr lang="en-US" sz="1800" dirty="0">
                <a:solidFill>
                  <a:srgbClr val="00468C"/>
                </a:solidFill>
              </a:rPr>
              <a:t> </a:t>
            </a:r>
            <a:r>
              <a:rPr lang="en-GB" sz="1800" dirty="0">
                <a:solidFill>
                  <a:srgbClr val="00468C"/>
                </a:solidFill>
              </a:rPr>
              <a:t>Output: user requirements and </a:t>
            </a:r>
            <a:r>
              <a:rPr lang="en-GB" sz="1800" dirty="0">
                <a:solidFill>
                  <a:srgbClr val="00468C"/>
                </a:solidFill>
              </a:rPr>
              <a:t>preliminary </a:t>
            </a:r>
            <a:r>
              <a:rPr lang="en-GB" sz="1800" dirty="0">
                <a:solidFill>
                  <a:srgbClr val="00468C"/>
                </a:solidFill>
              </a:rPr>
              <a:t>high-level system architecture</a:t>
            </a:r>
          </a:p>
          <a:p>
            <a:pPr lvl="1">
              <a:buFont typeface="Wingdings" pitchFamily="2" charset="2"/>
              <a:buChar char="Ø"/>
            </a:pPr>
            <a:r>
              <a:rPr lang="en-GB" sz="1800" dirty="0">
                <a:solidFill>
                  <a:srgbClr val="00468C"/>
                </a:solidFill>
              </a:rPr>
              <a:t>Output </a:t>
            </a:r>
            <a:r>
              <a:rPr lang="en-GB" sz="1800" dirty="0">
                <a:solidFill>
                  <a:srgbClr val="00468C"/>
                </a:solidFill>
              </a:rPr>
              <a:t>#1</a:t>
            </a:r>
            <a:r>
              <a:rPr lang="en-GB" sz="1800" dirty="0">
                <a:solidFill>
                  <a:srgbClr val="00468C"/>
                </a:solidFill>
              </a:rPr>
              <a:t>: Report on </a:t>
            </a:r>
            <a:r>
              <a:rPr lang="en-GB" sz="1800" dirty="0">
                <a:solidFill>
                  <a:srgbClr val="C00000"/>
                </a:solidFill>
              </a:rPr>
              <a:t>“Baseline requirements, model components and functional architecture for an operational Anthropogenic CO</a:t>
            </a:r>
            <a:r>
              <a:rPr lang="en-GB" sz="1800" baseline="-25000" dirty="0">
                <a:solidFill>
                  <a:srgbClr val="C00000"/>
                </a:solidFill>
              </a:rPr>
              <a:t>2</a:t>
            </a:r>
            <a:r>
              <a:rPr lang="en-GB" sz="1800" dirty="0">
                <a:solidFill>
                  <a:srgbClr val="C00000"/>
                </a:solidFill>
              </a:rPr>
              <a:t> Emission Monitoring &amp; Verification </a:t>
            </a:r>
            <a:r>
              <a:rPr lang="en-GB" sz="1800" dirty="0">
                <a:solidFill>
                  <a:srgbClr val="C00000"/>
                </a:solidFill>
              </a:rPr>
              <a:t>Support Capacity”</a:t>
            </a:r>
            <a:endParaRPr lang="en-GB" sz="1800" dirty="0">
              <a:solidFill>
                <a:srgbClr val="C00000"/>
              </a:solidFill>
            </a:endParaRPr>
          </a:p>
          <a:p>
            <a:pPr marL="457200" lvl="1" indent="0">
              <a:buNone/>
            </a:pPr>
            <a:endParaRPr lang="en-US" sz="800" dirty="0"/>
          </a:p>
          <a:p>
            <a:pPr marL="0" indent="0">
              <a:buNone/>
            </a:pPr>
            <a:r>
              <a:rPr lang="en-GB" sz="1400" dirty="0">
                <a:solidFill>
                  <a:srgbClr val="00468C"/>
                </a:solidFill>
                <a:sym typeface="Wingdings" panose="05000000000000000000" pitchFamily="2" charset="2"/>
              </a:rPr>
              <a:t>	</a:t>
            </a:r>
            <a:endParaRPr lang="en-GB" altLang="en-US" sz="1400" dirty="0"/>
          </a:p>
        </p:txBody>
      </p:sp>
      <p:sp>
        <p:nvSpPr>
          <p:cNvPr id="4" name="Slide Number Placeholder 3"/>
          <p:cNvSpPr>
            <a:spLocks noGrp="1"/>
          </p:cNvSpPr>
          <p:nvPr>
            <p:ph type="sldNum" sz="quarter" idx="12"/>
          </p:nvPr>
        </p:nvSpPr>
        <p:spPr/>
        <p:txBody>
          <a:bodyPr/>
          <a:lstStyle/>
          <a:p>
            <a:fld id="{58768E1A-8455-4611-8763-3FA1B747F6B6}" type="slidenum">
              <a:rPr lang="en-US" smtClean="0"/>
              <a:t>3</a:t>
            </a:fld>
            <a:endParaRPr lang="en-US" dirty="0"/>
          </a:p>
        </p:txBody>
      </p:sp>
      <p:pic>
        <p:nvPicPr>
          <p:cNvPr id="8" name="Picture 2" descr="Afbeeldingsresultaat voor samenwerk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8737" y="1492596"/>
            <a:ext cx="2118551"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825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1207062"/>
            <a:ext cx="8915400" cy="1383738"/>
          </a:xfrm>
        </p:spPr>
        <p:txBody>
          <a:bodyPr>
            <a:noAutofit/>
          </a:bodyPr>
          <a:lstStyle/>
          <a:p>
            <a:pPr algn="ctr"/>
            <a:r>
              <a:rPr lang="en-US" sz="2400" spc="0" dirty="0">
                <a:solidFill>
                  <a:schemeClr val="tx2"/>
                </a:solidFill>
                <a:latin typeface="Arial" charset="0"/>
              </a:rPr>
              <a:t>Overview of the </a:t>
            </a:r>
            <a:r>
              <a:rPr lang="en-US" sz="2400" spc="0" dirty="0">
                <a:solidFill>
                  <a:schemeClr val="tx2"/>
                </a:solidFill>
                <a:latin typeface="Arial" charset="0"/>
              </a:rPr>
              <a:t>Core </a:t>
            </a:r>
            <a:r>
              <a:rPr lang="en-US" sz="2400" spc="0" dirty="0">
                <a:solidFill>
                  <a:schemeClr val="tx2"/>
                </a:solidFill>
                <a:latin typeface="Arial" charset="0"/>
              </a:rPr>
              <a:t>E</a:t>
            </a:r>
            <a:r>
              <a:rPr lang="en-US" sz="2400" spc="0" dirty="0">
                <a:solidFill>
                  <a:schemeClr val="tx2"/>
                </a:solidFill>
                <a:latin typeface="Arial" charset="0"/>
              </a:rPr>
              <a:t>lements </a:t>
            </a:r>
            <a:r>
              <a:rPr lang="en-US" sz="2400" spc="0" dirty="0">
                <a:solidFill>
                  <a:schemeClr val="tx2"/>
                </a:solidFill>
                <a:latin typeface="Arial" charset="0"/>
              </a:rPr>
              <a:t>of the </a:t>
            </a:r>
            <a:r>
              <a:rPr lang="en-US" sz="2400" spc="0" dirty="0">
                <a:solidFill>
                  <a:schemeClr val="tx2"/>
                </a:solidFill>
                <a:latin typeface="Arial" charset="0"/>
              </a:rPr>
              <a:t>Anthropogenic </a:t>
            </a:r>
            <a:r>
              <a:rPr lang="en-US" sz="2400" spc="0" dirty="0">
                <a:solidFill>
                  <a:schemeClr val="tx2"/>
                </a:solidFill>
                <a:latin typeface="Arial" charset="0"/>
              </a:rPr>
              <a:t>CO</a:t>
            </a:r>
            <a:r>
              <a:rPr lang="en-US" sz="2400" spc="0" baseline="-25000" dirty="0">
                <a:solidFill>
                  <a:schemeClr val="tx2"/>
                </a:solidFill>
                <a:latin typeface="Arial" charset="0"/>
              </a:rPr>
              <a:t>2</a:t>
            </a:r>
            <a:r>
              <a:rPr lang="en-US" sz="2400" spc="0" dirty="0">
                <a:solidFill>
                  <a:schemeClr val="tx2"/>
                </a:solidFill>
                <a:latin typeface="Arial" charset="0"/>
              </a:rPr>
              <a:t> </a:t>
            </a:r>
            <a:r>
              <a:rPr lang="en-US" sz="2400" spc="0" dirty="0">
                <a:solidFill>
                  <a:schemeClr val="tx2"/>
                </a:solidFill>
                <a:latin typeface="Arial" charset="0"/>
              </a:rPr>
              <a:t>Emission </a:t>
            </a:r>
            <a:r>
              <a:rPr lang="en-US" sz="2400" spc="0" dirty="0">
                <a:solidFill>
                  <a:schemeClr val="tx2"/>
                </a:solidFill>
                <a:latin typeface="Arial" charset="0"/>
              </a:rPr>
              <a:t>M</a:t>
            </a:r>
            <a:r>
              <a:rPr lang="en-US" sz="2400" spc="0" dirty="0">
                <a:solidFill>
                  <a:schemeClr val="tx2"/>
                </a:solidFill>
                <a:latin typeface="Arial" charset="0"/>
              </a:rPr>
              <a:t>onitoring </a:t>
            </a:r>
            <a:r>
              <a:rPr lang="en-US" sz="2400" spc="0" dirty="0">
                <a:solidFill>
                  <a:schemeClr val="tx2"/>
                </a:solidFill>
                <a:latin typeface="Arial" charset="0"/>
              </a:rPr>
              <a:t>&amp; </a:t>
            </a:r>
            <a:r>
              <a:rPr lang="en-US" sz="2400" spc="0" dirty="0">
                <a:solidFill>
                  <a:schemeClr val="tx2"/>
                </a:solidFill>
                <a:latin typeface="Arial" charset="0"/>
              </a:rPr>
              <a:t>Verification Support (MVS) capacity </a:t>
            </a:r>
            <a:endParaRPr lang="en-US" sz="2400" spc="0" dirty="0">
              <a:solidFill>
                <a:schemeClr val="tx2"/>
              </a:solidFill>
              <a:latin typeface="Arial" charset="0"/>
            </a:endParaRPr>
          </a:p>
        </p:txBody>
      </p:sp>
      <p:sp>
        <p:nvSpPr>
          <p:cNvPr id="6" name="Rectangle 2"/>
          <p:cNvSpPr>
            <a:spLocks noChangeArrowheads="1"/>
          </p:cNvSpPr>
          <p:nvPr/>
        </p:nvSpPr>
        <p:spPr bwMode="auto">
          <a:xfrm>
            <a:off x="1470071" y="968298"/>
            <a:ext cx="88367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a:p>
        </p:txBody>
      </p:sp>
      <p:pic>
        <p:nvPicPr>
          <p:cNvPr id="2050"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438400"/>
            <a:ext cx="5853405" cy="399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870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61126"/>
            <a:ext cx="6957704" cy="540058"/>
          </a:xfrm>
        </p:spPr>
        <p:txBody>
          <a:bodyPr>
            <a:normAutofit fontScale="90000"/>
          </a:bodyPr>
          <a:lstStyle/>
          <a:p>
            <a:pPr algn="l"/>
            <a:r>
              <a:rPr lang="en-US" spc="0" dirty="0">
                <a:solidFill>
                  <a:schemeClr val="bg2"/>
                </a:solidFill>
                <a:latin typeface="Arial" charset="0"/>
              </a:rPr>
              <a:t>Functional Architecture – </a:t>
            </a:r>
            <a:r>
              <a:rPr lang="en-US" spc="0" dirty="0" smtClean="0">
                <a:solidFill>
                  <a:schemeClr val="bg2"/>
                </a:solidFill>
                <a:latin typeface="Arial" charset="0"/>
              </a:rPr>
              <a:t/>
            </a:r>
            <a:br>
              <a:rPr lang="en-US" spc="0" dirty="0" smtClean="0">
                <a:solidFill>
                  <a:schemeClr val="bg2"/>
                </a:solidFill>
                <a:latin typeface="Arial" charset="0"/>
              </a:rPr>
            </a:br>
            <a:r>
              <a:rPr lang="en-US" spc="0" dirty="0" smtClean="0">
                <a:solidFill>
                  <a:schemeClr val="bg2"/>
                </a:solidFill>
                <a:latin typeface="Arial" charset="0"/>
              </a:rPr>
              <a:t>Basis </a:t>
            </a:r>
            <a:r>
              <a:rPr lang="en-US" spc="0" dirty="0">
                <a:solidFill>
                  <a:schemeClr val="bg2"/>
                </a:solidFill>
                <a:latin typeface="Arial" charset="0"/>
              </a:rPr>
              <a:t>for </a:t>
            </a:r>
            <a:r>
              <a:rPr lang="en-US" spc="0" dirty="0">
                <a:solidFill>
                  <a:schemeClr val="bg2"/>
                </a:solidFill>
                <a:latin typeface="Arial" charset="0"/>
              </a:rPr>
              <a:t>Future Implementation</a:t>
            </a:r>
            <a:endParaRPr lang="en-US" spc="0" dirty="0">
              <a:solidFill>
                <a:schemeClr val="bg2"/>
              </a:solidFill>
              <a:latin typeface="Arial" charset="0"/>
            </a:endParaRPr>
          </a:p>
        </p:txBody>
      </p:sp>
      <p:pic>
        <p:nvPicPr>
          <p:cNvPr id="14" name="image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4478" y="3962400"/>
            <a:ext cx="2695900" cy="1873422"/>
          </a:xfrm>
          <a:prstGeom prst="rect">
            <a:avLst/>
          </a:prstGeom>
          <a:solidFill>
            <a:schemeClr val="bg1"/>
          </a:solidFill>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2230" y="2112777"/>
            <a:ext cx="4349394" cy="159533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86940">
            <a:off x="830986" y="3924292"/>
            <a:ext cx="1377208" cy="1949636"/>
          </a:xfrm>
          <a:prstGeom prst="rect">
            <a:avLst/>
          </a:prstGeom>
        </p:spPr>
      </p:pic>
      <p:pic>
        <p:nvPicPr>
          <p:cNvPr id="13" name="Image 1"/>
          <p:cNvPicPr>
            <a:picLocks noChangeAspect="1"/>
          </p:cNvPicPr>
          <p:nvPr/>
        </p:nvPicPr>
        <p:blipFill>
          <a:blip r:embed="rId5"/>
          <a:stretch>
            <a:fillRect/>
          </a:stretch>
        </p:blipFill>
        <p:spPr>
          <a:xfrm rot="842901">
            <a:off x="848637" y="2043711"/>
            <a:ext cx="1457050" cy="1998439"/>
          </a:xfrm>
          <a:prstGeom prst="rect">
            <a:avLst/>
          </a:prstGeom>
          <a:effectLst>
            <a:outerShdw blurRad="76200" dir="18900000" sy="23000" kx="-1200000" algn="bl" rotWithShape="0">
              <a:prstClr val="black">
                <a:alpha val="20000"/>
              </a:prstClr>
            </a:outerShdw>
          </a:effectLst>
        </p:spPr>
      </p:pic>
      <p:sp>
        <p:nvSpPr>
          <p:cNvPr id="2" name="Right Arrow 1"/>
          <p:cNvSpPr/>
          <p:nvPr/>
        </p:nvSpPr>
        <p:spPr>
          <a:xfrm>
            <a:off x="2707880" y="3055157"/>
            <a:ext cx="510868" cy="149968"/>
          </a:xfrm>
          <a:prstGeom prst="rightArrow">
            <a:avLst/>
          </a:prstGeom>
          <a:solidFill>
            <a:srgbClr val="3333CC"/>
          </a:solidFill>
          <a:ln>
            <a:solidFill>
              <a:srgbClr val="004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CC"/>
              </a:solidFill>
            </a:endParaRPr>
          </a:p>
        </p:txBody>
      </p:sp>
      <p:sp>
        <p:nvSpPr>
          <p:cNvPr id="15" name="Right Arrow 14"/>
          <p:cNvSpPr/>
          <p:nvPr/>
        </p:nvSpPr>
        <p:spPr>
          <a:xfrm>
            <a:off x="2248054" y="4964998"/>
            <a:ext cx="510868" cy="14996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CC"/>
              </a:solidFill>
            </a:endParaRPr>
          </a:p>
        </p:txBody>
      </p:sp>
      <p:sp>
        <p:nvSpPr>
          <p:cNvPr id="18" name="Right Arrow 17"/>
          <p:cNvSpPr/>
          <p:nvPr/>
        </p:nvSpPr>
        <p:spPr>
          <a:xfrm>
            <a:off x="5495226" y="4955353"/>
            <a:ext cx="510868" cy="14996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CC"/>
              </a:solidFill>
            </a:endParaRPr>
          </a:p>
        </p:txBody>
      </p:sp>
      <p:sp>
        <p:nvSpPr>
          <p:cNvPr id="3" name="TextBox 2"/>
          <p:cNvSpPr txBox="1"/>
          <p:nvPr/>
        </p:nvSpPr>
        <p:spPr>
          <a:xfrm>
            <a:off x="2662592" y="2779359"/>
            <a:ext cx="639919" cy="338554"/>
          </a:xfrm>
          <a:prstGeom prst="rect">
            <a:avLst/>
          </a:prstGeom>
          <a:noFill/>
        </p:spPr>
        <p:txBody>
          <a:bodyPr wrap="none" rtlCol="0">
            <a:spAutoFit/>
          </a:bodyPr>
          <a:lstStyle/>
          <a:p>
            <a:r>
              <a:rPr lang="en-GB" sz="1600" dirty="0">
                <a:solidFill>
                  <a:srgbClr val="3333CC"/>
                </a:solidFill>
              </a:rPr>
              <a:t>2015</a:t>
            </a:r>
            <a:endParaRPr lang="en-GB" sz="1600" dirty="0">
              <a:solidFill>
                <a:srgbClr val="3333CC"/>
              </a:solidFill>
            </a:endParaRPr>
          </a:p>
        </p:txBody>
      </p:sp>
      <p:sp>
        <p:nvSpPr>
          <p:cNvPr id="19" name="TextBox 18"/>
          <p:cNvSpPr txBox="1"/>
          <p:nvPr/>
        </p:nvSpPr>
        <p:spPr>
          <a:xfrm>
            <a:off x="2202765" y="4685587"/>
            <a:ext cx="639919" cy="338554"/>
          </a:xfrm>
          <a:prstGeom prst="rect">
            <a:avLst/>
          </a:prstGeom>
          <a:noFill/>
        </p:spPr>
        <p:txBody>
          <a:bodyPr wrap="none" rtlCol="0">
            <a:spAutoFit/>
          </a:bodyPr>
          <a:lstStyle/>
          <a:p>
            <a:r>
              <a:rPr lang="en-GB" sz="1600" dirty="0">
                <a:solidFill>
                  <a:srgbClr val="C00000"/>
                </a:solidFill>
              </a:rPr>
              <a:t>2017</a:t>
            </a:r>
            <a:endParaRPr lang="en-GB" sz="1600" dirty="0">
              <a:solidFill>
                <a:srgbClr val="C00000"/>
              </a:solidFill>
            </a:endParaRPr>
          </a:p>
        </p:txBody>
      </p:sp>
      <p:pic>
        <p:nvPicPr>
          <p:cNvPr id="3074"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04211" y="4017778"/>
            <a:ext cx="2584000" cy="176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4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05647"/>
            <a:ext cx="7677472" cy="464602"/>
          </a:xfrm>
        </p:spPr>
        <p:txBody>
          <a:bodyPr>
            <a:normAutofit/>
          </a:bodyPr>
          <a:lstStyle/>
          <a:p>
            <a:pPr algn="l"/>
            <a:r>
              <a:rPr lang="it-IT" sz="2400" spc="0" dirty="0" err="1">
                <a:solidFill>
                  <a:schemeClr val="bg2"/>
                </a:solidFill>
                <a:latin typeface="Arial" charset="0"/>
              </a:rPr>
              <a:t>Fossil</a:t>
            </a:r>
            <a:r>
              <a:rPr lang="it-IT" sz="2400" spc="0" dirty="0">
                <a:solidFill>
                  <a:schemeClr val="bg2"/>
                </a:solidFill>
                <a:latin typeface="Arial" charset="0"/>
              </a:rPr>
              <a:t> CO</a:t>
            </a:r>
            <a:r>
              <a:rPr lang="it-IT" sz="2400" spc="0" baseline="-25000" dirty="0">
                <a:solidFill>
                  <a:schemeClr val="bg2"/>
                </a:solidFill>
                <a:latin typeface="Arial" charset="0"/>
              </a:rPr>
              <a:t>2</a:t>
            </a:r>
            <a:r>
              <a:rPr lang="it-IT" sz="2400" spc="0" dirty="0">
                <a:solidFill>
                  <a:schemeClr val="bg2"/>
                </a:solidFill>
                <a:latin typeface="Arial" charset="0"/>
              </a:rPr>
              <a:t> </a:t>
            </a:r>
            <a:r>
              <a:rPr lang="it-IT" sz="2400" spc="0" dirty="0" err="1">
                <a:solidFill>
                  <a:schemeClr val="bg2"/>
                </a:solidFill>
                <a:latin typeface="Arial" charset="0"/>
              </a:rPr>
              <a:t>Emission</a:t>
            </a:r>
            <a:r>
              <a:rPr lang="it-IT" sz="2400" spc="0" dirty="0">
                <a:solidFill>
                  <a:schemeClr val="bg2"/>
                </a:solidFill>
                <a:latin typeface="Arial" charset="0"/>
              </a:rPr>
              <a:t> </a:t>
            </a:r>
            <a:r>
              <a:rPr lang="it-IT" sz="2400" spc="0" dirty="0" err="1">
                <a:solidFill>
                  <a:schemeClr val="bg2"/>
                </a:solidFill>
                <a:latin typeface="Arial" charset="0"/>
              </a:rPr>
              <a:t>Difference</a:t>
            </a:r>
            <a:r>
              <a:rPr lang="it-IT" sz="2400" spc="0" dirty="0">
                <a:solidFill>
                  <a:schemeClr val="bg2"/>
                </a:solidFill>
                <a:latin typeface="Arial" charset="0"/>
              </a:rPr>
              <a:t> </a:t>
            </a:r>
            <a:r>
              <a:rPr lang="it-IT" sz="2400" spc="0" dirty="0">
                <a:solidFill>
                  <a:schemeClr val="bg2"/>
                </a:solidFill>
                <a:latin typeface="Arial" charset="0"/>
              </a:rPr>
              <a:t>2012-2007</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631" y="1828800"/>
            <a:ext cx="6458729" cy="4565114"/>
          </a:xfrm>
          <a:prstGeom prst="rect">
            <a:avLst/>
          </a:prstGeom>
        </p:spPr>
      </p:pic>
      <p:sp>
        <p:nvSpPr>
          <p:cNvPr id="3" name="Rectangle 2"/>
          <p:cNvSpPr/>
          <p:nvPr/>
        </p:nvSpPr>
        <p:spPr>
          <a:xfrm>
            <a:off x="2627784" y="4653136"/>
            <a:ext cx="1008112"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699792" y="4613406"/>
            <a:ext cx="648072" cy="123111"/>
          </a:xfrm>
          <a:prstGeom prst="rect">
            <a:avLst/>
          </a:prstGeom>
          <a:solidFill>
            <a:schemeClr val="bg1"/>
          </a:solidFill>
        </p:spPr>
        <p:txBody>
          <a:bodyPr wrap="square" lIns="0" tIns="0" rIns="0" bIns="0" rtlCol="0">
            <a:spAutoFit/>
          </a:bodyPr>
          <a:lstStyle/>
          <a:p>
            <a:r>
              <a:rPr lang="en-US" sz="800" dirty="0">
                <a:solidFill>
                  <a:schemeClr val="tx2"/>
                </a:solidFill>
                <a:ea typeface="Cambria Math" panose="02040503050406030204" pitchFamily="18" charset="0"/>
              </a:rPr>
              <a:t>ton/</a:t>
            </a:r>
            <a:r>
              <a:rPr lang="en-US" sz="800" dirty="0" err="1">
                <a:solidFill>
                  <a:schemeClr val="tx2"/>
                </a:solidFill>
                <a:ea typeface="Cambria Math" panose="02040503050406030204" pitchFamily="18" charset="0"/>
              </a:rPr>
              <a:t>yr</a:t>
            </a:r>
            <a:endParaRPr lang="en-US" sz="800" baseline="30000" dirty="0">
              <a:solidFill>
                <a:schemeClr val="tx2"/>
              </a:solidFill>
            </a:endParaRPr>
          </a:p>
        </p:txBody>
      </p:sp>
      <p:sp>
        <p:nvSpPr>
          <p:cNvPr id="9" name="TextBox 8"/>
          <p:cNvSpPr txBox="1"/>
          <p:nvPr/>
        </p:nvSpPr>
        <p:spPr>
          <a:xfrm>
            <a:off x="2699792" y="4962074"/>
            <a:ext cx="2160240" cy="123111"/>
          </a:xfrm>
          <a:prstGeom prst="rect">
            <a:avLst/>
          </a:prstGeom>
          <a:solidFill>
            <a:schemeClr val="bg1"/>
          </a:solidFill>
        </p:spPr>
        <p:txBody>
          <a:bodyPr wrap="square" lIns="0" tIns="0" rIns="0" bIns="0" rtlCol="0">
            <a:spAutoFit/>
          </a:bodyPr>
          <a:lstStyle/>
          <a:p>
            <a:r>
              <a:rPr lang="en-US" sz="800" dirty="0">
                <a:solidFill>
                  <a:schemeClr val="tx2"/>
                </a:solidFill>
                <a:ea typeface="Cambria Math" panose="02040503050406030204" pitchFamily="18" charset="0"/>
              </a:rPr>
              <a:t>Change is expressed on a 0.1x0.1 degree grid</a:t>
            </a:r>
            <a:endParaRPr lang="en-US" sz="800" baseline="30000" dirty="0">
              <a:solidFill>
                <a:schemeClr val="tx2"/>
              </a:solidFill>
            </a:endParaRPr>
          </a:p>
        </p:txBody>
      </p:sp>
      <p:sp>
        <p:nvSpPr>
          <p:cNvPr id="8" name="Rectangle 7"/>
          <p:cNvSpPr/>
          <p:nvPr/>
        </p:nvSpPr>
        <p:spPr>
          <a:xfrm>
            <a:off x="7812360" y="5445224"/>
            <a:ext cx="108012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4002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23705"/>
            <a:ext cx="6435080" cy="464602"/>
          </a:xfrm>
        </p:spPr>
        <p:txBody>
          <a:bodyPr>
            <a:normAutofit fontScale="90000"/>
          </a:bodyPr>
          <a:lstStyle/>
          <a:p>
            <a:pPr algn="l"/>
            <a:r>
              <a:rPr lang="en-US" spc="0" dirty="0">
                <a:solidFill>
                  <a:schemeClr val="bg2"/>
                </a:solidFill>
                <a:latin typeface="Arial" charset="0"/>
              </a:rPr>
              <a:t>High </a:t>
            </a:r>
            <a:r>
              <a:rPr lang="en-US" spc="0">
                <a:solidFill>
                  <a:schemeClr val="bg2"/>
                </a:solidFill>
                <a:latin typeface="Arial" charset="0"/>
              </a:rPr>
              <a:t>L</a:t>
            </a:r>
            <a:r>
              <a:rPr lang="en-US" spc="0">
                <a:solidFill>
                  <a:schemeClr val="bg2"/>
                </a:solidFill>
                <a:latin typeface="Arial" charset="0"/>
              </a:rPr>
              <a:t>evel </a:t>
            </a:r>
            <a:r>
              <a:rPr lang="en-US" spc="0" smtClean="0">
                <a:solidFill>
                  <a:schemeClr val="bg2"/>
                </a:solidFill>
                <a:latin typeface="Arial" charset="0"/>
              </a:rPr>
              <a:t>Requirements</a:t>
            </a:r>
            <a:br>
              <a:rPr lang="en-US" spc="0" smtClean="0">
                <a:solidFill>
                  <a:schemeClr val="bg2"/>
                </a:solidFill>
                <a:latin typeface="Arial" charset="0"/>
              </a:rPr>
            </a:br>
            <a:r>
              <a:rPr lang="en-US" spc="0" smtClean="0">
                <a:solidFill>
                  <a:schemeClr val="bg2"/>
                </a:solidFill>
                <a:latin typeface="Arial" charset="0"/>
              </a:rPr>
              <a:t>for </a:t>
            </a:r>
            <a:r>
              <a:rPr lang="en-US" spc="0" dirty="0">
                <a:solidFill>
                  <a:schemeClr val="bg2"/>
                </a:solidFill>
                <a:latin typeface="Arial" charset="0"/>
              </a:rPr>
              <a:t>the System</a:t>
            </a:r>
            <a:endParaRPr lang="en-US" spc="0" dirty="0">
              <a:solidFill>
                <a:schemeClr val="bg2"/>
              </a:solidFill>
              <a:latin typeface="Arial" charset="0"/>
            </a:endParaRPr>
          </a:p>
        </p:txBody>
      </p:sp>
      <p:sp>
        <p:nvSpPr>
          <p:cNvPr id="3" name="Content Placeholder 2"/>
          <p:cNvSpPr>
            <a:spLocks noGrp="1"/>
          </p:cNvSpPr>
          <p:nvPr>
            <p:ph idx="1"/>
          </p:nvPr>
        </p:nvSpPr>
        <p:spPr>
          <a:xfrm>
            <a:off x="1777913" y="2133600"/>
            <a:ext cx="5526614" cy="3516415"/>
          </a:xfrm>
          <a:solidFill>
            <a:schemeClr val="bg1"/>
          </a:solidFill>
        </p:spPr>
        <p:txBody>
          <a:bodyPr>
            <a:normAutofit fontScale="92500" lnSpcReduction="10000"/>
          </a:bodyPr>
          <a:lstStyle/>
          <a:p>
            <a:pPr lvl="0">
              <a:buFont typeface="+mj-lt"/>
              <a:buAutoNum type="arabicPeriod"/>
            </a:pPr>
            <a:r>
              <a:rPr lang="en-US" sz="1800" b="1" dirty="0">
                <a:solidFill>
                  <a:srgbClr val="C00000"/>
                </a:solidFill>
              </a:rPr>
              <a:t>Detection of emitting hot spots </a:t>
            </a:r>
            <a:r>
              <a:rPr lang="en-US" sz="1800" dirty="0">
                <a:solidFill>
                  <a:srgbClr val="00468C"/>
                </a:solidFill>
              </a:rPr>
              <a:t>such as megacities or power </a:t>
            </a:r>
            <a:r>
              <a:rPr lang="en-US" sz="1800" dirty="0">
                <a:solidFill>
                  <a:srgbClr val="00468C"/>
                </a:solidFill>
              </a:rPr>
              <a:t>plants.</a:t>
            </a:r>
          </a:p>
          <a:p>
            <a:pPr lvl="0">
              <a:buFont typeface="+mj-lt"/>
              <a:buAutoNum type="arabicPeriod"/>
            </a:pPr>
            <a:endParaRPr lang="en-GB" sz="1800" b="1" dirty="0">
              <a:solidFill>
                <a:srgbClr val="C00000"/>
              </a:solidFill>
            </a:endParaRPr>
          </a:p>
          <a:p>
            <a:pPr lvl="0">
              <a:buFont typeface="+mj-lt"/>
              <a:buAutoNum type="arabicPeriod"/>
            </a:pPr>
            <a:r>
              <a:rPr lang="en-US" sz="1800" b="1" dirty="0">
                <a:solidFill>
                  <a:srgbClr val="C00000"/>
                </a:solidFill>
              </a:rPr>
              <a:t>Monitoring the hot spot emissions </a:t>
            </a:r>
            <a:r>
              <a:rPr lang="en-US" sz="1800" dirty="0">
                <a:solidFill>
                  <a:srgbClr val="00468C"/>
                </a:solidFill>
              </a:rPr>
              <a:t>to assess emission </a:t>
            </a:r>
            <a:r>
              <a:rPr lang="en-US" sz="1800" dirty="0">
                <a:solidFill>
                  <a:srgbClr val="00468C"/>
                </a:solidFill>
              </a:rPr>
              <a:t>reductions/increase </a:t>
            </a:r>
            <a:r>
              <a:rPr lang="en-US" sz="1800" dirty="0">
                <a:solidFill>
                  <a:srgbClr val="00468C"/>
                </a:solidFill>
              </a:rPr>
              <a:t>of the </a:t>
            </a:r>
            <a:r>
              <a:rPr lang="en-US" sz="1800" dirty="0">
                <a:solidFill>
                  <a:srgbClr val="00468C"/>
                </a:solidFill>
              </a:rPr>
              <a:t>activities.</a:t>
            </a:r>
          </a:p>
          <a:p>
            <a:pPr lvl="0">
              <a:buFont typeface="+mj-lt"/>
              <a:buAutoNum type="arabicPeriod"/>
            </a:pPr>
            <a:endParaRPr lang="en-GB" sz="1800" b="1" dirty="0">
              <a:solidFill>
                <a:srgbClr val="C00000"/>
              </a:solidFill>
            </a:endParaRPr>
          </a:p>
          <a:p>
            <a:pPr lvl="0">
              <a:buFont typeface="+mj-lt"/>
              <a:buAutoNum type="arabicPeriod"/>
            </a:pPr>
            <a:r>
              <a:rPr lang="en-US" sz="1800" b="1" dirty="0">
                <a:solidFill>
                  <a:srgbClr val="C00000"/>
                </a:solidFill>
              </a:rPr>
              <a:t>Assessing emission changes against local reduction targets </a:t>
            </a:r>
            <a:r>
              <a:rPr lang="en-US" sz="1800" dirty="0">
                <a:solidFill>
                  <a:srgbClr val="00468C"/>
                </a:solidFill>
              </a:rPr>
              <a:t>to monitor impacts of the </a:t>
            </a:r>
            <a:r>
              <a:rPr lang="en-US" sz="1800" dirty="0">
                <a:solidFill>
                  <a:srgbClr val="00468C"/>
                </a:solidFill>
              </a:rPr>
              <a:t>NDCs.</a:t>
            </a:r>
          </a:p>
          <a:p>
            <a:pPr lvl="0">
              <a:buFont typeface="+mj-lt"/>
              <a:buAutoNum type="arabicPeriod"/>
            </a:pPr>
            <a:endParaRPr lang="en-GB" sz="1800" b="1" dirty="0">
              <a:solidFill>
                <a:srgbClr val="C00000"/>
              </a:solidFill>
            </a:endParaRPr>
          </a:p>
          <a:p>
            <a:pPr lvl="0">
              <a:buFont typeface="+mj-lt"/>
              <a:buAutoNum type="arabicPeriod"/>
            </a:pPr>
            <a:r>
              <a:rPr lang="en-US" sz="1800" b="1" dirty="0">
                <a:solidFill>
                  <a:srgbClr val="C00000"/>
                </a:solidFill>
              </a:rPr>
              <a:t>Assessing the national emissions and changes </a:t>
            </a:r>
            <a:r>
              <a:rPr lang="en-US" sz="1800" dirty="0">
                <a:solidFill>
                  <a:srgbClr val="00468C"/>
                </a:solidFill>
              </a:rPr>
              <a:t>in 5-year time steps to estimate the global stock take.</a:t>
            </a:r>
            <a:endParaRPr lang="en-GB" sz="1800" dirty="0">
              <a:solidFill>
                <a:srgbClr val="00468C"/>
              </a:solidFill>
            </a:endParaRPr>
          </a:p>
          <a:p>
            <a:pPr lvl="0">
              <a:buFont typeface="+mj-lt"/>
              <a:buAutoNum type="arabicPeriod"/>
            </a:pPr>
            <a:endParaRPr lang="en-US" sz="1500" dirty="0">
              <a:solidFill>
                <a:srgbClr val="00468C"/>
              </a:solidFill>
            </a:endParaRPr>
          </a:p>
        </p:txBody>
      </p:sp>
      <p:cxnSp>
        <p:nvCxnSpPr>
          <p:cNvPr id="7" name="Straight Arrow Connector 6"/>
          <p:cNvCxnSpPr/>
          <p:nvPr/>
        </p:nvCxnSpPr>
        <p:spPr>
          <a:xfrm>
            <a:off x="1561889" y="1989584"/>
            <a:ext cx="0" cy="366043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535898" y="2271365"/>
            <a:ext cx="0" cy="373270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768966" y="3821309"/>
            <a:ext cx="1133644" cy="369332"/>
          </a:xfrm>
          <a:prstGeom prst="rect">
            <a:avLst/>
          </a:prstGeom>
          <a:noFill/>
        </p:spPr>
        <p:txBody>
          <a:bodyPr wrap="none" rtlCol="0">
            <a:spAutoFit/>
          </a:bodyPr>
          <a:lstStyle/>
          <a:p>
            <a:r>
              <a:rPr lang="nl-BE" dirty="0">
                <a:solidFill>
                  <a:schemeClr val="tx2"/>
                </a:solidFill>
              </a:rPr>
              <a:t>Accuracy</a:t>
            </a:r>
          </a:p>
        </p:txBody>
      </p:sp>
      <p:sp>
        <p:nvSpPr>
          <p:cNvPr id="12" name="TextBox 11"/>
          <p:cNvSpPr txBox="1"/>
          <p:nvPr/>
        </p:nvSpPr>
        <p:spPr>
          <a:xfrm rot="16200000">
            <a:off x="6369058" y="3916821"/>
            <a:ext cx="2787943" cy="369332"/>
          </a:xfrm>
          <a:prstGeom prst="rect">
            <a:avLst/>
          </a:prstGeom>
          <a:noFill/>
        </p:spPr>
        <p:txBody>
          <a:bodyPr wrap="none" rtlCol="0">
            <a:spAutoFit/>
          </a:bodyPr>
          <a:lstStyle/>
          <a:p>
            <a:r>
              <a:rPr lang="nl-BE" dirty="0">
                <a:solidFill>
                  <a:schemeClr val="tx2"/>
                </a:solidFill>
              </a:rPr>
              <a:t>Space &amp; Time Resoltuion</a:t>
            </a:r>
          </a:p>
        </p:txBody>
      </p:sp>
      <p:graphicFrame>
        <p:nvGraphicFramePr>
          <p:cNvPr id="9" name="Object 8"/>
          <p:cNvGraphicFramePr>
            <a:graphicFrameLocks noChangeAspect="1"/>
          </p:cNvGraphicFramePr>
          <p:nvPr>
            <p:extLst>
              <p:ext uri="{D42A27DB-BD31-4B8C-83A1-F6EECF244321}">
                <p14:modId xmlns:p14="http://schemas.microsoft.com/office/powerpoint/2010/main" val="1084835345"/>
              </p:ext>
            </p:extLst>
          </p:nvPr>
        </p:nvGraphicFramePr>
        <p:xfrm>
          <a:off x="4385059" y="3681833"/>
          <a:ext cx="114300" cy="215900"/>
        </p:xfrm>
        <a:graphic>
          <a:graphicData uri="http://schemas.openxmlformats.org/presentationml/2006/ole">
            <mc:AlternateContent xmlns:mc="http://schemas.openxmlformats.org/markup-compatibility/2006">
              <mc:Choice xmlns:v="urn:schemas-microsoft-com:vml" Requires="v">
                <p:oleObj spid="_x0000_s1043" name="Equation" r:id="rId4" imgW="114120" imgH="215640" progId="Equation.3">
                  <p:embed/>
                </p:oleObj>
              </mc:Choice>
              <mc:Fallback>
                <p:oleObj name="Equation" r:id="rId4" imgW="114120" imgH="215640" progId="Equation.3">
                  <p:embed/>
                  <p:pic>
                    <p:nvPicPr>
                      <p:cNvPr id="0" name=""/>
                      <p:cNvPicPr/>
                      <p:nvPr/>
                    </p:nvPicPr>
                    <p:blipFill>
                      <a:blip r:embed="rId5"/>
                      <a:stretch>
                        <a:fillRect/>
                      </a:stretch>
                    </p:blipFill>
                    <p:spPr>
                      <a:xfrm>
                        <a:off x="4385059" y="3681833"/>
                        <a:ext cx="114300" cy="215900"/>
                      </a:xfrm>
                      <a:prstGeom prst="rect">
                        <a:avLst/>
                      </a:prstGeom>
                    </p:spPr>
                  </p:pic>
                </p:oleObj>
              </mc:Fallback>
            </mc:AlternateContent>
          </a:graphicData>
        </a:graphic>
      </p:graphicFrame>
      <p:sp>
        <p:nvSpPr>
          <p:cNvPr id="15" name="TextBox 14"/>
          <p:cNvSpPr txBox="1"/>
          <p:nvPr/>
        </p:nvSpPr>
        <p:spPr>
          <a:xfrm>
            <a:off x="913818" y="5757307"/>
            <a:ext cx="1744067" cy="276999"/>
          </a:xfrm>
          <a:prstGeom prst="rect">
            <a:avLst/>
          </a:prstGeom>
          <a:noFill/>
        </p:spPr>
        <p:txBody>
          <a:bodyPr wrap="none" lIns="0" tIns="0" rIns="0" bIns="0" rtlCol="0">
            <a:spAutoFit/>
          </a:bodyPr>
          <a:lstStyle/>
          <a:p>
            <a:r>
              <a:rPr lang="en-US" dirty="0" smtClean="0">
                <a:solidFill>
                  <a:schemeClr val="tx2"/>
                </a:solidFill>
                <a:ea typeface="Cambria Math" panose="02040503050406030204" pitchFamily="18" charset="0"/>
              </a:rPr>
              <a:t>200-400 ton/year</a:t>
            </a:r>
            <a:endParaRPr lang="en-US" baseline="30000" dirty="0">
              <a:solidFill>
                <a:schemeClr val="tx2"/>
              </a:solidFill>
            </a:endParaRPr>
          </a:p>
        </p:txBody>
      </p:sp>
      <p:sp>
        <p:nvSpPr>
          <p:cNvPr id="16" name="TextBox 15"/>
          <p:cNvSpPr txBox="1"/>
          <p:nvPr/>
        </p:nvSpPr>
        <p:spPr>
          <a:xfrm>
            <a:off x="6962490" y="1922908"/>
            <a:ext cx="1782539" cy="276999"/>
          </a:xfrm>
          <a:prstGeom prst="rect">
            <a:avLst/>
          </a:prstGeom>
          <a:noFill/>
        </p:spPr>
        <p:txBody>
          <a:bodyPr wrap="none" lIns="0" tIns="0" rIns="0" bIns="0" rtlCol="0">
            <a:spAutoFit/>
          </a:bodyPr>
          <a:lstStyle/>
          <a:p>
            <a:r>
              <a:rPr lang="en-US" dirty="0">
                <a:solidFill>
                  <a:schemeClr val="tx2"/>
                </a:solidFill>
              </a:rPr>
              <a:t>k</a:t>
            </a:r>
            <a:r>
              <a:rPr lang="en-US" dirty="0" smtClean="0">
                <a:solidFill>
                  <a:schemeClr val="tx2"/>
                </a:solidFill>
              </a:rPr>
              <a:t>m &amp; daily scales</a:t>
            </a:r>
            <a:endParaRPr lang="en-US" dirty="0">
              <a:solidFill>
                <a:schemeClr val="tx2"/>
              </a:solidFill>
            </a:endParaRPr>
          </a:p>
        </p:txBody>
      </p:sp>
    </p:spTree>
    <p:extLst>
      <p:ext uri="{BB962C8B-B14F-4D97-AF65-F5344CB8AC3E}">
        <p14:creationId xmlns:p14="http://schemas.microsoft.com/office/powerpoint/2010/main" val="1466384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171" y="3610753"/>
            <a:ext cx="768996" cy="1088624"/>
          </a:xfrm>
          <a:prstGeom prst="rect">
            <a:avLst/>
          </a:prstGeom>
        </p:spPr>
      </p:pic>
      <p:sp>
        <p:nvSpPr>
          <p:cNvPr id="2" name="Title 1"/>
          <p:cNvSpPr>
            <a:spLocks noGrp="1"/>
          </p:cNvSpPr>
          <p:nvPr>
            <p:ph type="title"/>
          </p:nvPr>
        </p:nvSpPr>
        <p:spPr>
          <a:xfrm>
            <a:off x="1997873" y="218453"/>
            <a:ext cx="7819096" cy="321495"/>
          </a:xfrm>
        </p:spPr>
        <p:txBody>
          <a:bodyPr>
            <a:normAutofit fontScale="90000"/>
          </a:bodyPr>
          <a:lstStyle/>
          <a:p>
            <a:pPr algn="l"/>
            <a:r>
              <a:rPr lang="en-US" spc="0" dirty="0">
                <a:solidFill>
                  <a:schemeClr val="bg2"/>
                </a:solidFill>
                <a:latin typeface="Arial" charset="0"/>
              </a:rPr>
              <a:t>Timely inputs to policy makers</a:t>
            </a:r>
          </a:p>
        </p:txBody>
      </p:sp>
      <p:sp>
        <p:nvSpPr>
          <p:cNvPr id="6" name="Slide Number Placeholder 5"/>
          <p:cNvSpPr>
            <a:spLocks noGrp="1"/>
          </p:cNvSpPr>
          <p:nvPr>
            <p:ph type="sldNum" sz="quarter" idx="12"/>
          </p:nvPr>
        </p:nvSpPr>
        <p:spPr/>
        <p:txBody>
          <a:bodyPr/>
          <a:lstStyle/>
          <a:p>
            <a:fld id="{58768E1A-8455-4611-8763-3FA1B747F6B6}" type="slidenum">
              <a:rPr lang="en-US" smtClean="0"/>
              <a:t>8</a:t>
            </a:fld>
            <a:endParaRPr lang="en-US"/>
          </a:p>
        </p:txBody>
      </p:sp>
      <p:sp>
        <p:nvSpPr>
          <p:cNvPr id="7" name="Chevron 6"/>
          <p:cNvSpPr/>
          <p:nvPr/>
        </p:nvSpPr>
        <p:spPr>
          <a:xfrm>
            <a:off x="1702946" y="2819400"/>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8" name="Chevron 7"/>
          <p:cNvSpPr/>
          <p:nvPr/>
        </p:nvSpPr>
        <p:spPr>
          <a:xfrm>
            <a:off x="2124561" y="2819400"/>
            <a:ext cx="471876" cy="702078"/>
          </a:xfrm>
          <a:prstGeom prst="chevron">
            <a:avLst>
              <a:gd name="adj" fmla="val 1665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9" name="Chevron 8"/>
          <p:cNvSpPr/>
          <p:nvPr/>
        </p:nvSpPr>
        <p:spPr>
          <a:xfrm>
            <a:off x="2548345" y="2819400"/>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0" name="Chevron 9"/>
          <p:cNvSpPr/>
          <p:nvPr/>
        </p:nvSpPr>
        <p:spPr>
          <a:xfrm>
            <a:off x="2973147" y="2819400"/>
            <a:ext cx="471876" cy="702078"/>
          </a:xfrm>
          <a:prstGeom prst="chevron">
            <a:avLst>
              <a:gd name="adj" fmla="val 1665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1" name="Chevron 10"/>
          <p:cNvSpPr/>
          <p:nvPr/>
        </p:nvSpPr>
        <p:spPr>
          <a:xfrm>
            <a:off x="3394763" y="2819400"/>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2" name="Chevron 11"/>
          <p:cNvSpPr/>
          <p:nvPr/>
        </p:nvSpPr>
        <p:spPr>
          <a:xfrm>
            <a:off x="3816378" y="2819400"/>
            <a:ext cx="471876" cy="702078"/>
          </a:xfrm>
          <a:prstGeom prst="chevron">
            <a:avLst>
              <a:gd name="adj" fmla="val 1665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3" name="Chevron 12"/>
          <p:cNvSpPr/>
          <p:nvPr/>
        </p:nvSpPr>
        <p:spPr>
          <a:xfrm>
            <a:off x="4240162" y="2819400"/>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4" name="Chevron 13"/>
          <p:cNvSpPr/>
          <p:nvPr/>
        </p:nvSpPr>
        <p:spPr>
          <a:xfrm>
            <a:off x="4657772" y="2819400"/>
            <a:ext cx="471876" cy="702078"/>
          </a:xfrm>
          <a:prstGeom prst="chevron">
            <a:avLst>
              <a:gd name="adj" fmla="val 1665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5" name="Chevron 14"/>
          <p:cNvSpPr/>
          <p:nvPr/>
        </p:nvSpPr>
        <p:spPr>
          <a:xfrm>
            <a:off x="5079388" y="2819400"/>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6" name="Chevron 15"/>
          <p:cNvSpPr/>
          <p:nvPr/>
        </p:nvSpPr>
        <p:spPr>
          <a:xfrm>
            <a:off x="5501004" y="2819400"/>
            <a:ext cx="471876" cy="702078"/>
          </a:xfrm>
          <a:prstGeom prst="chevron">
            <a:avLst>
              <a:gd name="adj" fmla="val 1665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7" name="Chevron 16"/>
          <p:cNvSpPr/>
          <p:nvPr/>
        </p:nvSpPr>
        <p:spPr>
          <a:xfrm>
            <a:off x="5918327" y="2819400"/>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8" name="Chevron 17"/>
          <p:cNvSpPr/>
          <p:nvPr/>
        </p:nvSpPr>
        <p:spPr>
          <a:xfrm>
            <a:off x="6345508" y="2819400"/>
            <a:ext cx="471876" cy="702078"/>
          </a:xfrm>
          <a:prstGeom prst="chevron">
            <a:avLst>
              <a:gd name="adj" fmla="val 1665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9" name="Chevron 18"/>
          <p:cNvSpPr/>
          <p:nvPr/>
        </p:nvSpPr>
        <p:spPr>
          <a:xfrm>
            <a:off x="6767124" y="2819400"/>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20" name="Chevron 19"/>
          <p:cNvSpPr/>
          <p:nvPr/>
        </p:nvSpPr>
        <p:spPr>
          <a:xfrm>
            <a:off x="7188740" y="2819400"/>
            <a:ext cx="471876" cy="702078"/>
          </a:xfrm>
          <a:prstGeom prst="chevron">
            <a:avLst>
              <a:gd name="adj" fmla="val 1665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21" name="Chevron 20"/>
          <p:cNvSpPr/>
          <p:nvPr/>
        </p:nvSpPr>
        <p:spPr>
          <a:xfrm>
            <a:off x="7612524" y="2819400"/>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22" name="TextBox 21"/>
          <p:cNvSpPr txBox="1"/>
          <p:nvPr/>
        </p:nvSpPr>
        <p:spPr>
          <a:xfrm>
            <a:off x="1543122" y="1655223"/>
            <a:ext cx="1088761" cy="507831"/>
          </a:xfrm>
          <a:prstGeom prst="rect">
            <a:avLst/>
          </a:prstGeom>
          <a:noFill/>
        </p:spPr>
        <p:txBody>
          <a:bodyPr wrap="none" rtlCol="0">
            <a:spAutoFit/>
          </a:bodyPr>
          <a:lstStyle/>
          <a:p>
            <a:pPr algn="ctr"/>
            <a:r>
              <a:rPr lang="nl-BE" sz="1350" b="1" dirty="0"/>
              <a:t>Paris </a:t>
            </a:r>
          </a:p>
          <a:p>
            <a:pPr algn="ctr"/>
            <a:r>
              <a:rPr lang="nl-BE" sz="1350" b="1" dirty="0"/>
              <a:t>Agreement</a:t>
            </a:r>
          </a:p>
        </p:txBody>
      </p:sp>
      <p:sp>
        <p:nvSpPr>
          <p:cNvPr id="23" name="TextBox 22"/>
          <p:cNvSpPr txBox="1"/>
          <p:nvPr/>
        </p:nvSpPr>
        <p:spPr>
          <a:xfrm>
            <a:off x="4694072" y="1646284"/>
            <a:ext cx="1304486" cy="507831"/>
          </a:xfrm>
          <a:prstGeom prst="rect">
            <a:avLst/>
          </a:prstGeom>
          <a:noFill/>
        </p:spPr>
        <p:txBody>
          <a:bodyPr wrap="square" rtlCol="0">
            <a:spAutoFit/>
          </a:bodyPr>
          <a:lstStyle/>
          <a:p>
            <a:pPr algn="ctr"/>
            <a:r>
              <a:rPr lang="nl-BE" sz="1350" dirty="0">
                <a:solidFill>
                  <a:srgbClr val="C00000"/>
                </a:solidFill>
              </a:rPr>
              <a:t>Global Stock</a:t>
            </a:r>
          </a:p>
          <a:p>
            <a:pPr algn="ctr"/>
            <a:r>
              <a:rPr lang="nl-BE" sz="1350" dirty="0">
                <a:solidFill>
                  <a:srgbClr val="C00000"/>
                </a:solidFill>
              </a:rPr>
              <a:t>Take 1</a:t>
            </a:r>
            <a:endParaRPr lang="nl-BE" sz="1350" dirty="0">
              <a:solidFill>
                <a:srgbClr val="C00000"/>
              </a:solidFill>
            </a:endParaRPr>
          </a:p>
        </p:txBody>
      </p:sp>
      <p:cxnSp>
        <p:nvCxnSpPr>
          <p:cNvPr id="26" name="Straight Arrow Connector 25"/>
          <p:cNvCxnSpPr>
            <a:endCxn id="22" idx="2"/>
          </p:cNvCxnSpPr>
          <p:nvPr/>
        </p:nvCxnSpPr>
        <p:spPr>
          <a:xfrm flipH="1" flipV="1">
            <a:off x="2087503" y="2163053"/>
            <a:ext cx="669" cy="6641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822251" y="1655223"/>
            <a:ext cx="1164486" cy="507831"/>
          </a:xfrm>
          <a:prstGeom prst="rect">
            <a:avLst/>
          </a:prstGeom>
          <a:noFill/>
        </p:spPr>
        <p:txBody>
          <a:bodyPr wrap="square" rtlCol="0">
            <a:spAutoFit/>
          </a:bodyPr>
          <a:lstStyle/>
          <a:p>
            <a:pPr algn="ctr"/>
            <a:r>
              <a:rPr lang="nl-BE" sz="1350" dirty="0">
                <a:solidFill>
                  <a:srgbClr val="C00000"/>
                </a:solidFill>
              </a:rPr>
              <a:t>Global Stock</a:t>
            </a:r>
          </a:p>
          <a:p>
            <a:pPr algn="ctr"/>
            <a:r>
              <a:rPr lang="nl-BE" sz="1350" dirty="0">
                <a:solidFill>
                  <a:srgbClr val="C00000"/>
                </a:solidFill>
              </a:rPr>
              <a:t>Take 2</a:t>
            </a:r>
            <a:endParaRPr lang="nl-BE" sz="1350" dirty="0">
              <a:solidFill>
                <a:srgbClr val="C00000"/>
              </a:solidFill>
            </a:endParaRPr>
          </a:p>
        </p:txBody>
      </p:sp>
      <p:sp>
        <p:nvSpPr>
          <p:cNvPr id="32" name="TextBox 31"/>
          <p:cNvSpPr txBox="1"/>
          <p:nvPr/>
        </p:nvSpPr>
        <p:spPr>
          <a:xfrm>
            <a:off x="4662012" y="2087271"/>
            <a:ext cx="1263009" cy="646331"/>
          </a:xfrm>
          <a:prstGeom prst="rect">
            <a:avLst/>
          </a:prstGeom>
          <a:noFill/>
        </p:spPr>
        <p:txBody>
          <a:bodyPr wrap="square" rtlCol="0">
            <a:spAutoFit/>
          </a:bodyPr>
          <a:lstStyle/>
          <a:p>
            <a:pPr algn="ctr"/>
            <a:r>
              <a:rPr lang="nl-BE" sz="1200" dirty="0"/>
              <a:t>using </a:t>
            </a:r>
            <a:r>
              <a:rPr lang="nl-BE" sz="1200" dirty="0"/>
              <a:t>inventories of 2021</a:t>
            </a:r>
          </a:p>
        </p:txBody>
      </p:sp>
      <p:sp>
        <p:nvSpPr>
          <p:cNvPr id="33" name="TextBox 32"/>
          <p:cNvSpPr txBox="1"/>
          <p:nvPr/>
        </p:nvSpPr>
        <p:spPr>
          <a:xfrm>
            <a:off x="6851379" y="2087271"/>
            <a:ext cx="1267016" cy="646331"/>
          </a:xfrm>
          <a:prstGeom prst="rect">
            <a:avLst/>
          </a:prstGeom>
          <a:noFill/>
        </p:spPr>
        <p:txBody>
          <a:bodyPr wrap="square" rtlCol="0">
            <a:spAutoFit/>
          </a:bodyPr>
          <a:lstStyle/>
          <a:p>
            <a:pPr algn="ctr"/>
            <a:r>
              <a:rPr lang="nl-BE" sz="1200" dirty="0"/>
              <a:t>using </a:t>
            </a:r>
            <a:r>
              <a:rPr lang="nl-BE" sz="1200" dirty="0"/>
              <a:t>inventories of 2026</a:t>
            </a:r>
          </a:p>
        </p:txBody>
      </p:sp>
      <p:sp>
        <p:nvSpPr>
          <p:cNvPr id="34" name="Down Arrow 33"/>
          <p:cNvSpPr/>
          <p:nvPr/>
        </p:nvSpPr>
        <p:spPr>
          <a:xfrm>
            <a:off x="5760829" y="3595006"/>
            <a:ext cx="845399" cy="1156560"/>
          </a:xfrm>
          <a:prstGeom prst="downArrow">
            <a:avLst>
              <a:gd name="adj1" fmla="val 60096"/>
              <a:gd name="adj2" fmla="val 50000"/>
            </a:avLst>
          </a:prstGeom>
          <a:effectLst>
            <a:outerShdw blurRad="50800" dist="50800" dir="5400000" sx="2000" sy="2000" algn="ctr" rotWithShape="0">
              <a:srgbClr val="000000">
                <a:alpha val="8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5" name="TextBox 34"/>
          <p:cNvSpPr txBox="1"/>
          <p:nvPr/>
        </p:nvSpPr>
        <p:spPr>
          <a:xfrm>
            <a:off x="5501005" y="4686817"/>
            <a:ext cx="1537270" cy="1015663"/>
          </a:xfrm>
          <a:prstGeom prst="rect">
            <a:avLst/>
          </a:prstGeom>
          <a:noFill/>
        </p:spPr>
        <p:txBody>
          <a:bodyPr wrap="square" rtlCol="0">
            <a:spAutoFit/>
          </a:bodyPr>
          <a:lstStyle/>
          <a:p>
            <a:pPr algn="ctr"/>
            <a:r>
              <a:rPr lang="nl-BE" sz="1500" dirty="0" err="1">
                <a:solidFill>
                  <a:schemeClr val="accent1"/>
                </a:solidFill>
              </a:rPr>
              <a:t>Launch</a:t>
            </a:r>
            <a:r>
              <a:rPr lang="nl-BE" sz="1500" dirty="0">
                <a:solidFill>
                  <a:schemeClr val="accent1"/>
                </a:solidFill>
              </a:rPr>
              <a:t> target for</a:t>
            </a:r>
            <a:endParaRPr lang="nl-BE" sz="1500" dirty="0">
              <a:solidFill>
                <a:schemeClr val="accent1"/>
              </a:solidFill>
            </a:endParaRPr>
          </a:p>
          <a:p>
            <a:pPr algn="ctr"/>
            <a:r>
              <a:rPr lang="nl-BE" sz="1500" dirty="0">
                <a:solidFill>
                  <a:schemeClr val="accent1"/>
                </a:solidFill>
              </a:rPr>
              <a:t>Copernicus S-7</a:t>
            </a:r>
            <a:endParaRPr lang="nl-BE" sz="1500" dirty="0">
              <a:solidFill>
                <a:schemeClr val="accent1"/>
              </a:solidFill>
            </a:endParaRPr>
          </a:p>
          <a:p>
            <a:pPr algn="ctr"/>
            <a:r>
              <a:rPr lang="nl-BE" sz="1500" dirty="0">
                <a:solidFill>
                  <a:schemeClr val="accent1"/>
                </a:solidFill>
              </a:rPr>
              <a:t>constellation</a:t>
            </a:r>
          </a:p>
        </p:txBody>
      </p:sp>
      <p:sp>
        <p:nvSpPr>
          <p:cNvPr id="36" name="TextBox 35"/>
          <p:cNvSpPr txBox="1"/>
          <p:nvPr/>
        </p:nvSpPr>
        <p:spPr>
          <a:xfrm>
            <a:off x="2540509" y="2531368"/>
            <a:ext cx="569387" cy="300082"/>
          </a:xfrm>
          <a:prstGeom prst="rect">
            <a:avLst/>
          </a:prstGeom>
          <a:noFill/>
        </p:spPr>
        <p:txBody>
          <a:bodyPr wrap="none" rtlCol="0">
            <a:spAutoFit/>
          </a:bodyPr>
          <a:lstStyle/>
          <a:p>
            <a:r>
              <a:rPr lang="nl-BE" sz="1350"/>
              <a:t>2017</a:t>
            </a:r>
            <a:endParaRPr lang="nl-BE" sz="1350" dirty="0">
              <a:solidFill>
                <a:srgbClr val="FF0000"/>
              </a:solidFill>
            </a:endParaRPr>
          </a:p>
        </p:txBody>
      </p:sp>
      <p:sp>
        <p:nvSpPr>
          <p:cNvPr id="37" name="TextBox 36"/>
          <p:cNvSpPr txBox="1"/>
          <p:nvPr/>
        </p:nvSpPr>
        <p:spPr>
          <a:xfrm>
            <a:off x="4124685" y="2519318"/>
            <a:ext cx="569387" cy="300082"/>
          </a:xfrm>
          <a:prstGeom prst="rect">
            <a:avLst/>
          </a:prstGeom>
          <a:noFill/>
        </p:spPr>
        <p:txBody>
          <a:bodyPr wrap="none" rtlCol="0">
            <a:spAutoFit/>
          </a:bodyPr>
          <a:lstStyle/>
          <a:p>
            <a:r>
              <a:rPr lang="nl-BE" sz="1350" dirty="0"/>
              <a:t>2021</a:t>
            </a:r>
            <a:endParaRPr lang="nl-BE" sz="1350" dirty="0">
              <a:solidFill>
                <a:srgbClr val="FF0000"/>
              </a:solidFill>
            </a:endParaRPr>
          </a:p>
        </p:txBody>
      </p:sp>
      <p:sp>
        <p:nvSpPr>
          <p:cNvPr id="38" name="TextBox 37"/>
          <p:cNvSpPr txBox="1"/>
          <p:nvPr/>
        </p:nvSpPr>
        <p:spPr>
          <a:xfrm>
            <a:off x="5075589" y="2565428"/>
            <a:ext cx="569387" cy="300082"/>
          </a:xfrm>
          <a:prstGeom prst="rect">
            <a:avLst/>
          </a:prstGeom>
          <a:noFill/>
        </p:spPr>
        <p:txBody>
          <a:bodyPr wrap="none" rtlCol="0">
            <a:spAutoFit/>
          </a:bodyPr>
          <a:lstStyle/>
          <a:p>
            <a:r>
              <a:rPr lang="nl-BE" sz="1350" dirty="0">
                <a:solidFill>
                  <a:srgbClr val="C00000"/>
                </a:solidFill>
              </a:rPr>
              <a:t>2023</a:t>
            </a:r>
            <a:endParaRPr lang="nl-BE" sz="1350" dirty="0">
              <a:solidFill>
                <a:srgbClr val="C00000"/>
              </a:solidFill>
            </a:endParaRPr>
          </a:p>
        </p:txBody>
      </p:sp>
      <p:sp>
        <p:nvSpPr>
          <p:cNvPr id="39" name="TextBox 38"/>
          <p:cNvSpPr txBox="1"/>
          <p:nvPr/>
        </p:nvSpPr>
        <p:spPr>
          <a:xfrm>
            <a:off x="6284925" y="2519318"/>
            <a:ext cx="569387" cy="300082"/>
          </a:xfrm>
          <a:prstGeom prst="rect">
            <a:avLst/>
          </a:prstGeom>
          <a:noFill/>
        </p:spPr>
        <p:txBody>
          <a:bodyPr wrap="none" rtlCol="0">
            <a:spAutoFit/>
          </a:bodyPr>
          <a:lstStyle/>
          <a:p>
            <a:r>
              <a:rPr lang="nl-BE" sz="1350" dirty="0"/>
              <a:t>2026</a:t>
            </a:r>
            <a:endParaRPr lang="nl-BE" sz="1350" dirty="0">
              <a:solidFill>
                <a:srgbClr val="FF0000"/>
              </a:solidFill>
            </a:endParaRPr>
          </a:p>
        </p:txBody>
      </p:sp>
      <p:sp>
        <p:nvSpPr>
          <p:cNvPr id="40" name="TextBox 39"/>
          <p:cNvSpPr txBox="1"/>
          <p:nvPr/>
        </p:nvSpPr>
        <p:spPr>
          <a:xfrm>
            <a:off x="7383838" y="2571934"/>
            <a:ext cx="569387" cy="300082"/>
          </a:xfrm>
          <a:prstGeom prst="rect">
            <a:avLst/>
          </a:prstGeom>
          <a:noFill/>
        </p:spPr>
        <p:txBody>
          <a:bodyPr wrap="none" rtlCol="0">
            <a:spAutoFit/>
          </a:bodyPr>
          <a:lstStyle/>
          <a:p>
            <a:r>
              <a:rPr lang="nl-BE" sz="1350" dirty="0">
                <a:solidFill>
                  <a:srgbClr val="C00000"/>
                </a:solidFill>
              </a:rPr>
              <a:t>2028</a:t>
            </a:r>
            <a:endParaRPr lang="nl-BE" sz="1350" dirty="0">
              <a:solidFill>
                <a:srgbClr val="C00000"/>
              </a:solidFill>
            </a:endParaRPr>
          </a:p>
        </p:txBody>
      </p:sp>
      <p:sp>
        <p:nvSpPr>
          <p:cNvPr id="41" name="TextBox 40"/>
          <p:cNvSpPr txBox="1"/>
          <p:nvPr/>
        </p:nvSpPr>
        <p:spPr>
          <a:xfrm>
            <a:off x="1565668" y="2528264"/>
            <a:ext cx="569387" cy="300082"/>
          </a:xfrm>
          <a:prstGeom prst="rect">
            <a:avLst/>
          </a:prstGeom>
          <a:noFill/>
        </p:spPr>
        <p:txBody>
          <a:bodyPr wrap="none" rtlCol="0">
            <a:spAutoFit/>
          </a:bodyPr>
          <a:lstStyle/>
          <a:p>
            <a:r>
              <a:rPr lang="nl-BE" sz="1350" dirty="0"/>
              <a:t>2015</a:t>
            </a:r>
            <a:endParaRPr lang="nl-BE" sz="1350" dirty="0">
              <a:solidFill>
                <a:srgbClr val="FF0000"/>
              </a:solidFill>
            </a:endParaRPr>
          </a:p>
        </p:txBody>
      </p:sp>
      <p:pic>
        <p:nvPicPr>
          <p:cNvPr id="42" name="Image 1"/>
          <p:cNvPicPr>
            <a:picLocks noChangeAspect="1"/>
          </p:cNvPicPr>
          <p:nvPr/>
        </p:nvPicPr>
        <p:blipFill>
          <a:blip r:embed="rId4"/>
          <a:stretch>
            <a:fillRect/>
          </a:stretch>
        </p:blipFill>
        <p:spPr>
          <a:xfrm>
            <a:off x="1231905" y="3631009"/>
            <a:ext cx="765810" cy="1050290"/>
          </a:xfrm>
          <a:prstGeom prst="rect">
            <a:avLst/>
          </a:prstGeom>
          <a:effectLst>
            <a:outerShdw blurRad="76200" dir="18900000" sy="23000" kx="-1200000" algn="bl" rotWithShape="0">
              <a:prstClr val="black">
                <a:alpha val="20000"/>
              </a:prstClr>
            </a:outerShdw>
          </a:effectLst>
        </p:spPr>
      </p:pic>
      <p:cxnSp>
        <p:nvCxnSpPr>
          <p:cNvPr id="43" name="Straight Arrow Connector 42"/>
          <p:cNvCxnSpPr/>
          <p:nvPr/>
        </p:nvCxnSpPr>
        <p:spPr>
          <a:xfrm>
            <a:off x="1853699" y="3539480"/>
            <a:ext cx="0"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Isosceles Triangle 2"/>
          <p:cNvSpPr/>
          <p:nvPr/>
        </p:nvSpPr>
        <p:spPr>
          <a:xfrm flipV="1">
            <a:off x="3209086" y="3631008"/>
            <a:ext cx="2605053" cy="414779"/>
          </a:xfrm>
          <a:prstGeom prst="triangle">
            <a:avLst>
              <a:gd name="adj" fmla="val 10000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p:cNvSpPr txBox="1"/>
          <p:nvPr/>
        </p:nvSpPr>
        <p:spPr>
          <a:xfrm>
            <a:off x="3394763" y="3879155"/>
            <a:ext cx="1537270" cy="784830"/>
          </a:xfrm>
          <a:prstGeom prst="rect">
            <a:avLst/>
          </a:prstGeom>
          <a:noFill/>
        </p:spPr>
        <p:txBody>
          <a:bodyPr wrap="square" rtlCol="0">
            <a:spAutoFit/>
          </a:bodyPr>
          <a:lstStyle/>
          <a:p>
            <a:pPr algn="ctr"/>
            <a:r>
              <a:rPr lang="nl-BE" sz="1500" dirty="0" err="1">
                <a:solidFill>
                  <a:schemeClr val="accent1"/>
                </a:solidFill>
              </a:rPr>
              <a:t>Initial</a:t>
            </a:r>
            <a:r>
              <a:rPr lang="nl-BE" sz="1500" dirty="0">
                <a:solidFill>
                  <a:schemeClr val="accent1"/>
                </a:solidFill>
              </a:rPr>
              <a:t> system </a:t>
            </a:r>
            <a:r>
              <a:rPr lang="nl-BE" sz="1500" dirty="0" err="1">
                <a:solidFill>
                  <a:schemeClr val="accent1"/>
                </a:solidFill>
              </a:rPr>
              <a:t>capacity</a:t>
            </a:r>
            <a:r>
              <a:rPr lang="nl-BE" sz="1500" dirty="0">
                <a:solidFill>
                  <a:schemeClr val="accent1"/>
                </a:solidFill>
              </a:rPr>
              <a:t> built up</a:t>
            </a:r>
            <a:endParaRPr lang="nl-BE" sz="1500" dirty="0">
              <a:solidFill>
                <a:schemeClr val="accent1"/>
              </a:solidFill>
            </a:endParaRPr>
          </a:p>
        </p:txBody>
      </p:sp>
      <p:cxnSp>
        <p:nvCxnSpPr>
          <p:cNvPr id="46" name="Straight Arrow Connector 45"/>
          <p:cNvCxnSpPr/>
          <p:nvPr/>
        </p:nvCxnSpPr>
        <p:spPr>
          <a:xfrm>
            <a:off x="2717795" y="3561003"/>
            <a:ext cx="0"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2286690" y="2447311"/>
            <a:ext cx="647130" cy="1897"/>
          </a:xfrm>
          <a:prstGeom prst="straightConnector1">
            <a:avLst/>
          </a:prstGeom>
          <a:ln w="57150" cmpd="sng">
            <a:solidFill>
              <a:srgbClr val="1E4494"/>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338482" y="2149125"/>
            <a:ext cx="1415214" cy="300082"/>
          </a:xfrm>
          <a:prstGeom prst="rect">
            <a:avLst/>
          </a:prstGeom>
          <a:noFill/>
          <a:ln>
            <a:noFill/>
          </a:ln>
        </p:spPr>
        <p:txBody>
          <a:bodyPr wrap="square" rtlCol="0">
            <a:spAutoFit/>
          </a:bodyPr>
          <a:lstStyle/>
          <a:p>
            <a:r>
              <a:rPr lang="nl-BE" sz="1350" dirty="0">
                <a:solidFill>
                  <a:schemeClr val="tx2"/>
                </a:solidFill>
              </a:rPr>
              <a:t>CO</a:t>
            </a:r>
            <a:r>
              <a:rPr lang="nl-BE" sz="1350" baseline="-25000" dirty="0">
                <a:solidFill>
                  <a:schemeClr val="tx2"/>
                </a:solidFill>
              </a:rPr>
              <a:t>2</a:t>
            </a:r>
            <a:r>
              <a:rPr lang="nl-BE" sz="1350" dirty="0">
                <a:solidFill>
                  <a:schemeClr val="tx2"/>
                </a:solidFill>
              </a:rPr>
              <a:t> </a:t>
            </a:r>
            <a:r>
              <a:rPr lang="nl-BE" sz="1350" dirty="0" err="1">
                <a:solidFill>
                  <a:schemeClr val="tx2"/>
                </a:solidFill>
              </a:rPr>
              <a:t>Task</a:t>
            </a:r>
            <a:r>
              <a:rPr lang="nl-BE" sz="1350" dirty="0">
                <a:solidFill>
                  <a:schemeClr val="tx2"/>
                </a:solidFill>
              </a:rPr>
              <a:t> Force </a:t>
            </a:r>
            <a:endParaRPr lang="nl-BE" sz="1350" dirty="0">
              <a:solidFill>
                <a:schemeClr val="tx2"/>
              </a:solidFill>
            </a:endParaRPr>
          </a:p>
        </p:txBody>
      </p:sp>
      <p:cxnSp>
        <p:nvCxnSpPr>
          <p:cNvPr id="50" name="Straight Arrow Connector 49"/>
          <p:cNvCxnSpPr/>
          <p:nvPr/>
        </p:nvCxnSpPr>
        <p:spPr>
          <a:xfrm flipH="1">
            <a:off x="2933821" y="2447311"/>
            <a:ext cx="1459527" cy="1"/>
          </a:xfrm>
          <a:prstGeom prst="straightConnector1">
            <a:avLst/>
          </a:prstGeom>
          <a:ln w="57150" cmpd="sng">
            <a:solidFill>
              <a:srgbClr val="1E4494"/>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Down Arrow 50"/>
          <p:cNvSpPr/>
          <p:nvPr/>
        </p:nvSpPr>
        <p:spPr>
          <a:xfrm rot="16200000">
            <a:off x="6977156" y="3008054"/>
            <a:ext cx="765881" cy="1660618"/>
          </a:xfrm>
          <a:prstGeom prst="downArrow">
            <a:avLst>
              <a:gd name="adj1" fmla="val 60096"/>
              <a:gd name="adj2" fmla="val 42359"/>
            </a:avLst>
          </a:prstGeom>
          <a:solidFill>
            <a:schemeClr val="accent2"/>
          </a:solidFill>
          <a:ln>
            <a:solidFill>
              <a:srgbClr val="FFC000"/>
            </a:solidFill>
          </a:ln>
          <a:effectLst>
            <a:outerShdw blurRad="50800" dist="50800" dir="5400000" sx="2000" sy="2000" algn="ctr" rotWithShape="0">
              <a:srgbClr val="000000">
                <a:alpha val="8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grpSp>
        <p:nvGrpSpPr>
          <p:cNvPr id="56" name="Group 55"/>
          <p:cNvGrpSpPr>
            <a:grpSpLocks noChangeAspect="1"/>
          </p:cNvGrpSpPr>
          <p:nvPr/>
        </p:nvGrpSpPr>
        <p:grpSpPr>
          <a:xfrm>
            <a:off x="2859279" y="4510840"/>
            <a:ext cx="804305" cy="1136782"/>
            <a:chOff x="6300192" y="771550"/>
            <a:chExt cx="2513457" cy="3552444"/>
          </a:xfrm>
        </p:grpSpPr>
        <p:pic>
          <p:nvPicPr>
            <p:cNvPr id="57" name="Picture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771550"/>
              <a:ext cx="2513457" cy="3552444"/>
            </a:xfrm>
            <a:prstGeom prst="rect">
              <a:avLst/>
            </a:prstGeom>
          </p:spPr>
        </p:pic>
        <p:sp>
          <p:nvSpPr>
            <p:cNvPr id="58" name="Rectangle 57"/>
            <p:cNvSpPr/>
            <p:nvPr/>
          </p:nvSpPr>
          <p:spPr>
            <a:xfrm>
              <a:off x="6444208" y="843558"/>
              <a:ext cx="2369441" cy="348043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7" name="Straight Arrow Connector 46"/>
          <p:cNvCxnSpPr/>
          <p:nvPr/>
        </p:nvCxnSpPr>
        <p:spPr>
          <a:xfrm>
            <a:off x="2978874" y="3541000"/>
            <a:ext cx="0" cy="11007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14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32" grpId="0"/>
      <p:bldP spid="33" grpId="0"/>
      <p:bldP spid="34" grpId="0" animBg="1"/>
      <p:bldP spid="35" grpId="0"/>
      <p:bldP spid="3" grpId="0" animBg="1"/>
      <p:bldP spid="45"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3" name="Content Placeholder 2"/>
          <p:cNvSpPr>
            <a:spLocks noGrp="1"/>
          </p:cNvSpPr>
          <p:nvPr>
            <p:ph sz="quarter" idx="10"/>
          </p:nvPr>
        </p:nvSpPr>
        <p:spPr>
          <a:xfrm>
            <a:off x="571500" y="1600200"/>
            <a:ext cx="7924800" cy="4572000"/>
          </a:xfrm>
        </p:spPr>
        <p:txBody>
          <a:bodyPr>
            <a:normAutofit fontScale="62500" lnSpcReduction="20000"/>
          </a:bodyPr>
          <a:lstStyle/>
          <a:p>
            <a:pPr marL="0" indent="0">
              <a:buNone/>
            </a:pPr>
            <a:r>
              <a:rPr lang="en-US" sz="3200" b="1" dirty="0" smtClean="0"/>
              <a:t>Specific </a:t>
            </a:r>
            <a:r>
              <a:rPr lang="en-US" sz="3200" b="1" dirty="0"/>
              <a:t>Chair Initiative #1: Laying the foundation for an international CO2 and GHG </a:t>
            </a:r>
            <a:r>
              <a:rPr lang="en-US" sz="3200" b="1" dirty="0" smtClean="0"/>
              <a:t>monitoring </a:t>
            </a:r>
            <a:r>
              <a:rPr lang="en-US" sz="3200" b="1" dirty="0"/>
              <a:t>system</a:t>
            </a:r>
            <a:endParaRPr lang="en-GB" sz="3200" dirty="0"/>
          </a:p>
          <a:p>
            <a:pPr marL="0" lvl="0" indent="0">
              <a:buNone/>
            </a:pPr>
            <a:endParaRPr lang="en-US" dirty="0" smtClean="0"/>
          </a:p>
          <a:p>
            <a:pPr marL="0" lvl="0" indent="0">
              <a:buNone/>
            </a:pPr>
            <a:r>
              <a:rPr lang="en-US" sz="2900" dirty="0" smtClean="0"/>
              <a:t>Three </a:t>
            </a:r>
            <a:r>
              <a:rPr lang="en-US" sz="2900" dirty="0"/>
              <a:t>specific activities are foreseen for advancing this effort in </a:t>
            </a:r>
            <a:r>
              <a:rPr lang="en-US" sz="2900" dirty="0" smtClean="0"/>
              <a:t>2017-2018:</a:t>
            </a:r>
            <a:endParaRPr lang="en-US" sz="2900" dirty="0" smtClean="0"/>
          </a:p>
          <a:p>
            <a:r>
              <a:rPr lang="en-US" sz="2900" dirty="0" smtClean="0"/>
              <a:t>Facilitate </a:t>
            </a:r>
            <a:r>
              <a:rPr lang="en-US" sz="2900" dirty="0"/>
              <a:t>the </a:t>
            </a:r>
            <a:r>
              <a:rPr lang="en-US" sz="2900" dirty="0" smtClean="0"/>
              <a:t>completion and follow-on activities </a:t>
            </a:r>
            <a:r>
              <a:rPr lang="en-US" sz="2900" dirty="0"/>
              <a:t>of the AC-VC whitepaper on defining an optimum constellation for CO2 and GHG </a:t>
            </a:r>
            <a:r>
              <a:rPr lang="en-US" sz="2900" dirty="0" smtClean="0"/>
              <a:t>monitoring</a:t>
            </a:r>
            <a:r>
              <a:rPr lang="en-US" sz="2900" dirty="0" smtClean="0"/>
              <a:t>, </a:t>
            </a:r>
            <a:r>
              <a:rPr lang="en-US" sz="2900" dirty="0"/>
              <a:t>including the joint competences of CEOS and CGMS, and in the general framework of the continued implementation of the CEOS Carbon Strategy</a:t>
            </a:r>
            <a:endParaRPr lang="en-GB" sz="2900" dirty="0"/>
          </a:p>
          <a:p>
            <a:pPr lvl="0"/>
            <a:r>
              <a:rPr lang="en-US" sz="2900" dirty="0"/>
              <a:t>Place the space segment in the broader context of a fully sustained system for CO2 </a:t>
            </a:r>
            <a:r>
              <a:rPr lang="en-US" sz="2900" dirty="0" smtClean="0"/>
              <a:t>monitoring</a:t>
            </a:r>
            <a:r>
              <a:rPr lang="en-US" sz="2900" dirty="0"/>
              <a:t>. Individual CEOS Agencies have counterparts in their individual countries/regions who have responsibility for Inventories, the required </a:t>
            </a:r>
            <a:r>
              <a:rPr lang="en-US" sz="2900" dirty="0" smtClean="0"/>
              <a:t>modelling, </a:t>
            </a:r>
            <a:r>
              <a:rPr lang="en-US" sz="2900" dirty="0"/>
              <a:t>in-situ infrastructure </a:t>
            </a:r>
            <a:r>
              <a:rPr lang="en-US" sz="2900" dirty="0" smtClean="0"/>
              <a:t>and </a:t>
            </a:r>
            <a:r>
              <a:rPr lang="en-US" sz="2900" dirty="0"/>
              <a:t>the ground segment elements</a:t>
            </a:r>
            <a:r>
              <a:rPr lang="en-US" sz="2900" dirty="0" smtClean="0"/>
              <a:t>.</a:t>
            </a:r>
          </a:p>
          <a:p>
            <a:r>
              <a:rPr lang="en-US" sz="2900" dirty="0"/>
              <a:t>Advance the relationship with </a:t>
            </a:r>
            <a:r>
              <a:rPr lang="en-US" sz="2900" dirty="0" smtClean="0"/>
              <a:t>CGMS </a:t>
            </a:r>
            <a:r>
              <a:rPr lang="en-US" sz="2900" dirty="0"/>
              <a:t>for an operationally implemented and sustained observation capability. Consider establishing a formal working relationship between CEOS and CGMS as with the successful ongoing relationship on Systematic Observations of ECVs in support of UNFCCC</a:t>
            </a:r>
            <a:r>
              <a:rPr lang="en-US" sz="2900" dirty="0" smtClean="0"/>
              <a:t>.</a:t>
            </a:r>
            <a:endParaRPr lang="en-GB" sz="2900" dirty="0"/>
          </a:p>
        </p:txBody>
      </p:sp>
      <p:sp>
        <p:nvSpPr>
          <p:cNvPr id="4" name="Content Placeholder 3"/>
          <p:cNvSpPr>
            <a:spLocks noGrp="1"/>
          </p:cNvSpPr>
          <p:nvPr>
            <p:ph sz="quarter" idx="11"/>
          </p:nvPr>
        </p:nvSpPr>
        <p:spPr/>
        <p:txBody>
          <a:bodyPr/>
          <a:lstStyle/>
          <a:p>
            <a:pPr marL="0" indent="0">
              <a:buNone/>
            </a:pPr>
            <a:r>
              <a:rPr lang="en-GB" dirty="0" smtClean="0"/>
              <a:t>  CEOS </a:t>
            </a:r>
            <a:r>
              <a:rPr lang="en-GB" dirty="0"/>
              <a:t>Chair 2018  </a:t>
            </a:r>
            <a:r>
              <a:rPr lang="en-GB" dirty="0" smtClean="0"/>
              <a:t>priority A</a:t>
            </a:r>
            <a:endParaRPr lang="en-GB" dirty="0"/>
          </a:p>
          <a:p>
            <a:endParaRPr lang="en-GB" dirty="0"/>
          </a:p>
        </p:txBody>
      </p:sp>
    </p:spTree>
    <p:extLst>
      <p:ext uri="{BB962C8B-B14F-4D97-AF65-F5344CB8AC3E}">
        <p14:creationId xmlns:p14="http://schemas.microsoft.com/office/powerpoint/2010/main" val="1783795873"/>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11497</TotalTime>
  <Words>992</Words>
  <Application>Microsoft Macintosh PowerPoint</Application>
  <PresentationFormat>On-screen Show (4:3)</PresentationFormat>
  <Paragraphs>96</Paragraphs>
  <Slides>10</Slides>
  <Notes>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23" baseType="lpstr">
      <vt:lpstr>Arial Bold</vt:lpstr>
      <vt:lpstr>Avenir Roman</vt:lpstr>
      <vt:lpstr>Calibri</vt:lpstr>
      <vt:lpstr>Cambria Math</vt:lpstr>
      <vt:lpstr>Courier New</vt:lpstr>
      <vt:lpstr>Droid Serif</vt:lpstr>
      <vt:lpstr>Helvetica</vt:lpstr>
      <vt:lpstr>MS PGothic</vt:lpstr>
      <vt:lpstr>Proxima Nova Regular</vt:lpstr>
      <vt:lpstr>Wingdings</vt:lpstr>
      <vt:lpstr>Arial</vt:lpstr>
      <vt:lpstr>Default</vt:lpstr>
      <vt:lpstr>Equation</vt:lpstr>
      <vt:lpstr>Incoming CEOS Chair Carbon Coordination Activities </vt:lpstr>
      <vt:lpstr>Copernicus Context: CO2 Report –November 2015</vt:lpstr>
      <vt:lpstr>CO2 Monitoring Task Force Status</vt:lpstr>
      <vt:lpstr>Overview of the Core Elements of the Anthropogenic CO2 Emission Monitoring &amp; Verification Support (MVS) capacity </vt:lpstr>
      <vt:lpstr>Functional Architecture –  Basis for Future Implementation</vt:lpstr>
      <vt:lpstr>Fossil CO2 Emission Difference 2012-2007</vt:lpstr>
      <vt:lpstr>High Level Requirements for the System</vt:lpstr>
      <vt:lpstr>Timely inputs to policy makers</vt:lpstr>
      <vt:lpstr>PowerPoint Presentation</vt:lpstr>
      <vt:lpstr>PowerPoint Presentation</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Microsoft Office User</cp:lastModifiedBy>
  <cp:revision>128</cp:revision>
  <dcterms:modified xsi:type="dcterms:W3CDTF">2017-09-13T10:25:14Z</dcterms:modified>
</cp:coreProperties>
</file>