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 id="2147483719" r:id="rId3"/>
  </p:sldMasterIdLst>
  <p:notesMasterIdLst>
    <p:notesMasterId r:id="rId15"/>
  </p:notesMasterIdLst>
  <p:sldIdLst>
    <p:sldId id="256" r:id="rId4"/>
    <p:sldId id="514" r:id="rId5"/>
    <p:sldId id="599" r:id="rId6"/>
    <p:sldId id="600" r:id="rId7"/>
    <p:sldId id="601" r:id="rId8"/>
    <p:sldId id="602" r:id="rId9"/>
    <p:sldId id="598" r:id="rId10"/>
    <p:sldId id="603" r:id="rId11"/>
    <p:sldId id="606" r:id="rId12"/>
    <p:sldId id="605" r:id="rId13"/>
    <p:sldId id="604" r:id="rId14"/>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333399"/>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9"/>
    <p:restoredTop sz="86392" autoAdjust="0"/>
  </p:normalViewPr>
  <p:slideViewPr>
    <p:cSldViewPr>
      <p:cViewPr varScale="1">
        <p:scale>
          <a:sx n="115" d="100"/>
          <a:sy n="115" d="100"/>
        </p:scale>
        <p:origin x="1928"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549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7</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8</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11</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13862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2205171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5925"/>
            <a:ext cx="2057400" cy="582136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415925"/>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1828202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B16E3AB-8152-4C0F-AF27-CE4ED75772B0}" type="datetimeFigureOut">
              <a:rPr lang="en-US" smtClean="0"/>
              <a:pPr/>
              <a:t>9/13/17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239000" y="6546850"/>
            <a:ext cx="1905000" cy="246221"/>
          </a:xfrm>
          <a:prstGeom prst="rect">
            <a:avLst/>
          </a:prstGeom>
        </p:spPr>
        <p:txBody>
          <a:bodyPr/>
          <a:lstStyle/>
          <a:p>
            <a:fld id="{1917B5BD-2987-4E60-A91D-AE799D5A13FB}" type="slidenum">
              <a:rPr lang="en-US" smtClean="0"/>
              <a:pPr/>
              <a:t>‹#›</a:t>
            </a:fld>
            <a:endParaRPr lang="en-US"/>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Rectangle 2"/>
          <p:cNvSpPr/>
          <p:nvPr userDrawn="1"/>
        </p:nvSpPr>
        <p:spPr>
          <a:xfrm>
            <a:off x="0" y="1219200"/>
            <a:ext cx="9144000" cy="563880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86050" name="Rectangle 2"/>
          <p:cNvSpPr>
            <a:spLocks noGrp="1" noChangeArrowheads="1"/>
          </p:cNvSpPr>
          <p:nvPr>
            <p:ph type="ctrTitle"/>
          </p:nvPr>
        </p:nvSpPr>
        <p:spPr>
          <a:xfrm>
            <a:off x="614363" y="1860550"/>
            <a:ext cx="7916862" cy="549275"/>
          </a:xfrm>
        </p:spPr>
        <p:txBody>
          <a:bodyPr lIns="90000" tIns="46800" rIns="90000" bIns="46800"/>
          <a:lstStyle>
            <a:lvl1pPr>
              <a:defRPr sz="3000">
                <a:solidFill>
                  <a:srgbClr val="4D4D4D"/>
                </a:solidFill>
              </a:defRPr>
            </a:lvl1pPr>
          </a:lstStyle>
          <a:p>
            <a:pPr lvl="0"/>
            <a:r>
              <a:rPr lang="en-US" noProof="0" smtClean="0"/>
              <a:t>Click to edit Master title style</a:t>
            </a:r>
            <a:endParaRPr lang="en-AU" noProof="0" smtClean="0"/>
          </a:p>
        </p:txBody>
      </p:sp>
      <p:sp>
        <p:nvSpPr>
          <p:cNvPr id="386051" name="Rectangle 3"/>
          <p:cNvSpPr>
            <a:spLocks noGrp="1" noChangeArrowheads="1"/>
          </p:cNvSpPr>
          <p:nvPr>
            <p:ph type="subTitle" idx="1"/>
          </p:nvPr>
        </p:nvSpPr>
        <p:spPr>
          <a:xfrm>
            <a:off x="611188" y="2482850"/>
            <a:ext cx="7916862" cy="396875"/>
          </a:xfrm>
        </p:spPr>
        <p:txBody>
          <a:bodyPr lIns="90000" tIns="46800" rIns="90000" bIns="46800">
            <a:spAutoFit/>
          </a:bodyPr>
          <a:lstStyle>
            <a:lvl1pPr>
              <a:defRPr sz="2000"/>
            </a:lvl1pPr>
          </a:lstStyle>
          <a:p>
            <a:pPr lvl="0"/>
            <a:r>
              <a:rPr lang="en-US" noProof="0" smtClean="0"/>
              <a:t>Click to edit Master subtitle style</a:t>
            </a:r>
            <a:endParaRPr lang="en-AU" noProof="0" smtClean="0"/>
          </a:p>
        </p:txBody>
      </p:sp>
    </p:spTree>
    <p:extLst>
      <p:ext uri="{BB962C8B-B14F-4D97-AF65-F5344CB8AC3E}">
        <p14:creationId xmlns:p14="http://schemas.microsoft.com/office/powerpoint/2010/main" val="245248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7030412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15227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60482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389731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2"/>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73198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41403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611568512"/>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theme" Target="../theme/theme2.xml"/><Relationship Id="rId13"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theme" Target="../theme/theme3.xml"/><Relationship Id="rId5" Type="http://schemas.openxmlformats.org/officeDocument/2006/relationships/image" Target="../media/image1.jpeg"/><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bwMode="auto">
          <a:xfrm>
            <a:off x="457200" y="415925"/>
            <a:ext cx="82296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endParaRPr lang="en-AU" smtClean="0"/>
          </a:p>
        </p:txBody>
      </p:sp>
      <p:sp>
        <p:nvSpPr>
          <p:cNvPr id="385027" name="Rectangle 3"/>
          <p:cNvSpPr>
            <a:spLocks noGrp="1" noChangeArrowheads="1"/>
          </p:cNvSpPr>
          <p:nvPr>
            <p:ph type="body" idx="1"/>
          </p:nvPr>
        </p:nvSpPr>
        <p:spPr bwMode="auto">
          <a:xfrm>
            <a:off x="457200" y="981075"/>
            <a:ext cx="82296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385028" name="Rectangle 4"/>
          <p:cNvSpPr>
            <a:spLocks noGrp="1" noChangeArrowheads="1"/>
          </p:cNvSpPr>
          <p:nvPr>
            <p:ph type="ftr" sz="quarter" idx="3"/>
          </p:nvPr>
        </p:nvSpPr>
        <p:spPr bwMode="auto">
          <a:xfrm>
            <a:off x="4284663" y="6459538"/>
            <a:ext cx="4751387"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spcBef>
                <a:spcPct val="50000"/>
              </a:spcBef>
              <a:defRPr sz="1000">
                <a:solidFill>
                  <a:schemeClr val="bg1"/>
                </a:solidFill>
              </a:defRPr>
            </a:lvl1pPr>
          </a:lstStyle>
          <a:p>
            <a:pPr defTabSz="914400" rtl="0" fontAlgn="base">
              <a:spcAft>
                <a:spcPct val="0"/>
              </a:spcAft>
            </a:pPr>
            <a:r>
              <a:rPr lang="en-AU" kern="1200" dirty="0" smtClean="0">
                <a:solidFill>
                  <a:srgbClr val="FFFFFF"/>
                </a:solidFill>
                <a:latin typeface="Arial" charset="0"/>
                <a:ea typeface="+mn-ea"/>
                <a:cs typeface="+mn-cs"/>
              </a:rPr>
              <a:t>Phone: +61 2 6249 9111</a:t>
            </a:r>
          </a:p>
          <a:p>
            <a:pPr defTabSz="914400" rtl="0" fontAlgn="base">
              <a:spcAft>
                <a:spcPct val="0"/>
              </a:spcAft>
            </a:pPr>
            <a:r>
              <a:rPr lang="en-AU" kern="1200" dirty="0" smtClean="0">
                <a:solidFill>
                  <a:srgbClr val="FFFFFF"/>
                </a:solidFill>
                <a:latin typeface="Arial" charset="0"/>
                <a:ea typeface="+mn-ea"/>
                <a:cs typeface="+mn-cs"/>
              </a:rPr>
              <a:t>Web: </a:t>
            </a:r>
            <a:r>
              <a:rPr lang="en-AU" kern="1200" dirty="0" err="1" smtClean="0">
                <a:solidFill>
                  <a:srgbClr val="FFFFFF"/>
                </a:solidFill>
                <a:latin typeface="Arial" charset="0"/>
                <a:ea typeface="+mn-ea"/>
                <a:cs typeface="+mn-cs"/>
              </a:rPr>
              <a:t>www.ga.gov.au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Email: </a:t>
            </a:r>
            <a:r>
              <a:rPr lang="en-AU" kern="1200" dirty="0" err="1" smtClean="0">
                <a:solidFill>
                  <a:srgbClr val="FFFFFF"/>
                </a:solidFill>
                <a:latin typeface="Arial" charset="0"/>
                <a:ea typeface="+mn-ea"/>
                <a:cs typeface="+mn-cs"/>
              </a:rPr>
              <a:t>feedback@ga.gov.au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Address: </a:t>
            </a:r>
            <a:r>
              <a:rPr lang="en-AU" kern="1200" dirty="0" err="1" smtClean="0">
                <a:solidFill>
                  <a:srgbClr val="FFFFFF"/>
                </a:solidFill>
                <a:latin typeface="Arial" charset="0"/>
                <a:ea typeface="+mn-ea"/>
                <a:cs typeface="+mn-cs"/>
              </a:rPr>
              <a:t>Cnr</a:t>
            </a:r>
            <a:r>
              <a:rPr lang="en-AU" kern="1200" dirty="0" smtClean="0">
                <a:solidFill>
                  <a:srgbClr val="FFFFFF"/>
                </a:solidFill>
                <a:latin typeface="Arial" charset="0"/>
                <a:ea typeface="+mn-ea"/>
                <a:cs typeface="+mn-cs"/>
              </a:rPr>
              <a:t> Jerrabomberra Avenue and Hindmarsh Drive, Symonston ACT 2609</a:t>
            </a:r>
          </a:p>
          <a:p>
            <a:pPr defTabSz="914400" rtl="0" fontAlgn="base">
              <a:spcAft>
                <a:spcPct val="0"/>
              </a:spcAft>
            </a:pPr>
            <a:r>
              <a:rPr lang="en-AU" kern="1200" dirty="0" smtClean="0">
                <a:solidFill>
                  <a:srgbClr val="FFFFFF"/>
                </a:solidFill>
                <a:latin typeface="Arial" charset="0"/>
                <a:ea typeface="+mn-ea"/>
                <a:cs typeface="+mn-cs"/>
              </a:rPr>
              <a:t>Postal Address: GPO Box 378, Canberra ACT 2601</a:t>
            </a:r>
            <a:endParaRPr lang="en-AU" kern="1200" dirty="0">
              <a:solidFill>
                <a:srgbClr val="FFFFFF"/>
              </a:solidFill>
              <a:latin typeface="Arial" charset="0"/>
              <a:ea typeface="+mn-ea"/>
              <a:cs typeface="+mn-cs"/>
            </a:endParaRPr>
          </a:p>
        </p:txBody>
      </p:sp>
    </p:spTree>
    <p:extLst>
      <p:ext uri="{BB962C8B-B14F-4D97-AF65-F5344CB8AC3E}">
        <p14:creationId xmlns:p14="http://schemas.microsoft.com/office/powerpoint/2010/main" val="326880378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600" b="1">
          <a:solidFill>
            <a:schemeClr val="tx2"/>
          </a:solidFill>
          <a:latin typeface="+mj-lt"/>
          <a:ea typeface="+mj-ea"/>
          <a:cs typeface="+mj-cs"/>
        </a:defRPr>
      </a:lvl1pPr>
      <a:lvl2pPr algn="l" rtl="0" eaLnBrk="1" fontAlgn="base" hangingPunct="1">
        <a:spcBef>
          <a:spcPct val="0"/>
        </a:spcBef>
        <a:spcAft>
          <a:spcPct val="0"/>
        </a:spcAft>
        <a:defRPr sz="2600" b="1">
          <a:solidFill>
            <a:schemeClr val="tx2"/>
          </a:solidFill>
          <a:latin typeface="Arial" charset="0"/>
        </a:defRPr>
      </a:lvl2pPr>
      <a:lvl3pPr algn="l" rtl="0" eaLnBrk="1" fontAlgn="base" hangingPunct="1">
        <a:spcBef>
          <a:spcPct val="0"/>
        </a:spcBef>
        <a:spcAft>
          <a:spcPct val="0"/>
        </a:spcAft>
        <a:defRPr sz="2600" b="1">
          <a:solidFill>
            <a:schemeClr val="tx2"/>
          </a:solidFill>
          <a:latin typeface="Arial" charset="0"/>
        </a:defRPr>
      </a:lvl3pPr>
      <a:lvl4pPr algn="l" rtl="0" eaLnBrk="1" fontAlgn="base" hangingPunct="1">
        <a:spcBef>
          <a:spcPct val="0"/>
        </a:spcBef>
        <a:spcAft>
          <a:spcPct val="0"/>
        </a:spcAft>
        <a:defRPr sz="2600" b="1">
          <a:solidFill>
            <a:schemeClr val="tx2"/>
          </a:solidFill>
          <a:latin typeface="Arial" charset="0"/>
        </a:defRPr>
      </a:lvl4pPr>
      <a:lvl5pPr algn="l" rtl="0" eaLnBrk="1" fontAlgn="base" hangingPunct="1">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algn="l" rtl="0" eaLnBrk="1" fontAlgn="base" hangingPunct="1">
        <a:spcBef>
          <a:spcPct val="50000"/>
        </a:spcBef>
        <a:spcAft>
          <a:spcPct val="0"/>
        </a:spcAft>
        <a:defRPr sz="2200">
          <a:solidFill>
            <a:srgbClr val="4D4D4D"/>
          </a:solidFill>
          <a:latin typeface="+mn-lt"/>
          <a:ea typeface="+mn-ea"/>
          <a:cs typeface="+mn-cs"/>
        </a:defRPr>
      </a:lvl1pPr>
      <a:lvl2pPr marL="447675" indent="-268288" algn="l" rtl="0" eaLnBrk="1" fontAlgn="base" hangingPunct="1">
        <a:spcBef>
          <a:spcPct val="50000"/>
        </a:spcBef>
        <a:spcAft>
          <a:spcPct val="0"/>
        </a:spcAft>
        <a:buChar char="•"/>
        <a:defRPr sz="2200">
          <a:solidFill>
            <a:srgbClr val="4D4D4D"/>
          </a:solidFill>
          <a:latin typeface="+mn-lt"/>
        </a:defRPr>
      </a:lvl2pPr>
      <a:lvl3pPr marL="895350" indent="-268288" algn="l" rtl="0" eaLnBrk="1" fontAlgn="base" hangingPunct="1">
        <a:spcBef>
          <a:spcPct val="25000"/>
        </a:spcBef>
        <a:spcAft>
          <a:spcPct val="0"/>
        </a:spcAft>
        <a:buFont typeface="Arial" charset="0"/>
        <a:buChar char="–"/>
        <a:defRPr sz="2000">
          <a:solidFill>
            <a:srgbClr val="4D4D4D"/>
          </a:solidFill>
          <a:latin typeface="+mn-lt"/>
        </a:defRPr>
      </a:lvl3pPr>
      <a:lvl4pPr marL="1350963" indent="-271463" algn="l" rtl="0" eaLnBrk="1" fontAlgn="base" hangingPunct="1">
        <a:spcBef>
          <a:spcPct val="25000"/>
        </a:spcBef>
        <a:spcAft>
          <a:spcPct val="0"/>
        </a:spcAft>
        <a:buChar char="•"/>
        <a:defRPr sz="2000">
          <a:solidFill>
            <a:srgbClr val="4D4D4D"/>
          </a:solidFill>
          <a:latin typeface="+mn-lt"/>
        </a:defRPr>
      </a:lvl4pPr>
      <a:lvl5pPr marL="1792288" indent="-261938" algn="l" rtl="0" eaLnBrk="1" fontAlgn="base" hangingPunct="1">
        <a:spcBef>
          <a:spcPct val="25000"/>
        </a:spcBef>
        <a:spcAft>
          <a:spcPct val="0"/>
        </a:spcAft>
        <a:buFont typeface="Arial" charset="0"/>
        <a:buChar char="–"/>
        <a:defRPr sz="2000">
          <a:solidFill>
            <a:srgbClr val="4D4D4D"/>
          </a:solidFill>
          <a:latin typeface="+mn-lt"/>
        </a:defRPr>
      </a:lvl5pPr>
      <a:lvl6pPr marL="2249488" indent="-261938" algn="l" rtl="0" eaLnBrk="1" fontAlgn="base" hangingPunct="1">
        <a:spcBef>
          <a:spcPct val="25000"/>
        </a:spcBef>
        <a:spcAft>
          <a:spcPct val="0"/>
        </a:spcAft>
        <a:buFont typeface="Arial" charset="0"/>
        <a:buChar char="–"/>
        <a:defRPr sz="2000">
          <a:solidFill>
            <a:srgbClr val="4D4D4D"/>
          </a:solidFill>
          <a:latin typeface="+mn-lt"/>
        </a:defRPr>
      </a:lvl6pPr>
      <a:lvl7pPr marL="2706688" indent="-261938" algn="l" rtl="0" eaLnBrk="1" fontAlgn="base" hangingPunct="1">
        <a:spcBef>
          <a:spcPct val="25000"/>
        </a:spcBef>
        <a:spcAft>
          <a:spcPct val="0"/>
        </a:spcAft>
        <a:buFont typeface="Arial" charset="0"/>
        <a:buChar char="–"/>
        <a:defRPr sz="2000">
          <a:solidFill>
            <a:srgbClr val="4D4D4D"/>
          </a:solidFill>
          <a:latin typeface="+mn-lt"/>
        </a:defRPr>
      </a:lvl7pPr>
      <a:lvl8pPr marL="3163888" indent="-261938" algn="l" rtl="0" eaLnBrk="1" fontAlgn="base" hangingPunct="1">
        <a:spcBef>
          <a:spcPct val="25000"/>
        </a:spcBef>
        <a:spcAft>
          <a:spcPct val="0"/>
        </a:spcAft>
        <a:buFont typeface="Arial" charset="0"/>
        <a:buChar char="–"/>
        <a:defRPr sz="2000">
          <a:solidFill>
            <a:srgbClr val="4D4D4D"/>
          </a:solidFill>
          <a:latin typeface="+mn-lt"/>
        </a:defRPr>
      </a:lvl8pPr>
      <a:lvl9pPr marL="3621088" indent="-261938" algn="l" rtl="0" eaLnBrk="1" fontAlgn="base" hangingPunct="1">
        <a:spcBef>
          <a:spcPct val="25000"/>
        </a:spcBef>
        <a:spcAft>
          <a:spcPct val="0"/>
        </a:spcAft>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ext uri="{BB962C8B-B14F-4D97-AF65-F5344CB8AC3E}">
        <p14:creationId xmlns:p14="http://schemas.microsoft.com/office/powerpoint/2010/main" val="1532929773"/>
      </p:ext>
    </p:extLst>
  </p:cSld>
  <p:clrMap bg1="lt1" tx1="dk1" bg2="lt2" tx2="dk2" accent1="accent1" accent2="accent2" accent3="accent3" accent4="accent4" accent5="accent5" accent6="accent6" hlink="hlink" folHlink="folHlink"/>
  <p:sldLayoutIdLst>
    <p:sldLayoutId id="2147483720" r:id="rId1"/>
    <p:sldLayoutId id="2147483723" r:id="rId2"/>
    <p:sldLayoutId id="2147483724" r:id="rId3"/>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33400" y="1676400"/>
            <a:ext cx="8305800" cy="8382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rPr>
              <a:t>CEOS and GEO-XIV</a:t>
            </a:r>
            <a:endParaRPr sz="2800" b="0" i="1" dirty="0">
              <a:solidFill>
                <a:srgbClr val="FFFFFF"/>
              </a:solidFill>
            </a:endParaRPr>
          </a:p>
        </p:txBody>
      </p:sp>
      <p:sp>
        <p:nvSpPr>
          <p:cNvPr id="11" name="Shape 11"/>
          <p:cNvSpPr/>
          <p:nvPr/>
        </p:nvSpPr>
        <p:spPr>
          <a:xfrm>
            <a:off x="533400" y="2667000"/>
            <a:ext cx="5867400"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endParaRPr lang="en-US" sz="2000" dirty="0">
              <a:solidFill>
                <a:srgbClr val="FFFFFF"/>
              </a:solidFill>
              <a:latin typeface="Arial Bold"/>
              <a:ea typeface="Arial Bold"/>
              <a:cs typeface="Arial Bold"/>
              <a:sym typeface="Arial Bold"/>
            </a:endParaRP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Agenda Item 14</a:t>
            </a: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September </a:t>
            </a:r>
            <a:r>
              <a:rPr lang="en-US" sz="2000" dirty="0">
                <a:solidFill>
                  <a:srgbClr val="FFFFFF"/>
                </a:solidFill>
                <a:latin typeface="Arial Bold"/>
                <a:ea typeface="Arial Bold"/>
                <a:cs typeface="Arial Bold"/>
                <a:sym typeface="Arial Bold"/>
              </a:rPr>
              <a:t>13, 2017</a:t>
            </a: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CEOS SIT Technical Workshop</a:t>
            </a:r>
          </a:p>
          <a:p>
            <a:pPr lvl="0" defTabSz="914400">
              <a:defRPr>
                <a:solidFill>
                  <a:srgbClr val="000000"/>
                </a:solidFill>
              </a:defRPr>
            </a:pPr>
            <a:r>
              <a:rPr lang="en-US" sz="2000" dirty="0" err="1" smtClean="0">
                <a:solidFill>
                  <a:srgbClr val="FFFFFF"/>
                </a:solidFill>
                <a:latin typeface="Arial Bold"/>
                <a:ea typeface="Arial Bold"/>
                <a:cs typeface="Arial Bold"/>
                <a:sym typeface="Arial Bold"/>
              </a:rPr>
              <a:t>Frascati</a:t>
            </a:r>
            <a:r>
              <a:rPr lang="en-US" sz="2000" dirty="0" smtClean="0">
                <a:solidFill>
                  <a:srgbClr val="FFFFFF"/>
                </a:solidFill>
                <a:latin typeface="Arial Bold"/>
                <a:ea typeface="Arial Bold"/>
                <a:cs typeface="Arial Bold"/>
                <a:sym typeface="Arial Bold"/>
              </a:rPr>
              <a:t>, Italy (ESA-ESRIN)</a:t>
            </a: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Jonathon W. Ross</a:t>
            </a: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Executive Officer</a:t>
            </a:r>
            <a:endParaRPr lang="en-US"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274637"/>
            <a:ext cx="2781300" cy="715963"/>
          </a:xfrm>
        </p:spPr>
        <p:txBody>
          <a:bodyPr/>
          <a:lstStyle/>
          <a:p>
            <a:pPr algn="l"/>
            <a:r>
              <a:rPr lang="en-AU" dirty="0" smtClean="0"/>
              <a:t>Next Steps</a:t>
            </a:r>
            <a:endParaRPr lang="en-AU" dirty="0"/>
          </a:p>
        </p:txBody>
      </p:sp>
      <p:sp>
        <p:nvSpPr>
          <p:cNvPr id="3" name="Content Placeholder 2"/>
          <p:cNvSpPr>
            <a:spLocks noGrp="1"/>
          </p:cNvSpPr>
          <p:nvPr>
            <p:ph idx="1"/>
          </p:nvPr>
        </p:nvSpPr>
        <p:spPr>
          <a:xfrm>
            <a:off x="628650" y="1371600"/>
            <a:ext cx="7886700" cy="4351338"/>
          </a:xfrm>
        </p:spPr>
        <p:txBody>
          <a:bodyPr/>
          <a:lstStyle/>
          <a:p>
            <a:pPr marL="457200" indent="-457200">
              <a:buFont typeface="+mj-lt"/>
              <a:buAutoNum type="arabicPeriod"/>
            </a:pPr>
            <a:r>
              <a:rPr lang="en-AU" dirty="0" smtClean="0"/>
              <a:t>Initial thoughts today/tomorrow</a:t>
            </a:r>
          </a:p>
          <a:p>
            <a:pPr marL="457200" indent="-457200">
              <a:buFont typeface="+mj-lt"/>
              <a:buAutoNum type="arabicPeriod"/>
            </a:pPr>
            <a:r>
              <a:rPr lang="en-AU" dirty="0" smtClean="0"/>
              <a:t>Circulate agenda to CEOS community (this week)</a:t>
            </a:r>
          </a:p>
          <a:p>
            <a:pPr marL="457200" indent="-457200">
              <a:buFont typeface="+mj-lt"/>
              <a:buAutoNum type="arabicPeriod"/>
            </a:pPr>
            <a:r>
              <a:rPr lang="en-AU" dirty="0" smtClean="0"/>
              <a:t>Open consultation period for CEOS community</a:t>
            </a:r>
          </a:p>
          <a:p>
            <a:pPr lvl="1"/>
            <a:r>
              <a:rPr lang="en-AU" dirty="0" smtClean="0"/>
              <a:t>Thoughts on plenary panel themes</a:t>
            </a:r>
          </a:p>
          <a:p>
            <a:pPr lvl="1"/>
            <a:r>
              <a:rPr lang="en-AU" dirty="0" smtClean="0"/>
              <a:t>Approximately </a:t>
            </a:r>
            <a:r>
              <a:rPr lang="en-AU" dirty="0"/>
              <a:t>2 weeks</a:t>
            </a:r>
            <a:endParaRPr lang="en-AU" dirty="0" smtClean="0"/>
          </a:p>
          <a:p>
            <a:pPr marL="457200" indent="-457200">
              <a:buFont typeface="+mj-lt"/>
              <a:buAutoNum type="arabicPeriod"/>
            </a:pPr>
            <a:r>
              <a:rPr lang="en-AU" dirty="0" smtClean="0"/>
              <a:t>Discuss feedback at SEC-228</a:t>
            </a:r>
          </a:p>
          <a:p>
            <a:pPr marL="457200" indent="-457200">
              <a:buFont typeface="+mj-lt"/>
              <a:buAutoNum type="arabicPeriod"/>
            </a:pPr>
            <a:r>
              <a:rPr lang="en-AU" dirty="0" smtClean="0"/>
              <a:t>Draft Rapid City Statement to GEO-XIV</a:t>
            </a:r>
          </a:p>
          <a:p>
            <a:pPr marL="883227" lvl="1" indent="-457200"/>
            <a:r>
              <a:rPr lang="en-AU" dirty="0" smtClean="0"/>
              <a:t>Circulate before Plenary</a:t>
            </a:r>
          </a:p>
          <a:p>
            <a:pPr marL="883227" lvl="1" indent="-457200"/>
            <a:r>
              <a:rPr lang="en-AU" dirty="0" smtClean="0"/>
              <a:t>Endorse at CEOS Plenary</a:t>
            </a:r>
          </a:p>
          <a:p>
            <a:pPr marL="883227" lvl="1" indent="-457200"/>
            <a:r>
              <a:rPr lang="en-AU" dirty="0" smtClean="0"/>
              <a:t>Available at CEOS Booth</a:t>
            </a:r>
          </a:p>
          <a:p>
            <a:pPr marL="457200" indent="-457200">
              <a:buFont typeface="+mj-lt"/>
              <a:buAutoNum type="arabicPeriod"/>
            </a:pPr>
            <a:r>
              <a:rPr lang="en-AU" dirty="0" smtClean="0"/>
              <a:t>Discuss guidance to delegation at SEC-229</a:t>
            </a:r>
          </a:p>
          <a:p>
            <a:pPr marL="883227" lvl="1" indent="-457200"/>
            <a:r>
              <a:rPr lang="en-AU" dirty="0" smtClean="0"/>
              <a:t>Present at CEOS Plenary</a:t>
            </a:r>
            <a:endParaRPr lang="en-AU" dirty="0"/>
          </a:p>
        </p:txBody>
      </p:sp>
    </p:spTree>
    <p:extLst>
      <p:ext uri="{BB962C8B-B14F-4D97-AF65-F5344CB8AC3E}">
        <p14:creationId xmlns:p14="http://schemas.microsoft.com/office/powerpoint/2010/main" val="4089290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Exhibition and </a:t>
            </a:r>
          </a:p>
          <a:p>
            <a:pPr algn="l" defTabSz="914400"/>
            <a:r>
              <a:rPr lang="en-US" sz="2800" b="1" dirty="0" smtClean="0">
                <a:latin typeface="Tahoma" charset="0"/>
                <a:ea typeface="ＭＳ Ｐゴシック" charset="0"/>
                <a:cs typeface="ＭＳ Ｐゴシック" charset="0"/>
              </a:rPr>
              <a:t>Data Cube Workshops</a:t>
            </a:r>
            <a:endParaRPr lang="en-US" b="1" dirty="0">
              <a:solidFill>
                <a:srgbClr val="FFD799"/>
              </a:solidFill>
              <a:latin typeface="Tahoma" charset="0"/>
              <a:ea typeface="ＭＳ Ｐゴシック" charset="0"/>
              <a:cs typeface="ＭＳ Ｐゴシック" charset="0"/>
            </a:endParaRPr>
          </a:p>
        </p:txBody>
      </p:sp>
    </p:spTree>
    <p:extLst>
      <p:ext uri="{BB962C8B-B14F-4D97-AF65-F5344CB8AC3E}">
        <p14:creationId xmlns:p14="http://schemas.microsoft.com/office/powerpoint/2010/main" val="3651517393"/>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253494354"/>
              </p:ext>
            </p:extLst>
          </p:nvPr>
        </p:nvGraphicFramePr>
        <p:xfrm>
          <a:off x="609600" y="2133600"/>
          <a:ext cx="8229600" cy="3108960"/>
        </p:xfrm>
        <a:graphic>
          <a:graphicData uri="http://schemas.openxmlformats.org/drawingml/2006/table">
            <a:tbl>
              <a:tblPr firstRow="1" firstCol="1" lastRow="1" lastCol="1" bandRow="1" bandCol="1">
                <a:tableStyleId>{5940675A-B579-460E-94D1-54222C63F5DA}</a:tableStyleId>
              </a:tblPr>
              <a:tblGrid>
                <a:gridCol w="2848314"/>
                <a:gridCol w="2070175"/>
                <a:gridCol w="3311111"/>
              </a:tblGrid>
              <a:tr h="0">
                <a:tc>
                  <a:txBody>
                    <a:bodyPr/>
                    <a:lstStyle/>
                    <a:p>
                      <a:pPr algn="just">
                        <a:spcBef>
                          <a:spcPts val="720"/>
                        </a:spcBef>
                        <a:spcAft>
                          <a:spcPts val="720"/>
                        </a:spcAft>
                      </a:pPr>
                      <a:r>
                        <a:rPr lang="en-GB" sz="2400" dirty="0">
                          <a:effectLst/>
                        </a:rPr>
                        <a:t>Role</a:t>
                      </a:r>
                      <a:endParaRPr lang="en-AU" sz="2400" dirty="0">
                        <a:effectLst/>
                        <a:latin typeface="Times New Roman"/>
                        <a:ea typeface="Arial Unicode MS"/>
                      </a:endParaRPr>
                    </a:p>
                  </a:txBody>
                  <a:tcPr marL="68580" marR="68580" marT="0" marB="0"/>
                </a:tc>
                <a:tc gridSpan="2">
                  <a:txBody>
                    <a:bodyPr/>
                    <a:lstStyle/>
                    <a:p>
                      <a:pPr algn="just" defTabSz="457200">
                        <a:spcBef>
                          <a:spcPts val="720"/>
                        </a:spcBef>
                        <a:spcAft>
                          <a:spcPts val="720"/>
                        </a:spcAft>
                      </a:pPr>
                      <a:r>
                        <a:rPr lang="en-AU" sz="2400" dirty="0" smtClean="0">
                          <a:solidFill>
                            <a:schemeClr val="tx1"/>
                          </a:solidFill>
                          <a:effectLst/>
                          <a:latin typeface="+mn-lt"/>
                          <a:ea typeface="+mn-ea"/>
                          <a:cs typeface="+mn-cs"/>
                          <a:sym typeface="Calibri"/>
                        </a:rPr>
                        <a:t>Representative</a:t>
                      </a:r>
                      <a:endParaRPr lang="en-AU" sz="2400" dirty="0">
                        <a:solidFill>
                          <a:schemeClr val="tx1"/>
                        </a:solidFill>
                        <a:effectLst/>
                        <a:latin typeface="+mn-lt"/>
                        <a:ea typeface="+mn-ea"/>
                        <a:cs typeface="+mn-cs"/>
                        <a:sym typeface="Calibri"/>
                      </a:endParaRPr>
                    </a:p>
                  </a:txBody>
                  <a:tcPr marL="68580" marR="68580" marT="0" marB="0"/>
                </a:tc>
                <a:tc hMerge="1">
                  <a:txBody>
                    <a:bodyPr/>
                    <a:lstStyle/>
                    <a:p>
                      <a:endParaRPr lang="en-AU" dirty="0"/>
                    </a:p>
                  </a:txBody>
                  <a:tcPr marL="68580" marR="68580" marT="0" marB="0"/>
                </a:tc>
              </a:tr>
              <a:tr h="0">
                <a:tc>
                  <a:txBody>
                    <a:bodyPr/>
                    <a:lstStyle/>
                    <a:p>
                      <a:pPr algn="just">
                        <a:spcBef>
                          <a:spcPts val="720"/>
                        </a:spcBef>
                        <a:spcAft>
                          <a:spcPts val="720"/>
                        </a:spcAft>
                      </a:pPr>
                      <a:r>
                        <a:rPr lang="en-GB" sz="1800" dirty="0">
                          <a:effectLst/>
                        </a:rPr>
                        <a:t>Head of Delegation</a:t>
                      </a:r>
                      <a:endParaRPr lang="en-AU" sz="2400" dirty="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Facchini</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Mauro</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Alternate Head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Ross</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Jonathon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Koch</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Astrid</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dirty="0">
                          <a:effectLst/>
                        </a:rPr>
                        <a:t>Delegate</a:t>
                      </a:r>
                      <a:endParaRPr lang="en-AU" sz="2400" dirty="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Sawyer</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Kerry</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Killough</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Brian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Hosford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Steven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Petiteville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Ivan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Wood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Eric</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Phan</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Linh</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Tuan</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dirty="0">
                          <a:effectLst/>
                        </a:rPr>
                        <a:t>Pham</a:t>
                      </a:r>
                      <a:endParaRPr lang="en-AU" sz="2400" dirty="0">
                        <a:effectLst/>
                        <a:latin typeface="Times New Roman"/>
                        <a:ea typeface="Arial Unicode MS"/>
                      </a:endParaRPr>
                    </a:p>
                  </a:txBody>
                  <a:tcPr marL="68580" marR="68580" marT="0" marB="0"/>
                </a:tc>
              </a:tr>
            </a:tbl>
          </a:graphicData>
        </a:graphic>
      </p:graphicFrame>
      <p:sp>
        <p:nvSpPr>
          <p:cNvPr id="12" name="Title 1"/>
          <p:cNvSpPr txBox="1">
            <a:spLocks/>
          </p:cNvSpPr>
          <p:nvPr/>
        </p:nvSpPr>
        <p:spPr>
          <a:xfrm>
            <a:off x="1905000" y="253424"/>
            <a:ext cx="5486400" cy="646331"/>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3600" b="1" dirty="0" smtClean="0">
                <a:latin typeface="Tahoma" charset="0"/>
                <a:ea typeface="ＭＳ Ｐゴシック" charset="0"/>
                <a:cs typeface="ＭＳ Ｐゴシック" charset="0"/>
              </a:rPr>
              <a:t>Delegation</a:t>
            </a:r>
            <a:endParaRPr lang="en-US" sz="4000" b="1" dirty="0">
              <a:solidFill>
                <a:srgbClr val="FFD799"/>
              </a:solidFill>
              <a:latin typeface="Tahoma" charset="0"/>
              <a:ea typeface="ＭＳ Ｐゴシック" charset="0"/>
              <a:cs typeface="ＭＳ Ｐゴシック" charset="0"/>
            </a:endParaRPr>
          </a:p>
        </p:txBody>
      </p:sp>
    </p:spTree>
    <p:extLst>
      <p:ext uri="{BB962C8B-B14F-4D97-AF65-F5344CB8AC3E}">
        <p14:creationId xmlns:p14="http://schemas.microsoft.com/office/powerpoint/2010/main" val="661583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253424"/>
            <a:ext cx="5486400" cy="646331"/>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3600" b="1" dirty="0" smtClean="0">
                <a:latin typeface="Tahoma" charset="0"/>
                <a:ea typeface="ＭＳ Ｐゴシック" charset="0"/>
                <a:cs typeface="ＭＳ Ｐゴシック" charset="0"/>
              </a:rPr>
              <a:t>Plenary Structure</a:t>
            </a:r>
            <a:endParaRPr lang="en-US" sz="4000" b="1" dirty="0">
              <a:solidFill>
                <a:srgbClr val="FFD799"/>
              </a:solidFill>
              <a:latin typeface="Tahoma" charset="0"/>
              <a:ea typeface="ＭＳ Ｐゴシック" charset="0"/>
              <a:cs typeface="ＭＳ Ｐゴシック"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31972902"/>
              </p:ext>
            </p:extLst>
          </p:nvPr>
        </p:nvGraphicFramePr>
        <p:xfrm>
          <a:off x="762000" y="1371600"/>
          <a:ext cx="7772400" cy="5227320"/>
        </p:xfrm>
        <a:graphic>
          <a:graphicData uri="http://schemas.openxmlformats.org/drawingml/2006/table">
            <a:tbl>
              <a:tblPr firstRow="1" bandRow="1">
                <a:tableStyleId>{5940675A-B579-460E-94D1-54222C63F5DA}</a:tableStyleId>
              </a:tblPr>
              <a:tblGrid>
                <a:gridCol w="3886200"/>
                <a:gridCol w="3886200"/>
              </a:tblGrid>
              <a:tr h="370840">
                <a:tc>
                  <a:txBody>
                    <a:bodyPr/>
                    <a:lstStyle/>
                    <a:p>
                      <a:pPr algn="ctr"/>
                      <a:r>
                        <a:rPr lang="en-AU" sz="2800" dirty="0" smtClean="0">
                          <a:solidFill>
                            <a:srgbClr val="FFFFFF"/>
                          </a:solidFill>
                        </a:rPr>
                        <a:t>Day 1</a:t>
                      </a:r>
                      <a:endParaRPr lang="en-AU" sz="2800" dirty="0">
                        <a:solidFill>
                          <a:srgbClr val="FFFFFF"/>
                        </a:solidFill>
                      </a:endParaRPr>
                    </a:p>
                  </a:txBody>
                  <a:tcPr>
                    <a:solidFill>
                      <a:srgbClr val="002060"/>
                    </a:solidFill>
                  </a:tcPr>
                </a:tc>
                <a:tc>
                  <a:txBody>
                    <a:bodyPr/>
                    <a:lstStyle/>
                    <a:p>
                      <a:pPr algn="ctr"/>
                      <a:r>
                        <a:rPr lang="en-AU" sz="2800" dirty="0" smtClean="0">
                          <a:solidFill>
                            <a:srgbClr val="FFFFFF"/>
                          </a:solidFill>
                        </a:rPr>
                        <a:t>Day 2</a:t>
                      </a:r>
                      <a:endParaRPr lang="en-AU" sz="2800" dirty="0">
                        <a:solidFill>
                          <a:srgbClr val="FFFFFF"/>
                        </a:solidFill>
                      </a:endParaRPr>
                    </a:p>
                  </a:txBody>
                  <a:tcPr>
                    <a:solidFill>
                      <a:srgbClr val="002060"/>
                    </a:solidFill>
                  </a:tcPr>
                </a:tc>
              </a:tr>
              <a:tr h="370840">
                <a:tc>
                  <a:txBody>
                    <a:bodyPr/>
                    <a:lstStyle/>
                    <a:p>
                      <a:pPr algn="ctr"/>
                      <a:r>
                        <a:rPr lang="en-AU" sz="2800" dirty="0" smtClean="0"/>
                        <a:t>Opening</a:t>
                      </a:r>
                      <a:endParaRPr lang="en-AU" sz="2800" dirty="0"/>
                    </a:p>
                  </a:txBody>
                  <a:tcPr/>
                </a:tc>
                <a:tc>
                  <a:txBody>
                    <a:bodyPr/>
                    <a:lstStyle/>
                    <a:p>
                      <a:pPr algn="ctr" defTabSz="457200">
                        <a:spcBef>
                          <a:spcPts val="600"/>
                        </a:spcBef>
                      </a:pPr>
                      <a:r>
                        <a:rPr lang="en-AU" sz="2800" dirty="0" smtClean="0">
                          <a:solidFill>
                            <a:schemeClr val="tx1"/>
                          </a:solidFill>
                          <a:latin typeface="+mn-lt"/>
                          <a:ea typeface="+mn-ea"/>
                          <a:cs typeface="+mn-cs"/>
                          <a:sym typeface="Calibri"/>
                        </a:rPr>
                        <a:t>Work Programme</a:t>
                      </a:r>
                    </a:p>
                    <a:p>
                      <a:pPr algn="ctr" defTabSz="457200">
                        <a:spcBef>
                          <a:spcPts val="600"/>
                        </a:spcBef>
                      </a:pPr>
                      <a:r>
                        <a:rPr lang="en-AU" sz="2800" dirty="0" smtClean="0">
                          <a:solidFill>
                            <a:schemeClr val="tx1"/>
                          </a:solidFill>
                          <a:latin typeface="+mn-lt"/>
                          <a:ea typeface="+mn-ea"/>
                          <a:cs typeface="+mn-cs"/>
                          <a:sym typeface="Calibri"/>
                        </a:rPr>
                        <a:t>Discussion</a:t>
                      </a:r>
                      <a:endParaRPr lang="en-AU" sz="2800" dirty="0">
                        <a:solidFill>
                          <a:schemeClr val="tx1"/>
                        </a:solidFill>
                        <a:latin typeface="+mn-lt"/>
                        <a:ea typeface="+mn-ea"/>
                        <a:cs typeface="+mn-cs"/>
                        <a:sym typeface="Calibri"/>
                      </a:endParaRPr>
                    </a:p>
                  </a:txBody>
                  <a:tcPr/>
                </a:tc>
              </a:tr>
              <a:tr h="370840">
                <a:tc>
                  <a:txBody>
                    <a:bodyPr/>
                    <a:lstStyle/>
                    <a:p>
                      <a:pPr algn="ctr"/>
                      <a:r>
                        <a:rPr lang="en-AU" sz="2800" dirty="0" smtClean="0">
                          <a:solidFill>
                            <a:srgbClr val="FF0000"/>
                          </a:solidFill>
                        </a:rPr>
                        <a:t>Panel</a:t>
                      </a:r>
                      <a:r>
                        <a:rPr lang="en-AU" sz="2800" baseline="0" dirty="0" smtClean="0">
                          <a:solidFill>
                            <a:srgbClr val="FF0000"/>
                          </a:solidFill>
                        </a:rPr>
                        <a:t> - </a:t>
                      </a:r>
                      <a:r>
                        <a:rPr lang="en-AU" sz="2800" dirty="0" smtClean="0">
                          <a:solidFill>
                            <a:srgbClr val="FF0000"/>
                          </a:solidFill>
                        </a:rPr>
                        <a:t>Public Sector Decision Makers</a:t>
                      </a:r>
                      <a:endParaRPr lang="en-AU" sz="2800" dirty="0">
                        <a:solidFill>
                          <a:srgbClr val="FF0000"/>
                        </a:solidFill>
                      </a:endParaRPr>
                    </a:p>
                  </a:txBody>
                  <a:tcPr/>
                </a:tc>
                <a:tc>
                  <a:txBody>
                    <a:bodyPr/>
                    <a:lstStyle/>
                    <a:p>
                      <a:pPr algn="ctr"/>
                      <a:r>
                        <a:rPr lang="en-AU" sz="2800" dirty="0" smtClean="0">
                          <a:solidFill>
                            <a:srgbClr val="FF0000"/>
                          </a:solidFill>
                        </a:rPr>
                        <a:t>Panel - National EO Plans and Assessments</a:t>
                      </a:r>
                      <a:endParaRPr lang="en-AU" sz="2800" dirty="0">
                        <a:solidFill>
                          <a:srgbClr val="FF0000"/>
                        </a:solidFill>
                      </a:endParaRPr>
                    </a:p>
                  </a:txBody>
                  <a:tcPr/>
                </a:tc>
              </a:tr>
              <a:tr h="370840">
                <a:tc>
                  <a:txBody>
                    <a:bodyPr/>
                    <a:lstStyle/>
                    <a:p>
                      <a:pPr algn="ctr"/>
                      <a:r>
                        <a:rPr lang="en-AU" sz="2800" dirty="0" smtClean="0">
                          <a:solidFill>
                            <a:srgbClr val="FF0000"/>
                          </a:solidFill>
                        </a:rPr>
                        <a:t>Panel – Commercial Sector </a:t>
                      </a:r>
                      <a:r>
                        <a:rPr lang="en-AU" sz="2800" u="sng" dirty="0" smtClean="0">
                          <a:solidFill>
                            <a:srgbClr val="FF0000"/>
                          </a:solidFill>
                        </a:rPr>
                        <a:t>Decision</a:t>
                      </a:r>
                      <a:r>
                        <a:rPr lang="en-AU" sz="2800" u="sng" baseline="0" dirty="0" smtClean="0">
                          <a:solidFill>
                            <a:srgbClr val="FF0000"/>
                          </a:solidFill>
                        </a:rPr>
                        <a:t> Makers</a:t>
                      </a:r>
                      <a:endParaRPr lang="en-AU" sz="2800" u="sng" dirty="0">
                        <a:solidFill>
                          <a:srgbClr val="FF0000"/>
                        </a:solidFill>
                      </a:endParaRPr>
                    </a:p>
                  </a:txBody>
                  <a:tcPr/>
                </a:tc>
                <a:tc>
                  <a:txBody>
                    <a:bodyPr/>
                    <a:lstStyle/>
                    <a:p>
                      <a:pPr algn="ctr"/>
                      <a:r>
                        <a:rPr lang="en-AU" sz="2800" dirty="0" smtClean="0"/>
                        <a:t>Other Business</a:t>
                      </a:r>
                    </a:p>
                    <a:p>
                      <a:pPr algn="ctr"/>
                      <a:r>
                        <a:rPr lang="en-AU" sz="2400" dirty="0" smtClean="0">
                          <a:solidFill>
                            <a:srgbClr val="00B050"/>
                          </a:solidFill>
                        </a:rPr>
                        <a:t>(Rules of Procedure</a:t>
                      </a:r>
                      <a:r>
                        <a:rPr lang="en-AU" sz="2400" baseline="0" dirty="0" smtClean="0">
                          <a:solidFill>
                            <a:srgbClr val="00B050"/>
                          </a:solidFill>
                        </a:rPr>
                        <a:t> for Commercial Sector)</a:t>
                      </a:r>
                      <a:endParaRPr lang="en-AU" sz="2400" dirty="0">
                        <a:solidFill>
                          <a:srgbClr val="00B050"/>
                        </a:solidFill>
                      </a:endParaRPr>
                    </a:p>
                  </a:txBody>
                  <a:tcPr/>
                </a:tc>
              </a:tr>
              <a:tr h="370840">
                <a:tc>
                  <a:txBody>
                    <a:bodyPr/>
                    <a:lstStyle/>
                    <a:p>
                      <a:pPr algn="ctr"/>
                      <a:r>
                        <a:rPr lang="en-AU" sz="2800" dirty="0" smtClean="0">
                          <a:solidFill>
                            <a:srgbClr val="FF0000"/>
                          </a:solidFill>
                        </a:rPr>
                        <a:t>Panel – Funding Sector</a:t>
                      </a:r>
                      <a:endParaRPr lang="en-AU" sz="2800" dirty="0">
                        <a:solidFill>
                          <a:srgbClr val="FF0000"/>
                        </a:solidFill>
                      </a:endParaRPr>
                    </a:p>
                  </a:txBody>
                  <a:tcPr/>
                </a:tc>
                <a:tc>
                  <a:txBody>
                    <a:bodyPr/>
                    <a:lstStyle/>
                    <a:p>
                      <a:pPr algn="ctr"/>
                      <a:r>
                        <a:rPr lang="en-AU" sz="2800" dirty="0" smtClean="0"/>
                        <a:t>Closing</a:t>
                      </a:r>
                      <a:endParaRPr lang="en-AU" sz="2800" dirty="0"/>
                    </a:p>
                  </a:txBody>
                  <a:tcPr/>
                </a:tc>
              </a:tr>
            </a:tbl>
          </a:graphicData>
        </a:graphic>
      </p:graphicFrame>
    </p:spTree>
    <p:extLst>
      <p:ext uri="{BB962C8B-B14F-4D97-AF65-F5344CB8AC3E}">
        <p14:creationId xmlns:p14="http://schemas.microsoft.com/office/powerpoint/2010/main" val="2412273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253424"/>
            <a:ext cx="5486400" cy="646331"/>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3600" b="1" dirty="0" smtClean="0">
                <a:latin typeface="Tahoma" charset="0"/>
                <a:ea typeface="ＭＳ Ｐゴシック" charset="0"/>
                <a:cs typeface="ＭＳ Ｐゴシック" charset="0"/>
              </a:rPr>
              <a:t>CEOS Contributions</a:t>
            </a:r>
            <a:endParaRPr lang="en-US" sz="4000" b="1" dirty="0">
              <a:solidFill>
                <a:srgbClr val="FFD799"/>
              </a:solidFill>
              <a:latin typeface="Tahoma" charset="0"/>
              <a:ea typeface="ＭＳ Ｐゴシック" charset="0"/>
              <a:cs typeface="ＭＳ Ｐゴシック" charset="0"/>
            </a:endParaRPr>
          </a:p>
        </p:txBody>
      </p:sp>
      <p:sp>
        <p:nvSpPr>
          <p:cNvPr id="3" name="Content Placeholder 2"/>
          <p:cNvSpPr txBox="1">
            <a:spLocks/>
          </p:cNvSpPr>
          <p:nvPr/>
        </p:nvSpPr>
        <p:spPr>
          <a:xfrm>
            <a:off x="304800" y="1380343"/>
            <a:ext cx="8382000" cy="4332711"/>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295275" indent="-295275" algn="l" defTabSz="914400" rtl="0">
              <a:buSzPct val="120000"/>
              <a:buFont typeface="Wingdings" charset="2"/>
              <a:buChar char="§"/>
            </a:pPr>
            <a:r>
              <a:rPr lang="en-US" sz="2000" kern="1200" dirty="0" smtClean="0">
                <a:latin typeface="Calibri" charset="0"/>
                <a:ea typeface="ＭＳ Ｐゴシック" charset="0"/>
                <a:cs typeface="Calibri" charset="0"/>
              </a:rPr>
              <a:t>Input to panels</a:t>
            </a:r>
          </a:p>
          <a:p>
            <a:pPr marL="721302" lvl="1" indent="-295275" algn="l" defTabSz="914400" rtl="0">
              <a:buSzPct val="120000"/>
              <a:buFont typeface="Wingdings" charset="2"/>
              <a:buChar char="§"/>
            </a:pPr>
            <a:r>
              <a:rPr lang="en-US" sz="2000" kern="1200" dirty="0" smtClean="0">
                <a:latin typeface="Calibri" charset="0"/>
                <a:ea typeface="ＭＳ Ｐゴシック" charset="0"/>
                <a:cs typeface="Calibri" charset="0"/>
              </a:rPr>
              <a:t>Panels seen as a highlight last year – interactive and thought </a:t>
            </a:r>
            <a:r>
              <a:rPr lang="en-US" sz="2000" kern="1200" dirty="0" err="1" smtClean="0">
                <a:latin typeface="Calibri" charset="0"/>
                <a:ea typeface="ＭＳ Ｐゴシック" charset="0"/>
                <a:cs typeface="Calibri" charset="0"/>
              </a:rPr>
              <a:t>proviking</a:t>
            </a:r>
            <a:r>
              <a:rPr lang="en-US" sz="2000" kern="1200" dirty="0" smtClean="0">
                <a:latin typeface="Calibri" charset="0"/>
                <a:ea typeface="ＭＳ Ｐゴシック" charset="0"/>
                <a:cs typeface="Calibri" charset="0"/>
              </a:rPr>
              <a:t>.</a:t>
            </a:r>
          </a:p>
          <a:p>
            <a:pPr marL="721302" lvl="1" indent="-295275" algn="l" defTabSz="914400" rtl="0">
              <a:buSzPct val="120000"/>
              <a:buFont typeface="Wingdings" charset="2"/>
              <a:buChar char="§"/>
            </a:pPr>
            <a:r>
              <a:rPr lang="en-US" sz="2000" kern="1200" dirty="0" smtClean="0">
                <a:latin typeface="Calibri" charset="0"/>
                <a:ea typeface="ＭＳ Ｐゴシック" charset="0"/>
                <a:cs typeface="Calibri" charset="0"/>
              </a:rPr>
              <a:t>CEOS not represented on panels.</a:t>
            </a:r>
          </a:p>
          <a:p>
            <a:pPr marL="721302" lvl="1" indent="-295275" algn="l" defTabSz="914400" rtl="0">
              <a:buSzPct val="120000"/>
              <a:buFont typeface="Wingdings" charset="2"/>
              <a:buChar char="§"/>
            </a:pPr>
            <a:r>
              <a:rPr lang="en-US" sz="2000" kern="1200" dirty="0" smtClean="0">
                <a:latin typeface="Calibri" charset="0"/>
                <a:ea typeface="ＭＳ Ｐゴシック" charset="0"/>
                <a:cs typeface="Calibri" charset="0"/>
              </a:rPr>
              <a:t>Interventions? Thought-provoking questions?</a:t>
            </a:r>
          </a:p>
          <a:p>
            <a:pPr marL="295275" indent="-295275" algn="l" defTabSz="914400" rtl="0">
              <a:buSzPct val="120000"/>
              <a:buFont typeface="Wingdings" charset="2"/>
              <a:buChar char="§"/>
            </a:pPr>
            <a:r>
              <a:rPr lang="en-US" sz="2000" kern="1200" dirty="0" smtClean="0">
                <a:latin typeface="Calibri" charset="0"/>
                <a:ea typeface="ＭＳ Ｐゴシック" charset="0"/>
                <a:cs typeface="Calibri" charset="0"/>
              </a:rPr>
              <a:t>Input to the ‘slate of successes’ from the work </a:t>
            </a:r>
            <a:r>
              <a:rPr lang="en-US" sz="2000" kern="1200" dirty="0" err="1" smtClean="0">
                <a:latin typeface="Calibri" charset="0"/>
                <a:ea typeface="ＭＳ Ｐゴシック" charset="0"/>
                <a:cs typeface="Calibri" charset="0"/>
              </a:rPr>
              <a:t>programme</a:t>
            </a:r>
            <a:endParaRPr lang="en-US" sz="2000" kern="1200" dirty="0" smtClean="0">
              <a:latin typeface="Calibri" charset="0"/>
              <a:ea typeface="ＭＳ Ｐゴシック" charset="0"/>
              <a:cs typeface="Calibri" charset="0"/>
            </a:endParaRPr>
          </a:p>
          <a:p>
            <a:pPr marL="721302" lvl="1" indent="-295275" algn="l" defTabSz="914400" rtl="0">
              <a:buSzPct val="120000"/>
              <a:buFont typeface="Wingdings" charset="2"/>
              <a:buChar char="§"/>
            </a:pPr>
            <a:r>
              <a:rPr lang="en-US" sz="2000" kern="1200" dirty="0" smtClean="0">
                <a:latin typeface="Calibri" charset="0"/>
                <a:ea typeface="ＭＳ Ｐゴシック" charset="0"/>
                <a:cs typeface="Calibri" charset="0"/>
              </a:rPr>
              <a:t>Views on what made them work well (from a CEOS view)</a:t>
            </a:r>
          </a:p>
          <a:p>
            <a:pPr marL="295275" indent="-295275" algn="l" defTabSz="914400" rtl="0">
              <a:buSzPct val="120000"/>
              <a:buFont typeface="Wingdings" charset="2"/>
              <a:buChar char="§"/>
            </a:pPr>
            <a:r>
              <a:rPr lang="en-US" sz="2000" kern="1200" dirty="0" smtClean="0">
                <a:latin typeface="Calibri" charset="0"/>
                <a:ea typeface="ＭＳ Ｐゴシック" charset="0"/>
                <a:cs typeface="Calibri" charset="0"/>
              </a:rPr>
              <a:t>Written statement</a:t>
            </a:r>
          </a:p>
          <a:p>
            <a:pPr marL="721302" lvl="1" indent="-295275" algn="l" defTabSz="914400" rtl="0">
              <a:buSzPct val="120000"/>
              <a:buFont typeface="Wingdings" charset="2"/>
              <a:buChar char="§"/>
            </a:pPr>
            <a:r>
              <a:rPr lang="en-US" sz="2000" kern="1200" dirty="0" smtClean="0">
                <a:latin typeface="Calibri" charset="0"/>
                <a:ea typeface="ＭＳ Ｐゴシック" charset="0"/>
                <a:cs typeface="Calibri" charset="0"/>
              </a:rPr>
              <a:t>Unclear if, at GEO-XIII, they were actually </a:t>
            </a:r>
            <a:r>
              <a:rPr lang="en-US" sz="2000" kern="1200" dirty="0" err="1" smtClean="0">
                <a:latin typeface="Calibri" charset="0"/>
                <a:ea typeface="ＭＳ Ｐゴシック" charset="0"/>
                <a:cs typeface="Calibri" charset="0"/>
              </a:rPr>
              <a:t>visble</a:t>
            </a:r>
            <a:endParaRPr lang="en-US" sz="2000" kern="1200" dirty="0" smtClean="0">
              <a:latin typeface="Calibri" charset="0"/>
              <a:ea typeface="ＭＳ Ｐゴシック" charset="0"/>
              <a:cs typeface="Calibri" charset="0"/>
            </a:endParaRPr>
          </a:p>
          <a:p>
            <a:pPr marL="721302" lvl="1" indent="-295275" algn="l" defTabSz="914400" rtl="0">
              <a:buSzPct val="120000"/>
              <a:buFont typeface="Wingdings" charset="2"/>
              <a:buChar char="§"/>
            </a:pPr>
            <a:r>
              <a:rPr lang="en-US" sz="2000" kern="1200" dirty="0">
                <a:latin typeface="Calibri" charset="0"/>
                <a:ea typeface="ＭＳ Ｐゴシック" charset="0"/>
                <a:cs typeface="Calibri" charset="0"/>
              </a:rPr>
              <a:t>B</a:t>
            </a:r>
            <a:r>
              <a:rPr lang="en-US" sz="2000" kern="1200" dirty="0" smtClean="0">
                <a:latin typeface="Calibri" charset="0"/>
                <a:ea typeface="ＭＳ Ｐゴシック" charset="0"/>
                <a:cs typeface="Calibri" charset="0"/>
              </a:rPr>
              <a:t>uild on a Rapid City Statement?</a:t>
            </a:r>
          </a:p>
          <a:p>
            <a:pPr marL="295275" indent="-295275" algn="l" defTabSz="914400" rtl="0">
              <a:buSzPct val="120000"/>
              <a:buFont typeface="Wingdings" charset="2"/>
              <a:buChar char="§"/>
            </a:pPr>
            <a:r>
              <a:rPr lang="en-US" sz="2000" kern="1200" dirty="0" smtClean="0">
                <a:latin typeface="Calibri" charset="0"/>
                <a:ea typeface="ＭＳ Ｐゴシック" charset="0"/>
                <a:cs typeface="Calibri" charset="0"/>
              </a:rPr>
              <a:t>Exhibition booth</a:t>
            </a:r>
          </a:p>
          <a:p>
            <a:pPr marL="295275" indent="-295275" algn="l" defTabSz="914400" rtl="0">
              <a:buSzPct val="120000"/>
              <a:buFont typeface="Wingdings" charset="2"/>
              <a:buChar char="§"/>
            </a:pPr>
            <a:r>
              <a:rPr lang="en-US" sz="2000" kern="1200" dirty="0" smtClean="0">
                <a:latin typeface="Calibri" charset="0"/>
                <a:ea typeface="ＭＳ Ｐゴシック" charset="0"/>
                <a:cs typeface="Calibri" charset="0"/>
              </a:rPr>
              <a:t>Participation in Data Cube Workshops x 4</a:t>
            </a:r>
            <a:endParaRPr lang="en-US" sz="2000" kern="1200" dirty="0">
              <a:latin typeface="Calibri" charset="0"/>
              <a:ea typeface="ＭＳ Ｐゴシック" charset="0"/>
              <a:cs typeface="Calibri" charset="0"/>
            </a:endParaRPr>
          </a:p>
        </p:txBody>
      </p:sp>
    </p:spTree>
    <p:extLst>
      <p:ext uri="{BB962C8B-B14F-4D97-AF65-F5344CB8AC3E}">
        <p14:creationId xmlns:p14="http://schemas.microsoft.com/office/powerpoint/2010/main" val="2029171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Public Sector Decision Makers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914400" y="1447800"/>
            <a:ext cx="7162800" cy="646331"/>
          </a:xfrm>
          <a:prstGeom prst="rect">
            <a:avLst/>
          </a:prstGeom>
        </p:spPr>
        <p:txBody>
          <a:bodyPr wrap="square">
            <a:spAutoFit/>
          </a:bodyPr>
          <a:lstStyle/>
          <a:p>
            <a:r>
              <a:rPr lang="en-US" i="1" dirty="0" smtClean="0"/>
              <a:t>“discuss </a:t>
            </a:r>
            <a:r>
              <a:rPr lang="en-US" i="1" dirty="0"/>
              <a:t>the role of open Earth observations data and information to guide decisions and actions relating to Public Policy</a:t>
            </a:r>
            <a:r>
              <a:rPr lang="en-US" i="1" dirty="0" smtClean="0"/>
              <a:t>.”</a:t>
            </a:r>
            <a:endParaRPr lang="en-AU" dirty="0"/>
          </a:p>
        </p:txBody>
      </p:sp>
      <p:sp>
        <p:nvSpPr>
          <p:cNvPr id="4" name="Rectangle 3"/>
          <p:cNvSpPr/>
          <p:nvPr/>
        </p:nvSpPr>
        <p:spPr>
          <a:xfrm>
            <a:off x="762000" y="2438400"/>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Ag, Forests and Fish Agency</a:t>
            </a:r>
            <a:endParaRPr lang="en-AU" sz="2800" dirty="0"/>
          </a:p>
        </p:txBody>
      </p:sp>
      <p:sp>
        <p:nvSpPr>
          <p:cNvPr id="5" name="Rectangle 4"/>
          <p:cNvSpPr/>
          <p:nvPr/>
        </p:nvSpPr>
        <p:spPr>
          <a:xfrm>
            <a:off x="762000" y="3544905"/>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Biotechnology</a:t>
            </a:r>
            <a:endParaRPr lang="en-AU" sz="2800" dirty="0"/>
          </a:p>
        </p:txBody>
      </p:sp>
      <p:sp>
        <p:nvSpPr>
          <p:cNvPr id="6" name="Rectangle 5"/>
          <p:cNvSpPr/>
          <p:nvPr/>
        </p:nvSpPr>
        <p:spPr>
          <a:xfrm>
            <a:off x="762000" y="4230705"/>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National States</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Agency</a:t>
            </a:r>
            <a:endParaRPr lang="en-AU" sz="2800" dirty="0"/>
          </a:p>
        </p:txBody>
      </p:sp>
      <p:sp>
        <p:nvSpPr>
          <p:cNvPr id="7" name="Rectangle 6"/>
          <p:cNvSpPr/>
          <p:nvPr/>
        </p:nvSpPr>
        <p:spPr>
          <a:xfrm>
            <a:off x="764931" y="5332674"/>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Local Enviro.</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 Initiatives</a:t>
            </a:r>
            <a:endParaRPr lang="en-AU" sz="2800" dirty="0"/>
          </a:p>
        </p:txBody>
      </p:sp>
      <p:sp>
        <p:nvSpPr>
          <p:cNvPr id="8" name="Rectangle 7"/>
          <p:cNvSpPr/>
          <p:nvPr/>
        </p:nvSpPr>
        <p:spPr>
          <a:xfrm>
            <a:off x="5181600" y="3160184"/>
            <a:ext cx="2895600" cy="1815880"/>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Initial</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Tree>
    <p:extLst>
      <p:ext uri="{BB962C8B-B14F-4D97-AF65-F5344CB8AC3E}">
        <p14:creationId xmlns:p14="http://schemas.microsoft.com/office/powerpoint/2010/main" val="4039308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Commercial Sector Decision Makers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1066800" y="1600200"/>
            <a:ext cx="7239000" cy="923330"/>
          </a:xfrm>
          <a:prstGeom prst="rect">
            <a:avLst/>
          </a:prstGeom>
        </p:spPr>
        <p:txBody>
          <a:bodyPr wrap="square">
            <a:spAutoFit/>
          </a:bodyPr>
          <a:lstStyle/>
          <a:p>
            <a:r>
              <a:rPr lang="en-US" i="1" dirty="0" smtClean="0"/>
              <a:t>“review </a:t>
            </a:r>
            <a:r>
              <a:rPr lang="en-US" i="1" dirty="0"/>
              <a:t>current uses of Earth observations by the commercial sector to assess future trends, and discuss how GEO could best engage with these business communities</a:t>
            </a:r>
            <a:r>
              <a:rPr lang="en-US" i="1" dirty="0" smtClean="0"/>
              <a:t>.”</a:t>
            </a:r>
            <a:endParaRPr lang="en-AU" dirty="0"/>
          </a:p>
        </p:txBody>
      </p:sp>
      <p:sp>
        <p:nvSpPr>
          <p:cNvPr id="4" name="Rectangle 3"/>
          <p:cNvSpPr/>
          <p:nvPr/>
        </p:nvSpPr>
        <p:spPr>
          <a:xfrm>
            <a:off x="5334000" y="2704821"/>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Spatial Software Development</a:t>
            </a:r>
            <a:endParaRPr lang="en-AU" sz="2800" dirty="0"/>
          </a:p>
        </p:txBody>
      </p:sp>
      <p:sp>
        <p:nvSpPr>
          <p:cNvPr id="5" name="Rectangle 4"/>
          <p:cNvSpPr/>
          <p:nvPr/>
        </p:nvSpPr>
        <p:spPr>
          <a:xfrm>
            <a:off x="5334000" y="3855026"/>
            <a:ext cx="2895600" cy="83099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400" dirty="0" smtClean="0"/>
              <a:t>Supply Chain Risk</a:t>
            </a:r>
          </a:p>
          <a:p>
            <a:pPr marL="0" marR="0" indent="0" algn="ctr" defTabSz="457200" rtl="0" fontAlgn="auto" latinLnBrk="1" hangingPunct="0">
              <a:lnSpc>
                <a:spcPct val="100000"/>
              </a:lnSpc>
              <a:spcBef>
                <a:spcPts val="0"/>
              </a:spcBef>
              <a:spcAft>
                <a:spcPts val="0"/>
              </a:spcAft>
              <a:buClrTx/>
              <a:buSzTx/>
              <a:buFontTx/>
              <a:buNone/>
              <a:tabLst/>
            </a:pPr>
            <a:r>
              <a:rPr lang="en-AU" sz="2400" dirty="0" err="1" smtClean="0"/>
              <a:t>Mgmt</a:t>
            </a:r>
            <a:r>
              <a:rPr lang="en-AU" sz="2400" dirty="0" smtClean="0"/>
              <a:t> (Weather)</a:t>
            </a:r>
            <a:endParaRPr lang="en-AU" sz="2400" dirty="0"/>
          </a:p>
        </p:txBody>
      </p:sp>
      <p:sp>
        <p:nvSpPr>
          <p:cNvPr id="6" name="Rectangle 5"/>
          <p:cNvSpPr/>
          <p:nvPr/>
        </p:nvSpPr>
        <p:spPr>
          <a:xfrm>
            <a:off x="5334000" y="4886982"/>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Reinsurance</a:t>
            </a:r>
            <a:endParaRPr lang="en-AU" sz="2800" dirty="0"/>
          </a:p>
        </p:txBody>
      </p:sp>
      <p:sp>
        <p:nvSpPr>
          <p:cNvPr id="7" name="Rectangle 6"/>
          <p:cNvSpPr/>
          <p:nvPr/>
        </p:nvSpPr>
        <p:spPr>
          <a:xfrm>
            <a:off x="5336931" y="5599095"/>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Local Enviro.</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 Initiatives</a:t>
            </a:r>
            <a:endParaRPr lang="en-AU" sz="2800" dirty="0"/>
          </a:p>
        </p:txBody>
      </p:sp>
      <p:sp>
        <p:nvSpPr>
          <p:cNvPr id="8" name="Rectangle 7"/>
          <p:cNvSpPr/>
          <p:nvPr/>
        </p:nvSpPr>
        <p:spPr>
          <a:xfrm>
            <a:off x="1524000" y="3362583"/>
            <a:ext cx="2895600" cy="1815880"/>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Initial</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Tree>
    <p:extLst>
      <p:ext uri="{BB962C8B-B14F-4D97-AF65-F5344CB8AC3E}">
        <p14:creationId xmlns:p14="http://schemas.microsoft.com/office/powerpoint/2010/main" val="3461045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National EO Plans and Assessments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914400" y="1371600"/>
            <a:ext cx="7391400" cy="1477328"/>
          </a:xfrm>
          <a:prstGeom prst="rect">
            <a:avLst/>
          </a:prstGeom>
        </p:spPr>
        <p:txBody>
          <a:bodyPr wrap="square">
            <a:spAutoFit/>
          </a:bodyPr>
          <a:lstStyle/>
          <a:p>
            <a:r>
              <a:rPr lang="en-US" i="1" dirty="0" smtClean="0"/>
              <a:t>“showcase </a:t>
            </a:r>
            <a:r>
              <a:rPr lang="en-US" i="1" dirty="0"/>
              <a:t>examples of best practices in national Earth observations (EO) assessments. This includes best practices in applied methodologies and demonstrating how GEO supports the international community, notably adding value to national efforts. It will focus on developing countries, and inform capacity building </a:t>
            </a:r>
            <a:r>
              <a:rPr lang="en-US" i="1" dirty="0" smtClean="0"/>
              <a:t>efforts …”</a:t>
            </a:r>
            <a:endParaRPr lang="en-AU" dirty="0"/>
          </a:p>
        </p:txBody>
      </p:sp>
      <p:sp>
        <p:nvSpPr>
          <p:cNvPr id="8" name="Rectangle 7"/>
          <p:cNvSpPr/>
          <p:nvPr/>
        </p:nvSpPr>
        <p:spPr>
          <a:xfrm>
            <a:off x="5372100" y="3962400"/>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Country Reps</a:t>
            </a:r>
            <a:endParaRPr lang="en-AU" sz="2800" dirty="0"/>
          </a:p>
        </p:txBody>
      </p:sp>
      <p:sp>
        <p:nvSpPr>
          <p:cNvPr id="9" name="Rectangle 8"/>
          <p:cNvSpPr/>
          <p:nvPr/>
        </p:nvSpPr>
        <p:spPr>
          <a:xfrm>
            <a:off x="1143000" y="3365957"/>
            <a:ext cx="2895600" cy="1815880"/>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Initial</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Tree>
    <p:extLst>
      <p:ext uri="{BB962C8B-B14F-4D97-AF65-F5344CB8AC3E}">
        <p14:creationId xmlns:p14="http://schemas.microsoft.com/office/powerpoint/2010/main" val="35655207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523220"/>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 Funding Sector</a:t>
            </a:r>
            <a:endParaRPr lang="en-US" b="1" dirty="0">
              <a:solidFill>
                <a:srgbClr val="FFD799"/>
              </a:solidFill>
              <a:latin typeface="Tahoma" charset="0"/>
              <a:ea typeface="ＭＳ Ｐゴシック" charset="0"/>
              <a:cs typeface="ＭＳ Ｐゴシック" charset="0"/>
            </a:endParaRPr>
          </a:p>
        </p:txBody>
      </p:sp>
      <p:sp>
        <p:nvSpPr>
          <p:cNvPr id="2" name="Rectangle 1"/>
          <p:cNvSpPr/>
          <p:nvPr/>
        </p:nvSpPr>
        <p:spPr>
          <a:xfrm>
            <a:off x="685800" y="1238071"/>
            <a:ext cx="7924800" cy="1200329"/>
          </a:xfrm>
          <a:prstGeom prst="rect">
            <a:avLst/>
          </a:prstGeom>
        </p:spPr>
        <p:txBody>
          <a:bodyPr wrap="square">
            <a:spAutoFit/>
          </a:bodyPr>
          <a:lstStyle/>
          <a:p>
            <a:r>
              <a:rPr lang="en-US" i="1" dirty="0" smtClean="0"/>
              <a:t>“Promote </a:t>
            </a:r>
            <a:r>
              <a:rPr lang="en-US" i="1" dirty="0"/>
              <a:t>a dialogue among major funders and recipients working on projects to raise the awareness of the socio-economic benefits of Earth observations (EO) for sustainable development. The Panel also aims to ensure multilaterally financed projects and </a:t>
            </a:r>
            <a:r>
              <a:rPr lang="en-US" i="1" dirty="0" err="1"/>
              <a:t>programmes</a:t>
            </a:r>
            <a:r>
              <a:rPr lang="en-US" i="1" dirty="0"/>
              <a:t> make use of EO</a:t>
            </a:r>
            <a:r>
              <a:rPr lang="en-US" i="1" dirty="0" smtClean="0"/>
              <a:t>.”</a:t>
            </a:r>
            <a:endParaRPr lang="en-AU" dirty="0"/>
          </a:p>
        </p:txBody>
      </p:sp>
      <p:sp>
        <p:nvSpPr>
          <p:cNvPr id="3" name="Rectangle 2"/>
          <p:cNvSpPr/>
          <p:nvPr/>
        </p:nvSpPr>
        <p:spPr>
          <a:xfrm>
            <a:off x="609600" y="3048000"/>
            <a:ext cx="30480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Development</a:t>
            </a:r>
            <a:endParaRPr lang="en-AU" sz="2800" dirty="0"/>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dirty="0" smtClean="0">
                <a:ln>
                  <a:noFill/>
                </a:ln>
                <a:solidFill>
                  <a:srgbClr val="002569"/>
                </a:solidFill>
                <a:effectLst/>
                <a:uFillTx/>
              </a:rPr>
              <a:t>Banks</a:t>
            </a:r>
            <a:endParaRPr kumimoji="0" lang="en-AU" sz="2800" b="0" i="0" u="none" strike="noStrike" cap="none" spc="0" normalizeH="0" baseline="0" dirty="0">
              <a:ln>
                <a:noFill/>
              </a:ln>
              <a:solidFill>
                <a:srgbClr val="002569"/>
              </a:solidFill>
              <a:effectLst/>
              <a:uFillTx/>
            </a:endParaRPr>
          </a:p>
        </p:txBody>
      </p:sp>
      <p:sp>
        <p:nvSpPr>
          <p:cNvPr id="7" name="Rectangle 6"/>
          <p:cNvSpPr/>
          <p:nvPr/>
        </p:nvSpPr>
        <p:spPr>
          <a:xfrm>
            <a:off x="609600" y="4459169"/>
            <a:ext cx="3048000" cy="1384993"/>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National </a:t>
            </a:r>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Development</a:t>
            </a:r>
            <a:endParaRPr lang="en-AU" sz="2800" dirty="0"/>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dirty="0" smtClean="0">
                <a:ln>
                  <a:noFill/>
                </a:ln>
                <a:solidFill>
                  <a:srgbClr val="002569"/>
                </a:solidFill>
                <a:effectLst/>
                <a:uFillTx/>
              </a:rPr>
              <a:t>Agencies</a:t>
            </a:r>
            <a:endParaRPr kumimoji="0" lang="en-AU" sz="2800" b="0" i="0" u="none" strike="noStrike" cap="none" spc="0" normalizeH="0" baseline="0" dirty="0">
              <a:ln>
                <a:noFill/>
              </a:ln>
              <a:solidFill>
                <a:srgbClr val="002569"/>
              </a:solidFill>
              <a:effectLst/>
              <a:uFillTx/>
            </a:endParaRPr>
          </a:p>
        </p:txBody>
      </p:sp>
      <p:sp>
        <p:nvSpPr>
          <p:cNvPr id="8" name="Rectangle 7"/>
          <p:cNvSpPr/>
          <p:nvPr/>
        </p:nvSpPr>
        <p:spPr>
          <a:xfrm>
            <a:off x="5257800" y="3347508"/>
            <a:ext cx="2895600" cy="1815880"/>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Wait for</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IFI </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Session</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Tomorrow</a:t>
            </a:r>
            <a:endParaRPr lang="en-AU" sz="2800" dirty="0">
              <a:solidFill>
                <a:srgbClr val="FFFFFF"/>
              </a:solidFill>
            </a:endParaRPr>
          </a:p>
        </p:txBody>
      </p:sp>
    </p:spTree>
    <p:extLst>
      <p:ext uri="{BB962C8B-B14F-4D97-AF65-F5344CB8AC3E}">
        <p14:creationId xmlns:p14="http://schemas.microsoft.com/office/powerpoint/2010/main" val="909657117"/>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05000" y="112693"/>
            <a:ext cx="5486400" cy="523220"/>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Theme – Commercial Sector</a:t>
            </a:r>
            <a:endParaRPr lang="en-US" b="1" dirty="0">
              <a:solidFill>
                <a:srgbClr val="FFD799"/>
              </a:solidFill>
              <a:latin typeface="Tahoma" charset="0"/>
              <a:ea typeface="ＭＳ Ｐゴシック" charset="0"/>
              <a:cs typeface="ＭＳ Ｐゴシック" charset="0"/>
            </a:endParaRPr>
          </a:p>
        </p:txBody>
      </p:sp>
      <p:sp>
        <p:nvSpPr>
          <p:cNvPr id="6" name="Rectangle 5"/>
          <p:cNvSpPr/>
          <p:nvPr/>
        </p:nvSpPr>
        <p:spPr>
          <a:xfrm>
            <a:off x="609600" y="4343400"/>
            <a:ext cx="8077200" cy="923330"/>
          </a:xfrm>
          <a:prstGeom prst="rect">
            <a:avLst/>
          </a:prstGeom>
        </p:spPr>
        <p:txBody>
          <a:bodyPr wrap="square">
            <a:spAutoFit/>
          </a:bodyPr>
          <a:lstStyle/>
          <a:p>
            <a:pPr lvl="1"/>
            <a:r>
              <a:rPr lang="en-US" dirty="0">
                <a:solidFill>
                  <a:srgbClr val="FF0000"/>
                </a:solidFill>
              </a:rPr>
              <a:t>Products and services developed by commercial sector organizations as a contribution to the GEO Work </a:t>
            </a:r>
            <a:r>
              <a:rPr lang="en-US" dirty="0" err="1">
                <a:solidFill>
                  <a:srgbClr val="FF0000"/>
                </a:solidFill>
              </a:rPr>
              <a:t>Programme</a:t>
            </a:r>
            <a:r>
              <a:rPr lang="en-US" dirty="0">
                <a:solidFill>
                  <a:srgbClr val="FF0000"/>
                </a:solidFill>
              </a:rPr>
              <a:t> should be made freely available to others for non-commercial purposes. </a:t>
            </a:r>
            <a:endParaRPr lang="en-AU" dirty="0">
              <a:solidFill>
                <a:srgbClr val="FF0000"/>
              </a:solidFill>
            </a:endParaRPr>
          </a:p>
        </p:txBody>
      </p:sp>
      <p:sp>
        <p:nvSpPr>
          <p:cNvPr id="7" name="Rectangle 6"/>
          <p:cNvSpPr/>
          <p:nvPr/>
        </p:nvSpPr>
        <p:spPr>
          <a:xfrm>
            <a:off x="612530" y="5410200"/>
            <a:ext cx="7921869" cy="923330"/>
          </a:xfrm>
          <a:prstGeom prst="rect">
            <a:avLst/>
          </a:prstGeom>
        </p:spPr>
        <p:txBody>
          <a:bodyPr wrap="square">
            <a:spAutoFit/>
          </a:bodyPr>
          <a:lstStyle/>
          <a:p>
            <a:pPr lvl="1"/>
            <a:r>
              <a:rPr lang="en-US" dirty="0"/>
              <a:t>The Secretariat must inform the GEO Executive Committee prior to entering into a Memorandum of Understanding or other formal agreement with a commercial sector organization.</a:t>
            </a:r>
            <a:endParaRPr lang="en-AU" dirty="0"/>
          </a:p>
        </p:txBody>
      </p:sp>
      <p:sp>
        <p:nvSpPr>
          <p:cNvPr id="8" name="Rectangle 7"/>
          <p:cNvSpPr/>
          <p:nvPr/>
        </p:nvSpPr>
        <p:spPr>
          <a:xfrm>
            <a:off x="609600" y="1314271"/>
            <a:ext cx="7848599" cy="1200329"/>
          </a:xfrm>
          <a:prstGeom prst="rect">
            <a:avLst/>
          </a:prstGeom>
        </p:spPr>
        <p:txBody>
          <a:bodyPr wrap="square">
            <a:spAutoFit/>
          </a:bodyPr>
          <a:lstStyle/>
          <a:p>
            <a:pPr lvl="1"/>
            <a:r>
              <a:rPr lang="en-US" dirty="0"/>
              <a:t>Commercial sector organizations may participate in, and contribute financial or in-kind resources (including data and information products and services) to, GEO Work </a:t>
            </a:r>
            <a:r>
              <a:rPr lang="en-US" dirty="0" err="1"/>
              <a:t>Programme</a:t>
            </a:r>
            <a:r>
              <a:rPr lang="en-US" dirty="0"/>
              <a:t> activities, including GEO Flagships, GEO Initiatives, Community Activities and Foundational Tasks. </a:t>
            </a:r>
            <a:endParaRPr lang="en-AU" dirty="0"/>
          </a:p>
        </p:txBody>
      </p:sp>
      <p:sp>
        <p:nvSpPr>
          <p:cNvPr id="9" name="Rectangle 8"/>
          <p:cNvSpPr/>
          <p:nvPr/>
        </p:nvSpPr>
        <p:spPr>
          <a:xfrm>
            <a:off x="612530" y="2667000"/>
            <a:ext cx="7921868" cy="1477328"/>
          </a:xfrm>
          <a:prstGeom prst="rect">
            <a:avLst/>
          </a:prstGeom>
        </p:spPr>
        <p:txBody>
          <a:bodyPr wrap="square">
            <a:spAutoFit/>
          </a:bodyPr>
          <a:lstStyle/>
          <a:p>
            <a:pPr lvl="1"/>
            <a:r>
              <a:rPr lang="en-US" dirty="0"/>
              <a:t>Commercial sector organizations may use data and information available through the GEOSS Common Infrastructure (GCI) for the development of commercial products and services, subject only to those conditions that may have been placed on such use by the original data providers.</a:t>
            </a:r>
            <a:endParaRPr lang="en-AU" dirty="0"/>
          </a:p>
        </p:txBody>
      </p:sp>
    </p:spTree>
    <p:extLst>
      <p:ext uri="{BB962C8B-B14F-4D97-AF65-F5344CB8AC3E}">
        <p14:creationId xmlns:p14="http://schemas.microsoft.com/office/powerpoint/2010/main" val="2453538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A White Pages">
  <a:themeElements>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fontScheme name="GA White Pag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GA White Pag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A White Pag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A White Pag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A White Pag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A White Pag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A White Pag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A White Pag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A White Pag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A White Pag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A White Pag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A White Pag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A White Pag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11701</TotalTime>
  <Words>629</Words>
  <Application>Microsoft Macintosh PowerPoint</Application>
  <PresentationFormat>On-screen Show (4:3)</PresentationFormat>
  <Paragraphs>135</Paragraphs>
  <Slides>11</Slides>
  <Notes>4</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11</vt:i4>
      </vt:variant>
    </vt:vector>
  </HeadingPairs>
  <TitlesOfParts>
    <vt:vector size="25" baseType="lpstr">
      <vt:lpstr>Arial Bold</vt:lpstr>
      <vt:lpstr>Arial Unicode MS</vt:lpstr>
      <vt:lpstr>Avenir Roman</vt:lpstr>
      <vt:lpstr>Calibri</vt:lpstr>
      <vt:lpstr>Droid Serif</vt:lpstr>
      <vt:lpstr>Helvetica</vt:lpstr>
      <vt:lpstr>ＭＳ Ｐゴシック</vt:lpstr>
      <vt:lpstr>Tahoma</vt:lpstr>
      <vt:lpstr>Times New Roman</vt:lpstr>
      <vt:lpstr>Wingdings</vt:lpstr>
      <vt:lpstr>Arial</vt:lpstr>
      <vt:lpstr>Default</vt:lpstr>
      <vt:lpstr>GA White Pages</vt:lpstr>
      <vt:lpstr>2_Default</vt:lpstr>
      <vt:lpstr>CEOS and GEO-XIV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lpstr>PowerPoint Presentation</vt:lpstr>
    </vt:vector>
  </TitlesOfParts>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795</cp:revision>
  <cp:lastPrinted>2015-02-04T17:36:21Z</cp:lastPrinted>
  <dcterms:modified xsi:type="dcterms:W3CDTF">2017-09-13T09:36:05Z</dcterms:modified>
</cp:coreProperties>
</file>