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7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196068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5862" y="6356350"/>
            <a:ext cx="237338" cy="231137"/>
          </a:xfrm>
          <a:prstGeom prst="rect">
            <a:avLst/>
          </a:prstGeom>
          <a:noFill/>
          <a:ln w="12700">
            <a:noFill/>
          </a:ln>
        </p:spPr>
        <p:txBody>
          <a:bodyPr wrap="none" lIns="45718" tIns="45718" rIns="45718" bIns="45718"/>
          <a:lstStyle>
            <a:lvl1pPr algn="r" defTabSz="457200">
              <a:defRPr sz="1000" i="0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 marL="768925" indent="-311725"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68925" indent="-311725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40" name="Shape 3"/>
          <p:cNvGrpSpPr/>
          <p:nvPr/>
        </p:nvGrpSpPr>
        <p:grpSpPr>
          <a:xfrm>
            <a:off x="76200" y="6629400"/>
            <a:ext cx="2133600" cy="187286"/>
            <a:chOff x="0" y="0"/>
            <a:chExt cx="2133600" cy="187285"/>
          </a:xfrm>
        </p:grpSpPr>
        <p:sp>
          <p:nvSpPr>
            <p:cNvPr id="38" name="Rounded Rectangle"/>
            <p:cNvSpPr/>
            <p:nvPr/>
          </p:nvSpPr>
          <p:spPr>
            <a:xfrm>
              <a:off x="0" y="0"/>
              <a:ext cx="2133600" cy="187286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49000"/>
              </a:srgbClr>
            </a:solidFill>
            <a:ln w="25400" cap="flat">
              <a:solidFill>
                <a:srgbClr val="A7A7A7">
                  <a:alpha val="60000"/>
                </a:srgbClr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defRPr sz="1100" i="1">
                  <a:solidFill>
                    <a:srgbClr val="A7A7A7"/>
                  </a:solidFill>
                </a:defRPr>
              </a:pPr>
              <a:endParaRPr/>
            </a:p>
          </p:txBody>
        </p:sp>
        <p:sp>
          <p:nvSpPr>
            <p:cNvPr id="39" name="SIT TWS ‘17, 13-14 Sept 2017"/>
            <p:cNvSpPr txBox="1"/>
            <p:nvPr/>
          </p:nvSpPr>
          <p:spPr>
            <a:xfrm>
              <a:off x="9141" y="9143"/>
              <a:ext cx="2115318" cy="165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 defTabSz="914400">
                <a:defRPr sz="1100" i="1">
                  <a:solidFill>
                    <a:srgbClr val="A7A7A7"/>
                  </a:solidFill>
                </a:defRPr>
              </a:lvl1pPr>
            </a:lstStyle>
            <a:p>
              <a:r>
                <a:t>SIT TWS ‘17, 13-14 Sept 2017</a:t>
              </a:r>
            </a:p>
          </p:txBody>
        </p:sp>
      </p:grp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ln>
            <a:solidFill>
              <a:srgbClr val="A7A7A7">
                <a:alpha val="60000"/>
              </a:srgbClr>
            </a:solidFill>
          </a:ln>
        </p:spPr>
        <p:txBody>
          <a:bodyPr/>
          <a:lstStyle>
            <a:lvl1pPr>
              <a:defRPr>
                <a:solidFill>
                  <a:srgbClr val="A7A7A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68925" indent="-311725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51" name="Shape 3"/>
          <p:cNvGrpSpPr/>
          <p:nvPr/>
        </p:nvGrpSpPr>
        <p:grpSpPr>
          <a:xfrm>
            <a:off x="76200" y="6629400"/>
            <a:ext cx="2133600" cy="187286"/>
            <a:chOff x="0" y="0"/>
            <a:chExt cx="2133600" cy="187285"/>
          </a:xfrm>
        </p:grpSpPr>
        <p:sp>
          <p:nvSpPr>
            <p:cNvPr id="49" name="Rounded Rectangle"/>
            <p:cNvSpPr/>
            <p:nvPr/>
          </p:nvSpPr>
          <p:spPr>
            <a:xfrm>
              <a:off x="0" y="0"/>
              <a:ext cx="2133600" cy="187286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49000"/>
              </a:srgbClr>
            </a:solidFill>
            <a:ln w="25400" cap="flat">
              <a:solidFill>
                <a:srgbClr val="A7A7A7">
                  <a:alpha val="60000"/>
                </a:srgbClr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defRPr sz="1100" i="1">
                  <a:solidFill>
                    <a:srgbClr val="A7A7A7"/>
                  </a:solidFill>
                </a:defRPr>
              </a:pPr>
              <a:endParaRPr/>
            </a:p>
          </p:txBody>
        </p:sp>
        <p:sp>
          <p:nvSpPr>
            <p:cNvPr id="50" name="SIT TWS ‘17, 13-14 Sept 2017"/>
            <p:cNvSpPr txBox="1"/>
            <p:nvPr/>
          </p:nvSpPr>
          <p:spPr>
            <a:xfrm>
              <a:off x="9141" y="9143"/>
              <a:ext cx="2115318" cy="165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 defTabSz="914400">
                <a:defRPr sz="1100" i="1">
                  <a:solidFill>
                    <a:srgbClr val="A7A7A7"/>
                  </a:solidFill>
                </a:defRPr>
              </a:lvl1pPr>
            </a:lstStyle>
            <a:p>
              <a:r>
                <a:t>SIT TWS ‘17, 13-14 Sept 2017</a:t>
              </a:r>
            </a:p>
          </p:txBody>
        </p:sp>
      </p:grp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ln>
            <a:solidFill>
              <a:srgbClr val="A7A7A7">
                <a:alpha val="60000"/>
              </a:srgbClr>
            </a:solidFill>
          </a:ln>
        </p:spPr>
        <p:txBody>
          <a:bodyPr/>
          <a:lstStyle>
            <a:lvl1pPr>
              <a:defRPr>
                <a:solidFill>
                  <a:srgbClr val="A7A7A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/>
          <p:nvPr/>
        </p:nvGrpSpPr>
        <p:grpSpPr>
          <a:xfrm>
            <a:off x="76198" y="6629398"/>
            <a:ext cx="2796211" cy="187291"/>
            <a:chOff x="0" y="0"/>
            <a:chExt cx="2796210" cy="187289"/>
          </a:xfrm>
        </p:grpSpPr>
        <p:sp>
          <p:nvSpPr>
            <p:cNvPr id="2" name="Shape 4"/>
            <p:cNvSpPr/>
            <p:nvPr/>
          </p:nvSpPr>
          <p:spPr>
            <a:xfrm>
              <a:off x="-1" y="-1"/>
              <a:ext cx="2644164" cy="187290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49000"/>
              </a:srgbClr>
            </a:solidFill>
            <a:ln w="25400" cap="flat">
              <a:solidFill>
                <a:srgbClr val="1F497D">
                  <a:alpha val="60000"/>
                </a:srgbClr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defRPr sz="1100" i="1">
                  <a:solidFill>
                    <a:srgbClr val="1F497D"/>
                  </a:solidFill>
                </a:defRPr>
              </a:pPr>
              <a:endParaRPr/>
            </a:p>
          </p:txBody>
        </p:sp>
        <p:sp>
          <p:nvSpPr>
            <p:cNvPr id="3" name="Shape 5"/>
            <p:cNvSpPr txBox="1"/>
            <p:nvPr/>
          </p:nvSpPr>
          <p:spPr>
            <a:xfrm>
              <a:off x="10231" y="9143"/>
              <a:ext cx="2785979" cy="165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 defTabSz="914400">
                <a:defRPr sz="1100" i="1">
                  <a:solidFill>
                    <a:srgbClr val="1F497D"/>
                  </a:solidFill>
                </a:defRPr>
              </a:lvl1pPr>
            </a:lstStyle>
            <a:p>
              <a:r>
                <a:t>CEOS LSI-VC-4, 6-8 September 2017</a:t>
              </a:r>
            </a:p>
          </p:txBody>
        </p:sp>
      </p:grp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1370012" y="1371600"/>
            <a:ext cx="7315201" cy="465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90500"/>
          </a:xfrm>
          <a:prstGeom prst="rect">
            <a:avLst/>
          </a:prstGeom>
          <a:solidFill>
            <a:srgbClr val="FFFFFF">
              <a:alpha val="49000"/>
            </a:srgbClr>
          </a:solidFill>
          <a:ln w="25400">
            <a:solidFill>
              <a:srgbClr val="1F497D">
                <a:alpha val="60000"/>
              </a:srgbClr>
            </a:solidFill>
            <a:miter lim="400000"/>
          </a:ln>
        </p:spPr>
        <p:txBody>
          <a:bodyPr lIns="0" tIns="0" rIns="0" bIns="0">
            <a:spAutoFit/>
          </a:bodyPr>
          <a:lstStyle>
            <a:lvl1pPr algn="ctr" defTabSz="914400">
              <a:spcBef>
                <a:spcPts val="600"/>
              </a:spcBef>
              <a:defRPr sz="1100" i="1">
                <a:solidFill>
                  <a:srgbClr val="1F497D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1pPr>
      <a:lvl2pPr marL="768925" marR="0" indent="-31172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o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2pPr>
      <a:lvl3pPr marL="118871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▪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3pPr>
      <a:lvl4pPr marL="16764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▪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4pPr>
      <a:lvl5pPr marL="21717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/>
        <a:buNone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/>
        <a:buNone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/>
        <a:buNone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/>
        <a:buNone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31"/>
          <p:cNvSpPr txBox="1">
            <a:spLocks noGrp="1"/>
          </p:cNvSpPr>
          <p:nvPr>
            <p:ph type="title" idx="4294967295"/>
          </p:nvPr>
        </p:nvSpPr>
        <p:spPr>
          <a:xfrm>
            <a:off x="622786" y="2514600"/>
            <a:ext cx="6082817" cy="1905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pPr algn="l">
              <a:defRPr sz="2800" b="0">
                <a:latin typeface="+mn-lt"/>
                <a:ea typeface="+mn-ea"/>
                <a:cs typeface="+mn-cs"/>
                <a:sym typeface="Helvetica"/>
              </a:defRPr>
            </a:pPr>
            <a:r>
              <a:t>Outcomes from the Trial Joint Meeting of LSIVC, SDCG, and the GEOGLAM ad hoc Working Group</a:t>
            </a:r>
            <a:br/>
            <a:r>
              <a:rPr sz="2000"/>
              <a:t>Presenters: Brad Doorn, Eugene Fosnight, Adam Lewis</a:t>
            </a:r>
          </a:p>
        </p:txBody>
      </p:sp>
      <p:sp>
        <p:nvSpPr>
          <p:cNvPr id="62" name="Shape 32"/>
          <p:cNvSpPr txBox="1"/>
          <p:nvPr/>
        </p:nvSpPr>
        <p:spPr>
          <a:xfrm>
            <a:off x="622789" y="4572000"/>
            <a:ext cx="4810858" cy="153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</a:defRPr>
            </a:pPr>
            <a:r>
              <a:t>SIT Workshop</a:t>
            </a:r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</a:defRPr>
            </a:pPr>
            <a:r>
              <a:t>Session 3: Item 13</a:t>
            </a:r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</a:defRPr>
            </a:pPr>
            <a:r>
              <a:t>Frascati, Italy</a:t>
            </a:r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</a:defRPr>
            </a:pPr>
            <a:r>
              <a:t>13 September 2017</a:t>
            </a:r>
          </a:p>
        </p:txBody>
      </p:sp>
      <p:pic>
        <p:nvPicPr>
          <p:cNvPr id="63" name="image3.png" descr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3"/>
            <a:ext cx="2507908" cy="993134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34"/>
          <p:cNvSpPr txBox="1"/>
          <p:nvPr/>
        </p:nvSpPr>
        <p:spPr>
          <a:xfrm>
            <a:off x="622788" y="2246633"/>
            <a:ext cx="2806214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914400">
              <a:defRPr sz="1000">
                <a:solidFill>
                  <a:srgbClr val="FFFFFF"/>
                </a:solidFill>
              </a:defRPr>
            </a:lvl1pPr>
          </a:lstStyle>
          <a:p>
            <a: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772142" y="6638542"/>
            <a:ext cx="286516" cy="190501"/>
          </a:xfrm>
          <a:prstGeom prst="rect">
            <a:avLst/>
          </a:prstGeom>
          <a:ln>
            <a:solidFill>
              <a:srgbClr val="A7A7A7">
                <a:alpha val="60000"/>
              </a:srgb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A7A7A7"/>
                </a:solidFill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70" name="Content Placeholder 2"/>
          <p:cNvSpPr txBox="1"/>
          <p:nvPr/>
        </p:nvSpPr>
        <p:spPr>
          <a:xfrm>
            <a:off x="152400" y="1338252"/>
            <a:ext cx="4495800" cy="4803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500"/>
              </a:spcBef>
              <a:defRPr sz="2000" b="1">
                <a:solidFill>
                  <a:srgbClr val="002569"/>
                </a:solidFill>
              </a:defRPr>
            </a:pPr>
            <a:r>
              <a:t>Update at a Glance: </a:t>
            </a:r>
          </a:p>
          <a:p>
            <a: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</a:defRPr>
            </a:pPr>
            <a:r>
              <a:t>Requirements expanded for satellite and in situ data for more products</a:t>
            </a:r>
          </a:p>
          <a:p>
            <a:pPr marL="768925" lvl="1" indent="-311725">
              <a:spcBef>
                <a:spcPts val="500"/>
              </a:spcBef>
              <a:buSzPct val="100000"/>
              <a:buFont typeface="Courier New"/>
              <a:buChar char="o"/>
              <a:defRPr sz="2000">
                <a:solidFill>
                  <a:srgbClr val="002569"/>
                </a:solidFill>
              </a:defRPr>
            </a:pPr>
            <a:r>
              <a:t>13 vs. 7 </a:t>
            </a:r>
          </a:p>
          <a:p>
            <a:pPr marL="342900" indent="-342900" defTabSz="9144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</a:defRPr>
            </a:pPr>
            <a:r>
              <a:t>Includes questions on requirements for</a:t>
            </a:r>
          </a:p>
          <a:p>
            <a:pPr marL="768925" lvl="1" indent="-311725" defTabSz="914400">
              <a:spcBef>
                <a:spcPts val="500"/>
              </a:spcBef>
              <a:buSzPct val="100000"/>
              <a:buFont typeface="Courier New"/>
              <a:buChar char="o"/>
              <a:defRPr sz="2000">
                <a:solidFill>
                  <a:srgbClr val="002569"/>
                </a:solidFill>
              </a:defRPr>
            </a:pPr>
            <a:r>
              <a:t>Data</a:t>
            </a:r>
          </a:p>
          <a:p>
            <a:pPr marL="768925" lvl="1" indent="-311725" defTabSz="914400">
              <a:spcBef>
                <a:spcPts val="500"/>
              </a:spcBef>
              <a:buSzPct val="100000"/>
              <a:buFont typeface="Courier New"/>
              <a:buChar char="o"/>
              <a:defRPr sz="2000">
                <a:solidFill>
                  <a:srgbClr val="002569"/>
                </a:solidFill>
              </a:defRPr>
            </a:pPr>
            <a:r>
              <a:t>Analysis (includes pre-processing)</a:t>
            </a:r>
          </a:p>
          <a:p>
            <a:pPr marL="342900" indent="-342900" defTabSz="9144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</a:defRPr>
            </a:pPr>
            <a:r>
              <a:t>Allows users to specify “minimum” and “preferred” requirements </a:t>
            </a:r>
          </a:p>
          <a:p>
            <a:pPr marL="342900" indent="-342900" defTabSz="9144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</a:defRPr>
            </a:pPr>
            <a:r>
              <a:t>Supports LSI-VC efforts on CARD4L and MRI </a:t>
            </a:r>
          </a:p>
        </p:txBody>
      </p:sp>
      <p:sp>
        <p:nvSpPr>
          <p:cNvPr id="71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641272" y="1338249"/>
            <a:ext cx="4343402" cy="527729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Next Steps:</a:t>
            </a:r>
          </a:p>
          <a:p>
            <a:r>
              <a:t>Workshop targeting </a:t>
            </a:r>
            <a:r>
              <a:rPr u="sng"/>
              <a:t>operational</a:t>
            </a:r>
            <a:r>
              <a:t> users</a:t>
            </a:r>
          </a:p>
          <a:p>
            <a:pPr lvl="1">
              <a:buFont typeface="Courier New"/>
            </a:pPr>
            <a:r>
              <a:t>2018 </a:t>
            </a:r>
          </a:p>
          <a:p>
            <a:r>
              <a:t>Identify </a:t>
            </a:r>
            <a:r>
              <a:rPr u="sng"/>
              <a:t>gaps</a:t>
            </a:r>
            <a:r>
              <a:t> in data acquisition, provision, access/use</a:t>
            </a:r>
          </a:p>
          <a:p>
            <a:r>
              <a:t>Inform R&amp;D agenda based on gaps</a:t>
            </a:r>
          </a:p>
          <a:p>
            <a:r>
              <a:t>Inform requirements based on operational user needs and R&amp;D results </a:t>
            </a:r>
          </a:p>
        </p:txBody>
      </p:sp>
      <p:sp>
        <p:nvSpPr>
          <p:cNvPr id="72" name="Shape 44"/>
          <p:cNvSpPr txBox="1"/>
          <p:nvPr/>
        </p:nvSpPr>
        <p:spPr>
          <a:xfrm>
            <a:off x="2036134" y="166574"/>
            <a:ext cx="5353495" cy="85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Joint Meeting Outcomes</a:t>
            </a:r>
          </a:p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GEOGLAM perspective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772142" y="6638542"/>
            <a:ext cx="286516" cy="190501"/>
          </a:xfrm>
          <a:prstGeom prst="rect">
            <a:avLst/>
          </a:prstGeom>
          <a:ln>
            <a:solidFill>
              <a:srgbClr val="A7A7A7">
                <a:alpha val="60000"/>
              </a:srgb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A7A7A7"/>
                </a:solidFill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7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153400" cy="4724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Demonstrated success of EO-based yield, area (i.e. crop production info)</a:t>
            </a:r>
          </a:p>
          <a:p>
            <a:pPr lvl="1">
              <a:lnSpc>
                <a:spcPct val="90000"/>
              </a:lnSpc>
              <a:buFont typeface="Courier New"/>
            </a:pPr>
            <a:r>
              <a:t>Need to capture successes more systematically</a:t>
            </a:r>
          </a:p>
          <a:p>
            <a:pPr lvl="1">
              <a:lnSpc>
                <a:spcPct val="90000"/>
              </a:lnSpc>
              <a:buFont typeface="Courier New"/>
            </a:pPr>
            <a:endParaRPr/>
          </a:p>
          <a:p>
            <a:pPr>
              <a:lnSpc>
                <a:spcPct val="90000"/>
              </a:lnSpc>
            </a:pPr>
            <a:r>
              <a:t>Moving from data scarcity to data saturation</a:t>
            </a:r>
          </a:p>
          <a:p>
            <a:pPr lvl="1">
              <a:lnSpc>
                <a:spcPct val="90000"/>
              </a:lnSpc>
              <a:buFont typeface="Courier New"/>
            </a:pPr>
            <a:r>
              <a:t>Improved processing is a priority task</a:t>
            </a:r>
          </a:p>
          <a:p>
            <a:pPr lvl="2">
              <a:lnSpc>
                <a:spcPct val="90000"/>
              </a:lnSpc>
              <a:buFontTx/>
            </a:pPr>
            <a:r>
              <a:t>Data Cube for JECAM</a:t>
            </a:r>
          </a:p>
          <a:p>
            <a:pPr lvl="2">
              <a:lnSpc>
                <a:spcPct val="90000"/>
              </a:lnSpc>
              <a:buFontTx/>
            </a:pPr>
            <a:r>
              <a:t>FS-TEP - ESA</a:t>
            </a:r>
          </a:p>
          <a:p>
            <a:pPr lvl="1">
              <a:lnSpc>
                <a:spcPct val="90000"/>
              </a:lnSpc>
              <a:buFont typeface="Courier New"/>
            </a:pPr>
            <a:r>
              <a:t>ARD’s are not just an option anymore, but a necessity</a:t>
            </a:r>
          </a:p>
          <a:p>
            <a:pPr lvl="2">
              <a:lnSpc>
                <a:spcPct val="90000"/>
              </a:lnSpc>
              <a:buFontTx/>
            </a:pPr>
            <a:r>
              <a:t>Asia-RiCE - JAXA</a:t>
            </a:r>
          </a:p>
          <a:p>
            <a:pPr lvl="1">
              <a:lnSpc>
                <a:spcPct val="90000"/>
              </a:lnSpc>
              <a:buFont typeface="Courier New"/>
            </a:pPr>
            <a:r>
              <a:t>Integrated multi-sensor products are priority</a:t>
            </a:r>
          </a:p>
          <a:p>
            <a:pPr lvl="2">
              <a:lnSpc>
                <a:spcPct val="90000"/>
              </a:lnSpc>
              <a:buFontTx/>
            </a:pPr>
            <a:r>
              <a:t>JECAM has a SAR inter-comparison &amp; cross-site experiment (CSA support)</a:t>
            </a:r>
          </a:p>
          <a:p>
            <a:pPr lvl="3">
              <a:lnSpc>
                <a:spcPct val="90000"/>
              </a:lnSpc>
            </a:pPr>
            <a:r>
              <a:t>Sen2Agri, Asia-RiCE also participating</a:t>
            </a:r>
          </a:p>
        </p:txBody>
      </p:sp>
      <p:sp>
        <p:nvSpPr>
          <p:cNvPr id="76" name="Shape 44"/>
          <p:cNvSpPr txBox="1"/>
          <p:nvPr/>
        </p:nvSpPr>
        <p:spPr>
          <a:xfrm>
            <a:off x="2036134" y="166574"/>
            <a:ext cx="5353495" cy="85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Joint Meeting Outcomes</a:t>
            </a:r>
          </a:p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GEOGLAM perspective (cont)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42"/>
          <p:cNvSpPr txBox="1">
            <a:spLocks noGrp="1"/>
          </p:cNvSpPr>
          <p:nvPr>
            <p:ph type="sldNum" sz="quarter" idx="4294967295"/>
          </p:nvPr>
        </p:nvSpPr>
        <p:spPr>
          <a:xfrm>
            <a:off x="8772142" y="6638542"/>
            <a:ext cx="286517" cy="1905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79" name="Shape 43"/>
          <p:cNvSpPr txBox="1">
            <a:spLocks noGrp="1"/>
          </p:cNvSpPr>
          <p:nvPr>
            <p:ph type="body" idx="1"/>
          </p:nvPr>
        </p:nvSpPr>
        <p:spPr>
          <a:xfrm>
            <a:off x="495298" y="1326030"/>
            <a:ext cx="8153404" cy="5093169"/>
          </a:xfrm>
          <a:prstGeom prst="rect">
            <a:avLst/>
          </a:prstGeom>
        </p:spPr>
        <p:txBody>
          <a:bodyPr/>
          <a:lstStyle/>
          <a:p>
            <a:pPr defTabSz="457200">
              <a:spcBef>
                <a:spcPts val="400"/>
              </a:spcBef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SDCG Baseline Acquisition Strategy considered a success as the EO community transitions from a period of data scarcity to data plenty providing today yearly multiple coverages of global forested area:</a:t>
            </a:r>
          </a:p>
          <a:p>
            <a:pPr marL="800100" lvl="1" indent="-342900" defTabSz="457200">
              <a:spcBef>
                <a:spcPts val="400"/>
              </a:spcBef>
              <a:buChar char="•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Reviewed status and future of major core products including Sentinel-2, Sentinel-1, Landsat, CBERS, and ALOS-2 mosaics</a:t>
            </a:r>
          </a:p>
          <a:p>
            <a:pPr marL="800100" lvl="1" indent="-342900" defTabSz="457200">
              <a:spcBef>
                <a:spcPts val="400"/>
              </a:spcBef>
              <a:buChar char="•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Baseline archive data sets including JERS-1, Landsat 1-5, and SPOT 1-5 products provide opportunities to establish longer forest monitoring frameworks</a:t>
            </a:r>
          </a:p>
          <a:p>
            <a:pPr defTabSz="457200">
              <a:spcBef>
                <a:spcPts val="400"/>
              </a:spcBef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Landsat and Sentinel-2 transitioning to formal ARD surface reflectance products in 2018/2019</a:t>
            </a:r>
          </a:p>
          <a:p>
            <a:pPr defTabSz="457200">
              <a:spcBef>
                <a:spcPts val="400"/>
              </a:spcBef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Sentinel-1 toolkit and ALOS-2 mosaics provide global core SAR ARD for user applications</a:t>
            </a:r>
          </a:p>
        </p:txBody>
      </p:sp>
      <p:sp>
        <p:nvSpPr>
          <p:cNvPr id="80" name="Shape 44"/>
          <p:cNvSpPr txBox="1"/>
          <p:nvPr/>
        </p:nvSpPr>
        <p:spPr>
          <a:xfrm>
            <a:off x="2036134" y="166574"/>
            <a:ext cx="5353495" cy="85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Joint Meeting Outcomes</a:t>
            </a:r>
          </a:p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SDCG perspective - LSI-VC -&gt; GFOI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FOI Phase 2 has reemphasis on user driven requirements…"/>
          <p:cNvSpPr txBox="1">
            <a:spLocks noGrp="1"/>
          </p:cNvSpPr>
          <p:nvPr>
            <p:ph type="body" idx="1"/>
          </p:nvPr>
        </p:nvSpPr>
        <p:spPr>
          <a:xfrm>
            <a:off x="629777" y="1352120"/>
            <a:ext cx="8153401" cy="3359963"/>
          </a:xfrm>
          <a:prstGeom prst="rect">
            <a:avLst/>
          </a:prstGeom>
        </p:spPr>
        <p:txBody>
          <a:bodyPr/>
          <a:lstStyle/>
          <a:p>
            <a:pPr marL="336041" indent="-336041" defTabSz="448055">
              <a:spcBef>
                <a:spcPts val="400"/>
              </a:spcBef>
              <a:defRPr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GFOI Phase 2 has reemphasis on user driven requirements</a:t>
            </a:r>
          </a:p>
          <a:p>
            <a:pPr marL="336041" indent="-336041" defTabSz="448055">
              <a:spcBef>
                <a:spcPts val="400"/>
              </a:spcBef>
              <a:defRPr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R&amp;D </a:t>
            </a:r>
          </a:p>
          <a:p>
            <a:pPr marL="784098" lvl="1" indent="-336041" defTabSz="448055">
              <a:spcBef>
                <a:spcPts val="400"/>
              </a:spcBef>
              <a:buChar char="•"/>
              <a:defRPr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GFOI/SDCG R&amp;D reinvigorated with GOFC/GOLD-ESA leadership</a:t>
            </a:r>
          </a:p>
          <a:p>
            <a:pPr marL="784098" lvl="1" indent="-336041" defTabSz="448055">
              <a:spcBef>
                <a:spcPts val="400"/>
              </a:spcBef>
              <a:buChar char="•"/>
              <a:defRPr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Productive GFOI Early Warning meeting with WRI and GOFC-GOLD with major user requirements component for 2018</a:t>
            </a:r>
          </a:p>
          <a:p>
            <a:pPr marL="336041" indent="-336041" defTabSz="448055">
              <a:spcBef>
                <a:spcPts val="400"/>
              </a:spcBef>
              <a:defRPr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Data Services in support of countries</a:t>
            </a:r>
          </a:p>
          <a:p>
            <a:pPr marL="784098" lvl="1" indent="-336041" defTabSz="448055">
              <a:spcBef>
                <a:spcPts val="400"/>
              </a:spcBef>
              <a:buChar char="•"/>
              <a:defRPr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COVE tools available for generating country acquisition reports and for accessing data (70 countries on gfoi.org)</a:t>
            </a:r>
          </a:p>
          <a:p>
            <a:pPr marL="784098" lvl="1" indent="-336041" defTabSz="448055">
              <a:spcBef>
                <a:spcPts val="400"/>
              </a:spcBef>
              <a:buChar char="•"/>
              <a:defRPr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CEOS Data Cube and time series tool development continues with partners in several countries</a:t>
            </a:r>
          </a:p>
        </p:txBody>
      </p:sp>
      <p:sp>
        <p:nvSpPr>
          <p:cNvPr id="83" name="Joint Meeting Outcomes…"/>
          <p:cNvSpPr txBox="1"/>
          <p:nvPr/>
        </p:nvSpPr>
        <p:spPr>
          <a:xfrm>
            <a:off x="2034352" y="122736"/>
            <a:ext cx="4905928" cy="854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914400">
              <a:lnSpc>
                <a:spcPct val="90000"/>
              </a:lnSpc>
              <a:spcBef>
                <a:spcPts val="500"/>
              </a:spcBef>
              <a:defRPr sz="2400">
                <a:solidFill>
                  <a:srgbClr val="FFFFFF"/>
                </a:solidFill>
              </a:defRPr>
            </a:pPr>
            <a:r>
              <a:t>Joint Meeting Outcomes</a:t>
            </a:r>
          </a:p>
          <a:p>
            <a:pPr defTabSz="914400">
              <a:lnSpc>
                <a:spcPct val="90000"/>
              </a:lnSpc>
              <a:spcBef>
                <a:spcPts val="500"/>
              </a:spcBef>
              <a:defRPr sz="2400">
                <a:solidFill>
                  <a:srgbClr val="FFFFFF"/>
                </a:solidFill>
              </a:defRPr>
            </a:pPr>
            <a:r>
              <a:t>SDCG perspective - GFOI-&gt;LSI-VC</a:t>
            </a:r>
          </a:p>
        </p:txBody>
      </p:sp>
      <p:sp>
        <p:nvSpPr>
          <p:cNvPr id="84" name="Synergy between groups provide opportunities to share requirements and user experiences…"/>
          <p:cNvSpPr txBox="1"/>
          <p:nvPr/>
        </p:nvSpPr>
        <p:spPr>
          <a:xfrm>
            <a:off x="206189" y="4614429"/>
            <a:ext cx="4061253" cy="1894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800100" lvl="1" indent="-3429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Calibri"/>
                <a:ea typeface="Calibri"/>
                <a:cs typeface="Calibri"/>
                <a:sym typeface="Calibri"/>
              </a:defRPr>
            </a:pPr>
            <a:r>
              <a:t>Synergy between groups provide opportunities to share requirements and user experiences</a:t>
            </a:r>
          </a:p>
          <a:p>
            <a:pPr marL="800100" lvl="1" indent="-3429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Calibri"/>
                <a:ea typeface="Calibri"/>
                <a:cs typeface="Calibri"/>
                <a:sym typeface="Calibri"/>
              </a:defRPr>
            </a:pPr>
            <a:r>
              <a:t>Meeting would benefit from less overlap</a:t>
            </a:r>
          </a:p>
        </p:txBody>
      </p:sp>
      <p:pic>
        <p:nvPicPr>
          <p:cNvPr id="8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56275" y="4610298"/>
            <a:ext cx="5288620" cy="19327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Box 8"/>
          <p:cNvSpPr txBox="1"/>
          <p:nvPr/>
        </p:nvSpPr>
        <p:spPr>
          <a:xfrm>
            <a:off x="374754" y="1694232"/>
            <a:ext cx="8660984" cy="5158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Calibri"/>
                <a:ea typeface="Calibri"/>
                <a:cs typeface="Calibri"/>
                <a:sym typeface="Calibri"/>
              </a:defRPr>
            </a:pPr>
            <a:r>
              <a:t>CARD4L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 </a:t>
            </a:r>
          </a:p>
          <a:p>
            <a:pPr marL="285750" indent="-285750">
              <a:buSzPct val="1000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Identified a number of actions to better communicate benefits to data providers</a:t>
            </a:r>
          </a:p>
          <a:p>
            <a:pPr marL="285750" indent="-285750">
              <a:buSzPct val="1000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Progressed Product Family Specifications and agreed how to implement and update them over the coming year</a:t>
            </a:r>
          </a:p>
          <a:p>
            <a:pPr marL="285750" indent="-285750">
              <a:buSzPct val="1000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Discussed preparation for the SIT TW VC/WG day discussion on CARD4O and CARD4A possibility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 </a:t>
            </a:r>
          </a:p>
          <a:p>
            <a:pPr>
              <a:defRPr b="1">
                <a:latin typeface="Calibri"/>
                <a:ea typeface="Calibri"/>
                <a:cs typeface="Calibri"/>
                <a:sym typeface="Calibri"/>
              </a:defRPr>
            </a:pPr>
            <a:r>
              <a:t>Moderate Resolution Interoperability (MRI)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 </a:t>
            </a:r>
          </a:p>
          <a:p>
            <a:pPr marL="285750" indent="-285750">
              <a:buSzPct val="1000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Discussed way forward for MRI</a:t>
            </a:r>
          </a:p>
          <a:p>
            <a:pPr marL="285750" indent="-285750">
              <a:buSzPct val="1000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Identified a need to engage with users around CARD4L and interoperability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 </a:t>
            </a:r>
          </a:p>
          <a:p>
            <a:pPr>
              <a:defRPr b="1">
                <a:latin typeface="Calibri"/>
                <a:ea typeface="Calibri"/>
                <a:cs typeface="Calibri"/>
                <a:sym typeface="Calibri"/>
              </a:defRPr>
            </a:pPr>
            <a:r>
              <a:t>What do we need from SDCG and GEOGLAM?</a:t>
            </a:r>
          </a:p>
          <a:p>
            <a:pPr>
              <a:defRPr b="1">
                <a:latin typeface="Calibri"/>
                <a:ea typeface="Calibri"/>
                <a:cs typeface="Calibri"/>
                <a:sym typeface="Calibri"/>
              </a:defRPr>
            </a:pPr>
            <a:r>
              <a:t> </a:t>
            </a:r>
          </a:p>
          <a:p>
            <a:pPr marL="285750" indent="-285750">
              <a:buSzPct val="100000"/>
              <a:buFont typeface="Arial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LSI needs to engage with users to gather feedback on the benefits of CARD4L and MRI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 </a:t>
            </a:r>
          </a:p>
        </p:txBody>
      </p:sp>
      <p:sp>
        <p:nvSpPr>
          <p:cNvPr id="88" name="Shape 44"/>
          <p:cNvSpPr txBox="1"/>
          <p:nvPr/>
        </p:nvSpPr>
        <p:spPr>
          <a:xfrm>
            <a:off x="2028499" y="155281"/>
            <a:ext cx="5353495" cy="85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Joint Meeting Outcomes</a:t>
            </a:r>
          </a:p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LSI-VC perspective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42"/>
          <p:cNvSpPr txBox="1">
            <a:spLocks noGrp="1"/>
          </p:cNvSpPr>
          <p:nvPr>
            <p:ph type="sldNum" sz="quarter" idx="4294967295"/>
          </p:nvPr>
        </p:nvSpPr>
        <p:spPr>
          <a:xfrm>
            <a:off x="8772142" y="6638542"/>
            <a:ext cx="286517" cy="1905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99" name="Shape 43"/>
          <p:cNvSpPr txBox="1">
            <a:spLocks noGrp="1"/>
          </p:cNvSpPr>
          <p:nvPr>
            <p:ph type="body" idx="1"/>
          </p:nvPr>
        </p:nvSpPr>
        <p:spPr>
          <a:xfrm>
            <a:off x="544310" y="1653745"/>
            <a:ext cx="8153401" cy="472440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1400"/>
            </a:pPr>
            <a:r>
              <a:t>Thematic teams will continue to engage with their user communities</a:t>
            </a:r>
          </a:p>
          <a:p>
            <a:pPr lvl="1">
              <a:lnSpc>
                <a:spcPct val="80000"/>
              </a:lnSpc>
              <a:defRPr sz="1400"/>
            </a:pPr>
            <a:r>
              <a:t>The mode of engagement with user communities demonstrated by GEOGLAM and SDCG is highly successful for CEOS and should continue.</a:t>
            </a:r>
          </a:p>
          <a:p>
            <a:pPr lvl="1">
              <a:lnSpc>
                <a:spcPct val="80000"/>
              </a:lnSpc>
              <a:defRPr sz="1400"/>
            </a:pPr>
            <a:r>
              <a:t>There would be no benefit in ‘putting these under’ LSI-VC </a:t>
            </a:r>
          </a:p>
          <a:p>
            <a:pPr>
              <a:lnSpc>
                <a:spcPct val="80000"/>
              </a:lnSpc>
              <a:defRPr sz="1400"/>
            </a:pPr>
            <a:r>
              <a:t>Further joint meetings are anticipated to be beneficial</a:t>
            </a:r>
          </a:p>
          <a:p>
            <a:pPr lvl="1">
              <a:lnSpc>
                <a:spcPct val="80000"/>
              </a:lnSpc>
              <a:defRPr sz="1400"/>
            </a:pPr>
            <a:r>
              <a:t>Co-location of meetings and shared discussion on common topics has the potential to identify significant synergies and allow common interests to be explored more effectively</a:t>
            </a:r>
          </a:p>
          <a:p>
            <a:pPr lvl="1">
              <a:lnSpc>
                <a:spcPct val="80000"/>
              </a:lnSpc>
              <a:defRPr sz="1400"/>
            </a:pPr>
            <a:r>
              <a:t>Co-location of meetings poses some logistical challenges – larger venues are needed – yet reduces others – fewer meetings overall need to be arranged.</a:t>
            </a:r>
          </a:p>
          <a:p>
            <a:pPr lvl="1">
              <a:lnSpc>
                <a:spcPct val="80000"/>
              </a:lnSpc>
              <a:defRPr sz="1400"/>
            </a:pPr>
            <a:r>
              <a:t>GEOGLAM and GFOI meetings with user groups would continue, and could not be replaced with joint meetings.</a:t>
            </a:r>
          </a:p>
          <a:p>
            <a:pPr lvl="1">
              <a:lnSpc>
                <a:spcPct val="80000"/>
              </a:lnSpc>
              <a:defRPr sz="1400"/>
            </a:pPr>
            <a:r>
              <a:t>Future joint meetings are likely to need some ‘tweaking’, e.g., to have more joint sessions and less parallel sessions</a:t>
            </a:r>
          </a:p>
          <a:p>
            <a:pPr>
              <a:lnSpc>
                <a:spcPct val="80000"/>
              </a:lnSpc>
              <a:defRPr sz="1400"/>
            </a:pPr>
            <a:r>
              <a:t>A number of areas of shared work are emerging that would provide the subject material for joint meetings, such as:</a:t>
            </a:r>
          </a:p>
          <a:p>
            <a:pPr lvl="1">
              <a:lnSpc>
                <a:spcPct val="80000"/>
              </a:lnSpc>
              <a:defRPr sz="1400"/>
            </a:pPr>
            <a:r>
              <a:t>Capturing user experiences in interoperability and analysis ready data, and feeding these back into CEOS e.g., Product Family Specifications</a:t>
            </a:r>
          </a:p>
          <a:p>
            <a:pPr lvl="1">
              <a:lnSpc>
                <a:spcPct val="80000"/>
              </a:lnSpc>
              <a:defRPr sz="1400"/>
            </a:pPr>
            <a:r>
              <a:t>The increasing maturity of the requirements gathering process, building on the work of GEOGLAM / Alyssa Whitcraft</a:t>
            </a:r>
          </a:p>
          <a:p>
            <a:pPr lvl="1">
              <a:lnSpc>
                <a:spcPct val="80000"/>
              </a:lnSpc>
              <a:defRPr sz="1400"/>
            </a:pPr>
            <a:r>
              <a:t>The use of a common requirements gathering framework to capture future requirements, anticipating that additional requirements will emerge as Earth observation is aligned with GEO and delivery to support the Sustainable Development Goals</a:t>
            </a:r>
          </a:p>
        </p:txBody>
      </p:sp>
      <p:sp>
        <p:nvSpPr>
          <p:cNvPr id="100" name="Shape 44"/>
          <p:cNvSpPr txBox="1"/>
          <p:nvPr/>
        </p:nvSpPr>
        <p:spPr>
          <a:xfrm>
            <a:off x="2036134" y="166574"/>
            <a:ext cx="5353495" cy="85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Joint Meeting Outcomes</a:t>
            </a:r>
          </a:p>
          <a:p>
            <a:pPr defTabSz="905255">
              <a:lnSpc>
                <a:spcPct val="90000"/>
              </a:lnSpc>
              <a:spcBef>
                <a:spcPts val="400"/>
              </a:spcBef>
              <a:defRPr sz="2300">
                <a:solidFill>
                  <a:srgbClr val="FFFFFF"/>
                </a:solidFill>
              </a:defRPr>
            </a:pPr>
            <a:r>
              <a:t>The Future of Joint Meetings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 Placeholder 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r>
              <a:t>Thematic ad-hoc teams can be expected to be enduring for the period during which the flagship issue is supported:</a:t>
            </a:r>
          </a:p>
        </p:txBody>
      </p:sp>
      <p:sp>
        <p:nvSpPr>
          <p:cNvPr id="103" name="Shape 44"/>
          <p:cNvSpPr txBox="1"/>
          <p:nvPr/>
        </p:nvSpPr>
        <p:spPr>
          <a:xfrm>
            <a:off x="2028499" y="155280"/>
            <a:ext cx="5353495" cy="822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914400">
              <a:lnSpc>
                <a:spcPct val="90000"/>
              </a:lnSpc>
              <a:spcBef>
                <a:spcPts val="500"/>
              </a:spcBef>
              <a:defRPr sz="2200">
                <a:solidFill>
                  <a:srgbClr val="FFFFFF"/>
                </a:solidFill>
              </a:defRPr>
            </a:pPr>
            <a:r>
              <a:t>Joint Meeting Outcomes</a:t>
            </a:r>
          </a:p>
          <a:p>
            <a:pPr defTabSz="914400">
              <a:lnSpc>
                <a:spcPct val="90000"/>
              </a:lnSpc>
              <a:spcBef>
                <a:spcPts val="500"/>
              </a:spcBef>
              <a:defRPr sz="2200">
                <a:solidFill>
                  <a:srgbClr val="FFFFFF"/>
                </a:solidFill>
              </a:defRPr>
            </a:pPr>
            <a:r>
              <a:t>Implications for organisational structure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Microsoft Macintosh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Avenir Roman</vt:lpstr>
      <vt:lpstr>Calibri</vt:lpstr>
      <vt:lpstr>Courier New</vt:lpstr>
      <vt:lpstr>Helvetica</vt:lpstr>
      <vt:lpstr>Arial</vt:lpstr>
      <vt:lpstr>Default</vt:lpstr>
      <vt:lpstr>Outcomes from the Trial Joint Meeting of LSIVC, SDCG, and the GEOGLAM ad hoc Working Group Presenters: Brad Doorn, Eugene Fosnight, Adam Lewis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Outcomes from the Trial Joint Meeting of LSIVC, SDCG, and the GEOGLAM ad hoc Working Group Presenters: Brad Doorn, Eugene Fosnight, Adam Lewis</dc:title>
  <cp:lastModifiedBy>Microsoft Office User</cp:lastModifiedBy>
  <cp:revision>1</cp:revision>
  <dcterms:modified xsi:type="dcterms:W3CDTF">2017-09-13T13:45:56Z</dcterms:modified>
</cp:coreProperties>
</file>