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8" r:id="rId2"/>
    <p:sldId id="317" r:id="rId3"/>
    <p:sldId id="318" r:id="rId4"/>
    <p:sldId id="314" r:id="rId5"/>
    <p:sldId id="312" r:id="rId6"/>
    <p:sldId id="313" r:id="rId7"/>
    <p:sldId id="281" r:id="rId8"/>
    <p:sldId id="303" r:id="rId9"/>
    <p:sldId id="302" r:id="rId10"/>
    <p:sldId id="311" r:id="rId11"/>
    <p:sldId id="310" r:id="rId12"/>
    <p:sldId id="300" r:id="rId13"/>
    <p:sldId id="306" r:id="rId14"/>
    <p:sldId id="290" r:id="rId15"/>
    <p:sldId id="309" r:id="rId16"/>
    <p:sldId id="293" r:id="rId17"/>
    <p:sldId id="308" r:id="rId18"/>
    <p:sldId id="304" r:id="rId19"/>
    <p:sldId id="267" r:id="rId20"/>
    <p:sldId id="263" r:id="rId21"/>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Lawford" initials="RL"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8A3"/>
    <a:srgbClr val="1C4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2" autoAdjust="0"/>
    <p:restoredTop sz="93152" autoAdjust="0"/>
  </p:normalViewPr>
  <p:slideViewPr>
    <p:cSldViewPr>
      <p:cViewPr varScale="1">
        <p:scale>
          <a:sx n="105" d="100"/>
          <a:sy n="105" d="100"/>
        </p:scale>
        <p:origin x="1416" y="102"/>
      </p:cViewPr>
      <p:guideLst>
        <p:guide orient="horz" pos="2160"/>
        <p:guide pos="286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09T17:00:23.111" idx="2">
    <p:pos x="288" y="2211"/>
    <p:text>Suggest changing to make it compatible with the other 2 statements.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9-09T17:03:23.214" idx="4">
    <p:pos x="10" y="10"/>
    <p:text>Add in slide 12 after slide 6.</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9-09T17:04:02.344" idx="5">
    <p:pos x="10" y="10"/>
    <p:text>Suggest not trying to add in all the words but just titles (e.g. develop tools).  No one will be able to read this fine print.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9-09T17:05:12.228" idx="6">
    <p:pos x="10" y="10"/>
    <p:text>I would reciommend you put this slide after slide 4.</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9-09T17:23:09.083" idx="7">
    <p:pos x="566" y="2541"/>
    <p:text>What is the US Secretary of Water Resources?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9A013-6A55-4D72-A62A-0393053795A1}"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6EC3653C-68EE-488B-8B08-2020DDFE9A12}">
      <dgm:prSet phldrT="[Text]" custT="1"/>
      <dgm:spPr/>
      <dgm:t>
        <a:bodyPr/>
        <a:lstStyle/>
        <a:p>
          <a:r>
            <a:rPr lang="fr-CH" sz="1200" dirty="0" err="1" smtClean="0">
              <a:solidFill>
                <a:srgbClr val="1C4D5A"/>
              </a:solidFill>
            </a:rPr>
            <a:t>Steering</a:t>
          </a:r>
          <a:r>
            <a:rPr lang="fr-CH" sz="1200" dirty="0" smtClean="0">
              <a:solidFill>
                <a:srgbClr val="1C4D5A"/>
              </a:solidFill>
            </a:rPr>
            <a:t> </a:t>
          </a:r>
        </a:p>
        <a:p>
          <a:r>
            <a:rPr lang="fr-CH" sz="1200" dirty="0" err="1" smtClean="0">
              <a:solidFill>
                <a:srgbClr val="1C4D5A"/>
              </a:solidFill>
            </a:rPr>
            <a:t>Committe</a:t>
          </a:r>
          <a:endParaRPr lang="en-US" sz="1200" dirty="0">
            <a:solidFill>
              <a:srgbClr val="1C4D5A"/>
            </a:solidFill>
          </a:endParaRPr>
        </a:p>
      </dgm:t>
    </dgm:pt>
    <dgm:pt modelId="{E6603B2D-AF5F-4B41-BC5A-1758256E2D52}" type="parTrans" cxnId="{8496ECF6-5E2F-4337-B7AA-B5F199B66CCF}">
      <dgm:prSet/>
      <dgm:spPr/>
      <dgm:t>
        <a:bodyPr/>
        <a:lstStyle/>
        <a:p>
          <a:endParaRPr lang="en-US">
            <a:solidFill>
              <a:srgbClr val="1C4D5A"/>
            </a:solidFill>
          </a:endParaRPr>
        </a:p>
      </dgm:t>
    </dgm:pt>
    <dgm:pt modelId="{BDFB66E2-1D2B-4E6C-9329-68453492DE22}" type="sibTrans" cxnId="{8496ECF6-5E2F-4337-B7AA-B5F199B66CCF}">
      <dgm:prSet/>
      <dgm:spPr/>
      <dgm:t>
        <a:bodyPr/>
        <a:lstStyle/>
        <a:p>
          <a:endParaRPr lang="en-US">
            <a:solidFill>
              <a:srgbClr val="1C4D5A"/>
            </a:solidFill>
          </a:endParaRPr>
        </a:p>
      </dgm:t>
    </dgm:pt>
    <dgm:pt modelId="{0A7BDF3D-5445-4518-8C6C-A5420F57F385}" type="asst">
      <dgm:prSet phldrT="[Text]" custT="1"/>
      <dgm:spPr/>
      <dgm:t>
        <a:bodyPr/>
        <a:lstStyle/>
        <a:p>
          <a:r>
            <a:rPr lang="fr-CH" sz="1200" dirty="0" err="1" smtClean="0">
              <a:solidFill>
                <a:srgbClr val="1C4D5A"/>
              </a:solidFill>
            </a:rPr>
            <a:t>Secretariat</a:t>
          </a:r>
          <a:endParaRPr lang="en-US" sz="1200" dirty="0">
            <a:solidFill>
              <a:srgbClr val="1C4D5A"/>
            </a:solidFill>
          </a:endParaRPr>
        </a:p>
      </dgm:t>
    </dgm:pt>
    <dgm:pt modelId="{70ACEB0F-1170-4453-9A9A-5735A05BFEB1}" type="parTrans" cxnId="{E9F0C299-8310-4BA3-86FF-90F7ED419B0E}">
      <dgm:prSet/>
      <dgm:spPr/>
      <dgm:t>
        <a:bodyPr/>
        <a:lstStyle/>
        <a:p>
          <a:endParaRPr lang="en-US">
            <a:solidFill>
              <a:srgbClr val="1C4D5A"/>
            </a:solidFill>
          </a:endParaRPr>
        </a:p>
      </dgm:t>
    </dgm:pt>
    <dgm:pt modelId="{56E7E401-814B-4AB3-88CE-55801C318E2A}" type="sibTrans" cxnId="{E9F0C299-8310-4BA3-86FF-90F7ED419B0E}">
      <dgm:prSet/>
      <dgm:spPr/>
      <dgm:t>
        <a:bodyPr/>
        <a:lstStyle/>
        <a:p>
          <a:endParaRPr lang="en-US">
            <a:solidFill>
              <a:srgbClr val="1C4D5A"/>
            </a:solidFill>
          </a:endParaRPr>
        </a:p>
      </dgm:t>
    </dgm:pt>
    <dgm:pt modelId="{B8FB9681-9B78-409C-B372-D5401186D5DC}">
      <dgm:prSet phldrT="[Text]" custT="1"/>
      <dgm:spPr/>
      <dgm:t>
        <a:bodyPr/>
        <a:lstStyle/>
        <a:p>
          <a:r>
            <a:rPr lang="fr-FR" sz="1200" dirty="0" smtClean="0">
              <a:solidFill>
                <a:srgbClr val="1C4D5A"/>
              </a:solidFill>
              <a:latin typeface="Calibri" panose="020F0502020204030204" pitchFamily="34" charset="0"/>
            </a:rPr>
            <a:t>Science, applications, </a:t>
          </a:r>
          <a:r>
            <a:rPr lang="fr-FR" sz="1200" dirty="0" err="1" smtClean="0">
              <a:solidFill>
                <a:srgbClr val="1C4D5A"/>
              </a:solidFill>
              <a:latin typeface="Calibri" panose="020F0502020204030204" pitchFamily="34" charset="0"/>
            </a:rPr>
            <a:t>product</a:t>
          </a:r>
          <a:r>
            <a:rPr lang="fr-FR" sz="1200" dirty="0" smtClean="0">
              <a:solidFill>
                <a:srgbClr val="1C4D5A"/>
              </a:solidFill>
              <a:latin typeface="Calibri" panose="020F0502020204030204" pitchFamily="34" charset="0"/>
            </a:rPr>
            <a:t> </a:t>
          </a:r>
          <a:r>
            <a:rPr lang="fr-FR" sz="1200" dirty="0" err="1" smtClean="0">
              <a:solidFill>
                <a:srgbClr val="1C4D5A"/>
              </a:solidFill>
              <a:latin typeface="Calibri" panose="020F0502020204030204" pitchFamily="34" charset="0"/>
            </a:rPr>
            <a:t>development</a:t>
          </a:r>
          <a:endParaRPr lang="en-US" sz="1200" dirty="0">
            <a:solidFill>
              <a:srgbClr val="1C4D5A"/>
            </a:solidFill>
          </a:endParaRPr>
        </a:p>
      </dgm:t>
    </dgm:pt>
    <dgm:pt modelId="{742A577F-DA13-40D4-9C03-A1796FEA0D01}" type="parTrans" cxnId="{0B5CCF29-D8A0-4B39-838B-87930A7614B4}">
      <dgm:prSet/>
      <dgm:spPr/>
      <dgm:t>
        <a:bodyPr/>
        <a:lstStyle/>
        <a:p>
          <a:endParaRPr lang="en-US">
            <a:solidFill>
              <a:srgbClr val="1C4D5A"/>
            </a:solidFill>
          </a:endParaRPr>
        </a:p>
      </dgm:t>
    </dgm:pt>
    <dgm:pt modelId="{3E737076-6A25-484A-8DBF-6A206D730B45}" type="sibTrans" cxnId="{0B5CCF29-D8A0-4B39-838B-87930A7614B4}">
      <dgm:prSet/>
      <dgm:spPr/>
      <dgm:t>
        <a:bodyPr/>
        <a:lstStyle/>
        <a:p>
          <a:endParaRPr lang="en-US">
            <a:solidFill>
              <a:srgbClr val="1C4D5A"/>
            </a:solidFill>
          </a:endParaRPr>
        </a:p>
      </dgm:t>
    </dgm:pt>
    <dgm:pt modelId="{A577A0A5-BC83-4424-93F6-49F64C304ED7}">
      <dgm:prSet phldrT="[Text]" custT="1"/>
      <dgm:spPr/>
      <dgm:t>
        <a:bodyPr/>
        <a:lstStyle/>
        <a:p>
          <a:r>
            <a:rPr lang="fr-FR" sz="1200" dirty="0" err="1" smtClean="0">
              <a:solidFill>
                <a:srgbClr val="1C4D5A"/>
              </a:solidFill>
              <a:latin typeface="Calibri" panose="020F0502020204030204" pitchFamily="34" charset="0"/>
            </a:rPr>
            <a:t>EWVs</a:t>
          </a:r>
          <a:r>
            <a:rPr lang="fr-FR" sz="1200" dirty="0" smtClean="0">
              <a:solidFill>
                <a:srgbClr val="1C4D5A"/>
              </a:solidFill>
              <a:latin typeface="Calibri" panose="020F0502020204030204" pitchFamily="34" charset="0"/>
            </a:rPr>
            <a:t> and observations</a:t>
          </a:r>
          <a:endParaRPr lang="en-US" sz="1200" dirty="0">
            <a:solidFill>
              <a:srgbClr val="1C4D5A"/>
            </a:solidFill>
          </a:endParaRPr>
        </a:p>
      </dgm:t>
    </dgm:pt>
    <dgm:pt modelId="{C540CFD1-5B48-4D69-818B-EB33D25726BC}" type="parTrans" cxnId="{720F69E5-47B6-4F5D-A2D5-B4281A5F67FE}">
      <dgm:prSet/>
      <dgm:spPr/>
      <dgm:t>
        <a:bodyPr/>
        <a:lstStyle/>
        <a:p>
          <a:endParaRPr lang="en-US">
            <a:solidFill>
              <a:srgbClr val="1C4D5A"/>
            </a:solidFill>
          </a:endParaRPr>
        </a:p>
      </dgm:t>
    </dgm:pt>
    <dgm:pt modelId="{3995F9C3-D99C-4327-8787-13BE923A289E}" type="sibTrans" cxnId="{720F69E5-47B6-4F5D-A2D5-B4281A5F67FE}">
      <dgm:prSet/>
      <dgm:spPr/>
      <dgm:t>
        <a:bodyPr/>
        <a:lstStyle/>
        <a:p>
          <a:endParaRPr lang="en-US">
            <a:solidFill>
              <a:srgbClr val="1C4D5A"/>
            </a:solidFill>
          </a:endParaRPr>
        </a:p>
      </dgm:t>
    </dgm:pt>
    <dgm:pt modelId="{B8F862D2-F01F-47DE-B2C6-332CF12AFE36}">
      <dgm:prSet phldrT="[Text]" custT="1"/>
      <dgm:spPr/>
      <dgm:t>
        <a:bodyPr/>
        <a:lstStyle/>
        <a:p>
          <a:r>
            <a:rPr lang="fr-FR" sz="1200" dirty="0" smtClean="0">
              <a:solidFill>
                <a:srgbClr val="1C4D5A"/>
              </a:solidFill>
              <a:latin typeface="Calibri" panose="020F0502020204030204" pitchFamily="34" charset="0"/>
            </a:rPr>
            <a:t>Data </a:t>
          </a:r>
          <a:r>
            <a:rPr lang="fr-FR" sz="1200" dirty="0" err="1" smtClean="0">
              <a:solidFill>
                <a:srgbClr val="1C4D5A"/>
              </a:solidFill>
              <a:latin typeface="Calibri" panose="020F0502020204030204" pitchFamily="34" charset="0"/>
            </a:rPr>
            <a:t>dissemination</a:t>
          </a:r>
          <a:r>
            <a:rPr lang="fr-FR" sz="1200" dirty="0" smtClean="0">
              <a:solidFill>
                <a:srgbClr val="1C4D5A"/>
              </a:solidFill>
              <a:latin typeface="Calibri" panose="020F0502020204030204" pitchFamily="34" charset="0"/>
            </a:rPr>
            <a:t>, </a:t>
          </a:r>
          <a:r>
            <a:rPr lang="fr-FR" sz="1200" dirty="0" err="1" smtClean="0">
              <a:solidFill>
                <a:srgbClr val="1C4D5A"/>
              </a:solidFill>
              <a:latin typeface="Calibri" panose="020F0502020204030204" pitchFamily="34" charset="0"/>
            </a:rPr>
            <a:t>portals</a:t>
          </a:r>
          <a:r>
            <a:rPr lang="fr-FR" sz="1200" dirty="0" smtClean="0">
              <a:solidFill>
                <a:srgbClr val="1C4D5A"/>
              </a:solidFill>
              <a:latin typeface="Calibri" panose="020F0502020204030204" pitchFamily="34" charset="0"/>
            </a:rPr>
            <a:t> &amp; </a:t>
          </a:r>
          <a:r>
            <a:rPr lang="fr-FR" sz="1200" dirty="0" err="1" smtClean="0">
              <a:solidFill>
                <a:srgbClr val="1C4D5A"/>
              </a:solidFill>
              <a:latin typeface="Calibri" panose="020F0502020204030204" pitchFamily="34" charset="0"/>
            </a:rPr>
            <a:t>capacity</a:t>
          </a:r>
          <a:r>
            <a:rPr lang="fr-FR" sz="1200" dirty="0" smtClean="0">
              <a:solidFill>
                <a:srgbClr val="1C4D5A"/>
              </a:solidFill>
              <a:latin typeface="Calibri" panose="020F0502020204030204" pitchFamily="34" charset="0"/>
            </a:rPr>
            <a:t> building</a:t>
          </a:r>
          <a:endParaRPr lang="en-US" sz="1200" dirty="0">
            <a:solidFill>
              <a:srgbClr val="1C4D5A"/>
            </a:solidFill>
          </a:endParaRPr>
        </a:p>
      </dgm:t>
    </dgm:pt>
    <dgm:pt modelId="{4A0BAA0F-7D49-4750-8608-5BFD05BD297B}" type="parTrans" cxnId="{E3293AAC-5061-4C9D-80D4-BFD66BCCA492}">
      <dgm:prSet/>
      <dgm:spPr/>
      <dgm:t>
        <a:bodyPr/>
        <a:lstStyle/>
        <a:p>
          <a:endParaRPr lang="en-US">
            <a:solidFill>
              <a:srgbClr val="1C4D5A"/>
            </a:solidFill>
          </a:endParaRPr>
        </a:p>
      </dgm:t>
    </dgm:pt>
    <dgm:pt modelId="{9EBCE57E-6518-4CEB-9CCB-6DA3734F158E}" type="sibTrans" cxnId="{E3293AAC-5061-4C9D-80D4-BFD66BCCA492}">
      <dgm:prSet/>
      <dgm:spPr/>
      <dgm:t>
        <a:bodyPr/>
        <a:lstStyle/>
        <a:p>
          <a:endParaRPr lang="en-US">
            <a:solidFill>
              <a:srgbClr val="1C4D5A"/>
            </a:solidFill>
          </a:endParaRPr>
        </a:p>
      </dgm:t>
    </dgm:pt>
    <dgm:pt modelId="{5D0776D2-3574-40AF-B9EE-388F3FA8E4C2}">
      <dgm:prSet custT="1"/>
      <dgm:spPr/>
      <dgm:t>
        <a:bodyPr/>
        <a:lstStyle/>
        <a:p>
          <a:r>
            <a:rPr lang="fr-FR" sz="1200" dirty="0" err="1" smtClean="0">
              <a:solidFill>
                <a:srgbClr val="1C4D5A"/>
              </a:solidFill>
              <a:latin typeface="Calibri" panose="020F0502020204030204" pitchFamily="34" charset="0"/>
            </a:rPr>
            <a:t>Socio-Economic</a:t>
          </a:r>
          <a:r>
            <a:rPr lang="fr-FR" sz="1200" dirty="0" smtClean="0">
              <a:solidFill>
                <a:srgbClr val="1C4D5A"/>
              </a:solidFill>
              <a:latin typeface="Calibri" panose="020F0502020204030204" pitchFamily="34" charset="0"/>
            </a:rPr>
            <a:t> issues and Policy linkages</a:t>
          </a:r>
        </a:p>
      </dgm:t>
    </dgm:pt>
    <dgm:pt modelId="{783AB882-B442-419C-9281-9EB114676C2A}" type="parTrans" cxnId="{9547E33B-B61F-42D2-91FD-4F8D0C92F766}">
      <dgm:prSet/>
      <dgm:spPr/>
      <dgm:t>
        <a:bodyPr/>
        <a:lstStyle/>
        <a:p>
          <a:endParaRPr lang="en-US">
            <a:solidFill>
              <a:srgbClr val="1C4D5A"/>
            </a:solidFill>
          </a:endParaRPr>
        </a:p>
      </dgm:t>
    </dgm:pt>
    <dgm:pt modelId="{EDD7B410-001F-4B11-A31E-82D3FC9EE2B3}" type="sibTrans" cxnId="{9547E33B-B61F-42D2-91FD-4F8D0C92F766}">
      <dgm:prSet/>
      <dgm:spPr/>
      <dgm:t>
        <a:bodyPr/>
        <a:lstStyle/>
        <a:p>
          <a:endParaRPr lang="en-US">
            <a:solidFill>
              <a:srgbClr val="1C4D5A"/>
            </a:solidFill>
          </a:endParaRPr>
        </a:p>
      </dgm:t>
    </dgm:pt>
    <dgm:pt modelId="{BE33E39D-5F6B-4656-81DB-5ADEEB178F54}" type="pres">
      <dgm:prSet presAssocID="{D709A013-6A55-4D72-A62A-0393053795A1}" presName="hierChild1" presStyleCnt="0">
        <dgm:presLayoutVars>
          <dgm:orgChart val="1"/>
          <dgm:chPref val="1"/>
          <dgm:dir/>
          <dgm:animOne val="branch"/>
          <dgm:animLvl val="lvl"/>
          <dgm:resizeHandles/>
        </dgm:presLayoutVars>
      </dgm:prSet>
      <dgm:spPr/>
      <dgm:t>
        <a:bodyPr/>
        <a:lstStyle/>
        <a:p>
          <a:endParaRPr lang="en-US"/>
        </a:p>
      </dgm:t>
    </dgm:pt>
    <dgm:pt modelId="{20823CF6-803A-4D09-9A35-71B5ACEB8FCB}" type="pres">
      <dgm:prSet presAssocID="{6EC3653C-68EE-488B-8B08-2020DDFE9A12}" presName="hierRoot1" presStyleCnt="0">
        <dgm:presLayoutVars>
          <dgm:hierBranch val="init"/>
        </dgm:presLayoutVars>
      </dgm:prSet>
      <dgm:spPr/>
    </dgm:pt>
    <dgm:pt modelId="{37BDA4F1-B3CB-4B8A-89A5-8612796B1BEB}" type="pres">
      <dgm:prSet presAssocID="{6EC3653C-68EE-488B-8B08-2020DDFE9A12}" presName="rootComposite1" presStyleCnt="0"/>
      <dgm:spPr/>
    </dgm:pt>
    <dgm:pt modelId="{974A9F40-7E58-468C-8397-D437F15EF118}" type="pres">
      <dgm:prSet presAssocID="{6EC3653C-68EE-488B-8B08-2020DDFE9A12}" presName="rootText1" presStyleLbl="node0" presStyleIdx="0" presStyleCnt="1">
        <dgm:presLayoutVars>
          <dgm:chPref val="3"/>
        </dgm:presLayoutVars>
      </dgm:prSet>
      <dgm:spPr/>
      <dgm:t>
        <a:bodyPr/>
        <a:lstStyle/>
        <a:p>
          <a:endParaRPr lang="en-US"/>
        </a:p>
      </dgm:t>
    </dgm:pt>
    <dgm:pt modelId="{98EA366D-9C49-474E-8A78-2EBF832F30C2}" type="pres">
      <dgm:prSet presAssocID="{6EC3653C-68EE-488B-8B08-2020DDFE9A12}" presName="rootConnector1" presStyleLbl="node1" presStyleIdx="0" presStyleCnt="0"/>
      <dgm:spPr/>
      <dgm:t>
        <a:bodyPr/>
        <a:lstStyle/>
        <a:p>
          <a:endParaRPr lang="en-US"/>
        </a:p>
      </dgm:t>
    </dgm:pt>
    <dgm:pt modelId="{0339E4CC-7625-45B5-AD4F-CE18029ED6DD}" type="pres">
      <dgm:prSet presAssocID="{6EC3653C-68EE-488B-8B08-2020DDFE9A12}" presName="hierChild2" presStyleCnt="0"/>
      <dgm:spPr/>
    </dgm:pt>
    <dgm:pt modelId="{AAB92BB6-0511-4C30-9AE7-A5B714E4CC9E}" type="pres">
      <dgm:prSet presAssocID="{742A577F-DA13-40D4-9C03-A1796FEA0D01}" presName="Name37" presStyleLbl="parChTrans1D2" presStyleIdx="0" presStyleCnt="5"/>
      <dgm:spPr/>
      <dgm:t>
        <a:bodyPr/>
        <a:lstStyle/>
        <a:p>
          <a:endParaRPr lang="en-US"/>
        </a:p>
      </dgm:t>
    </dgm:pt>
    <dgm:pt modelId="{396DA45B-FD27-4C41-81F9-9114360F0EFC}" type="pres">
      <dgm:prSet presAssocID="{B8FB9681-9B78-409C-B372-D5401186D5DC}" presName="hierRoot2" presStyleCnt="0">
        <dgm:presLayoutVars>
          <dgm:hierBranch val="init"/>
        </dgm:presLayoutVars>
      </dgm:prSet>
      <dgm:spPr/>
    </dgm:pt>
    <dgm:pt modelId="{6590F4F4-FEA3-4B06-98B1-2C45F9EB80ED}" type="pres">
      <dgm:prSet presAssocID="{B8FB9681-9B78-409C-B372-D5401186D5DC}" presName="rootComposite" presStyleCnt="0"/>
      <dgm:spPr/>
    </dgm:pt>
    <dgm:pt modelId="{9B1B06F8-29F8-43AF-9FF6-06B4ED09FEE4}" type="pres">
      <dgm:prSet presAssocID="{B8FB9681-9B78-409C-B372-D5401186D5DC}" presName="rootText" presStyleLbl="node2" presStyleIdx="0" presStyleCnt="4">
        <dgm:presLayoutVars>
          <dgm:chPref val="3"/>
        </dgm:presLayoutVars>
      </dgm:prSet>
      <dgm:spPr/>
      <dgm:t>
        <a:bodyPr/>
        <a:lstStyle/>
        <a:p>
          <a:endParaRPr lang="en-US"/>
        </a:p>
      </dgm:t>
    </dgm:pt>
    <dgm:pt modelId="{91FE90E7-E730-4EDE-BD33-3ECF49C7542E}" type="pres">
      <dgm:prSet presAssocID="{B8FB9681-9B78-409C-B372-D5401186D5DC}" presName="rootConnector" presStyleLbl="node2" presStyleIdx="0" presStyleCnt="4"/>
      <dgm:spPr/>
      <dgm:t>
        <a:bodyPr/>
        <a:lstStyle/>
        <a:p>
          <a:endParaRPr lang="en-US"/>
        </a:p>
      </dgm:t>
    </dgm:pt>
    <dgm:pt modelId="{B43978E5-7FA7-4BDD-AD6C-1C19D272BE32}" type="pres">
      <dgm:prSet presAssocID="{B8FB9681-9B78-409C-B372-D5401186D5DC}" presName="hierChild4" presStyleCnt="0"/>
      <dgm:spPr/>
    </dgm:pt>
    <dgm:pt modelId="{35E1AF0B-8BF8-4AAD-B595-5A4241A22C24}" type="pres">
      <dgm:prSet presAssocID="{B8FB9681-9B78-409C-B372-D5401186D5DC}" presName="hierChild5" presStyleCnt="0"/>
      <dgm:spPr/>
    </dgm:pt>
    <dgm:pt modelId="{D95D4D83-28A8-4A42-B82F-595F6EED2A35}" type="pres">
      <dgm:prSet presAssocID="{C540CFD1-5B48-4D69-818B-EB33D25726BC}" presName="Name37" presStyleLbl="parChTrans1D2" presStyleIdx="1" presStyleCnt="5"/>
      <dgm:spPr/>
      <dgm:t>
        <a:bodyPr/>
        <a:lstStyle/>
        <a:p>
          <a:endParaRPr lang="en-US"/>
        </a:p>
      </dgm:t>
    </dgm:pt>
    <dgm:pt modelId="{C51B726D-B769-47CD-867A-716563E2BF47}" type="pres">
      <dgm:prSet presAssocID="{A577A0A5-BC83-4424-93F6-49F64C304ED7}" presName="hierRoot2" presStyleCnt="0">
        <dgm:presLayoutVars>
          <dgm:hierBranch val="init"/>
        </dgm:presLayoutVars>
      </dgm:prSet>
      <dgm:spPr/>
    </dgm:pt>
    <dgm:pt modelId="{D5E2AEA6-0D8D-411B-873C-9D2D9B80C2D4}" type="pres">
      <dgm:prSet presAssocID="{A577A0A5-BC83-4424-93F6-49F64C304ED7}" presName="rootComposite" presStyleCnt="0"/>
      <dgm:spPr/>
    </dgm:pt>
    <dgm:pt modelId="{09B2804A-52CE-490C-82B2-4A1D43996315}" type="pres">
      <dgm:prSet presAssocID="{A577A0A5-BC83-4424-93F6-49F64C304ED7}" presName="rootText" presStyleLbl="node2" presStyleIdx="1" presStyleCnt="4">
        <dgm:presLayoutVars>
          <dgm:chPref val="3"/>
        </dgm:presLayoutVars>
      </dgm:prSet>
      <dgm:spPr/>
      <dgm:t>
        <a:bodyPr/>
        <a:lstStyle/>
        <a:p>
          <a:endParaRPr lang="en-US"/>
        </a:p>
      </dgm:t>
    </dgm:pt>
    <dgm:pt modelId="{BC6357AE-F7C2-426B-848D-DD76EFE74FE9}" type="pres">
      <dgm:prSet presAssocID="{A577A0A5-BC83-4424-93F6-49F64C304ED7}" presName="rootConnector" presStyleLbl="node2" presStyleIdx="1" presStyleCnt="4"/>
      <dgm:spPr/>
      <dgm:t>
        <a:bodyPr/>
        <a:lstStyle/>
        <a:p>
          <a:endParaRPr lang="en-US"/>
        </a:p>
      </dgm:t>
    </dgm:pt>
    <dgm:pt modelId="{B42D909B-E087-42F9-8364-C0B4772DF9CD}" type="pres">
      <dgm:prSet presAssocID="{A577A0A5-BC83-4424-93F6-49F64C304ED7}" presName="hierChild4" presStyleCnt="0"/>
      <dgm:spPr/>
    </dgm:pt>
    <dgm:pt modelId="{523307C0-E93D-48CF-BDDC-8F3D73AA45EC}" type="pres">
      <dgm:prSet presAssocID="{A577A0A5-BC83-4424-93F6-49F64C304ED7}" presName="hierChild5" presStyleCnt="0"/>
      <dgm:spPr/>
    </dgm:pt>
    <dgm:pt modelId="{CCA94234-4897-41D3-88DC-F56D04210485}" type="pres">
      <dgm:prSet presAssocID="{4A0BAA0F-7D49-4750-8608-5BFD05BD297B}" presName="Name37" presStyleLbl="parChTrans1D2" presStyleIdx="2" presStyleCnt="5"/>
      <dgm:spPr/>
      <dgm:t>
        <a:bodyPr/>
        <a:lstStyle/>
        <a:p>
          <a:endParaRPr lang="en-US"/>
        </a:p>
      </dgm:t>
    </dgm:pt>
    <dgm:pt modelId="{AED31450-E43E-40FD-ACCF-8187BCA8B235}" type="pres">
      <dgm:prSet presAssocID="{B8F862D2-F01F-47DE-B2C6-332CF12AFE36}" presName="hierRoot2" presStyleCnt="0">
        <dgm:presLayoutVars>
          <dgm:hierBranch val="init"/>
        </dgm:presLayoutVars>
      </dgm:prSet>
      <dgm:spPr/>
    </dgm:pt>
    <dgm:pt modelId="{A69001D4-8E95-4E78-8DF7-1CCAF7832F46}" type="pres">
      <dgm:prSet presAssocID="{B8F862D2-F01F-47DE-B2C6-332CF12AFE36}" presName="rootComposite" presStyleCnt="0"/>
      <dgm:spPr/>
    </dgm:pt>
    <dgm:pt modelId="{D217C15B-3574-43CA-AB24-3CEBBEA18DAA}" type="pres">
      <dgm:prSet presAssocID="{B8F862D2-F01F-47DE-B2C6-332CF12AFE36}" presName="rootText" presStyleLbl="node2" presStyleIdx="2" presStyleCnt="4">
        <dgm:presLayoutVars>
          <dgm:chPref val="3"/>
        </dgm:presLayoutVars>
      </dgm:prSet>
      <dgm:spPr/>
      <dgm:t>
        <a:bodyPr/>
        <a:lstStyle/>
        <a:p>
          <a:endParaRPr lang="en-US"/>
        </a:p>
      </dgm:t>
    </dgm:pt>
    <dgm:pt modelId="{0A13BC2F-728A-402E-B724-6D2FD8DD1592}" type="pres">
      <dgm:prSet presAssocID="{B8F862D2-F01F-47DE-B2C6-332CF12AFE36}" presName="rootConnector" presStyleLbl="node2" presStyleIdx="2" presStyleCnt="4"/>
      <dgm:spPr/>
      <dgm:t>
        <a:bodyPr/>
        <a:lstStyle/>
        <a:p>
          <a:endParaRPr lang="en-US"/>
        </a:p>
      </dgm:t>
    </dgm:pt>
    <dgm:pt modelId="{338B6651-4C75-47F8-8382-2D2EE2CBD3DC}" type="pres">
      <dgm:prSet presAssocID="{B8F862D2-F01F-47DE-B2C6-332CF12AFE36}" presName="hierChild4" presStyleCnt="0"/>
      <dgm:spPr/>
    </dgm:pt>
    <dgm:pt modelId="{7E6009B4-C989-4C5F-86C8-A6E6070F00D6}" type="pres">
      <dgm:prSet presAssocID="{B8F862D2-F01F-47DE-B2C6-332CF12AFE36}" presName="hierChild5" presStyleCnt="0"/>
      <dgm:spPr/>
    </dgm:pt>
    <dgm:pt modelId="{C1173FDD-9BD7-41EF-B327-8E4098087493}" type="pres">
      <dgm:prSet presAssocID="{783AB882-B442-419C-9281-9EB114676C2A}" presName="Name37" presStyleLbl="parChTrans1D2" presStyleIdx="3" presStyleCnt="5"/>
      <dgm:spPr/>
      <dgm:t>
        <a:bodyPr/>
        <a:lstStyle/>
        <a:p>
          <a:endParaRPr lang="en-US"/>
        </a:p>
      </dgm:t>
    </dgm:pt>
    <dgm:pt modelId="{9504892F-FC7A-4688-B3AF-9889EA8F5D50}" type="pres">
      <dgm:prSet presAssocID="{5D0776D2-3574-40AF-B9EE-388F3FA8E4C2}" presName="hierRoot2" presStyleCnt="0">
        <dgm:presLayoutVars>
          <dgm:hierBranch val="init"/>
        </dgm:presLayoutVars>
      </dgm:prSet>
      <dgm:spPr/>
    </dgm:pt>
    <dgm:pt modelId="{D44A50A3-FE0D-41BC-A2B9-E9B1850EB58A}" type="pres">
      <dgm:prSet presAssocID="{5D0776D2-3574-40AF-B9EE-388F3FA8E4C2}" presName="rootComposite" presStyleCnt="0"/>
      <dgm:spPr/>
    </dgm:pt>
    <dgm:pt modelId="{ECA53239-B713-4511-A760-30D5DF3E05FD}" type="pres">
      <dgm:prSet presAssocID="{5D0776D2-3574-40AF-B9EE-388F3FA8E4C2}" presName="rootText" presStyleLbl="node2" presStyleIdx="3" presStyleCnt="4">
        <dgm:presLayoutVars>
          <dgm:chPref val="3"/>
        </dgm:presLayoutVars>
      </dgm:prSet>
      <dgm:spPr/>
      <dgm:t>
        <a:bodyPr/>
        <a:lstStyle/>
        <a:p>
          <a:endParaRPr lang="en-US"/>
        </a:p>
      </dgm:t>
    </dgm:pt>
    <dgm:pt modelId="{08345068-2923-4127-86A1-8F1E29F59DEF}" type="pres">
      <dgm:prSet presAssocID="{5D0776D2-3574-40AF-B9EE-388F3FA8E4C2}" presName="rootConnector" presStyleLbl="node2" presStyleIdx="3" presStyleCnt="4"/>
      <dgm:spPr/>
      <dgm:t>
        <a:bodyPr/>
        <a:lstStyle/>
        <a:p>
          <a:endParaRPr lang="en-US"/>
        </a:p>
      </dgm:t>
    </dgm:pt>
    <dgm:pt modelId="{923A1555-7759-4240-9B35-0D6710BBE804}" type="pres">
      <dgm:prSet presAssocID="{5D0776D2-3574-40AF-B9EE-388F3FA8E4C2}" presName="hierChild4" presStyleCnt="0"/>
      <dgm:spPr/>
    </dgm:pt>
    <dgm:pt modelId="{2DDF62EA-A8ED-4F56-886A-599712B202B8}" type="pres">
      <dgm:prSet presAssocID="{5D0776D2-3574-40AF-B9EE-388F3FA8E4C2}" presName="hierChild5" presStyleCnt="0"/>
      <dgm:spPr/>
    </dgm:pt>
    <dgm:pt modelId="{F3ED89B7-AF58-4BFC-BBCB-4726B8492AFD}" type="pres">
      <dgm:prSet presAssocID="{6EC3653C-68EE-488B-8B08-2020DDFE9A12}" presName="hierChild3" presStyleCnt="0"/>
      <dgm:spPr/>
    </dgm:pt>
    <dgm:pt modelId="{AB81B77A-4A63-444E-A427-A5BF8E137F33}" type="pres">
      <dgm:prSet presAssocID="{70ACEB0F-1170-4453-9A9A-5735A05BFEB1}" presName="Name111" presStyleLbl="parChTrans1D2" presStyleIdx="4" presStyleCnt="5"/>
      <dgm:spPr/>
      <dgm:t>
        <a:bodyPr/>
        <a:lstStyle/>
        <a:p>
          <a:endParaRPr lang="en-US"/>
        </a:p>
      </dgm:t>
    </dgm:pt>
    <dgm:pt modelId="{5466EE98-5D55-4B3C-8B86-5427BB4AB314}" type="pres">
      <dgm:prSet presAssocID="{0A7BDF3D-5445-4518-8C6C-A5420F57F385}" presName="hierRoot3" presStyleCnt="0">
        <dgm:presLayoutVars>
          <dgm:hierBranch val="init"/>
        </dgm:presLayoutVars>
      </dgm:prSet>
      <dgm:spPr/>
    </dgm:pt>
    <dgm:pt modelId="{A39DC6C4-9714-46D6-8004-3CBAFC20EF4C}" type="pres">
      <dgm:prSet presAssocID="{0A7BDF3D-5445-4518-8C6C-A5420F57F385}" presName="rootComposite3" presStyleCnt="0"/>
      <dgm:spPr/>
    </dgm:pt>
    <dgm:pt modelId="{944FCD26-9DC5-4915-8F35-DC15C9D89972}" type="pres">
      <dgm:prSet presAssocID="{0A7BDF3D-5445-4518-8C6C-A5420F57F385}" presName="rootText3" presStyleLbl="asst1" presStyleIdx="0" presStyleCnt="1" custLinFactNeighborX="-43597" custLinFactNeighborY="-7851">
        <dgm:presLayoutVars>
          <dgm:chPref val="3"/>
        </dgm:presLayoutVars>
      </dgm:prSet>
      <dgm:spPr/>
      <dgm:t>
        <a:bodyPr/>
        <a:lstStyle/>
        <a:p>
          <a:endParaRPr lang="en-US"/>
        </a:p>
      </dgm:t>
    </dgm:pt>
    <dgm:pt modelId="{7A86A7EF-2BC1-4BF9-B25C-55D8CB8E8865}" type="pres">
      <dgm:prSet presAssocID="{0A7BDF3D-5445-4518-8C6C-A5420F57F385}" presName="rootConnector3" presStyleLbl="asst1" presStyleIdx="0" presStyleCnt="1"/>
      <dgm:spPr/>
      <dgm:t>
        <a:bodyPr/>
        <a:lstStyle/>
        <a:p>
          <a:endParaRPr lang="en-US"/>
        </a:p>
      </dgm:t>
    </dgm:pt>
    <dgm:pt modelId="{7B8A99F4-8590-4AAE-95FC-C24D0CE3FC99}" type="pres">
      <dgm:prSet presAssocID="{0A7BDF3D-5445-4518-8C6C-A5420F57F385}" presName="hierChild6" presStyleCnt="0"/>
      <dgm:spPr/>
    </dgm:pt>
    <dgm:pt modelId="{78CD42D8-7AF1-4090-B93E-BDF291AC5429}" type="pres">
      <dgm:prSet presAssocID="{0A7BDF3D-5445-4518-8C6C-A5420F57F385}" presName="hierChild7" presStyleCnt="0"/>
      <dgm:spPr/>
    </dgm:pt>
  </dgm:ptLst>
  <dgm:cxnLst>
    <dgm:cxn modelId="{E9F0C299-8310-4BA3-86FF-90F7ED419B0E}" srcId="{6EC3653C-68EE-488B-8B08-2020DDFE9A12}" destId="{0A7BDF3D-5445-4518-8C6C-A5420F57F385}" srcOrd="0" destOrd="0" parTransId="{70ACEB0F-1170-4453-9A9A-5735A05BFEB1}" sibTransId="{56E7E401-814B-4AB3-88CE-55801C318E2A}"/>
    <dgm:cxn modelId="{FA41F245-B783-4822-8673-2E4B7928A736}" type="presOf" srcId="{6EC3653C-68EE-488B-8B08-2020DDFE9A12}" destId="{974A9F40-7E58-468C-8397-D437F15EF118}" srcOrd="0" destOrd="0" presId="urn:microsoft.com/office/officeart/2005/8/layout/orgChart1"/>
    <dgm:cxn modelId="{3E59A178-38F9-4461-8935-81A32874B719}" type="presOf" srcId="{0A7BDF3D-5445-4518-8C6C-A5420F57F385}" destId="{944FCD26-9DC5-4915-8F35-DC15C9D89972}" srcOrd="0" destOrd="0" presId="urn:microsoft.com/office/officeart/2005/8/layout/orgChart1"/>
    <dgm:cxn modelId="{76F111BF-51B1-4D75-934F-12E5AB21F734}" type="presOf" srcId="{A577A0A5-BC83-4424-93F6-49F64C304ED7}" destId="{09B2804A-52CE-490C-82B2-4A1D43996315}" srcOrd="0" destOrd="0" presId="urn:microsoft.com/office/officeart/2005/8/layout/orgChart1"/>
    <dgm:cxn modelId="{8496ECF6-5E2F-4337-B7AA-B5F199B66CCF}" srcId="{D709A013-6A55-4D72-A62A-0393053795A1}" destId="{6EC3653C-68EE-488B-8B08-2020DDFE9A12}" srcOrd="0" destOrd="0" parTransId="{E6603B2D-AF5F-4B41-BC5A-1758256E2D52}" sibTransId="{BDFB66E2-1D2B-4E6C-9329-68453492DE22}"/>
    <dgm:cxn modelId="{68C9F0A1-8833-4FE2-BDB1-2D4A06A9296F}" type="presOf" srcId="{0A7BDF3D-5445-4518-8C6C-A5420F57F385}" destId="{7A86A7EF-2BC1-4BF9-B25C-55D8CB8E8865}" srcOrd="1" destOrd="0" presId="urn:microsoft.com/office/officeart/2005/8/layout/orgChart1"/>
    <dgm:cxn modelId="{2C5BD306-15DC-4369-B321-55F703D0EB49}" type="presOf" srcId="{C540CFD1-5B48-4D69-818B-EB33D25726BC}" destId="{D95D4D83-28A8-4A42-B82F-595F6EED2A35}" srcOrd="0" destOrd="0" presId="urn:microsoft.com/office/officeart/2005/8/layout/orgChart1"/>
    <dgm:cxn modelId="{8DF74511-1F4B-411C-A526-BEDDBD0C858B}" type="presOf" srcId="{D709A013-6A55-4D72-A62A-0393053795A1}" destId="{BE33E39D-5F6B-4656-81DB-5ADEEB178F54}" srcOrd="0" destOrd="0" presId="urn:microsoft.com/office/officeart/2005/8/layout/orgChart1"/>
    <dgm:cxn modelId="{53ECE53F-0BD1-438E-B45F-1F01E5EE1E18}" type="presOf" srcId="{4A0BAA0F-7D49-4750-8608-5BFD05BD297B}" destId="{CCA94234-4897-41D3-88DC-F56D04210485}" srcOrd="0" destOrd="0" presId="urn:microsoft.com/office/officeart/2005/8/layout/orgChart1"/>
    <dgm:cxn modelId="{8CE331EA-435A-4482-8248-D4E84A438BB4}" type="presOf" srcId="{B8FB9681-9B78-409C-B372-D5401186D5DC}" destId="{9B1B06F8-29F8-43AF-9FF6-06B4ED09FEE4}" srcOrd="0" destOrd="0" presId="urn:microsoft.com/office/officeart/2005/8/layout/orgChart1"/>
    <dgm:cxn modelId="{EC845B34-2D58-4B05-B86E-E35EDBB88647}" type="presOf" srcId="{783AB882-B442-419C-9281-9EB114676C2A}" destId="{C1173FDD-9BD7-41EF-B327-8E4098087493}" srcOrd="0" destOrd="0" presId="urn:microsoft.com/office/officeart/2005/8/layout/orgChart1"/>
    <dgm:cxn modelId="{9547E33B-B61F-42D2-91FD-4F8D0C92F766}" srcId="{6EC3653C-68EE-488B-8B08-2020DDFE9A12}" destId="{5D0776D2-3574-40AF-B9EE-388F3FA8E4C2}" srcOrd="4" destOrd="0" parTransId="{783AB882-B442-419C-9281-9EB114676C2A}" sibTransId="{EDD7B410-001F-4B11-A31E-82D3FC9EE2B3}"/>
    <dgm:cxn modelId="{548F8E46-DD51-4BF8-8457-6D037898C436}" type="presOf" srcId="{B8F862D2-F01F-47DE-B2C6-332CF12AFE36}" destId="{D217C15B-3574-43CA-AB24-3CEBBEA18DAA}" srcOrd="0" destOrd="0" presId="urn:microsoft.com/office/officeart/2005/8/layout/orgChart1"/>
    <dgm:cxn modelId="{8B188385-2071-48E1-8F1A-1A24B93F6453}" type="presOf" srcId="{5D0776D2-3574-40AF-B9EE-388F3FA8E4C2}" destId="{ECA53239-B713-4511-A760-30D5DF3E05FD}" srcOrd="0" destOrd="0" presId="urn:microsoft.com/office/officeart/2005/8/layout/orgChart1"/>
    <dgm:cxn modelId="{720F69E5-47B6-4F5D-A2D5-B4281A5F67FE}" srcId="{6EC3653C-68EE-488B-8B08-2020DDFE9A12}" destId="{A577A0A5-BC83-4424-93F6-49F64C304ED7}" srcOrd="2" destOrd="0" parTransId="{C540CFD1-5B48-4D69-818B-EB33D25726BC}" sibTransId="{3995F9C3-D99C-4327-8787-13BE923A289E}"/>
    <dgm:cxn modelId="{8BC37473-116B-4A6A-ADAC-A1EBC6417EA5}" type="presOf" srcId="{742A577F-DA13-40D4-9C03-A1796FEA0D01}" destId="{AAB92BB6-0511-4C30-9AE7-A5B714E4CC9E}" srcOrd="0" destOrd="0" presId="urn:microsoft.com/office/officeart/2005/8/layout/orgChart1"/>
    <dgm:cxn modelId="{A2B64C46-A9F7-4CB7-8656-FA804603331F}" type="presOf" srcId="{B8F862D2-F01F-47DE-B2C6-332CF12AFE36}" destId="{0A13BC2F-728A-402E-B724-6D2FD8DD1592}" srcOrd="1" destOrd="0" presId="urn:microsoft.com/office/officeart/2005/8/layout/orgChart1"/>
    <dgm:cxn modelId="{D575D174-E4C6-4255-99CC-1ED6BDF84535}" type="presOf" srcId="{B8FB9681-9B78-409C-B372-D5401186D5DC}" destId="{91FE90E7-E730-4EDE-BD33-3ECF49C7542E}" srcOrd="1" destOrd="0" presId="urn:microsoft.com/office/officeart/2005/8/layout/orgChart1"/>
    <dgm:cxn modelId="{E3293AAC-5061-4C9D-80D4-BFD66BCCA492}" srcId="{6EC3653C-68EE-488B-8B08-2020DDFE9A12}" destId="{B8F862D2-F01F-47DE-B2C6-332CF12AFE36}" srcOrd="3" destOrd="0" parTransId="{4A0BAA0F-7D49-4750-8608-5BFD05BD297B}" sibTransId="{9EBCE57E-6518-4CEB-9CCB-6DA3734F158E}"/>
    <dgm:cxn modelId="{3AD90601-B5BF-4D92-9CE6-918DE1866A46}" type="presOf" srcId="{6EC3653C-68EE-488B-8B08-2020DDFE9A12}" destId="{98EA366D-9C49-474E-8A78-2EBF832F30C2}" srcOrd="1" destOrd="0" presId="urn:microsoft.com/office/officeart/2005/8/layout/orgChart1"/>
    <dgm:cxn modelId="{6BC6D8B5-637B-4DCE-BB44-921B3681F582}" type="presOf" srcId="{70ACEB0F-1170-4453-9A9A-5735A05BFEB1}" destId="{AB81B77A-4A63-444E-A427-A5BF8E137F33}" srcOrd="0" destOrd="0" presId="urn:microsoft.com/office/officeart/2005/8/layout/orgChart1"/>
    <dgm:cxn modelId="{3C67F927-5FD9-4E66-BCE5-65ED8455CD6D}" type="presOf" srcId="{5D0776D2-3574-40AF-B9EE-388F3FA8E4C2}" destId="{08345068-2923-4127-86A1-8F1E29F59DEF}" srcOrd="1" destOrd="0" presId="urn:microsoft.com/office/officeart/2005/8/layout/orgChart1"/>
    <dgm:cxn modelId="{0B5CCF29-D8A0-4B39-838B-87930A7614B4}" srcId="{6EC3653C-68EE-488B-8B08-2020DDFE9A12}" destId="{B8FB9681-9B78-409C-B372-D5401186D5DC}" srcOrd="1" destOrd="0" parTransId="{742A577F-DA13-40D4-9C03-A1796FEA0D01}" sibTransId="{3E737076-6A25-484A-8DBF-6A206D730B45}"/>
    <dgm:cxn modelId="{601065D6-1746-4563-B4A0-D1254FB0FC78}" type="presOf" srcId="{A577A0A5-BC83-4424-93F6-49F64C304ED7}" destId="{BC6357AE-F7C2-426B-848D-DD76EFE74FE9}" srcOrd="1" destOrd="0" presId="urn:microsoft.com/office/officeart/2005/8/layout/orgChart1"/>
    <dgm:cxn modelId="{6949A235-F264-4D3F-98A3-5DFEA3539DB8}" type="presParOf" srcId="{BE33E39D-5F6B-4656-81DB-5ADEEB178F54}" destId="{20823CF6-803A-4D09-9A35-71B5ACEB8FCB}" srcOrd="0" destOrd="0" presId="urn:microsoft.com/office/officeart/2005/8/layout/orgChart1"/>
    <dgm:cxn modelId="{DCAE09E3-35F2-4E1B-B11A-A410ACF6E38B}" type="presParOf" srcId="{20823CF6-803A-4D09-9A35-71B5ACEB8FCB}" destId="{37BDA4F1-B3CB-4B8A-89A5-8612796B1BEB}" srcOrd="0" destOrd="0" presId="urn:microsoft.com/office/officeart/2005/8/layout/orgChart1"/>
    <dgm:cxn modelId="{F8932938-B3BA-4028-ACDE-4F2A7774672E}" type="presParOf" srcId="{37BDA4F1-B3CB-4B8A-89A5-8612796B1BEB}" destId="{974A9F40-7E58-468C-8397-D437F15EF118}" srcOrd="0" destOrd="0" presId="urn:microsoft.com/office/officeart/2005/8/layout/orgChart1"/>
    <dgm:cxn modelId="{5F099479-0A1A-446E-A720-8C686E796780}" type="presParOf" srcId="{37BDA4F1-B3CB-4B8A-89A5-8612796B1BEB}" destId="{98EA366D-9C49-474E-8A78-2EBF832F30C2}" srcOrd="1" destOrd="0" presId="urn:microsoft.com/office/officeart/2005/8/layout/orgChart1"/>
    <dgm:cxn modelId="{C64272E0-6709-4ADD-B051-9EA5B494D9D8}" type="presParOf" srcId="{20823CF6-803A-4D09-9A35-71B5ACEB8FCB}" destId="{0339E4CC-7625-45B5-AD4F-CE18029ED6DD}" srcOrd="1" destOrd="0" presId="urn:microsoft.com/office/officeart/2005/8/layout/orgChart1"/>
    <dgm:cxn modelId="{2E84FCBB-2F4B-4F5C-A7D5-CA2DA29B6592}" type="presParOf" srcId="{0339E4CC-7625-45B5-AD4F-CE18029ED6DD}" destId="{AAB92BB6-0511-4C30-9AE7-A5B714E4CC9E}" srcOrd="0" destOrd="0" presId="urn:microsoft.com/office/officeart/2005/8/layout/orgChart1"/>
    <dgm:cxn modelId="{AD50D260-97FA-4EA6-86DC-4C7DD9AC8FA0}" type="presParOf" srcId="{0339E4CC-7625-45B5-AD4F-CE18029ED6DD}" destId="{396DA45B-FD27-4C41-81F9-9114360F0EFC}" srcOrd="1" destOrd="0" presId="urn:microsoft.com/office/officeart/2005/8/layout/orgChart1"/>
    <dgm:cxn modelId="{6596B20D-EF72-4087-97EA-05DC9A1648B2}" type="presParOf" srcId="{396DA45B-FD27-4C41-81F9-9114360F0EFC}" destId="{6590F4F4-FEA3-4B06-98B1-2C45F9EB80ED}" srcOrd="0" destOrd="0" presId="urn:microsoft.com/office/officeart/2005/8/layout/orgChart1"/>
    <dgm:cxn modelId="{9CAEAF9C-10E9-4ED8-B59F-A5225159B231}" type="presParOf" srcId="{6590F4F4-FEA3-4B06-98B1-2C45F9EB80ED}" destId="{9B1B06F8-29F8-43AF-9FF6-06B4ED09FEE4}" srcOrd="0" destOrd="0" presId="urn:microsoft.com/office/officeart/2005/8/layout/orgChart1"/>
    <dgm:cxn modelId="{BB13205C-B0F2-414D-9BEA-3869D3B0E58D}" type="presParOf" srcId="{6590F4F4-FEA3-4B06-98B1-2C45F9EB80ED}" destId="{91FE90E7-E730-4EDE-BD33-3ECF49C7542E}" srcOrd="1" destOrd="0" presId="urn:microsoft.com/office/officeart/2005/8/layout/orgChart1"/>
    <dgm:cxn modelId="{73EBF7EE-B5D8-455A-BC43-3D7A53CF1C82}" type="presParOf" srcId="{396DA45B-FD27-4C41-81F9-9114360F0EFC}" destId="{B43978E5-7FA7-4BDD-AD6C-1C19D272BE32}" srcOrd="1" destOrd="0" presId="urn:microsoft.com/office/officeart/2005/8/layout/orgChart1"/>
    <dgm:cxn modelId="{0F76C57B-8A9D-49AF-A81C-3135DF71C41F}" type="presParOf" srcId="{396DA45B-FD27-4C41-81F9-9114360F0EFC}" destId="{35E1AF0B-8BF8-4AAD-B595-5A4241A22C24}" srcOrd="2" destOrd="0" presId="urn:microsoft.com/office/officeart/2005/8/layout/orgChart1"/>
    <dgm:cxn modelId="{5954D5F8-F8BE-4603-BCB9-C3235904EB3E}" type="presParOf" srcId="{0339E4CC-7625-45B5-AD4F-CE18029ED6DD}" destId="{D95D4D83-28A8-4A42-B82F-595F6EED2A35}" srcOrd="2" destOrd="0" presId="urn:microsoft.com/office/officeart/2005/8/layout/orgChart1"/>
    <dgm:cxn modelId="{4BF9AB3C-D95D-45AC-9270-9EC602085FCC}" type="presParOf" srcId="{0339E4CC-7625-45B5-AD4F-CE18029ED6DD}" destId="{C51B726D-B769-47CD-867A-716563E2BF47}" srcOrd="3" destOrd="0" presId="urn:microsoft.com/office/officeart/2005/8/layout/orgChart1"/>
    <dgm:cxn modelId="{3429A9F6-2CD1-4B1F-9138-4033CFD5B9D4}" type="presParOf" srcId="{C51B726D-B769-47CD-867A-716563E2BF47}" destId="{D5E2AEA6-0D8D-411B-873C-9D2D9B80C2D4}" srcOrd="0" destOrd="0" presId="urn:microsoft.com/office/officeart/2005/8/layout/orgChart1"/>
    <dgm:cxn modelId="{BBA0E26B-FE8F-43D6-815D-59F192A6F178}" type="presParOf" srcId="{D5E2AEA6-0D8D-411B-873C-9D2D9B80C2D4}" destId="{09B2804A-52CE-490C-82B2-4A1D43996315}" srcOrd="0" destOrd="0" presId="urn:microsoft.com/office/officeart/2005/8/layout/orgChart1"/>
    <dgm:cxn modelId="{5E192EFA-B710-431F-BD7E-4AE28658429A}" type="presParOf" srcId="{D5E2AEA6-0D8D-411B-873C-9D2D9B80C2D4}" destId="{BC6357AE-F7C2-426B-848D-DD76EFE74FE9}" srcOrd="1" destOrd="0" presId="urn:microsoft.com/office/officeart/2005/8/layout/orgChart1"/>
    <dgm:cxn modelId="{F31353B3-E456-4521-AFF1-498FA61778A1}" type="presParOf" srcId="{C51B726D-B769-47CD-867A-716563E2BF47}" destId="{B42D909B-E087-42F9-8364-C0B4772DF9CD}" srcOrd="1" destOrd="0" presId="urn:microsoft.com/office/officeart/2005/8/layout/orgChart1"/>
    <dgm:cxn modelId="{C98E7E1C-549B-455A-BDC9-6C4F249F1A14}" type="presParOf" srcId="{C51B726D-B769-47CD-867A-716563E2BF47}" destId="{523307C0-E93D-48CF-BDDC-8F3D73AA45EC}" srcOrd="2" destOrd="0" presId="urn:microsoft.com/office/officeart/2005/8/layout/orgChart1"/>
    <dgm:cxn modelId="{2C4AD7DD-60AA-48C7-A633-25AC27371A09}" type="presParOf" srcId="{0339E4CC-7625-45B5-AD4F-CE18029ED6DD}" destId="{CCA94234-4897-41D3-88DC-F56D04210485}" srcOrd="4" destOrd="0" presId="urn:microsoft.com/office/officeart/2005/8/layout/orgChart1"/>
    <dgm:cxn modelId="{FF77687D-70EA-4072-A00F-7FB917671A58}" type="presParOf" srcId="{0339E4CC-7625-45B5-AD4F-CE18029ED6DD}" destId="{AED31450-E43E-40FD-ACCF-8187BCA8B235}" srcOrd="5" destOrd="0" presId="urn:microsoft.com/office/officeart/2005/8/layout/orgChart1"/>
    <dgm:cxn modelId="{0AC595A7-6B8A-4272-95F8-DBE18537E159}" type="presParOf" srcId="{AED31450-E43E-40FD-ACCF-8187BCA8B235}" destId="{A69001D4-8E95-4E78-8DF7-1CCAF7832F46}" srcOrd="0" destOrd="0" presId="urn:microsoft.com/office/officeart/2005/8/layout/orgChart1"/>
    <dgm:cxn modelId="{104E3083-C611-4302-AC60-5241E6FD5CFE}" type="presParOf" srcId="{A69001D4-8E95-4E78-8DF7-1CCAF7832F46}" destId="{D217C15B-3574-43CA-AB24-3CEBBEA18DAA}" srcOrd="0" destOrd="0" presId="urn:microsoft.com/office/officeart/2005/8/layout/orgChart1"/>
    <dgm:cxn modelId="{DBE29EBB-94A6-4E9A-8A70-3ACA5A510DCE}" type="presParOf" srcId="{A69001D4-8E95-4E78-8DF7-1CCAF7832F46}" destId="{0A13BC2F-728A-402E-B724-6D2FD8DD1592}" srcOrd="1" destOrd="0" presId="urn:microsoft.com/office/officeart/2005/8/layout/orgChart1"/>
    <dgm:cxn modelId="{C6CCE5C1-0CEB-4FBC-8DEE-1021CE17BF73}" type="presParOf" srcId="{AED31450-E43E-40FD-ACCF-8187BCA8B235}" destId="{338B6651-4C75-47F8-8382-2D2EE2CBD3DC}" srcOrd="1" destOrd="0" presId="urn:microsoft.com/office/officeart/2005/8/layout/orgChart1"/>
    <dgm:cxn modelId="{3A1B4631-A090-4F49-B881-0E6412A23F36}" type="presParOf" srcId="{AED31450-E43E-40FD-ACCF-8187BCA8B235}" destId="{7E6009B4-C989-4C5F-86C8-A6E6070F00D6}" srcOrd="2" destOrd="0" presId="urn:microsoft.com/office/officeart/2005/8/layout/orgChart1"/>
    <dgm:cxn modelId="{9D754FAB-06E1-4D35-9B43-9419623EA1E2}" type="presParOf" srcId="{0339E4CC-7625-45B5-AD4F-CE18029ED6DD}" destId="{C1173FDD-9BD7-41EF-B327-8E4098087493}" srcOrd="6" destOrd="0" presId="urn:microsoft.com/office/officeart/2005/8/layout/orgChart1"/>
    <dgm:cxn modelId="{330812F5-E912-4534-99C2-9A450F7F9B06}" type="presParOf" srcId="{0339E4CC-7625-45B5-AD4F-CE18029ED6DD}" destId="{9504892F-FC7A-4688-B3AF-9889EA8F5D50}" srcOrd="7" destOrd="0" presId="urn:microsoft.com/office/officeart/2005/8/layout/orgChart1"/>
    <dgm:cxn modelId="{6A46D171-57FB-45E2-86EF-17689430A69B}" type="presParOf" srcId="{9504892F-FC7A-4688-B3AF-9889EA8F5D50}" destId="{D44A50A3-FE0D-41BC-A2B9-E9B1850EB58A}" srcOrd="0" destOrd="0" presId="urn:microsoft.com/office/officeart/2005/8/layout/orgChart1"/>
    <dgm:cxn modelId="{5B35B130-CECA-4082-BA7F-7F8AA7513924}" type="presParOf" srcId="{D44A50A3-FE0D-41BC-A2B9-E9B1850EB58A}" destId="{ECA53239-B713-4511-A760-30D5DF3E05FD}" srcOrd="0" destOrd="0" presId="urn:microsoft.com/office/officeart/2005/8/layout/orgChart1"/>
    <dgm:cxn modelId="{E15E0D21-67AF-4645-9B0E-104844021573}" type="presParOf" srcId="{D44A50A3-FE0D-41BC-A2B9-E9B1850EB58A}" destId="{08345068-2923-4127-86A1-8F1E29F59DEF}" srcOrd="1" destOrd="0" presId="urn:microsoft.com/office/officeart/2005/8/layout/orgChart1"/>
    <dgm:cxn modelId="{07D22ADA-2003-48EB-A41C-C10C883ACCA6}" type="presParOf" srcId="{9504892F-FC7A-4688-B3AF-9889EA8F5D50}" destId="{923A1555-7759-4240-9B35-0D6710BBE804}" srcOrd="1" destOrd="0" presId="urn:microsoft.com/office/officeart/2005/8/layout/orgChart1"/>
    <dgm:cxn modelId="{7760D7A9-FFC8-4FE3-B76F-51C3F240CE0B}" type="presParOf" srcId="{9504892F-FC7A-4688-B3AF-9889EA8F5D50}" destId="{2DDF62EA-A8ED-4F56-886A-599712B202B8}" srcOrd="2" destOrd="0" presId="urn:microsoft.com/office/officeart/2005/8/layout/orgChart1"/>
    <dgm:cxn modelId="{D6C7368C-8D3A-4E60-A56B-5A9818860768}" type="presParOf" srcId="{20823CF6-803A-4D09-9A35-71B5ACEB8FCB}" destId="{F3ED89B7-AF58-4BFC-BBCB-4726B8492AFD}" srcOrd="2" destOrd="0" presId="urn:microsoft.com/office/officeart/2005/8/layout/orgChart1"/>
    <dgm:cxn modelId="{EF371322-E95A-46C4-8A7D-3624D30A0032}" type="presParOf" srcId="{F3ED89B7-AF58-4BFC-BBCB-4726B8492AFD}" destId="{AB81B77A-4A63-444E-A427-A5BF8E137F33}" srcOrd="0" destOrd="0" presId="urn:microsoft.com/office/officeart/2005/8/layout/orgChart1"/>
    <dgm:cxn modelId="{F1492D4F-638D-4AAE-A41D-3E2562C37986}" type="presParOf" srcId="{F3ED89B7-AF58-4BFC-BBCB-4726B8492AFD}" destId="{5466EE98-5D55-4B3C-8B86-5427BB4AB314}" srcOrd="1" destOrd="0" presId="urn:microsoft.com/office/officeart/2005/8/layout/orgChart1"/>
    <dgm:cxn modelId="{251B390A-82DB-4A5B-B805-85B09486FD90}" type="presParOf" srcId="{5466EE98-5D55-4B3C-8B86-5427BB4AB314}" destId="{A39DC6C4-9714-46D6-8004-3CBAFC20EF4C}" srcOrd="0" destOrd="0" presId="urn:microsoft.com/office/officeart/2005/8/layout/orgChart1"/>
    <dgm:cxn modelId="{3318B010-B58A-4540-917D-B39539801F2D}" type="presParOf" srcId="{A39DC6C4-9714-46D6-8004-3CBAFC20EF4C}" destId="{944FCD26-9DC5-4915-8F35-DC15C9D89972}" srcOrd="0" destOrd="0" presId="urn:microsoft.com/office/officeart/2005/8/layout/orgChart1"/>
    <dgm:cxn modelId="{F4133669-7B41-4D7B-8703-87CAC62BEE39}" type="presParOf" srcId="{A39DC6C4-9714-46D6-8004-3CBAFC20EF4C}" destId="{7A86A7EF-2BC1-4BF9-B25C-55D8CB8E8865}" srcOrd="1" destOrd="0" presId="urn:microsoft.com/office/officeart/2005/8/layout/orgChart1"/>
    <dgm:cxn modelId="{86977808-427A-4C31-992E-5C493678A15D}" type="presParOf" srcId="{5466EE98-5D55-4B3C-8B86-5427BB4AB314}" destId="{7B8A99F4-8590-4AAE-95FC-C24D0CE3FC99}" srcOrd="1" destOrd="0" presId="urn:microsoft.com/office/officeart/2005/8/layout/orgChart1"/>
    <dgm:cxn modelId="{0317EDCE-9036-4095-8605-148E14C9568A}" type="presParOf" srcId="{5466EE98-5D55-4B3C-8B86-5427BB4AB314}" destId="{78CD42D8-7AF1-4090-B93E-BDF291AC542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9A013-6A55-4D72-A62A-0393053795A1}"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2D03DC6A-0B45-4337-B77E-B2706CD24957}">
      <dgm:prSet phldrT="[Text]" custT="1"/>
      <dgm:spPr/>
      <dgm:t>
        <a:bodyPr/>
        <a:lstStyle/>
        <a:p>
          <a:r>
            <a:rPr lang="en-US" sz="1200" u="sng" dirty="0" smtClean="0">
              <a:solidFill>
                <a:srgbClr val="0F5DAB"/>
              </a:solidFill>
            </a:rPr>
            <a:t>G. Huffman</a:t>
          </a:r>
          <a:endParaRPr lang="fr-FR" sz="1200" u="sng" dirty="0" smtClean="0">
            <a:solidFill>
              <a:srgbClr val="1C4D5A"/>
            </a:solidFill>
            <a:latin typeface="Calibri" panose="020F0502020204030204" pitchFamily="34" charset="0"/>
          </a:endParaRPr>
        </a:p>
        <a:p>
          <a:r>
            <a:rPr lang="fr-FR" sz="1200" dirty="0" err="1" smtClean="0">
              <a:solidFill>
                <a:srgbClr val="1C4D5A"/>
              </a:solidFill>
              <a:latin typeface="Calibri" panose="020F0502020204030204" pitchFamily="34" charset="0"/>
            </a:rPr>
            <a:t>EWVs</a:t>
          </a:r>
          <a:r>
            <a:rPr lang="fr-FR" sz="1200" dirty="0" smtClean="0">
              <a:solidFill>
                <a:srgbClr val="1C4D5A"/>
              </a:solidFill>
              <a:latin typeface="Calibri" panose="020F0502020204030204" pitchFamily="34" charset="0"/>
            </a:rPr>
            <a:t> and observations</a:t>
          </a:r>
          <a:endParaRPr lang="en-US" sz="1200" dirty="0">
            <a:solidFill>
              <a:srgbClr val="1C4D5A"/>
            </a:solidFill>
          </a:endParaRPr>
        </a:p>
      </dgm:t>
    </dgm:pt>
    <dgm:pt modelId="{6ECD8757-2EE3-4D27-86CE-A9761DC50925}" type="parTrans" cxnId="{5237F7E7-FFC6-4E65-8148-1DE5D08414F7}">
      <dgm:prSet/>
      <dgm:spPr/>
      <dgm:t>
        <a:bodyPr/>
        <a:lstStyle/>
        <a:p>
          <a:endParaRPr lang="en-US"/>
        </a:p>
      </dgm:t>
    </dgm:pt>
    <dgm:pt modelId="{79EDCA7D-2EA9-4138-824D-DCA461C1B239}" type="sibTrans" cxnId="{5237F7E7-FFC6-4E65-8148-1DE5D08414F7}">
      <dgm:prSet/>
      <dgm:spPr/>
      <dgm:t>
        <a:bodyPr/>
        <a:lstStyle/>
        <a:p>
          <a:endParaRPr lang="en-US"/>
        </a:p>
      </dgm:t>
    </dgm:pt>
    <dgm:pt modelId="{B5E63B25-C002-479D-8B07-FF17441A63EC}">
      <dgm:prSet phldrT="[Text]" custT="1"/>
      <dgm:spPr/>
      <dgm:t>
        <a:bodyPr/>
        <a:lstStyle/>
        <a:p>
          <a:pPr>
            <a:lnSpc>
              <a:spcPct val="90000"/>
            </a:lnSpc>
            <a:spcAft>
              <a:spcPct val="35000"/>
            </a:spcAft>
          </a:pPr>
          <a:r>
            <a:rPr lang="en-US" altLang="en-US" sz="1200"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 </a:t>
          </a:r>
          <a:r>
            <a:rPr lang="en-US" altLang="en-US" sz="1200" u="none"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Limaye</a:t>
          </a:r>
          <a:r>
            <a:rPr lang="en-US" altLang="en-US" sz="1200"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&amp; E. </a:t>
          </a:r>
          <a:r>
            <a:rPr lang="en-US" altLang="en-US" sz="1200" u="sng"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Beighley</a:t>
          </a:r>
          <a:endParaRPr lang="fr-FR" sz="1200" u="sng" dirty="0" smtClean="0">
            <a:solidFill>
              <a:srgbClr val="1C4D5A"/>
            </a:solidFill>
            <a:latin typeface="Calibri" panose="020F0502020204030204" pitchFamily="34" charset="0"/>
          </a:endParaRPr>
        </a:p>
        <a:p>
          <a:pPr>
            <a:lnSpc>
              <a:spcPct val="100000"/>
            </a:lnSpc>
            <a:spcAft>
              <a:spcPts val="0"/>
            </a:spcAft>
          </a:pPr>
          <a:r>
            <a:rPr lang="fr-FR" sz="1200" dirty="0" smtClean="0">
              <a:solidFill>
                <a:srgbClr val="1C4D5A"/>
              </a:solidFill>
              <a:latin typeface="Calibri" panose="020F0502020204030204" pitchFamily="34" charset="0"/>
            </a:rPr>
            <a:t>Science, applications </a:t>
          </a:r>
        </a:p>
        <a:p>
          <a:pPr>
            <a:lnSpc>
              <a:spcPct val="100000"/>
            </a:lnSpc>
            <a:spcAft>
              <a:spcPts val="0"/>
            </a:spcAft>
          </a:pPr>
          <a:r>
            <a:rPr lang="fr-FR" sz="1200" dirty="0" err="1" smtClean="0">
              <a:solidFill>
                <a:srgbClr val="1C4D5A"/>
              </a:solidFill>
              <a:latin typeface="Calibri" panose="020F0502020204030204" pitchFamily="34" charset="0"/>
            </a:rPr>
            <a:t>product</a:t>
          </a:r>
          <a:r>
            <a:rPr lang="fr-FR" sz="1200" dirty="0" smtClean="0">
              <a:solidFill>
                <a:srgbClr val="1C4D5A"/>
              </a:solidFill>
              <a:latin typeface="Calibri" panose="020F0502020204030204" pitchFamily="34" charset="0"/>
            </a:rPr>
            <a:t> </a:t>
          </a:r>
          <a:r>
            <a:rPr lang="fr-FR" sz="1200" dirty="0" err="1" smtClean="0">
              <a:solidFill>
                <a:srgbClr val="1C4D5A"/>
              </a:solidFill>
              <a:latin typeface="Calibri" panose="020F0502020204030204" pitchFamily="34" charset="0"/>
            </a:rPr>
            <a:t>development</a:t>
          </a:r>
          <a:endParaRPr lang="fr-FR" sz="1200" dirty="0" smtClean="0">
            <a:solidFill>
              <a:srgbClr val="1C4D5A"/>
            </a:solidFill>
            <a:latin typeface="Calibri" panose="020F0502020204030204" pitchFamily="34" charset="0"/>
          </a:endParaRPr>
        </a:p>
      </dgm:t>
    </dgm:pt>
    <dgm:pt modelId="{CEE5B340-CB6E-4C36-A120-1069152A0829}" type="parTrans" cxnId="{236FB9F7-9500-4F6D-A6B1-010FE9483CCF}">
      <dgm:prSet/>
      <dgm:spPr/>
      <dgm:t>
        <a:bodyPr/>
        <a:lstStyle/>
        <a:p>
          <a:endParaRPr lang="en-US"/>
        </a:p>
      </dgm:t>
    </dgm:pt>
    <dgm:pt modelId="{6AFD190D-AE12-43E4-A870-3517AEE1608D}" type="sibTrans" cxnId="{236FB9F7-9500-4F6D-A6B1-010FE9483CCF}">
      <dgm:prSet/>
      <dgm:spPr/>
      <dgm:t>
        <a:bodyPr/>
        <a:lstStyle/>
        <a:p>
          <a:endParaRPr lang="en-US"/>
        </a:p>
      </dgm:t>
    </dgm:pt>
    <dgm:pt modelId="{ADDA2BA2-DF20-42E6-A910-7698FE5BDE92}">
      <dgm:prSet phldrT="[Text]" custT="1"/>
      <dgm:spPr/>
      <dgm:t>
        <a:bodyPr/>
        <a:lstStyle/>
        <a:p>
          <a:r>
            <a:rPr lang="en-US" sz="1200" u="sng" dirty="0" smtClean="0">
              <a:solidFill>
                <a:srgbClr val="0F5DAB"/>
              </a:solidFill>
            </a:rPr>
            <a:t>J. Nelson</a:t>
          </a:r>
          <a:endParaRPr lang="fr-FR" sz="1200" u="sng" dirty="0" smtClean="0">
            <a:solidFill>
              <a:srgbClr val="1C4D5A"/>
            </a:solidFill>
            <a:latin typeface="Calibri" panose="020F0502020204030204" pitchFamily="34" charset="0"/>
          </a:endParaRPr>
        </a:p>
        <a:p>
          <a:r>
            <a:rPr lang="fr-FR" sz="1200" dirty="0" smtClean="0">
              <a:solidFill>
                <a:srgbClr val="1C4D5A"/>
              </a:solidFill>
              <a:latin typeface="Calibri" panose="020F0502020204030204" pitchFamily="34" charset="0"/>
            </a:rPr>
            <a:t>Data </a:t>
          </a:r>
          <a:r>
            <a:rPr lang="fr-FR" sz="1200" dirty="0" err="1" smtClean="0">
              <a:solidFill>
                <a:srgbClr val="1C4D5A"/>
              </a:solidFill>
              <a:latin typeface="Calibri" panose="020F0502020204030204" pitchFamily="34" charset="0"/>
            </a:rPr>
            <a:t>dissemination</a:t>
          </a:r>
          <a:r>
            <a:rPr lang="fr-FR" sz="1200" dirty="0" smtClean="0">
              <a:solidFill>
                <a:srgbClr val="1C4D5A"/>
              </a:solidFill>
              <a:latin typeface="Calibri" panose="020F0502020204030204" pitchFamily="34" charset="0"/>
            </a:rPr>
            <a:t>, </a:t>
          </a:r>
          <a:r>
            <a:rPr lang="fr-FR" sz="1200" dirty="0" err="1" smtClean="0">
              <a:solidFill>
                <a:srgbClr val="1C4D5A"/>
              </a:solidFill>
              <a:latin typeface="Calibri" panose="020F0502020204030204" pitchFamily="34" charset="0"/>
            </a:rPr>
            <a:t>portals</a:t>
          </a:r>
          <a:r>
            <a:rPr lang="fr-FR" sz="1200" dirty="0" smtClean="0">
              <a:solidFill>
                <a:srgbClr val="1C4D5A"/>
              </a:solidFill>
              <a:latin typeface="Calibri" panose="020F0502020204030204" pitchFamily="34" charset="0"/>
            </a:rPr>
            <a:t> &amp; </a:t>
          </a:r>
          <a:r>
            <a:rPr lang="fr-FR" sz="1200" dirty="0" err="1" smtClean="0">
              <a:solidFill>
                <a:srgbClr val="1C4D5A"/>
              </a:solidFill>
              <a:latin typeface="Calibri" panose="020F0502020204030204" pitchFamily="34" charset="0"/>
            </a:rPr>
            <a:t>capacity</a:t>
          </a:r>
          <a:r>
            <a:rPr lang="fr-FR" sz="1200" dirty="0" smtClean="0">
              <a:solidFill>
                <a:srgbClr val="1C4D5A"/>
              </a:solidFill>
              <a:latin typeface="Calibri" panose="020F0502020204030204" pitchFamily="34" charset="0"/>
            </a:rPr>
            <a:t> building</a:t>
          </a:r>
          <a:endParaRPr lang="en-US" sz="1200" dirty="0">
            <a:solidFill>
              <a:srgbClr val="1C4D5A"/>
            </a:solidFill>
          </a:endParaRPr>
        </a:p>
      </dgm:t>
    </dgm:pt>
    <dgm:pt modelId="{71E21E19-9428-4C1F-AE26-940186CF72EC}" type="parTrans" cxnId="{442EA4EE-90DA-4209-90F1-EADA407B3F71}">
      <dgm:prSet/>
      <dgm:spPr/>
      <dgm:t>
        <a:bodyPr/>
        <a:lstStyle/>
        <a:p>
          <a:endParaRPr lang="en-US"/>
        </a:p>
      </dgm:t>
    </dgm:pt>
    <dgm:pt modelId="{AE195954-CAE7-493B-A4CC-DC1CBDAF92E9}" type="sibTrans" cxnId="{442EA4EE-90DA-4209-90F1-EADA407B3F71}">
      <dgm:prSet/>
      <dgm:spPr/>
      <dgm:t>
        <a:bodyPr/>
        <a:lstStyle/>
        <a:p>
          <a:endParaRPr lang="en-US"/>
        </a:p>
      </dgm:t>
    </dgm:pt>
    <dgm:pt modelId="{8B60B082-A920-44D3-A135-7E4FF12598DF}">
      <dgm:prSet phldrT="[Text]" custT="1"/>
      <dgm:spPr/>
      <dgm:t>
        <a:bodyPr/>
        <a:lstStyle/>
        <a:p>
          <a:r>
            <a:rPr lang="en-US" sz="1200" u="sng" dirty="0" smtClean="0">
              <a:solidFill>
                <a:srgbClr val="0F5DAB"/>
              </a:solidFill>
            </a:rPr>
            <a:t>R. Alabaster</a:t>
          </a:r>
          <a:endParaRPr lang="fr-FR" sz="1200" u="sng" dirty="0" smtClean="0">
            <a:solidFill>
              <a:srgbClr val="1C4D5A"/>
            </a:solidFill>
            <a:latin typeface="Calibri" panose="020F0502020204030204" pitchFamily="34" charset="0"/>
          </a:endParaRPr>
        </a:p>
        <a:p>
          <a:r>
            <a:rPr lang="fr-FR" sz="1200" dirty="0" err="1" smtClean="0">
              <a:solidFill>
                <a:srgbClr val="1C4D5A"/>
              </a:solidFill>
              <a:latin typeface="Calibri" panose="020F0502020204030204" pitchFamily="34" charset="0"/>
            </a:rPr>
            <a:t>Socio-Economic</a:t>
          </a:r>
          <a:r>
            <a:rPr lang="fr-FR" sz="1200" dirty="0" smtClean="0">
              <a:solidFill>
                <a:srgbClr val="1C4D5A"/>
              </a:solidFill>
              <a:latin typeface="Calibri" panose="020F0502020204030204" pitchFamily="34" charset="0"/>
            </a:rPr>
            <a:t> issues and Policy linkages</a:t>
          </a:r>
          <a:endParaRPr lang="en-US" sz="1200" dirty="0">
            <a:solidFill>
              <a:srgbClr val="1C4D5A"/>
            </a:solidFill>
          </a:endParaRPr>
        </a:p>
      </dgm:t>
    </dgm:pt>
    <dgm:pt modelId="{A756DEFB-2640-4756-8837-B5431A7F62BF}" type="parTrans" cxnId="{F714AA25-5051-4892-9FCE-A1A1F239ED70}">
      <dgm:prSet/>
      <dgm:spPr/>
      <dgm:t>
        <a:bodyPr/>
        <a:lstStyle/>
        <a:p>
          <a:endParaRPr lang="en-US"/>
        </a:p>
      </dgm:t>
    </dgm:pt>
    <dgm:pt modelId="{BC816234-1261-4F66-BA1C-F79A50829D67}" type="sibTrans" cxnId="{F714AA25-5051-4892-9FCE-A1A1F239ED70}">
      <dgm:prSet/>
      <dgm:spPr/>
      <dgm:t>
        <a:bodyPr/>
        <a:lstStyle/>
        <a:p>
          <a:endParaRPr lang="en-US"/>
        </a:p>
      </dgm:t>
    </dgm:pt>
    <dgm:pt modelId="{BE33E39D-5F6B-4656-81DB-5ADEEB178F54}" type="pres">
      <dgm:prSet presAssocID="{D709A013-6A55-4D72-A62A-0393053795A1}" presName="hierChild1" presStyleCnt="0">
        <dgm:presLayoutVars>
          <dgm:orgChart val="1"/>
          <dgm:chPref val="1"/>
          <dgm:dir/>
          <dgm:animOne val="branch"/>
          <dgm:animLvl val="lvl"/>
          <dgm:resizeHandles/>
        </dgm:presLayoutVars>
      </dgm:prSet>
      <dgm:spPr/>
      <dgm:t>
        <a:bodyPr/>
        <a:lstStyle/>
        <a:p>
          <a:endParaRPr lang="en-US"/>
        </a:p>
      </dgm:t>
    </dgm:pt>
    <dgm:pt modelId="{74848099-CA3A-4E97-B6B4-AB94360DD31C}" type="pres">
      <dgm:prSet presAssocID="{B5E63B25-C002-479D-8B07-FF17441A63EC}" presName="hierRoot1" presStyleCnt="0">
        <dgm:presLayoutVars>
          <dgm:hierBranch val="init"/>
        </dgm:presLayoutVars>
      </dgm:prSet>
      <dgm:spPr/>
    </dgm:pt>
    <dgm:pt modelId="{969E7562-8185-4A75-B1E0-EF27590936D2}" type="pres">
      <dgm:prSet presAssocID="{B5E63B25-C002-479D-8B07-FF17441A63EC}" presName="rootComposite1" presStyleCnt="0"/>
      <dgm:spPr/>
    </dgm:pt>
    <dgm:pt modelId="{8027F9E2-246B-4EB5-820A-4F00341821C4}" type="pres">
      <dgm:prSet presAssocID="{B5E63B25-C002-479D-8B07-FF17441A63EC}" presName="rootText1" presStyleLbl="node0" presStyleIdx="0" presStyleCnt="4" custScaleY="75197" custLinFactNeighborX="1876">
        <dgm:presLayoutVars>
          <dgm:chPref val="3"/>
        </dgm:presLayoutVars>
      </dgm:prSet>
      <dgm:spPr/>
      <dgm:t>
        <a:bodyPr/>
        <a:lstStyle/>
        <a:p>
          <a:endParaRPr lang="en-US"/>
        </a:p>
      </dgm:t>
    </dgm:pt>
    <dgm:pt modelId="{1324E6C0-3BBF-4940-A4F6-398D83151B7B}" type="pres">
      <dgm:prSet presAssocID="{B5E63B25-C002-479D-8B07-FF17441A63EC}" presName="rootConnector1" presStyleLbl="node1" presStyleIdx="0" presStyleCnt="0"/>
      <dgm:spPr/>
      <dgm:t>
        <a:bodyPr/>
        <a:lstStyle/>
        <a:p>
          <a:endParaRPr lang="en-US"/>
        </a:p>
      </dgm:t>
    </dgm:pt>
    <dgm:pt modelId="{FC8A38EE-D1D3-4D90-9A71-4FFA770F2484}" type="pres">
      <dgm:prSet presAssocID="{B5E63B25-C002-479D-8B07-FF17441A63EC}" presName="hierChild2" presStyleCnt="0"/>
      <dgm:spPr/>
    </dgm:pt>
    <dgm:pt modelId="{DFCAC2C7-6B50-4203-B743-BB7091027EE2}" type="pres">
      <dgm:prSet presAssocID="{B5E63B25-C002-479D-8B07-FF17441A63EC}" presName="hierChild3" presStyleCnt="0"/>
      <dgm:spPr/>
    </dgm:pt>
    <dgm:pt modelId="{5AC6F517-3A4C-4DDE-84FB-CE47431FD84E}" type="pres">
      <dgm:prSet presAssocID="{2D03DC6A-0B45-4337-B77E-B2706CD24957}" presName="hierRoot1" presStyleCnt="0">
        <dgm:presLayoutVars>
          <dgm:hierBranch val="init"/>
        </dgm:presLayoutVars>
      </dgm:prSet>
      <dgm:spPr/>
    </dgm:pt>
    <dgm:pt modelId="{BD3A7985-A166-451F-9194-DE4ACF3A66F6}" type="pres">
      <dgm:prSet presAssocID="{2D03DC6A-0B45-4337-B77E-B2706CD24957}" presName="rootComposite1" presStyleCnt="0"/>
      <dgm:spPr/>
    </dgm:pt>
    <dgm:pt modelId="{810A8BBE-B84F-4B63-AABE-4D10F4C8677D}" type="pres">
      <dgm:prSet presAssocID="{2D03DC6A-0B45-4337-B77E-B2706CD24957}" presName="rootText1" presStyleLbl="node0" presStyleIdx="1" presStyleCnt="4" custScaleX="108498" custScaleY="75197" custLinFactNeighborX="-557" custLinFactNeighborY="78">
        <dgm:presLayoutVars>
          <dgm:chPref val="3"/>
        </dgm:presLayoutVars>
      </dgm:prSet>
      <dgm:spPr/>
      <dgm:t>
        <a:bodyPr/>
        <a:lstStyle/>
        <a:p>
          <a:endParaRPr lang="en-US"/>
        </a:p>
      </dgm:t>
    </dgm:pt>
    <dgm:pt modelId="{B5EEA2ED-2530-4DA9-82E0-B2DF6EA352F9}" type="pres">
      <dgm:prSet presAssocID="{2D03DC6A-0B45-4337-B77E-B2706CD24957}" presName="rootConnector1" presStyleLbl="node1" presStyleIdx="0" presStyleCnt="0"/>
      <dgm:spPr/>
      <dgm:t>
        <a:bodyPr/>
        <a:lstStyle/>
        <a:p>
          <a:endParaRPr lang="en-US"/>
        </a:p>
      </dgm:t>
    </dgm:pt>
    <dgm:pt modelId="{829AFF06-E8FA-42D4-9AEC-2E89D30541EA}" type="pres">
      <dgm:prSet presAssocID="{2D03DC6A-0B45-4337-B77E-B2706CD24957}" presName="hierChild2" presStyleCnt="0"/>
      <dgm:spPr/>
    </dgm:pt>
    <dgm:pt modelId="{3483AF0D-4A9D-4E9F-A70D-E3EF0541FBF7}" type="pres">
      <dgm:prSet presAssocID="{2D03DC6A-0B45-4337-B77E-B2706CD24957}" presName="hierChild3" presStyleCnt="0"/>
      <dgm:spPr/>
    </dgm:pt>
    <dgm:pt modelId="{3B2AF30F-0A87-4019-BBAF-B97FF7686A24}" type="pres">
      <dgm:prSet presAssocID="{ADDA2BA2-DF20-42E6-A910-7698FE5BDE92}" presName="hierRoot1" presStyleCnt="0">
        <dgm:presLayoutVars>
          <dgm:hierBranch val="init"/>
        </dgm:presLayoutVars>
      </dgm:prSet>
      <dgm:spPr/>
    </dgm:pt>
    <dgm:pt modelId="{7A7D448A-F613-4598-94EB-481A00C2B3E4}" type="pres">
      <dgm:prSet presAssocID="{ADDA2BA2-DF20-42E6-A910-7698FE5BDE92}" presName="rootComposite1" presStyleCnt="0"/>
      <dgm:spPr/>
    </dgm:pt>
    <dgm:pt modelId="{D7A47C5E-BC7B-4E71-A7D8-ED44BB69F48A}" type="pres">
      <dgm:prSet presAssocID="{ADDA2BA2-DF20-42E6-A910-7698FE5BDE92}" presName="rootText1" presStyleLbl="node0" presStyleIdx="2" presStyleCnt="4" custScaleX="108498" custScaleY="75197" custLinFactNeighborX="-557" custLinFactNeighborY="78">
        <dgm:presLayoutVars>
          <dgm:chPref val="3"/>
        </dgm:presLayoutVars>
      </dgm:prSet>
      <dgm:spPr/>
      <dgm:t>
        <a:bodyPr/>
        <a:lstStyle/>
        <a:p>
          <a:endParaRPr lang="en-US"/>
        </a:p>
      </dgm:t>
    </dgm:pt>
    <dgm:pt modelId="{2F7C6A51-A6A0-4375-93D2-C77577A07F6C}" type="pres">
      <dgm:prSet presAssocID="{ADDA2BA2-DF20-42E6-A910-7698FE5BDE92}" presName="rootConnector1" presStyleLbl="node1" presStyleIdx="0" presStyleCnt="0"/>
      <dgm:spPr/>
      <dgm:t>
        <a:bodyPr/>
        <a:lstStyle/>
        <a:p>
          <a:endParaRPr lang="en-US"/>
        </a:p>
      </dgm:t>
    </dgm:pt>
    <dgm:pt modelId="{B451C4B6-1193-479C-8589-0CB97C33E955}" type="pres">
      <dgm:prSet presAssocID="{ADDA2BA2-DF20-42E6-A910-7698FE5BDE92}" presName="hierChild2" presStyleCnt="0"/>
      <dgm:spPr/>
    </dgm:pt>
    <dgm:pt modelId="{C5B98529-A46A-416E-84BF-15ABEBE2EF7A}" type="pres">
      <dgm:prSet presAssocID="{ADDA2BA2-DF20-42E6-A910-7698FE5BDE92}" presName="hierChild3" presStyleCnt="0"/>
      <dgm:spPr/>
    </dgm:pt>
    <dgm:pt modelId="{6716F915-1581-4C6B-BD75-12A42A8E3241}" type="pres">
      <dgm:prSet presAssocID="{8B60B082-A920-44D3-A135-7E4FF12598DF}" presName="hierRoot1" presStyleCnt="0">
        <dgm:presLayoutVars>
          <dgm:hierBranch val="init"/>
        </dgm:presLayoutVars>
      </dgm:prSet>
      <dgm:spPr/>
    </dgm:pt>
    <dgm:pt modelId="{5AE4C30C-C05B-4BCB-A48A-9F2AA1794874}" type="pres">
      <dgm:prSet presAssocID="{8B60B082-A920-44D3-A135-7E4FF12598DF}" presName="rootComposite1" presStyleCnt="0"/>
      <dgm:spPr/>
    </dgm:pt>
    <dgm:pt modelId="{FB22A987-6B56-4399-AF86-008D09278BD6}" type="pres">
      <dgm:prSet presAssocID="{8B60B082-A920-44D3-A135-7E4FF12598DF}" presName="rootText1" presStyleLbl="node0" presStyleIdx="3" presStyleCnt="4" custScaleX="108498" custScaleY="75197" custLinFactNeighborX="-557" custLinFactNeighborY="78">
        <dgm:presLayoutVars>
          <dgm:chPref val="3"/>
        </dgm:presLayoutVars>
      </dgm:prSet>
      <dgm:spPr/>
      <dgm:t>
        <a:bodyPr/>
        <a:lstStyle/>
        <a:p>
          <a:endParaRPr lang="en-US"/>
        </a:p>
      </dgm:t>
    </dgm:pt>
    <dgm:pt modelId="{E78C5A36-C0DF-4DB9-8212-CDDA8960E67D}" type="pres">
      <dgm:prSet presAssocID="{8B60B082-A920-44D3-A135-7E4FF12598DF}" presName="rootConnector1" presStyleLbl="node1" presStyleIdx="0" presStyleCnt="0"/>
      <dgm:spPr/>
      <dgm:t>
        <a:bodyPr/>
        <a:lstStyle/>
        <a:p>
          <a:endParaRPr lang="en-US"/>
        </a:p>
      </dgm:t>
    </dgm:pt>
    <dgm:pt modelId="{6D7B9EDD-94F9-4564-B052-7ABA9E7A80F6}" type="pres">
      <dgm:prSet presAssocID="{8B60B082-A920-44D3-A135-7E4FF12598DF}" presName="hierChild2" presStyleCnt="0"/>
      <dgm:spPr/>
    </dgm:pt>
    <dgm:pt modelId="{11189C6D-26CC-463B-ACE6-74F269AADCA2}" type="pres">
      <dgm:prSet presAssocID="{8B60B082-A920-44D3-A135-7E4FF12598DF}" presName="hierChild3" presStyleCnt="0"/>
      <dgm:spPr/>
    </dgm:pt>
  </dgm:ptLst>
  <dgm:cxnLst>
    <dgm:cxn modelId="{AFE43BDB-EB36-49F5-B7A4-DAB4F7A5FD08}" type="presOf" srcId="{2D03DC6A-0B45-4337-B77E-B2706CD24957}" destId="{B5EEA2ED-2530-4DA9-82E0-B2DF6EA352F9}" srcOrd="1" destOrd="0" presId="urn:microsoft.com/office/officeart/2005/8/layout/orgChart1"/>
    <dgm:cxn modelId="{F662C0A3-30A0-49CF-819A-8EE5F9754817}" type="presOf" srcId="{B5E63B25-C002-479D-8B07-FF17441A63EC}" destId="{1324E6C0-3BBF-4940-A4F6-398D83151B7B}" srcOrd="1" destOrd="0" presId="urn:microsoft.com/office/officeart/2005/8/layout/orgChart1"/>
    <dgm:cxn modelId="{688B0323-8E10-45A6-A7E9-D19DEC961217}" type="presOf" srcId="{B5E63B25-C002-479D-8B07-FF17441A63EC}" destId="{8027F9E2-246B-4EB5-820A-4F00341821C4}" srcOrd="0" destOrd="0" presId="urn:microsoft.com/office/officeart/2005/8/layout/orgChart1"/>
    <dgm:cxn modelId="{ECCA6D41-EB56-4C6B-8C5E-AC559444BAE4}" type="presOf" srcId="{ADDA2BA2-DF20-42E6-A910-7698FE5BDE92}" destId="{2F7C6A51-A6A0-4375-93D2-C77577A07F6C}" srcOrd="1" destOrd="0" presId="urn:microsoft.com/office/officeart/2005/8/layout/orgChart1"/>
    <dgm:cxn modelId="{3AD42FF0-A5D5-4399-9CF4-4ACDAEA4CE9E}" type="presOf" srcId="{2D03DC6A-0B45-4337-B77E-B2706CD24957}" destId="{810A8BBE-B84F-4B63-AABE-4D10F4C8677D}" srcOrd="0" destOrd="0" presId="urn:microsoft.com/office/officeart/2005/8/layout/orgChart1"/>
    <dgm:cxn modelId="{47B9E78D-B19D-49AC-8981-28186A0291FA}" type="presOf" srcId="{D709A013-6A55-4D72-A62A-0393053795A1}" destId="{BE33E39D-5F6B-4656-81DB-5ADEEB178F54}" srcOrd="0" destOrd="0" presId="urn:microsoft.com/office/officeart/2005/8/layout/orgChart1"/>
    <dgm:cxn modelId="{442EA4EE-90DA-4209-90F1-EADA407B3F71}" srcId="{D709A013-6A55-4D72-A62A-0393053795A1}" destId="{ADDA2BA2-DF20-42E6-A910-7698FE5BDE92}" srcOrd="2" destOrd="0" parTransId="{71E21E19-9428-4C1F-AE26-940186CF72EC}" sibTransId="{AE195954-CAE7-493B-A4CC-DC1CBDAF92E9}"/>
    <dgm:cxn modelId="{C12A5291-E505-4018-892D-CF75173E10FF}" type="presOf" srcId="{8B60B082-A920-44D3-A135-7E4FF12598DF}" destId="{FB22A987-6B56-4399-AF86-008D09278BD6}" srcOrd="0" destOrd="0" presId="urn:microsoft.com/office/officeart/2005/8/layout/orgChart1"/>
    <dgm:cxn modelId="{EDCFAB3B-BBDA-4786-90EB-496D616868A3}" type="presOf" srcId="{8B60B082-A920-44D3-A135-7E4FF12598DF}" destId="{E78C5A36-C0DF-4DB9-8212-CDDA8960E67D}" srcOrd="1" destOrd="0" presId="urn:microsoft.com/office/officeart/2005/8/layout/orgChart1"/>
    <dgm:cxn modelId="{AC8B526C-BA81-43B8-9363-62AC2051D1EB}" type="presOf" srcId="{ADDA2BA2-DF20-42E6-A910-7698FE5BDE92}" destId="{D7A47C5E-BC7B-4E71-A7D8-ED44BB69F48A}" srcOrd="0" destOrd="0" presId="urn:microsoft.com/office/officeart/2005/8/layout/orgChart1"/>
    <dgm:cxn modelId="{5237F7E7-FFC6-4E65-8148-1DE5D08414F7}" srcId="{D709A013-6A55-4D72-A62A-0393053795A1}" destId="{2D03DC6A-0B45-4337-B77E-B2706CD24957}" srcOrd="1" destOrd="0" parTransId="{6ECD8757-2EE3-4D27-86CE-A9761DC50925}" sibTransId="{79EDCA7D-2EA9-4138-824D-DCA461C1B239}"/>
    <dgm:cxn modelId="{F714AA25-5051-4892-9FCE-A1A1F239ED70}" srcId="{D709A013-6A55-4D72-A62A-0393053795A1}" destId="{8B60B082-A920-44D3-A135-7E4FF12598DF}" srcOrd="3" destOrd="0" parTransId="{A756DEFB-2640-4756-8837-B5431A7F62BF}" sibTransId="{BC816234-1261-4F66-BA1C-F79A50829D67}"/>
    <dgm:cxn modelId="{236FB9F7-9500-4F6D-A6B1-010FE9483CCF}" srcId="{D709A013-6A55-4D72-A62A-0393053795A1}" destId="{B5E63B25-C002-479D-8B07-FF17441A63EC}" srcOrd="0" destOrd="0" parTransId="{CEE5B340-CB6E-4C36-A120-1069152A0829}" sibTransId="{6AFD190D-AE12-43E4-A870-3517AEE1608D}"/>
    <dgm:cxn modelId="{1F0C85EE-4859-4DAF-91A4-A9655BCB6BEB}" type="presParOf" srcId="{BE33E39D-5F6B-4656-81DB-5ADEEB178F54}" destId="{74848099-CA3A-4E97-B6B4-AB94360DD31C}" srcOrd="0" destOrd="0" presId="urn:microsoft.com/office/officeart/2005/8/layout/orgChart1"/>
    <dgm:cxn modelId="{EF9FF218-EFC1-4F8E-AAEB-131579959EEC}" type="presParOf" srcId="{74848099-CA3A-4E97-B6B4-AB94360DD31C}" destId="{969E7562-8185-4A75-B1E0-EF27590936D2}" srcOrd="0" destOrd="0" presId="urn:microsoft.com/office/officeart/2005/8/layout/orgChart1"/>
    <dgm:cxn modelId="{DDA2ACA8-E4A8-4648-A553-3C127DCA8909}" type="presParOf" srcId="{969E7562-8185-4A75-B1E0-EF27590936D2}" destId="{8027F9E2-246B-4EB5-820A-4F00341821C4}" srcOrd="0" destOrd="0" presId="urn:microsoft.com/office/officeart/2005/8/layout/orgChart1"/>
    <dgm:cxn modelId="{87941C00-4D75-4D6D-ABC5-61FB3969A64F}" type="presParOf" srcId="{969E7562-8185-4A75-B1E0-EF27590936D2}" destId="{1324E6C0-3BBF-4940-A4F6-398D83151B7B}" srcOrd="1" destOrd="0" presId="urn:microsoft.com/office/officeart/2005/8/layout/orgChart1"/>
    <dgm:cxn modelId="{C7934450-9418-42E3-BD3B-C5B0669C31E7}" type="presParOf" srcId="{74848099-CA3A-4E97-B6B4-AB94360DD31C}" destId="{FC8A38EE-D1D3-4D90-9A71-4FFA770F2484}" srcOrd="1" destOrd="0" presId="urn:microsoft.com/office/officeart/2005/8/layout/orgChart1"/>
    <dgm:cxn modelId="{B6B8C19B-DEB5-45C7-B426-AB542F079F88}" type="presParOf" srcId="{74848099-CA3A-4E97-B6B4-AB94360DD31C}" destId="{DFCAC2C7-6B50-4203-B743-BB7091027EE2}" srcOrd="2" destOrd="0" presId="urn:microsoft.com/office/officeart/2005/8/layout/orgChart1"/>
    <dgm:cxn modelId="{975EFE7E-8E1E-4208-9C7D-E9E75147C43A}" type="presParOf" srcId="{BE33E39D-5F6B-4656-81DB-5ADEEB178F54}" destId="{5AC6F517-3A4C-4DDE-84FB-CE47431FD84E}" srcOrd="1" destOrd="0" presId="urn:microsoft.com/office/officeart/2005/8/layout/orgChart1"/>
    <dgm:cxn modelId="{7CA57D87-500A-409B-A486-913D84F6C85D}" type="presParOf" srcId="{5AC6F517-3A4C-4DDE-84FB-CE47431FD84E}" destId="{BD3A7985-A166-451F-9194-DE4ACF3A66F6}" srcOrd="0" destOrd="0" presId="urn:microsoft.com/office/officeart/2005/8/layout/orgChart1"/>
    <dgm:cxn modelId="{41F28E17-A5A9-48BE-B559-F450D8C91E32}" type="presParOf" srcId="{BD3A7985-A166-451F-9194-DE4ACF3A66F6}" destId="{810A8BBE-B84F-4B63-AABE-4D10F4C8677D}" srcOrd="0" destOrd="0" presId="urn:microsoft.com/office/officeart/2005/8/layout/orgChart1"/>
    <dgm:cxn modelId="{E70595F9-D5EA-40F8-BA58-FC5C10F19842}" type="presParOf" srcId="{BD3A7985-A166-451F-9194-DE4ACF3A66F6}" destId="{B5EEA2ED-2530-4DA9-82E0-B2DF6EA352F9}" srcOrd="1" destOrd="0" presId="urn:microsoft.com/office/officeart/2005/8/layout/orgChart1"/>
    <dgm:cxn modelId="{E121F5C4-74C4-4342-A079-EFCC9B7E3689}" type="presParOf" srcId="{5AC6F517-3A4C-4DDE-84FB-CE47431FD84E}" destId="{829AFF06-E8FA-42D4-9AEC-2E89D30541EA}" srcOrd="1" destOrd="0" presId="urn:microsoft.com/office/officeart/2005/8/layout/orgChart1"/>
    <dgm:cxn modelId="{599C1EF8-E114-42DE-8946-8FBE77614809}" type="presParOf" srcId="{5AC6F517-3A4C-4DDE-84FB-CE47431FD84E}" destId="{3483AF0D-4A9D-4E9F-A70D-E3EF0541FBF7}" srcOrd="2" destOrd="0" presId="urn:microsoft.com/office/officeart/2005/8/layout/orgChart1"/>
    <dgm:cxn modelId="{0F622EFB-18EF-4BF2-9902-5E61533D9D1F}" type="presParOf" srcId="{BE33E39D-5F6B-4656-81DB-5ADEEB178F54}" destId="{3B2AF30F-0A87-4019-BBAF-B97FF7686A24}" srcOrd="2" destOrd="0" presId="urn:microsoft.com/office/officeart/2005/8/layout/orgChart1"/>
    <dgm:cxn modelId="{51D8E728-BABA-41B1-B51D-FDA5B9BC4BC8}" type="presParOf" srcId="{3B2AF30F-0A87-4019-BBAF-B97FF7686A24}" destId="{7A7D448A-F613-4598-94EB-481A00C2B3E4}" srcOrd="0" destOrd="0" presId="urn:microsoft.com/office/officeart/2005/8/layout/orgChart1"/>
    <dgm:cxn modelId="{27B2FA09-D661-4BE7-88CD-F30415CE4FC0}" type="presParOf" srcId="{7A7D448A-F613-4598-94EB-481A00C2B3E4}" destId="{D7A47C5E-BC7B-4E71-A7D8-ED44BB69F48A}" srcOrd="0" destOrd="0" presId="urn:microsoft.com/office/officeart/2005/8/layout/orgChart1"/>
    <dgm:cxn modelId="{EE278C78-A037-4FC7-92B2-9044B2C8080F}" type="presParOf" srcId="{7A7D448A-F613-4598-94EB-481A00C2B3E4}" destId="{2F7C6A51-A6A0-4375-93D2-C77577A07F6C}" srcOrd="1" destOrd="0" presId="urn:microsoft.com/office/officeart/2005/8/layout/orgChart1"/>
    <dgm:cxn modelId="{1EBB1422-4FFF-4E38-B13E-1CCFE6099992}" type="presParOf" srcId="{3B2AF30F-0A87-4019-BBAF-B97FF7686A24}" destId="{B451C4B6-1193-479C-8589-0CB97C33E955}" srcOrd="1" destOrd="0" presId="urn:microsoft.com/office/officeart/2005/8/layout/orgChart1"/>
    <dgm:cxn modelId="{02757FA0-D877-4CB5-BBC4-C379C4B401FD}" type="presParOf" srcId="{3B2AF30F-0A87-4019-BBAF-B97FF7686A24}" destId="{C5B98529-A46A-416E-84BF-15ABEBE2EF7A}" srcOrd="2" destOrd="0" presId="urn:microsoft.com/office/officeart/2005/8/layout/orgChart1"/>
    <dgm:cxn modelId="{1D627926-A082-43C5-8999-6D3ECD9F387C}" type="presParOf" srcId="{BE33E39D-5F6B-4656-81DB-5ADEEB178F54}" destId="{6716F915-1581-4C6B-BD75-12A42A8E3241}" srcOrd="3" destOrd="0" presId="urn:microsoft.com/office/officeart/2005/8/layout/orgChart1"/>
    <dgm:cxn modelId="{AC2F3C7C-9C57-486C-BD3B-9CCE90F37D61}" type="presParOf" srcId="{6716F915-1581-4C6B-BD75-12A42A8E3241}" destId="{5AE4C30C-C05B-4BCB-A48A-9F2AA1794874}" srcOrd="0" destOrd="0" presId="urn:microsoft.com/office/officeart/2005/8/layout/orgChart1"/>
    <dgm:cxn modelId="{FD8571CB-74EE-4569-8FB9-4BFB02CC90A4}" type="presParOf" srcId="{5AE4C30C-C05B-4BCB-A48A-9F2AA1794874}" destId="{FB22A987-6B56-4399-AF86-008D09278BD6}" srcOrd="0" destOrd="0" presId="urn:microsoft.com/office/officeart/2005/8/layout/orgChart1"/>
    <dgm:cxn modelId="{721DD48A-2748-4941-9191-96F31A228B0D}" type="presParOf" srcId="{5AE4C30C-C05B-4BCB-A48A-9F2AA1794874}" destId="{E78C5A36-C0DF-4DB9-8212-CDDA8960E67D}" srcOrd="1" destOrd="0" presId="urn:microsoft.com/office/officeart/2005/8/layout/orgChart1"/>
    <dgm:cxn modelId="{84BB0166-740E-4982-8E88-E5A92CA1E620}" type="presParOf" srcId="{6716F915-1581-4C6B-BD75-12A42A8E3241}" destId="{6D7B9EDD-94F9-4564-B052-7ABA9E7A80F6}" srcOrd="1" destOrd="0" presId="urn:microsoft.com/office/officeart/2005/8/layout/orgChart1"/>
    <dgm:cxn modelId="{162A9BB9-6FBA-4140-BC67-650EBD6F9FA1}" type="presParOf" srcId="{6716F915-1581-4C6B-BD75-12A42A8E3241}" destId="{11189C6D-26CC-463B-ACE6-74F269AADCA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1B77A-4A63-444E-A427-A5BF8E137F33}">
      <dsp:nvSpPr>
        <dsp:cNvPr id="0" name=""/>
        <dsp:cNvSpPr/>
      </dsp:nvSpPr>
      <dsp:spPr>
        <a:xfrm>
          <a:off x="3475132" y="881523"/>
          <a:ext cx="953359" cy="741485"/>
        </a:xfrm>
        <a:custGeom>
          <a:avLst/>
          <a:gdLst/>
          <a:ahLst/>
          <a:cxnLst/>
          <a:rect l="0" t="0" r="0" b="0"/>
          <a:pathLst>
            <a:path>
              <a:moveTo>
                <a:pt x="953359" y="0"/>
              </a:moveTo>
              <a:lnTo>
                <a:pt x="953359" y="741485"/>
              </a:lnTo>
              <a:lnTo>
                <a:pt x="0" y="74148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173FDD-9BD7-41EF-B327-8E4098087493}">
      <dsp:nvSpPr>
        <dsp:cNvPr id="0" name=""/>
        <dsp:cNvSpPr/>
      </dsp:nvSpPr>
      <dsp:spPr>
        <a:xfrm>
          <a:off x="4428492" y="881523"/>
          <a:ext cx="3198601" cy="1621329"/>
        </a:xfrm>
        <a:custGeom>
          <a:avLst/>
          <a:gdLst/>
          <a:ahLst/>
          <a:cxnLst/>
          <a:rect l="0" t="0" r="0" b="0"/>
          <a:pathLst>
            <a:path>
              <a:moveTo>
                <a:pt x="0" y="0"/>
              </a:moveTo>
              <a:lnTo>
                <a:pt x="0" y="1436286"/>
              </a:lnTo>
              <a:lnTo>
                <a:pt x="3198601" y="1436286"/>
              </a:lnTo>
              <a:lnTo>
                <a:pt x="3198601" y="16213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A94234-4897-41D3-88DC-F56D04210485}">
      <dsp:nvSpPr>
        <dsp:cNvPr id="0" name=""/>
        <dsp:cNvSpPr/>
      </dsp:nvSpPr>
      <dsp:spPr>
        <a:xfrm>
          <a:off x="4428492" y="881523"/>
          <a:ext cx="1066200" cy="1621329"/>
        </a:xfrm>
        <a:custGeom>
          <a:avLst/>
          <a:gdLst/>
          <a:ahLst/>
          <a:cxnLst/>
          <a:rect l="0" t="0" r="0" b="0"/>
          <a:pathLst>
            <a:path>
              <a:moveTo>
                <a:pt x="0" y="0"/>
              </a:moveTo>
              <a:lnTo>
                <a:pt x="0" y="1436286"/>
              </a:lnTo>
              <a:lnTo>
                <a:pt x="1066200" y="1436286"/>
              </a:lnTo>
              <a:lnTo>
                <a:pt x="1066200" y="16213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D4D83-28A8-4A42-B82F-595F6EED2A35}">
      <dsp:nvSpPr>
        <dsp:cNvPr id="0" name=""/>
        <dsp:cNvSpPr/>
      </dsp:nvSpPr>
      <dsp:spPr>
        <a:xfrm>
          <a:off x="3362291" y="881523"/>
          <a:ext cx="1066200" cy="1621329"/>
        </a:xfrm>
        <a:custGeom>
          <a:avLst/>
          <a:gdLst/>
          <a:ahLst/>
          <a:cxnLst/>
          <a:rect l="0" t="0" r="0" b="0"/>
          <a:pathLst>
            <a:path>
              <a:moveTo>
                <a:pt x="1066200" y="0"/>
              </a:moveTo>
              <a:lnTo>
                <a:pt x="1066200" y="1436286"/>
              </a:lnTo>
              <a:lnTo>
                <a:pt x="0" y="1436286"/>
              </a:lnTo>
              <a:lnTo>
                <a:pt x="0" y="16213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B92BB6-0511-4C30-9AE7-A5B714E4CC9E}">
      <dsp:nvSpPr>
        <dsp:cNvPr id="0" name=""/>
        <dsp:cNvSpPr/>
      </dsp:nvSpPr>
      <dsp:spPr>
        <a:xfrm>
          <a:off x="1229890" y="881523"/>
          <a:ext cx="3198601" cy="1621329"/>
        </a:xfrm>
        <a:custGeom>
          <a:avLst/>
          <a:gdLst/>
          <a:ahLst/>
          <a:cxnLst/>
          <a:rect l="0" t="0" r="0" b="0"/>
          <a:pathLst>
            <a:path>
              <a:moveTo>
                <a:pt x="3198601" y="0"/>
              </a:moveTo>
              <a:lnTo>
                <a:pt x="3198601" y="1436286"/>
              </a:lnTo>
              <a:lnTo>
                <a:pt x="0" y="1436286"/>
              </a:lnTo>
              <a:lnTo>
                <a:pt x="0" y="16213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4A9F40-7E58-468C-8397-D437F15EF118}">
      <dsp:nvSpPr>
        <dsp:cNvPr id="0" name=""/>
        <dsp:cNvSpPr/>
      </dsp:nvSpPr>
      <dsp:spPr>
        <a:xfrm>
          <a:off x="3547334" y="365"/>
          <a:ext cx="1762315" cy="88115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H" sz="1200" kern="1200" dirty="0" err="1" smtClean="0">
              <a:solidFill>
                <a:srgbClr val="1C4D5A"/>
              </a:solidFill>
            </a:rPr>
            <a:t>Steering</a:t>
          </a:r>
          <a:r>
            <a:rPr lang="fr-CH" sz="1200" kern="1200" dirty="0" smtClean="0">
              <a:solidFill>
                <a:srgbClr val="1C4D5A"/>
              </a:solidFill>
            </a:rPr>
            <a:t> </a:t>
          </a:r>
        </a:p>
        <a:p>
          <a:pPr lvl="0" algn="ctr" defTabSz="533400">
            <a:lnSpc>
              <a:spcPct val="90000"/>
            </a:lnSpc>
            <a:spcBef>
              <a:spcPct val="0"/>
            </a:spcBef>
            <a:spcAft>
              <a:spcPct val="35000"/>
            </a:spcAft>
          </a:pPr>
          <a:r>
            <a:rPr lang="fr-CH" sz="1200" kern="1200" dirty="0" err="1" smtClean="0">
              <a:solidFill>
                <a:srgbClr val="1C4D5A"/>
              </a:solidFill>
            </a:rPr>
            <a:t>Committe</a:t>
          </a:r>
          <a:endParaRPr lang="en-US" sz="1200" kern="1200" dirty="0">
            <a:solidFill>
              <a:srgbClr val="1C4D5A"/>
            </a:solidFill>
          </a:endParaRPr>
        </a:p>
      </dsp:txBody>
      <dsp:txXfrm>
        <a:off x="3547334" y="365"/>
        <a:ext cx="1762315" cy="881157"/>
      </dsp:txXfrm>
    </dsp:sp>
    <dsp:sp modelId="{9B1B06F8-29F8-43AF-9FF6-06B4ED09FEE4}">
      <dsp:nvSpPr>
        <dsp:cNvPr id="0" name=""/>
        <dsp:cNvSpPr/>
      </dsp:nvSpPr>
      <dsp:spPr>
        <a:xfrm>
          <a:off x="348732" y="2502852"/>
          <a:ext cx="1762315" cy="88115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rgbClr val="1C4D5A"/>
              </a:solidFill>
              <a:latin typeface="Calibri" panose="020F0502020204030204" pitchFamily="34" charset="0"/>
            </a:rPr>
            <a:t>Science, applications, </a:t>
          </a:r>
          <a:r>
            <a:rPr lang="fr-FR" sz="1200" kern="1200" dirty="0" err="1" smtClean="0">
              <a:solidFill>
                <a:srgbClr val="1C4D5A"/>
              </a:solidFill>
              <a:latin typeface="Calibri" panose="020F0502020204030204" pitchFamily="34" charset="0"/>
            </a:rPr>
            <a:t>product</a:t>
          </a:r>
          <a:r>
            <a:rPr lang="fr-FR" sz="1200" kern="1200" dirty="0" smtClean="0">
              <a:solidFill>
                <a:srgbClr val="1C4D5A"/>
              </a:solidFill>
              <a:latin typeface="Calibri" panose="020F0502020204030204" pitchFamily="34" charset="0"/>
            </a:rPr>
            <a:t> </a:t>
          </a:r>
          <a:r>
            <a:rPr lang="fr-FR" sz="1200" kern="1200" dirty="0" err="1" smtClean="0">
              <a:solidFill>
                <a:srgbClr val="1C4D5A"/>
              </a:solidFill>
              <a:latin typeface="Calibri" panose="020F0502020204030204" pitchFamily="34" charset="0"/>
            </a:rPr>
            <a:t>development</a:t>
          </a:r>
          <a:endParaRPr lang="en-US" sz="1200" kern="1200" dirty="0">
            <a:solidFill>
              <a:srgbClr val="1C4D5A"/>
            </a:solidFill>
          </a:endParaRPr>
        </a:p>
      </dsp:txBody>
      <dsp:txXfrm>
        <a:off x="348732" y="2502852"/>
        <a:ext cx="1762315" cy="881157"/>
      </dsp:txXfrm>
    </dsp:sp>
    <dsp:sp modelId="{09B2804A-52CE-490C-82B2-4A1D43996315}">
      <dsp:nvSpPr>
        <dsp:cNvPr id="0" name=""/>
        <dsp:cNvSpPr/>
      </dsp:nvSpPr>
      <dsp:spPr>
        <a:xfrm>
          <a:off x="2481134" y="2502852"/>
          <a:ext cx="1762315" cy="88115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err="1" smtClean="0">
              <a:solidFill>
                <a:srgbClr val="1C4D5A"/>
              </a:solidFill>
              <a:latin typeface="Calibri" panose="020F0502020204030204" pitchFamily="34" charset="0"/>
            </a:rPr>
            <a:t>EWVs</a:t>
          </a:r>
          <a:r>
            <a:rPr lang="fr-FR" sz="1200" kern="1200" dirty="0" smtClean="0">
              <a:solidFill>
                <a:srgbClr val="1C4D5A"/>
              </a:solidFill>
              <a:latin typeface="Calibri" panose="020F0502020204030204" pitchFamily="34" charset="0"/>
            </a:rPr>
            <a:t> and observations</a:t>
          </a:r>
          <a:endParaRPr lang="en-US" sz="1200" kern="1200" dirty="0">
            <a:solidFill>
              <a:srgbClr val="1C4D5A"/>
            </a:solidFill>
          </a:endParaRPr>
        </a:p>
      </dsp:txBody>
      <dsp:txXfrm>
        <a:off x="2481134" y="2502852"/>
        <a:ext cx="1762315" cy="881157"/>
      </dsp:txXfrm>
    </dsp:sp>
    <dsp:sp modelId="{D217C15B-3574-43CA-AB24-3CEBBEA18DAA}">
      <dsp:nvSpPr>
        <dsp:cNvPr id="0" name=""/>
        <dsp:cNvSpPr/>
      </dsp:nvSpPr>
      <dsp:spPr>
        <a:xfrm>
          <a:off x="4613535" y="2502852"/>
          <a:ext cx="1762315" cy="88115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solidFill>
                <a:srgbClr val="1C4D5A"/>
              </a:solidFill>
              <a:latin typeface="Calibri" panose="020F0502020204030204" pitchFamily="34" charset="0"/>
            </a:rPr>
            <a:t>Data </a:t>
          </a:r>
          <a:r>
            <a:rPr lang="fr-FR" sz="1200" kern="1200" dirty="0" err="1" smtClean="0">
              <a:solidFill>
                <a:srgbClr val="1C4D5A"/>
              </a:solidFill>
              <a:latin typeface="Calibri" panose="020F0502020204030204" pitchFamily="34" charset="0"/>
            </a:rPr>
            <a:t>dissemination</a:t>
          </a:r>
          <a:r>
            <a:rPr lang="fr-FR" sz="1200" kern="1200" dirty="0" smtClean="0">
              <a:solidFill>
                <a:srgbClr val="1C4D5A"/>
              </a:solidFill>
              <a:latin typeface="Calibri" panose="020F0502020204030204" pitchFamily="34" charset="0"/>
            </a:rPr>
            <a:t>, </a:t>
          </a:r>
          <a:r>
            <a:rPr lang="fr-FR" sz="1200" kern="1200" dirty="0" err="1" smtClean="0">
              <a:solidFill>
                <a:srgbClr val="1C4D5A"/>
              </a:solidFill>
              <a:latin typeface="Calibri" panose="020F0502020204030204" pitchFamily="34" charset="0"/>
            </a:rPr>
            <a:t>portals</a:t>
          </a:r>
          <a:r>
            <a:rPr lang="fr-FR" sz="1200" kern="1200" dirty="0" smtClean="0">
              <a:solidFill>
                <a:srgbClr val="1C4D5A"/>
              </a:solidFill>
              <a:latin typeface="Calibri" panose="020F0502020204030204" pitchFamily="34" charset="0"/>
            </a:rPr>
            <a:t> &amp; </a:t>
          </a:r>
          <a:r>
            <a:rPr lang="fr-FR" sz="1200" kern="1200" dirty="0" err="1" smtClean="0">
              <a:solidFill>
                <a:srgbClr val="1C4D5A"/>
              </a:solidFill>
              <a:latin typeface="Calibri" panose="020F0502020204030204" pitchFamily="34" charset="0"/>
            </a:rPr>
            <a:t>capacity</a:t>
          </a:r>
          <a:r>
            <a:rPr lang="fr-FR" sz="1200" kern="1200" dirty="0" smtClean="0">
              <a:solidFill>
                <a:srgbClr val="1C4D5A"/>
              </a:solidFill>
              <a:latin typeface="Calibri" panose="020F0502020204030204" pitchFamily="34" charset="0"/>
            </a:rPr>
            <a:t> building</a:t>
          </a:r>
          <a:endParaRPr lang="en-US" sz="1200" kern="1200" dirty="0">
            <a:solidFill>
              <a:srgbClr val="1C4D5A"/>
            </a:solidFill>
          </a:endParaRPr>
        </a:p>
      </dsp:txBody>
      <dsp:txXfrm>
        <a:off x="4613535" y="2502852"/>
        <a:ext cx="1762315" cy="881157"/>
      </dsp:txXfrm>
    </dsp:sp>
    <dsp:sp modelId="{ECA53239-B713-4511-A760-30D5DF3E05FD}">
      <dsp:nvSpPr>
        <dsp:cNvPr id="0" name=""/>
        <dsp:cNvSpPr/>
      </dsp:nvSpPr>
      <dsp:spPr>
        <a:xfrm>
          <a:off x="6745936" y="2502852"/>
          <a:ext cx="1762315" cy="88115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err="1" smtClean="0">
              <a:solidFill>
                <a:srgbClr val="1C4D5A"/>
              </a:solidFill>
              <a:latin typeface="Calibri" panose="020F0502020204030204" pitchFamily="34" charset="0"/>
            </a:rPr>
            <a:t>Socio-Economic</a:t>
          </a:r>
          <a:r>
            <a:rPr lang="fr-FR" sz="1200" kern="1200" dirty="0" smtClean="0">
              <a:solidFill>
                <a:srgbClr val="1C4D5A"/>
              </a:solidFill>
              <a:latin typeface="Calibri" panose="020F0502020204030204" pitchFamily="34" charset="0"/>
            </a:rPr>
            <a:t> issues and Policy linkages</a:t>
          </a:r>
        </a:p>
      </dsp:txBody>
      <dsp:txXfrm>
        <a:off x="6745936" y="2502852"/>
        <a:ext cx="1762315" cy="881157"/>
      </dsp:txXfrm>
    </dsp:sp>
    <dsp:sp modelId="{944FCD26-9DC5-4915-8F35-DC15C9D89972}">
      <dsp:nvSpPr>
        <dsp:cNvPr id="0" name=""/>
        <dsp:cNvSpPr/>
      </dsp:nvSpPr>
      <dsp:spPr>
        <a:xfrm>
          <a:off x="1712817" y="1182429"/>
          <a:ext cx="1762315" cy="88115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H" sz="1200" kern="1200" dirty="0" err="1" smtClean="0">
              <a:solidFill>
                <a:srgbClr val="1C4D5A"/>
              </a:solidFill>
            </a:rPr>
            <a:t>Secretariat</a:t>
          </a:r>
          <a:endParaRPr lang="en-US" sz="1200" kern="1200" dirty="0">
            <a:solidFill>
              <a:srgbClr val="1C4D5A"/>
            </a:solidFill>
          </a:endParaRPr>
        </a:p>
      </dsp:txBody>
      <dsp:txXfrm>
        <a:off x="1712817" y="1182429"/>
        <a:ext cx="1762315" cy="881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7F9E2-246B-4EB5-820A-4F00341821C4}">
      <dsp:nvSpPr>
        <dsp:cNvPr id="0" name=""/>
        <dsp:cNvSpPr/>
      </dsp:nvSpPr>
      <dsp:spPr>
        <a:xfrm>
          <a:off x="39826" y="122442"/>
          <a:ext cx="1838423" cy="69121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en-US" sz="1200" u="none" kern="12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 </a:t>
          </a:r>
          <a:r>
            <a:rPr lang="en-US" altLang="en-US" sz="1200" u="none" kern="120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Limaye</a:t>
          </a:r>
          <a:r>
            <a:rPr lang="en-US" altLang="en-US" sz="1200" u="none" kern="12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&amp; E. </a:t>
          </a:r>
          <a:r>
            <a:rPr lang="en-US" altLang="en-US" sz="1200" u="sng" kern="120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Beighley</a:t>
          </a:r>
          <a:endParaRPr lang="fr-FR" sz="1200" u="sng" kern="1200" dirty="0" smtClean="0">
            <a:solidFill>
              <a:srgbClr val="1C4D5A"/>
            </a:solidFill>
            <a:latin typeface="Calibri" panose="020F0502020204030204" pitchFamily="34" charset="0"/>
          </a:endParaRPr>
        </a:p>
        <a:p>
          <a:pPr lvl="0" algn="ctr" defTabSz="533400">
            <a:lnSpc>
              <a:spcPct val="100000"/>
            </a:lnSpc>
            <a:spcBef>
              <a:spcPct val="0"/>
            </a:spcBef>
            <a:spcAft>
              <a:spcPts val="0"/>
            </a:spcAft>
          </a:pPr>
          <a:r>
            <a:rPr lang="fr-FR" sz="1200" kern="1200" dirty="0" smtClean="0">
              <a:solidFill>
                <a:srgbClr val="1C4D5A"/>
              </a:solidFill>
              <a:latin typeface="Calibri" panose="020F0502020204030204" pitchFamily="34" charset="0"/>
            </a:rPr>
            <a:t>Science, applications </a:t>
          </a:r>
        </a:p>
        <a:p>
          <a:pPr lvl="0" algn="ctr" defTabSz="533400">
            <a:lnSpc>
              <a:spcPct val="100000"/>
            </a:lnSpc>
            <a:spcBef>
              <a:spcPct val="0"/>
            </a:spcBef>
            <a:spcAft>
              <a:spcPts val="0"/>
            </a:spcAft>
          </a:pPr>
          <a:r>
            <a:rPr lang="fr-FR" sz="1200" kern="1200" dirty="0" err="1" smtClean="0">
              <a:solidFill>
                <a:srgbClr val="1C4D5A"/>
              </a:solidFill>
              <a:latin typeface="Calibri" panose="020F0502020204030204" pitchFamily="34" charset="0"/>
            </a:rPr>
            <a:t>product</a:t>
          </a:r>
          <a:r>
            <a:rPr lang="fr-FR" sz="1200" kern="1200" dirty="0" smtClean="0">
              <a:solidFill>
                <a:srgbClr val="1C4D5A"/>
              </a:solidFill>
              <a:latin typeface="Calibri" panose="020F0502020204030204" pitchFamily="34" charset="0"/>
            </a:rPr>
            <a:t> </a:t>
          </a:r>
          <a:r>
            <a:rPr lang="fr-FR" sz="1200" kern="1200" dirty="0" err="1" smtClean="0">
              <a:solidFill>
                <a:srgbClr val="1C4D5A"/>
              </a:solidFill>
              <a:latin typeface="Calibri" panose="020F0502020204030204" pitchFamily="34" charset="0"/>
            </a:rPr>
            <a:t>development</a:t>
          </a:r>
          <a:endParaRPr lang="fr-FR" sz="1200" kern="1200" dirty="0" smtClean="0">
            <a:solidFill>
              <a:srgbClr val="1C4D5A"/>
            </a:solidFill>
            <a:latin typeface="Calibri" panose="020F0502020204030204" pitchFamily="34" charset="0"/>
          </a:endParaRPr>
        </a:p>
      </dsp:txBody>
      <dsp:txXfrm>
        <a:off x="39826" y="122442"/>
        <a:ext cx="1838423" cy="691219"/>
      </dsp:txXfrm>
    </dsp:sp>
    <dsp:sp modelId="{810A8BBE-B84F-4B63-AABE-4D10F4C8677D}">
      <dsp:nvSpPr>
        <dsp:cNvPr id="0" name=""/>
        <dsp:cNvSpPr/>
      </dsp:nvSpPr>
      <dsp:spPr>
        <a:xfrm>
          <a:off x="2219589" y="123159"/>
          <a:ext cx="1994652" cy="69121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u="sng" kern="1200" dirty="0" smtClean="0">
              <a:solidFill>
                <a:srgbClr val="0F5DAB"/>
              </a:solidFill>
            </a:rPr>
            <a:t>G. Huffman</a:t>
          </a:r>
          <a:endParaRPr lang="fr-FR" sz="1200" u="sng" kern="1200" dirty="0" smtClean="0">
            <a:solidFill>
              <a:srgbClr val="1C4D5A"/>
            </a:solidFill>
            <a:latin typeface="Calibri" panose="020F0502020204030204" pitchFamily="34" charset="0"/>
          </a:endParaRPr>
        </a:p>
        <a:p>
          <a:pPr lvl="0" algn="ctr" defTabSz="533400">
            <a:lnSpc>
              <a:spcPct val="90000"/>
            </a:lnSpc>
            <a:spcBef>
              <a:spcPct val="0"/>
            </a:spcBef>
            <a:spcAft>
              <a:spcPct val="35000"/>
            </a:spcAft>
          </a:pPr>
          <a:r>
            <a:rPr lang="fr-FR" sz="1200" kern="1200" dirty="0" err="1" smtClean="0">
              <a:solidFill>
                <a:srgbClr val="1C4D5A"/>
              </a:solidFill>
              <a:latin typeface="Calibri" panose="020F0502020204030204" pitchFamily="34" charset="0"/>
            </a:rPr>
            <a:t>EWVs</a:t>
          </a:r>
          <a:r>
            <a:rPr lang="fr-FR" sz="1200" kern="1200" dirty="0" smtClean="0">
              <a:solidFill>
                <a:srgbClr val="1C4D5A"/>
              </a:solidFill>
              <a:latin typeface="Calibri" panose="020F0502020204030204" pitchFamily="34" charset="0"/>
            </a:rPr>
            <a:t> and observations</a:t>
          </a:r>
          <a:endParaRPr lang="en-US" sz="1200" kern="1200" dirty="0">
            <a:solidFill>
              <a:srgbClr val="1C4D5A"/>
            </a:solidFill>
          </a:endParaRPr>
        </a:p>
      </dsp:txBody>
      <dsp:txXfrm>
        <a:off x="2219589" y="123159"/>
        <a:ext cx="1994652" cy="691219"/>
      </dsp:txXfrm>
    </dsp:sp>
    <dsp:sp modelId="{D7A47C5E-BC7B-4E71-A7D8-ED44BB69F48A}">
      <dsp:nvSpPr>
        <dsp:cNvPr id="0" name=""/>
        <dsp:cNvSpPr/>
      </dsp:nvSpPr>
      <dsp:spPr>
        <a:xfrm>
          <a:off x="4600310" y="123159"/>
          <a:ext cx="1994652" cy="69121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u="sng" kern="1200" dirty="0" smtClean="0">
              <a:solidFill>
                <a:srgbClr val="0F5DAB"/>
              </a:solidFill>
            </a:rPr>
            <a:t>J. Nelson</a:t>
          </a:r>
          <a:endParaRPr lang="fr-FR" sz="1200" u="sng" kern="1200" dirty="0" smtClean="0">
            <a:solidFill>
              <a:srgbClr val="1C4D5A"/>
            </a:solidFill>
            <a:latin typeface="Calibri" panose="020F0502020204030204" pitchFamily="34" charset="0"/>
          </a:endParaRPr>
        </a:p>
        <a:p>
          <a:pPr lvl="0" algn="ctr" defTabSz="533400">
            <a:lnSpc>
              <a:spcPct val="90000"/>
            </a:lnSpc>
            <a:spcBef>
              <a:spcPct val="0"/>
            </a:spcBef>
            <a:spcAft>
              <a:spcPct val="35000"/>
            </a:spcAft>
          </a:pPr>
          <a:r>
            <a:rPr lang="fr-FR" sz="1200" kern="1200" dirty="0" smtClean="0">
              <a:solidFill>
                <a:srgbClr val="1C4D5A"/>
              </a:solidFill>
              <a:latin typeface="Calibri" panose="020F0502020204030204" pitchFamily="34" charset="0"/>
            </a:rPr>
            <a:t>Data </a:t>
          </a:r>
          <a:r>
            <a:rPr lang="fr-FR" sz="1200" kern="1200" dirty="0" err="1" smtClean="0">
              <a:solidFill>
                <a:srgbClr val="1C4D5A"/>
              </a:solidFill>
              <a:latin typeface="Calibri" panose="020F0502020204030204" pitchFamily="34" charset="0"/>
            </a:rPr>
            <a:t>dissemination</a:t>
          </a:r>
          <a:r>
            <a:rPr lang="fr-FR" sz="1200" kern="1200" dirty="0" smtClean="0">
              <a:solidFill>
                <a:srgbClr val="1C4D5A"/>
              </a:solidFill>
              <a:latin typeface="Calibri" panose="020F0502020204030204" pitchFamily="34" charset="0"/>
            </a:rPr>
            <a:t>, </a:t>
          </a:r>
          <a:r>
            <a:rPr lang="fr-FR" sz="1200" kern="1200" dirty="0" err="1" smtClean="0">
              <a:solidFill>
                <a:srgbClr val="1C4D5A"/>
              </a:solidFill>
              <a:latin typeface="Calibri" panose="020F0502020204030204" pitchFamily="34" charset="0"/>
            </a:rPr>
            <a:t>portals</a:t>
          </a:r>
          <a:r>
            <a:rPr lang="fr-FR" sz="1200" kern="1200" dirty="0" smtClean="0">
              <a:solidFill>
                <a:srgbClr val="1C4D5A"/>
              </a:solidFill>
              <a:latin typeface="Calibri" panose="020F0502020204030204" pitchFamily="34" charset="0"/>
            </a:rPr>
            <a:t> &amp; </a:t>
          </a:r>
          <a:r>
            <a:rPr lang="fr-FR" sz="1200" kern="1200" dirty="0" err="1" smtClean="0">
              <a:solidFill>
                <a:srgbClr val="1C4D5A"/>
              </a:solidFill>
              <a:latin typeface="Calibri" panose="020F0502020204030204" pitchFamily="34" charset="0"/>
            </a:rPr>
            <a:t>capacity</a:t>
          </a:r>
          <a:r>
            <a:rPr lang="fr-FR" sz="1200" kern="1200" dirty="0" smtClean="0">
              <a:solidFill>
                <a:srgbClr val="1C4D5A"/>
              </a:solidFill>
              <a:latin typeface="Calibri" panose="020F0502020204030204" pitchFamily="34" charset="0"/>
            </a:rPr>
            <a:t> building</a:t>
          </a:r>
          <a:endParaRPr lang="en-US" sz="1200" kern="1200" dirty="0">
            <a:solidFill>
              <a:srgbClr val="1C4D5A"/>
            </a:solidFill>
          </a:endParaRPr>
        </a:p>
      </dsp:txBody>
      <dsp:txXfrm>
        <a:off x="4600310" y="123159"/>
        <a:ext cx="1994652" cy="691219"/>
      </dsp:txXfrm>
    </dsp:sp>
    <dsp:sp modelId="{FB22A987-6B56-4399-AF86-008D09278BD6}">
      <dsp:nvSpPr>
        <dsp:cNvPr id="0" name=""/>
        <dsp:cNvSpPr/>
      </dsp:nvSpPr>
      <dsp:spPr>
        <a:xfrm>
          <a:off x="6981031" y="123159"/>
          <a:ext cx="1994652" cy="69121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u="sng" kern="1200" dirty="0" smtClean="0">
              <a:solidFill>
                <a:srgbClr val="0F5DAB"/>
              </a:solidFill>
            </a:rPr>
            <a:t>R. Alabaster</a:t>
          </a:r>
          <a:endParaRPr lang="fr-FR" sz="1200" u="sng" kern="1200" dirty="0" smtClean="0">
            <a:solidFill>
              <a:srgbClr val="1C4D5A"/>
            </a:solidFill>
            <a:latin typeface="Calibri" panose="020F0502020204030204" pitchFamily="34" charset="0"/>
          </a:endParaRPr>
        </a:p>
        <a:p>
          <a:pPr lvl="0" algn="ctr" defTabSz="533400">
            <a:lnSpc>
              <a:spcPct val="90000"/>
            </a:lnSpc>
            <a:spcBef>
              <a:spcPct val="0"/>
            </a:spcBef>
            <a:spcAft>
              <a:spcPct val="35000"/>
            </a:spcAft>
          </a:pPr>
          <a:r>
            <a:rPr lang="fr-FR" sz="1200" kern="1200" dirty="0" err="1" smtClean="0">
              <a:solidFill>
                <a:srgbClr val="1C4D5A"/>
              </a:solidFill>
              <a:latin typeface="Calibri" panose="020F0502020204030204" pitchFamily="34" charset="0"/>
            </a:rPr>
            <a:t>Socio-Economic</a:t>
          </a:r>
          <a:r>
            <a:rPr lang="fr-FR" sz="1200" kern="1200" dirty="0" smtClean="0">
              <a:solidFill>
                <a:srgbClr val="1C4D5A"/>
              </a:solidFill>
              <a:latin typeface="Calibri" panose="020F0502020204030204" pitchFamily="34" charset="0"/>
            </a:rPr>
            <a:t> issues and Policy linkages</a:t>
          </a:r>
          <a:endParaRPr lang="en-US" sz="1200" kern="1200" dirty="0">
            <a:solidFill>
              <a:srgbClr val="1C4D5A"/>
            </a:solidFill>
          </a:endParaRPr>
        </a:p>
      </dsp:txBody>
      <dsp:txXfrm>
        <a:off x="6981031" y="123159"/>
        <a:ext cx="1994652" cy="6912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CA105CBA-17F6-49D1-A3BF-BC4F11F0E47A}" type="datetimeFigureOut">
              <a:rPr lang="en-US" smtClean="0"/>
              <a:t>9/12/2017</a:t>
            </a:fld>
            <a:endParaRPr lang="en-US"/>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4" tIns="46552" rIns="93104" bIns="465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DAF81ADD-6299-4A95-9A42-4719D2FC51E4}" type="slidenum">
              <a:rPr lang="en-US" smtClean="0"/>
              <a:t>‹N°›</a:t>
            </a:fld>
            <a:endParaRPr lang="en-US"/>
          </a:p>
        </p:txBody>
      </p:sp>
    </p:spTree>
    <p:extLst>
      <p:ext uri="{BB962C8B-B14F-4D97-AF65-F5344CB8AC3E}">
        <p14:creationId xmlns:p14="http://schemas.microsoft.com/office/powerpoint/2010/main" val="161552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DAF81ADD-6299-4A95-9A42-4719D2FC51E4}" type="slidenum">
              <a:rPr lang="en-US" smtClean="0"/>
              <a:t>5</a:t>
            </a:fld>
            <a:endParaRPr lang="en-US"/>
          </a:p>
        </p:txBody>
      </p:sp>
    </p:spTree>
    <p:extLst>
      <p:ext uri="{BB962C8B-B14F-4D97-AF65-F5344CB8AC3E}">
        <p14:creationId xmlns:p14="http://schemas.microsoft.com/office/powerpoint/2010/main" val="72928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F81ADD-6299-4A95-9A42-4719D2FC51E4}" type="slidenum">
              <a:rPr lang="en-US" smtClean="0"/>
              <a:t>6</a:t>
            </a:fld>
            <a:endParaRPr lang="en-US"/>
          </a:p>
        </p:txBody>
      </p:sp>
    </p:spTree>
    <p:extLst>
      <p:ext uri="{BB962C8B-B14F-4D97-AF65-F5344CB8AC3E}">
        <p14:creationId xmlns:p14="http://schemas.microsoft.com/office/powerpoint/2010/main" val="366576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F81ADD-6299-4A95-9A42-4719D2FC51E4}" type="slidenum">
              <a:rPr lang="en-US" smtClean="0"/>
              <a:t>14</a:t>
            </a:fld>
            <a:endParaRPr lang="en-US"/>
          </a:p>
        </p:txBody>
      </p:sp>
    </p:spTree>
    <p:extLst>
      <p:ext uri="{BB962C8B-B14F-4D97-AF65-F5344CB8AC3E}">
        <p14:creationId xmlns:p14="http://schemas.microsoft.com/office/powerpoint/2010/main" val="388305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F81ADD-6299-4A95-9A42-4719D2FC51E4}" type="slidenum">
              <a:rPr lang="en-US" smtClean="0"/>
              <a:t>15</a:t>
            </a:fld>
            <a:endParaRPr lang="en-US"/>
          </a:p>
        </p:txBody>
      </p:sp>
    </p:spTree>
    <p:extLst>
      <p:ext uri="{BB962C8B-B14F-4D97-AF65-F5344CB8AC3E}">
        <p14:creationId xmlns:p14="http://schemas.microsoft.com/office/powerpoint/2010/main" val="272493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F81ADD-6299-4A95-9A42-4719D2FC51E4}" type="slidenum">
              <a:rPr lang="en-US" smtClean="0"/>
              <a:t>17</a:t>
            </a:fld>
            <a:endParaRPr lang="en-US"/>
          </a:p>
        </p:txBody>
      </p:sp>
    </p:spTree>
    <p:extLst>
      <p:ext uri="{BB962C8B-B14F-4D97-AF65-F5344CB8AC3E}">
        <p14:creationId xmlns:p14="http://schemas.microsoft.com/office/powerpoint/2010/main" val="2349240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7246"/>
          <a:stretch/>
        </p:blipFill>
        <p:spPr>
          <a:xfrm>
            <a:off x="0" y="1868556"/>
            <a:ext cx="9144000" cy="4989443"/>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BB7FE-13B7-4DD2-ADC5-DAE400427CDC}"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0D81-C31B-4741-A19D-E1B58644CBD5}" type="slidenum">
              <a:rPr lang="en-US" smtClean="0"/>
              <a:t>‹N°›</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7971" b="71159"/>
          <a:stretch/>
        </p:blipFill>
        <p:spPr>
          <a:xfrm>
            <a:off x="0" y="692695"/>
            <a:ext cx="9144000" cy="74543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BB7FE-13B7-4DD2-ADC5-DAE400427CDC}"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0D81-C31B-4741-A19D-E1B58644CBD5}"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BB7FE-13B7-4DD2-ADC5-DAE400427CDC}"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0D81-C31B-4741-A19D-E1B58644CBD5}"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BBBB7FE-13B7-4DD2-ADC5-DAE400427CDC}"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0D81-C31B-4741-A19D-E1B58644CBD5}" type="slidenum">
              <a:rPr lang="en-US" smtClean="0"/>
              <a:t>‹N°›</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BBBB7FE-13B7-4DD2-ADC5-DAE400427CDC}"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E0D81-C31B-4741-A19D-E1B58644CBD5}" type="slidenum">
              <a:rPr lang="en-US" smtClean="0"/>
              <a:t>‹N°›</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BB7FE-13B7-4DD2-ADC5-DAE400427CDC}"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E0D81-C31B-4741-A19D-E1B58644CBD5}"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BBB7FE-13B7-4DD2-ADC5-DAE400427CDC}" type="datetimeFigureOut">
              <a:rPr lang="en-US" smtClean="0"/>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E0D81-C31B-4741-A19D-E1B58644CBD5}"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BBB7FE-13B7-4DD2-ADC5-DAE400427CDC}" type="datetimeFigureOut">
              <a:rPr lang="en-US" smtClean="0"/>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E0D81-C31B-4741-A19D-E1B58644CBD5}"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BB7FE-13B7-4DD2-ADC5-DAE400427CDC}" type="datetimeFigureOut">
              <a:rPr lang="en-US" smtClean="0"/>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E0D81-C31B-4741-A19D-E1B58644CBD5}" type="slidenum">
              <a:rPr lang="en-US" smtClean="0"/>
              <a:t>‹N°›</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BB7FE-13B7-4DD2-ADC5-DAE400427CDC}"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E0D81-C31B-4741-A19D-E1B58644CBD5}"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BB7FE-13B7-4DD2-ADC5-DAE400427CDC}"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E0D81-C31B-4741-A19D-E1B58644CBD5}"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BB7FE-13B7-4DD2-ADC5-DAE400427CDC}" type="datetimeFigureOut">
              <a:rPr lang="en-US" smtClean="0"/>
              <a:t>9/12/2017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E0D81-C31B-4741-A19D-E1B58644CBD5}"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png"/><Relationship Id="rId9" Type="http://schemas.openxmlformats.org/officeDocument/2006/relationships/comments" Target="../comments/commen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comments" Target="../comments/comment5.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1.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lide44"/>
          <p:cNvPicPr>
            <a:picLocks noGrp="1" noChangeAspect="1"/>
          </p:cNvPicPr>
          <p:nvPr>
            <p:ph idx="1"/>
          </p:nvPr>
        </p:nvPicPr>
        <p:blipFill>
          <a:blip r:embed="rId2"/>
          <a:stretch>
            <a:fillRect/>
          </a:stretch>
        </p:blipFill>
        <p:spPr>
          <a:xfrm>
            <a:off x="-18415" y="-29845"/>
            <a:ext cx="9194800" cy="6897370"/>
          </a:xfrm>
          <a:prstGeom prst="rect">
            <a:avLst/>
          </a:prstGeom>
        </p:spPr>
      </p:pic>
      <p:sp>
        <p:nvSpPr>
          <p:cNvPr id="6" name="TextBox 5"/>
          <p:cNvSpPr txBox="1"/>
          <p:nvPr/>
        </p:nvSpPr>
        <p:spPr>
          <a:xfrm>
            <a:off x="-18569" y="3429000"/>
            <a:ext cx="9199081" cy="1569660"/>
          </a:xfrm>
          <a:prstGeom prst="rect">
            <a:avLst/>
          </a:prstGeom>
          <a:noFill/>
        </p:spPr>
        <p:txBody>
          <a:bodyPr wrap="square" rtlCol="0">
            <a:spAutoFit/>
          </a:bodyPr>
          <a:lstStyle/>
          <a:p>
            <a:pPr algn="ctr"/>
            <a:r>
              <a:rPr lang="en-US" sz="2800" dirty="0" smtClean="0">
                <a:solidFill>
                  <a:schemeClr val="accent5">
                    <a:lumMod val="75000"/>
                  </a:schemeClr>
                </a:solidFill>
                <a:latin typeface="Calibri" panose="020F0502020204030204" pitchFamily="34" charset="0"/>
              </a:rPr>
              <a:t>Selma </a:t>
            </a:r>
            <a:r>
              <a:rPr lang="en-US" sz="2800" dirty="0" err="1" smtClean="0">
                <a:solidFill>
                  <a:schemeClr val="accent5">
                    <a:lumMod val="75000"/>
                  </a:schemeClr>
                </a:solidFill>
                <a:latin typeface="Calibri" panose="020F0502020204030204" pitchFamily="34" charset="0"/>
              </a:rPr>
              <a:t>Cherchali</a:t>
            </a:r>
            <a:r>
              <a:rPr lang="en-US" sz="2800" dirty="0" smtClean="0">
                <a:solidFill>
                  <a:schemeClr val="accent5">
                    <a:lumMod val="75000"/>
                  </a:schemeClr>
                </a:solidFill>
                <a:latin typeface="Calibri" panose="020F0502020204030204" pitchFamily="34" charset="0"/>
              </a:rPr>
              <a:t> </a:t>
            </a:r>
          </a:p>
          <a:p>
            <a:pPr algn="ctr"/>
            <a:r>
              <a:rPr lang="en-US" sz="2800" dirty="0" smtClean="0">
                <a:solidFill>
                  <a:schemeClr val="accent5">
                    <a:lumMod val="75000"/>
                  </a:schemeClr>
                </a:solidFill>
                <a:latin typeface="Calibri" panose="020F0502020204030204" pitchFamily="34" charset="0"/>
              </a:rPr>
              <a:t>(on </a:t>
            </a:r>
            <a:r>
              <a:rPr lang="en-US" sz="2800" dirty="0" smtClean="0">
                <a:solidFill>
                  <a:srgbClr val="6398A3"/>
                </a:solidFill>
                <a:latin typeface="Calibri" panose="020F0502020204030204" pitchFamily="34" charset="0"/>
              </a:rPr>
              <a:t>behalf</a:t>
            </a:r>
            <a:r>
              <a:rPr lang="en-US" sz="2800" dirty="0" smtClean="0">
                <a:solidFill>
                  <a:schemeClr val="accent5">
                    <a:lumMod val="75000"/>
                  </a:schemeClr>
                </a:solidFill>
                <a:latin typeface="Calibri" panose="020F0502020204030204" pitchFamily="34" charset="0"/>
              </a:rPr>
              <a:t> of the GEOGLOWS Steering Committee)</a:t>
            </a:r>
            <a:endParaRPr lang="en-US" sz="3200" dirty="0" smtClean="0">
              <a:solidFill>
                <a:schemeClr val="accent5">
                  <a:lumMod val="75000"/>
                </a:schemeClr>
              </a:solidFill>
              <a:latin typeface="Calibri" panose="020F0502020204030204" pitchFamily="34" charset="0"/>
            </a:endParaRPr>
          </a:p>
          <a:p>
            <a:pPr algn="ctr"/>
            <a:r>
              <a:rPr lang="en-US" sz="2000" dirty="0">
                <a:solidFill>
                  <a:schemeClr val="accent5">
                    <a:lumMod val="75000"/>
                  </a:schemeClr>
                </a:solidFill>
                <a:latin typeface="Calibri" panose="020F0502020204030204" pitchFamily="34" charset="0"/>
              </a:rPr>
              <a:t>CEOS SIT Technical </a:t>
            </a:r>
            <a:r>
              <a:rPr lang="en-US" sz="2000" dirty="0" smtClean="0">
                <a:solidFill>
                  <a:schemeClr val="accent5">
                    <a:lumMod val="75000"/>
                  </a:schemeClr>
                </a:solidFill>
                <a:latin typeface="Calibri" panose="020F0502020204030204" pitchFamily="34" charset="0"/>
              </a:rPr>
              <a:t>Workshop</a:t>
            </a:r>
          </a:p>
          <a:p>
            <a:pPr algn="ctr"/>
            <a:r>
              <a:rPr lang="en-US" sz="2000" dirty="0" err="1">
                <a:solidFill>
                  <a:schemeClr val="accent5">
                    <a:lumMod val="75000"/>
                  </a:schemeClr>
                </a:solidFill>
                <a:latin typeface="Calibri" panose="020F0502020204030204" pitchFamily="34" charset="0"/>
              </a:rPr>
              <a:t>Frascati</a:t>
            </a:r>
            <a:r>
              <a:rPr lang="en-US" sz="2000" dirty="0" smtClean="0">
                <a:solidFill>
                  <a:schemeClr val="accent5">
                    <a:lumMod val="75000"/>
                  </a:schemeClr>
                </a:solidFill>
                <a:latin typeface="Calibri" panose="020F0502020204030204" pitchFamily="34" charset="0"/>
              </a:rPr>
              <a:t>, 13</a:t>
            </a:r>
            <a:r>
              <a:rPr lang="en-US" sz="2000" baseline="30000" dirty="0" smtClean="0">
                <a:solidFill>
                  <a:schemeClr val="accent5">
                    <a:lumMod val="75000"/>
                  </a:schemeClr>
                </a:solidFill>
                <a:latin typeface="Calibri" panose="020F0502020204030204" pitchFamily="34" charset="0"/>
              </a:rPr>
              <a:t>th</a:t>
            </a:r>
            <a:r>
              <a:rPr lang="en-US" sz="2000" dirty="0" smtClean="0">
                <a:solidFill>
                  <a:schemeClr val="accent5">
                    <a:lumMod val="75000"/>
                  </a:schemeClr>
                </a:solidFill>
                <a:latin typeface="Calibri" panose="020F0502020204030204" pitchFamily="34" charset="0"/>
              </a:rPr>
              <a:t> September 2017</a:t>
            </a:r>
            <a:endParaRPr lang="en-US" sz="2000" dirty="0">
              <a:solidFill>
                <a:schemeClr val="accent5">
                  <a:lumMod val="75000"/>
                </a:schemeClr>
              </a:solidFill>
              <a:latin typeface="Calibri" panose="020F0502020204030204" pitchFamily="34" charset="0"/>
            </a:endParaRPr>
          </a:p>
        </p:txBody>
      </p:sp>
      <p:sp>
        <p:nvSpPr>
          <p:cNvPr id="7" name="TextBox 6"/>
          <p:cNvSpPr txBox="1"/>
          <p:nvPr/>
        </p:nvSpPr>
        <p:spPr>
          <a:xfrm>
            <a:off x="0" y="1881152"/>
            <a:ext cx="9144000" cy="923330"/>
          </a:xfrm>
          <a:prstGeom prst="rect">
            <a:avLst/>
          </a:prstGeom>
          <a:noFill/>
        </p:spPr>
        <p:txBody>
          <a:bodyPr wrap="square" rtlCol="0">
            <a:spAutoFit/>
          </a:bodyPr>
          <a:lstStyle/>
          <a:p>
            <a:pPr algn="ctr"/>
            <a:r>
              <a:rPr lang="en-US" sz="5400" b="1" dirty="0" smtClean="0">
                <a:solidFill>
                  <a:srgbClr val="1D324B"/>
                </a:solidFill>
                <a:latin typeface="Calibri" panose="020F0502020204030204" pitchFamily="34" charset="0"/>
              </a:rPr>
              <a:t>GEOGLOWS</a:t>
            </a:r>
            <a:endParaRPr lang="en-US" sz="5200" b="1" dirty="0">
              <a:solidFill>
                <a:srgbClr val="1D324B"/>
              </a:solidFill>
              <a:latin typeface="Calibri" panose="020F0502020204030204" pitchFamily="34" charset="0"/>
            </a:endParaRPr>
          </a:p>
        </p:txBody>
      </p:sp>
      <p:sp>
        <p:nvSpPr>
          <p:cNvPr id="8" name="TextBox 7"/>
          <p:cNvSpPr txBox="1"/>
          <p:nvPr/>
        </p:nvSpPr>
        <p:spPr>
          <a:xfrm>
            <a:off x="0" y="2588458"/>
            <a:ext cx="9144000" cy="584775"/>
          </a:xfrm>
          <a:prstGeom prst="rect">
            <a:avLst/>
          </a:prstGeom>
          <a:noFill/>
        </p:spPr>
        <p:txBody>
          <a:bodyPr wrap="square" rtlCol="0">
            <a:spAutoFit/>
          </a:bodyPr>
          <a:lstStyle/>
          <a:p>
            <a:pPr algn="ctr"/>
            <a:r>
              <a:rPr lang="en-US" sz="3200" b="1" dirty="0" smtClean="0">
                <a:solidFill>
                  <a:schemeClr val="accent5">
                    <a:lumMod val="75000"/>
                  </a:schemeClr>
                </a:solidFill>
                <a:latin typeface="Calibri" panose="020F0502020204030204" pitchFamily="34" charset="0"/>
              </a:rPr>
              <a:t>Development </a:t>
            </a:r>
            <a:r>
              <a:rPr lang="en-US" sz="3200" b="1" dirty="0">
                <a:solidFill>
                  <a:schemeClr val="accent5">
                    <a:lumMod val="75000"/>
                  </a:schemeClr>
                </a:solidFill>
                <a:latin typeface="Calibri" panose="020F0502020204030204" pitchFamily="34" charset="0"/>
              </a:rPr>
              <a:t>and </a:t>
            </a:r>
            <a:r>
              <a:rPr lang="en-US" sz="3200" b="1" dirty="0" smtClean="0">
                <a:solidFill>
                  <a:schemeClr val="accent5">
                    <a:lumMod val="75000"/>
                  </a:schemeClr>
                </a:solidFill>
                <a:latin typeface="Calibri" panose="020F0502020204030204" pitchFamily="34" charset="0"/>
              </a:rPr>
              <a:t>expectations</a:t>
            </a:r>
            <a:endParaRPr lang="en-US" sz="3200" b="1" dirty="0">
              <a:solidFill>
                <a:schemeClr val="accent5">
                  <a:lumMod val="75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201414"/>
            <a:ext cx="9144000" cy="923330"/>
          </a:xfrm>
          <a:prstGeom prst="rect">
            <a:avLst/>
          </a:prstGeom>
          <a:noFill/>
        </p:spPr>
        <p:txBody>
          <a:bodyPr wrap="square" rtlCol="0">
            <a:spAutoFit/>
          </a:bodyPr>
          <a:lstStyle/>
          <a:p>
            <a:pPr algn="ctr"/>
            <a:r>
              <a:rPr lang="en-US" sz="5200" b="1" dirty="0" smtClean="0">
                <a:solidFill>
                  <a:srgbClr val="1D324B"/>
                </a:solidFill>
                <a:latin typeface="Calibri" panose="020F0502020204030204" pitchFamily="34" charset="0"/>
              </a:rPr>
              <a:t>GEOGLOWS</a:t>
            </a:r>
            <a:endParaRPr lang="en-US" sz="5200" b="1" dirty="0">
              <a:solidFill>
                <a:srgbClr val="1D324B"/>
              </a:solidFill>
              <a:latin typeface="Calibri" panose="020F0502020204030204" pitchFamily="34" charset="0"/>
            </a:endParaRPr>
          </a:p>
        </p:txBody>
      </p:sp>
      <p:sp>
        <p:nvSpPr>
          <p:cNvPr id="7" name="TextBox 6"/>
          <p:cNvSpPr txBox="1"/>
          <p:nvPr/>
        </p:nvSpPr>
        <p:spPr>
          <a:xfrm>
            <a:off x="0" y="908720"/>
            <a:ext cx="9144000" cy="477054"/>
          </a:xfrm>
          <a:prstGeom prst="rect">
            <a:avLst/>
          </a:prstGeom>
          <a:noFill/>
        </p:spPr>
        <p:txBody>
          <a:bodyPr wrap="square" rtlCol="0">
            <a:spAutoFit/>
          </a:bodyPr>
          <a:lstStyle/>
          <a:p>
            <a:pPr algn="ctr"/>
            <a:r>
              <a:rPr lang="en-US" sz="2500" dirty="0" smtClean="0">
                <a:solidFill>
                  <a:schemeClr val="accent5">
                    <a:lumMod val="75000"/>
                  </a:schemeClr>
                </a:solidFill>
                <a:latin typeface="Calibri" panose="020F0502020204030204" pitchFamily="34" charset="0"/>
              </a:rPr>
              <a:t>1</a:t>
            </a:r>
            <a:r>
              <a:rPr lang="en-US" sz="2500" baseline="30000" dirty="0" smtClean="0">
                <a:solidFill>
                  <a:schemeClr val="accent5">
                    <a:lumMod val="75000"/>
                  </a:schemeClr>
                </a:solidFill>
                <a:latin typeface="Calibri" panose="020F0502020204030204" pitchFamily="34" charset="0"/>
              </a:rPr>
              <a:t>st</a:t>
            </a:r>
            <a:r>
              <a:rPr lang="en-US" sz="2500" dirty="0" smtClean="0">
                <a:solidFill>
                  <a:schemeClr val="accent5">
                    <a:lumMod val="75000"/>
                  </a:schemeClr>
                </a:solidFill>
                <a:latin typeface="Calibri" panose="020F0502020204030204" pitchFamily="34" charset="0"/>
              </a:rPr>
              <a:t> Steering Committee meeting, Tuscaloosa, 16 may 2017</a:t>
            </a:r>
          </a:p>
        </p:txBody>
      </p:sp>
      <p:sp>
        <p:nvSpPr>
          <p:cNvPr id="2" name="Content Placeholder 1"/>
          <p:cNvSpPr>
            <a:spLocks noGrp="1"/>
          </p:cNvSpPr>
          <p:nvPr>
            <p:ph idx="1"/>
          </p:nvPr>
        </p:nvSpPr>
        <p:spPr>
          <a:xfrm>
            <a:off x="457200" y="1916832"/>
            <a:ext cx="8229600" cy="4209331"/>
          </a:xfrm>
        </p:spPr>
        <p:txBody>
          <a:bodyPr>
            <a:normAutofit fontScale="70000" lnSpcReduction="20000"/>
          </a:bodyPr>
          <a:lstStyle/>
          <a:p>
            <a:endParaRPr lang="fr-CH" dirty="0" smtClean="0"/>
          </a:p>
          <a:p>
            <a:pPr>
              <a:spcAft>
                <a:spcPts val="600"/>
              </a:spcAft>
            </a:pPr>
            <a:r>
              <a:rPr lang="fr-CH" sz="2500" dirty="0" smtClean="0">
                <a:solidFill>
                  <a:srgbClr val="6398A3"/>
                </a:solidFill>
                <a:latin typeface="Calibri" panose="020F0502020204030204" pitchFamily="34" charset="0"/>
              </a:rPr>
              <a:t>The </a:t>
            </a:r>
            <a:r>
              <a:rPr lang="fr-CH" sz="2500" dirty="0" err="1" smtClean="0">
                <a:solidFill>
                  <a:srgbClr val="6398A3"/>
                </a:solidFill>
                <a:latin typeface="Calibri" panose="020F0502020204030204" pitchFamily="34" charset="0"/>
              </a:rPr>
              <a:t>Steering</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Committee</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membership</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was</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adopted</a:t>
            </a:r>
            <a:endParaRPr lang="fr-CH" sz="2500" dirty="0">
              <a:solidFill>
                <a:srgbClr val="6398A3"/>
              </a:solidFill>
              <a:latin typeface="Calibri" panose="020F0502020204030204" pitchFamily="34" charset="0"/>
            </a:endParaRPr>
          </a:p>
          <a:p>
            <a:pPr>
              <a:spcAft>
                <a:spcPts val="600"/>
              </a:spcAft>
            </a:pPr>
            <a:r>
              <a:rPr lang="fr-CH" sz="2500" dirty="0" smtClean="0">
                <a:solidFill>
                  <a:srgbClr val="6398A3"/>
                </a:solidFill>
                <a:latin typeface="Calibri" panose="020F0502020204030204" pitchFamily="34" charset="0"/>
              </a:rPr>
              <a:t>The </a:t>
            </a:r>
            <a:r>
              <a:rPr lang="fr-CH" sz="2500" dirty="0" err="1" smtClean="0">
                <a:solidFill>
                  <a:srgbClr val="6398A3"/>
                </a:solidFill>
                <a:latin typeface="Calibri" panose="020F0502020204030204" pitchFamily="34" charset="0"/>
              </a:rPr>
              <a:t>Steering</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Committee</a:t>
            </a:r>
            <a:r>
              <a:rPr lang="fr-CH" sz="2500" dirty="0" smtClean="0">
                <a:solidFill>
                  <a:srgbClr val="6398A3"/>
                </a:solidFill>
                <a:latin typeface="Calibri" panose="020F0502020204030204" pitchFamily="34" charset="0"/>
              </a:rPr>
              <a:t> </a:t>
            </a:r>
            <a:r>
              <a:rPr lang="fr-CH" sz="2500" b="1" dirty="0" err="1" smtClean="0">
                <a:solidFill>
                  <a:srgbClr val="6398A3"/>
                </a:solidFill>
                <a:latin typeface="Calibri" panose="020F0502020204030204" pitchFamily="34" charset="0"/>
              </a:rPr>
              <a:t>ToRs</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were</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revised</a:t>
            </a:r>
            <a:r>
              <a:rPr lang="fr-CH" sz="2500" dirty="0" smtClean="0">
                <a:solidFill>
                  <a:srgbClr val="6398A3"/>
                </a:solidFill>
                <a:latin typeface="Calibri" panose="020F0502020204030204" pitchFamily="34" charset="0"/>
              </a:rPr>
              <a:t> and </a:t>
            </a:r>
            <a:r>
              <a:rPr lang="fr-CH" sz="2500" dirty="0" err="1" smtClean="0">
                <a:solidFill>
                  <a:srgbClr val="6398A3"/>
                </a:solidFill>
                <a:latin typeface="Calibri" panose="020F0502020204030204" pitchFamily="34" charset="0"/>
              </a:rPr>
              <a:t>adopted</a:t>
            </a:r>
            <a:endParaRPr lang="fr-CH" sz="2500" dirty="0">
              <a:solidFill>
                <a:srgbClr val="6398A3"/>
              </a:solidFill>
              <a:latin typeface="Calibri" panose="020F0502020204030204" pitchFamily="34" charset="0"/>
            </a:endParaRPr>
          </a:p>
          <a:p>
            <a:pPr>
              <a:spcAft>
                <a:spcPts val="600"/>
              </a:spcAft>
            </a:pPr>
            <a:r>
              <a:rPr lang="fr-CH" sz="2500" dirty="0" smtClean="0">
                <a:solidFill>
                  <a:srgbClr val="6398A3"/>
                </a:solidFill>
                <a:latin typeface="Calibri" panose="020F0502020204030204" pitchFamily="34" charset="0"/>
              </a:rPr>
              <a:t>A second </a:t>
            </a:r>
            <a:r>
              <a:rPr lang="fr-CH" sz="2500" dirty="0" err="1" smtClean="0">
                <a:solidFill>
                  <a:srgbClr val="6398A3"/>
                </a:solidFill>
                <a:latin typeface="Calibri" panose="020F0502020204030204" pitchFamily="34" charset="0"/>
              </a:rPr>
              <a:t>co</a:t>
            </a:r>
            <a:r>
              <a:rPr lang="fr-CH" sz="2500" dirty="0" smtClean="0">
                <a:solidFill>
                  <a:srgbClr val="6398A3"/>
                </a:solidFill>
                <a:latin typeface="Calibri" panose="020F0502020204030204" pitchFamily="34" charset="0"/>
              </a:rPr>
              <a:t>-chair </a:t>
            </a:r>
            <a:r>
              <a:rPr lang="fr-CH" sz="2500" dirty="0" err="1" smtClean="0">
                <a:solidFill>
                  <a:srgbClr val="6398A3"/>
                </a:solidFill>
                <a:latin typeface="Calibri" panose="020F0502020204030204" pitchFamily="34" charset="0"/>
              </a:rPr>
              <a:t>was</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identified</a:t>
            </a:r>
            <a:r>
              <a:rPr lang="fr-CH" sz="2500" dirty="0" smtClean="0">
                <a:solidFill>
                  <a:srgbClr val="6398A3"/>
                </a:solidFill>
                <a:latin typeface="Calibri" panose="020F0502020204030204" pitchFamily="34" charset="0"/>
              </a:rPr>
              <a:t> and </a:t>
            </a:r>
            <a:r>
              <a:rPr lang="fr-CH" sz="2500" dirty="0" err="1" smtClean="0">
                <a:solidFill>
                  <a:srgbClr val="6398A3"/>
                </a:solidFill>
                <a:latin typeface="Calibri" panose="020F0502020204030204" pitchFamily="34" charset="0"/>
              </a:rPr>
              <a:t>approved</a:t>
            </a:r>
            <a:r>
              <a:rPr lang="fr-CH" sz="2500" dirty="0" smtClean="0">
                <a:solidFill>
                  <a:srgbClr val="6398A3"/>
                </a:solidFill>
                <a:latin typeface="Calibri" panose="020F0502020204030204" pitchFamily="34" charset="0"/>
              </a:rPr>
              <a:t> (Rose </a:t>
            </a:r>
            <a:r>
              <a:rPr lang="fr-CH" sz="2500" dirty="0" err="1" smtClean="0">
                <a:solidFill>
                  <a:srgbClr val="6398A3"/>
                </a:solidFill>
                <a:latin typeface="Calibri" panose="020F0502020204030204" pitchFamily="34" charset="0"/>
              </a:rPr>
              <a:t>Alabaster</a:t>
            </a:r>
            <a:r>
              <a:rPr lang="fr-CH" sz="2500" dirty="0" smtClean="0">
                <a:solidFill>
                  <a:srgbClr val="6398A3"/>
                </a:solidFill>
                <a:latin typeface="Calibri" panose="020F0502020204030204" pitchFamily="34" charset="0"/>
              </a:rPr>
              <a:t>)</a:t>
            </a:r>
          </a:p>
          <a:p>
            <a:pPr>
              <a:spcAft>
                <a:spcPts val="600"/>
              </a:spcAft>
            </a:pPr>
            <a:r>
              <a:rPr lang="fr-CH" sz="2500" dirty="0" smtClean="0">
                <a:solidFill>
                  <a:srgbClr val="6398A3"/>
                </a:solidFill>
                <a:latin typeface="Calibri" panose="020F0502020204030204" pitchFamily="34" charset="0"/>
              </a:rPr>
              <a:t>It </a:t>
            </a:r>
            <a:r>
              <a:rPr lang="fr-CH" sz="2500" dirty="0" err="1" smtClean="0">
                <a:solidFill>
                  <a:srgbClr val="6398A3"/>
                </a:solidFill>
                <a:latin typeface="Calibri" panose="020F0502020204030204" pitchFamily="34" charset="0"/>
              </a:rPr>
              <a:t>was</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agreed</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that</a:t>
            </a:r>
            <a:r>
              <a:rPr lang="fr-CH" sz="2500" dirty="0" smtClean="0">
                <a:solidFill>
                  <a:srgbClr val="6398A3"/>
                </a:solidFill>
                <a:latin typeface="Calibri" panose="020F0502020204030204" pitchFamily="34" charset="0"/>
              </a:rPr>
              <a:t> a </a:t>
            </a:r>
            <a:r>
              <a:rPr lang="fr-CH" sz="2500" dirty="0" err="1" smtClean="0">
                <a:solidFill>
                  <a:srgbClr val="6398A3"/>
                </a:solidFill>
                <a:latin typeface="Calibri" panose="020F0502020204030204" pitchFamily="34" charset="0"/>
              </a:rPr>
              <a:t>search</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would</a:t>
            </a:r>
            <a:r>
              <a:rPr lang="fr-CH" sz="2500" dirty="0" smtClean="0">
                <a:solidFill>
                  <a:srgbClr val="6398A3"/>
                </a:solidFill>
                <a:latin typeface="Calibri" panose="020F0502020204030204" pitchFamily="34" charset="0"/>
              </a:rPr>
              <a:t> </a:t>
            </a:r>
            <a:r>
              <a:rPr lang="fr-CH" sz="2500" dirty="0" err="1" smtClean="0">
                <a:solidFill>
                  <a:srgbClr val="6398A3"/>
                </a:solidFill>
                <a:latin typeface="Calibri" panose="020F0502020204030204" pitchFamily="34" charset="0"/>
              </a:rPr>
              <a:t>be</a:t>
            </a:r>
            <a:r>
              <a:rPr lang="fr-CH" sz="2500" dirty="0" smtClean="0">
                <a:solidFill>
                  <a:srgbClr val="6398A3"/>
                </a:solidFill>
                <a:latin typeface="Calibri" panose="020F0502020204030204" pitchFamily="34" charset="0"/>
              </a:rPr>
              <a:t> made for a </a:t>
            </a:r>
            <a:r>
              <a:rPr lang="fr-CH" sz="2500" b="1" dirty="0" err="1">
                <a:solidFill>
                  <a:srgbClr val="6398A3"/>
                </a:solidFill>
                <a:latin typeface="Calibri" panose="020F0502020204030204" pitchFamily="34" charset="0"/>
              </a:rPr>
              <a:t>third</a:t>
            </a:r>
            <a:r>
              <a:rPr lang="fr-CH" sz="2500" b="1" dirty="0">
                <a:solidFill>
                  <a:srgbClr val="6398A3"/>
                </a:solidFill>
                <a:latin typeface="Calibri" panose="020F0502020204030204" pitchFamily="34" charset="0"/>
              </a:rPr>
              <a:t> </a:t>
            </a:r>
            <a:r>
              <a:rPr lang="fr-CH" sz="2500" b="1" dirty="0" err="1">
                <a:solidFill>
                  <a:srgbClr val="6398A3"/>
                </a:solidFill>
                <a:latin typeface="Calibri" panose="020F0502020204030204" pitchFamily="34" charset="0"/>
              </a:rPr>
              <a:t>co</a:t>
            </a:r>
            <a:r>
              <a:rPr lang="fr-CH" sz="2500" b="1" dirty="0">
                <a:solidFill>
                  <a:srgbClr val="6398A3"/>
                </a:solidFill>
                <a:latin typeface="Calibri" panose="020F0502020204030204" pitchFamily="34" charset="0"/>
              </a:rPr>
              <a:t>-chair </a:t>
            </a:r>
            <a:r>
              <a:rPr lang="fr-CH" sz="2500" b="1" dirty="0" smtClean="0">
                <a:solidFill>
                  <a:srgbClr val="6398A3"/>
                </a:solidFill>
                <a:latin typeface="Calibri" panose="020F0502020204030204" pitchFamily="34" charset="0"/>
              </a:rPr>
              <a:t>to </a:t>
            </a:r>
            <a:r>
              <a:rPr lang="fr-CH" sz="2500" b="1" dirty="0" err="1" smtClean="0">
                <a:solidFill>
                  <a:srgbClr val="6398A3"/>
                </a:solidFill>
                <a:latin typeface="Calibri" panose="020F0502020204030204" pitchFamily="34" charset="0"/>
              </a:rPr>
              <a:t>address</a:t>
            </a:r>
            <a:r>
              <a:rPr lang="fr-CH" sz="2500" b="1" dirty="0" smtClean="0">
                <a:solidFill>
                  <a:srgbClr val="6398A3"/>
                </a:solidFill>
                <a:latin typeface="Calibri" panose="020F0502020204030204" pitchFamily="34" charset="0"/>
              </a:rPr>
              <a:t> the </a:t>
            </a:r>
            <a:r>
              <a:rPr lang="fr-CH" sz="2500" dirty="0" err="1" smtClean="0">
                <a:solidFill>
                  <a:srgbClr val="6398A3"/>
                </a:solidFill>
                <a:latin typeface="Calibri" panose="020F0502020204030204" pitchFamily="34" charset="0"/>
              </a:rPr>
              <a:t>technical</a:t>
            </a:r>
            <a:r>
              <a:rPr lang="fr-CH" sz="2500" dirty="0" smtClean="0">
                <a:solidFill>
                  <a:srgbClr val="6398A3"/>
                </a:solidFill>
                <a:latin typeface="Calibri" panose="020F0502020204030204" pitchFamily="34" charset="0"/>
              </a:rPr>
              <a:t> aspects of observation and information </a:t>
            </a:r>
            <a:r>
              <a:rPr lang="fr-CH" sz="2500" dirty="0" err="1" smtClean="0">
                <a:solidFill>
                  <a:srgbClr val="6398A3"/>
                </a:solidFill>
                <a:latin typeface="Calibri" panose="020F0502020204030204" pitchFamily="34" charset="0"/>
              </a:rPr>
              <a:t>systems</a:t>
            </a:r>
            <a:r>
              <a:rPr lang="fr-CH" sz="2500" dirty="0" smtClean="0">
                <a:solidFill>
                  <a:srgbClr val="6398A3"/>
                </a:solidFill>
                <a:latin typeface="Calibri" panose="020F0502020204030204" pitchFamily="34" charset="0"/>
              </a:rPr>
              <a:t> and </a:t>
            </a:r>
            <a:r>
              <a:rPr lang="fr-CH" sz="2500" dirty="0">
                <a:solidFill>
                  <a:srgbClr val="6398A3"/>
                </a:solidFill>
                <a:latin typeface="Calibri" panose="020F0502020204030204" pitchFamily="34" charset="0"/>
              </a:rPr>
              <a:t>data sharing </a:t>
            </a:r>
            <a:endParaRPr lang="fr-CH" sz="2500" dirty="0" smtClean="0">
              <a:solidFill>
                <a:srgbClr val="6398A3"/>
              </a:solidFill>
              <a:latin typeface="Calibri" panose="020F0502020204030204" pitchFamily="34" charset="0"/>
            </a:endParaRPr>
          </a:p>
          <a:p>
            <a:pPr>
              <a:spcAft>
                <a:spcPts val="600"/>
              </a:spcAft>
            </a:pPr>
            <a:r>
              <a:rPr lang="fr-CH" sz="2500" dirty="0" err="1" smtClean="0">
                <a:solidFill>
                  <a:srgbClr val="6398A3"/>
                </a:solidFill>
                <a:latin typeface="Calibri" panose="020F0502020204030204" pitchFamily="34" charset="0"/>
              </a:rPr>
              <a:t>Subsequent</a:t>
            </a:r>
            <a:r>
              <a:rPr lang="fr-CH" sz="2500" dirty="0" smtClean="0">
                <a:solidFill>
                  <a:srgbClr val="6398A3"/>
                </a:solidFill>
                <a:latin typeface="Calibri" panose="020F0502020204030204" pitchFamily="34" charset="0"/>
              </a:rPr>
              <a:t> to the meeting, a p</a:t>
            </a:r>
            <a:r>
              <a:rPr lang="en-US" sz="2500" dirty="0" err="1" smtClean="0">
                <a:solidFill>
                  <a:srgbClr val="6398A3"/>
                </a:solidFill>
                <a:latin typeface="Calibri" panose="020F0502020204030204" pitchFamily="34" charset="0"/>
              </a:rPr>
              <a:t>roposal</a:t>
            </a:r>
            <a:r>
              <a:rPr lang="en-US" sz="2500" dirty="0" smtClean="0">
                <a:solidFill>
                  <a:srgbClr val="6398A3"/>
                </a:solidFill>
                <a:latin typeface="Calibri" panose="020F0502020204030204" pitchFamily="34" charset="0"/>
              </a:rPr>
              <a:t> </a:t>
            </a:r>
            <a:r>
              <a:rPr lang="en-US" sz="2500" dirty="0">
                <a:solidFill>
                  <a:schemeClr val="accent5">
                    <a:lumMod val="75000"/>
                  </a:schemeClr>
                </a:solidFill>
                <a:latin typeface="Calibri" panose="020F0502020204030204" pitchFamily="34" charset="0"/>
              </a:rPr>
              <a:t>has been developed for the World Bank to launch:</a:t>
            </a:r>
          </a:p>
          <a:p>
            <a:pPr lvl="1">
              <a:spcAft>
                <a:spcPts val="600"/>
              </a:spcAft>
              <a:buFontTx/>
              <a:buChar char="-"/>
            </a:pPr>
            <a:r>
              <a:rPr lang="en-US" sz="2500" dirty="0">
                <a:solidFill>
                  <a:schemeClr val="accent5">
                    <a:lumMod val="75000"/>
                  </a:schemeClr>
                </a:solidFill>
                <a:latin typeface="Calibri" panose="020F0502020204030204" pitchFamily="34" charset="0"/>
              </a:rPr>
              <a:t>A </a:t>
            </a:r>
            <a:r>
              <a:rPr lang="en-US" sz="2500" b="1" dirty="0">
                <a:solidFill>
                  <a:schemeClr val="accent5">
                    <a:lumMod val="75000"/>
                  </a:schemeClr>
                </a:solidFill>
                <a:latin typeface="Calibri" panose="020F0502020204030204" pitchFamily="34" charset="0"/>
              </a:rPr>
              <a:t>e-book</a:t>
            </a:r>
            <a:r>
              <a:rPr lang="en-US" sz="2500" dirty="0">
                <a:solidFill>
                  <a:schemeClr val="accent5">
                    <a:lumMod val="75000"/>
                  </a:schemeClr>
                </a:solidFill>
                <a:latin typeface="Calibri" panose="020F0502020204030204" pitchFamily="34" charset="0"/>
              </a:rPr>
              <a:t> on Earth observation applications</a:t>
            </a:r>
          </a:p>
          <a:p>
            <a:pPr lvl="1">
              <a:spcAft>
                <a:spcPts val="600"/>
              </a:spcAft>
              <a:buFontTx/>
              <a:buChar char="-"/>
            </a:pPr>
            <a:r>
              <a:rPr lang="en-US" sz="2500" dirty="0">
                <a:solidFill>
                  <a:schemeClr val="accent5">
                    <a:lumMod val="75000"/>
                  </a:schemeClr>
                </a:solidFill>
                <a:latin typeface="Calibri" panose="020F0502020204030204" pitchFamily="34" charset="0"/>
              </a:rPr>
              <a:t>Regional projects in developing countries</a:t>
            </a:r>
          </a:p>
          <a:p>
            <a:pPr lvl="1">
              <a:spcAft>
                <a:spcPts val="600"/>
              </a:spcAft>
              <a:buFontTx/>
              <a:buChar char="-"/>
            </a:pPr>
            <a:r>
              <a:rPr lang="en-US" sz="2500" dirty="0">
                <a:solidFill>
                  <a:schemeClr val="accent5">
                    <a:lumMod val="75000"/>
                  </a:schemeClr>
                </a:solidFill>
                <a:latin typeface="Calibri" panose="020F0502020204030204" pitchFamily="34" charset="0"/>
              </a:rPr>
              <a:t>A </a:t>
            </a:r>
            <a:r>
              <a:rPr lang="en-US" sz="2500" dirty="0" smtClean="0">
                <a:solidFill>
                  <a:schemeClr val="accent5">
                    <a:lumMod val="75000"/>
                  </a:schemeClr>
                </a:solidFill>
                <a:latin typeface="Calibri" panose="020F0502020204030204" pitchFamily="34" charset="0"/>
              </a:rPr>
              <a:t>permanent GEOGLOWS </a:t>
            </a:r>
            <a:r>
              <a:rPr lang="en-US" sz="2500" dirty="0">
                <a:solidFill>
                  <a:schemeClr val="accent5">
                    <a:lumMod val="75000"/>
                  </a:schemeClr>
                </a:solidFill>
                <a:latin typeface="Calibri" panose="020F0502020204030204" pitchFamily="34" charset="0"/>
              </a:rPr>
              <a:t>Secretariat</a:t>
            </a:r>
            <a:r>
              <a:rPr lang="en-US" sz="2500" dirty="0" smtClean="0">
                <a:solidFill>
                  <a:schemeClr val="accent5">
                    <a:lumMod val="75000"/>
                  </a:schemeClr>
                </a:solidFill>
                <a:latin typeface="Calibri" panose="020F0502020204030204" pitchFamily="34" charset="0"/>
              </a:rPr>
              <a:t>.</a:t>
            </a:r>
            <a:endParaRPr lang="fr-CH" sz="2500" dirty="0">
              <a:solidFill>
                <a:srgbClr val="FF0000"/>
              </a:solidFill>
              <a:latin typeface="Calibri" panose="020F0502020204030204" pitchFamily="34" charset="0"/>
            </a:endParaRPr>
          </a:p>
          <a:p>
            <a:pPr>
              <a:spcAft>
                <a:spcPts val="600"/>
              </a:spcAft>
            </a:pPr>
            <a:r>
              <a:rPr lang="fr-CH" sz="2500" b="1" dirty="0">
                <a:solidFill>
                  <a:schemeClr val="accent5">
                    <a:lumMod val="75000"/>
                  </a:schemeClr>
                </a:solidFill>
                <a:latin typeface="Calibri" panose="020F0502020204030204" pitchFamily="34" charset="0"/>
              </a:rPr>
              <a:t>Minutes of the </a:t>
            </a:r>
            <a:r>
              <a:rPr lang="fr-CH" sz="2500" b="1" dirty="0" err="1">
                <a:solidFill>
                  <a:schemeClr val="accent5">
                    <a:lumMod val="75000"/>
                  </a:schemeClr>
                </a:solidFill>
                <a:latin typeface="Calibri" panose="020F0502020204030204" pitchFamily="34" charset="0"/>
              </a:rPr>
              <a:t>steering</a:t>
            </a:r>
            <a:r>
              <a:rPr lang="fr-CH" sz="2500" b="1" dirty="0">
                <a:solidFill>
                  <a:schemeClr val="accent5">
                    <a:lumMod val="75000"/>
                  </a:schemeClr>
                </a:solidFill>
                <a:latin typeface="Calibri" panose="020F0502020204030204" pitchFamily="34" charset="0"/>
              </a:rPr>
              <a:t> </a:t>
            </a:r>
            <a:r>
              <a:rPr lang="fr-CH" sz="2500" b="1" dirty="0" err="1" smtClean="0">
                <a:solidFill>
                  <a:srgbClr val="6398A3"/>
                </a:solidFill>
                <a:latin typeface="Calibri" panose="020F0502020204030204" pitchFamily="34" charset="0"/>
              </a:rPr>
              <a:t>committee</a:t>
            </a:r>
            <a:r>
              <a:rPr lang="fr-CH" sz="2500" b="1" dirty="0" smtClean="0">
                <a:solidFill>
                  <a:srgbClr val="6398A3"/>
                </a:solidFill>
                <a:latin typeface="Calibri" panose="020F0502020204030204" pitchFamily="34" charset="0"/>
              </a:rPr>
              <a:t> and business meetings </a:t>
            </a:r>
            <a:r>
              <a:rPr lang="fr-CH" sz="2500" dirty="0" err="1" smtClean="0">
                <a:solidFill>
                  <a:schemeClr val="accent5">
                    <a:lumMod val="75000"/>
                  </a:schemeClr>
                </a:solidFill>
                <a:latin typeface="Calibri" panose="020F0502020204030204" pitchFamily="34" charset="0"/>
              </a:rPr>
              <a:t>available</a:t>
            </a:r>
            <a:r>
              <a:rPr lang="fr-CH" sz="2500" dirty="0" smtClean="0">
                <a:solidFill>
                  <a:schemeClr val="accent5">
                    <a:lumMod val="75000"/>
                  </a:schemeClr>
                </a:solidFill>
                <a:latin typeface="Calibri" panose="020F0502020204030204" pitchFamily="34" charset="0"/>
              </a:rPr>
              <a:t>. </a:t>
            </a:r>
            <a:r>
              <a:rPr lang="fr-CH" sz="2500" dirty="0" err="1">
                <a:solidFill>
                  <a:schemeClr val="accent5">
                    <a:lumMod val="75000"/>
                  </a:schemeClr>
                </a:solidFill>
                <a:latin typeface="Calibri" panose="020F0502020204030204" pitchFamily="34" charset="0"/>
              </a:rPr>
              <a:t>Welcome</a:t>
            </a:r>
            <a:r>
              <a:rPr lang="fr-CH" sz="2500" dirty="0">
                <a:solidFill>
                  <a:schemeClr val="accent5">
                    <a:lumMod val="75000"/>
                  </a:schemeClr>
                </a:solidFill>
                <a:latin typeface="Calibri" panose="020F0502020204030204" pitchFamily="34" charset="0"/>
              </a:rPr>
              <a:t> to </a:t>
            </a:r>
            <a:r>
              <a:rPr lang="fr-CH" sz="2500" dirty="0" err="1">
                <a:solidFill>
                  <a:schemeClr val="accent5">
                    <a:lumMod val="75000"/>
                  </a:schemeClr>
                </a:solidFill>
                <a:latin typeface="Calibri" panose="020F0502020204030204" pitchFamily="34" charset="0"/>
              </a:rPr>
              <a:t>request</a:t>
            </a:r>
            <a:r>
              <a:rPr lang="fr-CH" sz="2500" dirty="0">
                <a:solidFill>
                  <a:schemeClr val="accent5">
                    <a:lumMod val="75000"/>
                  </a:schemeClr>
                </a:solidFill>
                <a:latin typeface="Calibri" panose="020F0502020204030204" pitchFamily="34" charset="0"/>
              </a:rPr>
              <a:t> </a:t>
            </a:r>
            <a:r>
              <a:rPr lang="fr-CH" sz="2500" dirty="0" err="1" smtClean="0">
                <a:solidFill>
                  <a:schemeClr val="accent5">
                    <a:lumMod val="75000"/>
                  </a:schemeClr>
                </a:solidFill>
                <a:latin typeface="Calibri" panose="020F0502020204030204" pitchFamily="34" charset="0"/>
              </a:rPr>
              <a:t>it</a:t>
            </a:r>
            <a:r>
              <a:rPr lang="fr-CH" sz="2500" dirty="0" smtClean="0">
                <a:solidFill>
                  <a:schemeClr val="accent5">
                    <a:lumMod val="75000"/>
                  </a:schemeClr>
                </a:solidFill>
                <a:latin typeface="Calibri" panose="020F0502020204030204" pitchFamily="34" charset="0"/>
              </a:rPr>
              <a:t> </a:t>
            </a:r>
            <a:r>
              <a:rPr lang="fr-CH" sz="2500" dirty="0" err="1" smtClean="0">
                <a:solidFill>
                  <a:schemeClr val="accent5">
                    <a:lumMod val="75000"/>
                  </a:schemeClr>
                </a:solidFill>
                <a:latin typeface="Calibri" panose="020F0502020204030204" pitchFamily="34" charset="0"/>
              </a:rPr>
              <a:t>anytime</a:t>
            </a:r>
            <a:r>
              <a:rPr lang="fr-CH" sz="2500" dirty="0" smtClean="0">
                <a:solidFill>
                  <a:schemeClr val="accent5">
                    <a:lumMod val="75000"/>
                  </a:schemeClr>
                </a:solidFill>
                <a:latin typeface="Calibri" panose="020F0502020204030204" pitchFamily="34" charset="0"/>
              </a:rPr>
              <a:t>.  </a:t>
            </a:r>
            <a:endParaRPr lang="fr-CH" sz="2500" dirty="0">
              <a:solidFill>
                <a:schemeClr val="accent5">
                  <a:lumMod val="75000"/>
                </a:schemeClr>
              </a:solidFill>
              <a:latin typeface="Calibri" panose="020F0502020204030204" pitchFamily="34" charset="0"/>
            </a:endParaRPr>
          </a:p>
        </p:txBody>
      </p:sp>
      <p:sp>
        <p:nvSpPr>
          <p:cNvPr id="8" name="TextBox 7"/>
          <p:cNvSpPr txBox="1"/>
          <p:nvPr/>
        </p:nvSpPr>
        <p:spPr>
          <a:xfrm>
            <a:off x="467544" y="1844824"/>
            <a:ext cx="4955636" cy="415498"/>
          </a:xfrm>
          <a:prstGeom prst="rect">
            <a:avLst/>
          </a:prstGeom>
          <a:noFill/>
        </p:spPr>
        <p:txBody>
          <a:bodyPr wrap="square" rtlCol="0">
            <a:spAutoFit/>
          </a:bodyPr>
          <a:lstStyle/>
          <a:p>
            <a:r>
              <a:rPr lang="en-US" sz="2100" b="1" dirty="0" err="1" smtClean="0">
                <a:latin typeface="Calibri" panose="020F0502020204030204" pitchFamily="34" charset="0"/>
              </a:rPr>
              <a:t>Achivements</a:t>
            </a:r>
            <a:r>
              <a:rPr lang="en-US" sz="2100" b="1" dirty="0" smtClean="0">
                <a:latin typeface="Calibri" panose="020F0502020204030204" pitchFamily="34" charset="0"/>
              </a:rPr>
              <a:t>:</a:t>
            </a:r>
            <a:endParaRPr lang="en-US" sz="2100" b="1" dirty="0">
              <a:latin typeface="Calibri" panose="020F0502020204030204" pitchFamily="34" charset="0"/>
            </a:endParaRPr>
          </a:p>
        </p:txBody>
      </p:sp>
    </p:spTree>
    <p:extLst>
      <p:ext uri="{BB962C8B-B14F-4D97-AF65-F5344CB8AC3E}">
        <p14:creationId xmlns:p14="http://schemas.microsoft.com/office/powerpoint/2010/main" val="4102509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201414"/>
            <a:ext cx="9144000" cy="923330"/>
          </a:xfrm>
          <a:prstGeom prst="rect">
            <a:avLst/>
          </a:prstGeom>
          <a:noFill/>
        </p:spPr>
        <p:txBody>
          <a:bodyPr wrap="square" rtlCol="0">
            <a:spAutoFit/>
          </a:bodyPr>
          <a:lstStyle/>
          <a:p>
            <a:pPr algn="ctr"/>
            <a:r>
              <a:rPr lang="en-US" sz="5200" b="1" dirty="0" smtClean="0">
                <a:solidFill>
                  <a:srgbClr val="1D324B"/>
                </a:solidFill>
                <a:latin typeface="Calibri" panose="020F0502020204030204" pitchFamily="34" charset="0"/>
              </a:rPr>
              <a:t>GEOGLOWS</a:t>
            </a:r>
            <a:endParaRPr lang="en-US" sz="5200" b="1" dirty="0">
              <a:solidFill>
                <a:srgbClr val="1D324B"/>
              </a:solidFill>
              <a:latin typeface="Calibri" panose="020F0502020204030204" pitchFamily="34" charset="0"/>
            </a:endParaRPr>
          </a:p>
        </p:txBody>
      </p:sp>
      <p:sp>
        <p:nvSpPr>
          <p:cNvPr id="7" name="TextBox 6"/>
          <p:cNvSpPr txBox="1"/>
          <p:nvPr/>
        </p:nvSpPr>
        <p:spPr>
          <a:xfrm>
            <a:off x="0" y="908720"/>
            <a:ext cx="9144000" cy="477054"/>
          </a:xfrm>
          <a:prstGeom prst="rect">
            <a:avLst/>
          </a:prstGeom>
          <a:noFill/>
        </p:spPr>
        <p:txBody>
          <a:bodyPr wrap="square" rtlCol="0">
            <a:spAutoFit/>
          </a:bodyPr>
          <a:lstStyle/>
          <a:p>
            <a:pPr algn="ctr"/>
            <a:r>
              <a:rPr lang="en-US" sz="2500" dirty="0" smtClean="0">
                <a:solidFill>
                  <a:schemeClr val="accent5">
                    <a:lumMod val="75000"/>
                  </a:schemeClr>
                </a:solidFill>
                <a:latin typeface="Calibri" panose="020F0502020204030204" pitchFamily="34" charset="0"/>
              </a:rPr>
              <a:t>1</a:t>
            </a:r>
            <a:r>
              <a:rPr lang="en-US" sz="2500" baseline="30000" dirty="0" smtClean="0">
                <a:solidFill>
                  <a:schemeClr val="accent5">
                    <a:lumMod val="75000"/>
                  </a:schemeClr>
                </a:solidFill>
                <a:latin typeface="Calibri" panose="020F0502020204030204" pitchFamily="34" charset="0"/>
              </a:rPr>
              <a:t>st</a:t>
            </a:r>
            <a:r>
              <a:rPr lang="en-US" sz="2500" dirty="0" smtClean="0">
                <a:solidFill>
                  <a:schemeClr val="accent5">
                    <a:lumMod val="75000"/>
                  </a:schemeClr>
                </a:solidFill>
                <a:latin typeface="Calibri" panose="020F0502020204030204" pitchFamily="34" charset="0"/>
              </a:rPr>
              <a:t> Steering Committee meeting, Tuscaloosa, 16 may 2017</a:t>
            </a:r>
          </a:p>
        </p:txBody>
      </p:sp>
      <p:sp>
        <p:nvSpPr>
          <p:cNvPr id="8" name="TextBox 7"/>
          <p:cNvSpPr txBox="1"/>
          <p:nvPr/>
        </p:nvSpPr>
        <p:spPr>
          <a:xfrm>
            <a:off x="192428" y="1988838"/>
            <a:ext cx="4176464" cy="338554"/>
          </a:xfrm>
          <a:prstGeom prst="rect">
            <a:avLst/>
          </a:prstGeom>
          <a:noFill/>
        </p:spPr>
        <p:txBody>
          <a:bodyPr wrap="square" rtlCol="0">
            <a:spAutoFit/>
          </a:bodyPr>
          <a:lstStyle/>
          <a:p>
            <a:r>
              <a:rPr lang="en-US" sz="1600" b="1" dirty="0" smtClean="0">
                <a:latin typeface="Calibri" panose="020F0502020204030204" pitchFamily="34" charset="0"/>
              </a:rPr>
              <a:t>GEOGLOWS Steering Committee Members:</a:t>
            </a:r>
            <a:endParaRPr lang="en-US" sz="1600" b="1" dirty="0">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74857986"/>
              </p:ext>
            </p:extLst>
          </p:nvPr>
        </p:nvGraphicFramePr>
        <p:xfrm>
          <a:off x="378709" y="2492896"/>
          <a:ext cx="8386582" cy="3169920"/>
        </p:xfrm>
        <a:graphic>
          <a:graphicData uri="http://schemas.openxmlformats.org/drawingml/2006/table">
            <a:tbl>
              <a:tblPr firstRow="1" bandRow="1">
                <a:tableStyleId>{5C22544A-7EE6-4342-B048-85BDC9FD1C3A}</a:tableStyleId>
              </a:tblPr>
              <a:tblGrid>
                <a:gridCol w="449815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144016">
                <a:tc gridSpan="2">
                  <a:txBody>
                    <a:bodyPr/>
                    <a:lstStyle/>
                    <a:p>
                      <a:pPr algn="l"/>
                      <a:r>
                        <a:rPr lang="fr-CH" sz="1400" b="1" i="0" dirty="0" smtClean="0">
                          <a:solidFill>
                            <a:srgbClr val="6398A3"/>
                          </a:solidFill>
                          <a:latin typeface="Calibri" panose="020F0502020204030204" pitchFamily="34" charset="0"/>
                        </a:rPr>
                        <a:t>Co-chairs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accent5">
                              <a:lumMod val="75000"/>
                            </a:schemeClr>
                          </a:solidFill>
                          <a:latin typeface="Calibri" panose="020F0502020204030204" pitchFamily="34" charset="0"/>
                        </a:rPr>
                        <a:t>Dr. Angelica Gutierrez-</a:t>
                      </a:r>
                      <a:r>
                        <a:rPr lang="en-US" sz="1400" b="0" i="0" dirty="0" err="1" smtClean="0">
                          <a:solidFill>
                            <a:schemeClr val="accent5">
                              <a:lumMod val="75000"/>
                            </a:schemeClr>
                          </a:solidFill>
                          <a:latin typeface="Calibri" panose="020F0502020204030204" pitchFamily="34" charset="0"/>
                        </a:rPr>
                        <a:t>Magness</a:t>
                      </a:r>
                      <a:r>
                        <a:rPr lang="en-US" sz="1400" b="0" i="0" dirty="0" smtClean="0">
                          <a:solidFill>
                            <a:schemeClr val="accent5">
                              <a:lumMod val="75000"/>
                            </a:schemeClr>
                          </a:solidFill>
                          <a:latin typeface="Calibri" panose="020F0502020204030204" pitchFamily="34" charset="0"/>
                        </a:rPr>
                        <a:t>, USGEO, USA              Rose </a:t>
                      </a:r>
                      <a:r>
                        <a:rPr lang="en-US" sz="1400" b="0" i="0" dirty="0" err="1" smtClean="0">
                          <a:solidFill>
                            <a:schemeClr val="accent5">
                              <a:lumMod val="75000"/>
                            </a:schemeClr>
                          </a:solidFill>
                          <a:latin typeface="Calibri" panose="020F0502020204030204" pitchFamily="34" charset="0"/>
                        </a:rPr>
                        <a:t>Osinde</a:t>
                      </a:r>
                      <a:r>
                        <a:rPr lang="en-US" sz="1400" b="0" i="0" dirty="0" smtClean="0">
                          <a:solidFill>
                            <a:schemeClr val="accent5">
                              <a:lumMod val="75000"/>
                            </a:schemeClr>
                          </a:solidFill>
                          <a:latin typeface="Calibri" panose="020F0502020204030204" pitchFamily="34" charset="0"/>
                        </a:rPr>
                        <a:t> Alabaster, </a:t>
                      </a:r>
                      <a:r>
                        <a:rPr lang="en-US" sz="1400" b="0" i="0" dirty="0" err="1" smtClean="0">
                          <a:solidFill>
                            <a:schemeClr val="accent5">
                              <a:lumMod val="75000"/>
                            </a:schemeClr>
                          </a:solidFill>
                          <a:latin typeface="Calibri" panose="020F0502020204030204" pitchFamily="34" charset="0"/>
                        </a:rPr>
                        <a:t>Waterlex</a:t>
                      </a:r>
                      <a:r>
                        <a:rPr lang="en-US" sz="1400" b="0" i="0" dirty="0" smtClean="0">
                          <a:solidFill>
                            <a:schemeClr val="accent5">
                              <a:lumMod val="75000"/>
                            </a:schemeClr>
                          </a:solidFill>
                          <a:latin typeface="Calibri" panose="020F0502020204030204" pitchFamily="34" charset="0"/>
                        </a:rPr>
                        <a:t>, Switzerland/Kenya</a:t>
                      </a:r>
                      <a:endParaRPr lang="en-US" sz="1400" b="0" i="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dirty="0" smtClean="0">
                        <a:solidFill>
                          <a:schemeClr val="accent5">
                            <a:lumMod val="75000"/>
                          </a:schemeClr>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99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400" b="1" i="0" dirty="0" smtClean="0">
                        <a:solidFill>
                          <a:schemeClr val="accent5">
                            <a:lumMod val="75000"/>
                          </a:schemeClr>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H" sz="1400" b="1" i="0" dirty="0" err="1" smtClean="0">
                          <a:solidFill>
                            <a:schemeClr val="accent5">
                              <a:lumMod val="75000"/>
                            </a:schemeClr>
                          </a:solidFill>
                          <a:latin typeface="Calibri" panose="020F0502020204030204" pitchFamily="34" charset="0"/>
                        </a:rPr>
                        <a:t>Members</a:t>
                      </a:r>
                      <a:endParaRPr lang="en-US" sz="1400" b="1" i="0" dirty="0" smtClean="0">
                        <a:solidFill>
                          <a:schemeClr val="accent5">
                            <a:lumMod val="7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b="0" i="0" dirty="0" smtClean="0">
                        <a:solidFill>
                          <a:schemeClr val="accent5">
                            <a:lumMod val="75000"/>
                          </a:schemeClr>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accent5">
                              <a:lumMod val="75000"/>
                            </a:schemeClr>
                          </a:solidFill>
                          <a:latin typeface="Calibri" panose="020F0502020204030204" pitchFamily="34" charset="0"/>
                        </a:rPr>
                        <a:t>Mr. Carlos Gustavo Cano, Colombia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i="0" dirty="0" smtClean="0">
                          <a:solidFill>
                            <a:schemeClr val="accent5">
                              <a:lumMod val="75000"/>
                            </a:schemeClr>
                          </a:solidFill>
                          <a:latin typeface="Calibri" panose="020F0502020204030204" pitchFamily="34" charset="0"/>
                        </a:rPr>
                        <a:t>Prof. Toshio </a:t>
                      </a:r>
                      <a:r>
                        <a:rPr lang="de-DE" sz="1400" b="0" i="0" dirty="0" err="1" smtClean="0">
                          <a:solidFill>
                            <a:schemeClr val="accent5">
                              <a:lumMod val="75000"/>
                            </a:schemeClr>
                          </a:solidFill>
                          <a:latin typeface="Calibri" panose="020F0502020204030204" pitchFamily="34" charset="0"/>
                        </a:rPr>
                        <a:t>Koike</a:t>
                      </a:r>
                      <a:r>
                        <a:rPr lang="de-DE" sz="1400" b="0" i="0" dirty="0" smtClean="0">
                          <a:solidFill>
                            <a:schemeClr val="accent5">
                              <a:lumMod val="75000"/>
                            </a:schemeClr>
                          </a:solidFill>
                          <a:latin typeface="Calibri" panose="020F0502020204030204" pitchFamily="34" charset="0"/>
                        </a:rPr>
                        <a:t>, ICHARM, Japan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b="0" i="0" kern="1200" dirty="0" smtClean="0">
                          <a:solidFill>
                            <a:schemeClr val="accent5">
                              <a:lumMod val="75000"/>
                            </a:schemeClr>
                          </a:solidFill>
                          <a:latin typeface="Calibri" panose="020F0502020204030204" pitchFamily="34" charset="0"/>
                          <a:ea typeface="+mn-ea"/>
                          <a:cs typeface="+mn-cs"/>
                        </a:rPr>
                        <a:t>Dr. Selma </a:t>
                      </a:r>
                      <a:r>
                        <a:rPr lang="fr-CH" sz="1400" b="0" i="0" kern="1200" dirty="0" err="1" smtClean="0">
                          <a:solidFill>
                            <a:schemeClr val="accent5">
                              <a:lumMod val="75000"/>
                            </a:schemeClr>
                          </a:solidFill>
                          <a:latin typeface="Calibri" panose="020F0502020204030204" pitchFamily="34" charset="0"/>
                          <a:ea typeface="+mn-ea"/>
                          <a:cs typeface="+mn-cs"/>
                        </a:rPr>
                        <a:t>Cherchali</a:t>
                      </a:r>
                      <a:r>
                        <a:rPr lang="fr-CH" sz="1400" b="0" i="0" kern="1200" dirty="0" smtClean="0">
                          <a:solidFill>
                            <a:schemeClr val="accent5">
                              <a:lumMod val="75000"/>
                            </a:schemeClr>
                          </a:solidFill>
                          <a:latin typeface="Calibri" panose="020F0502020204030204" pitchFamily="34" charset="0"/>
                          <a:ea typeface="+mn-ea"/>
                          <a:cs typeface="+mn-cs"/>
                        </a:rPr>
                        <a:t>, CNES, France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accent5">
                              <a:lumMod val="75000"/>
                            </a:schemeClr>
                          </a:solidFill>
                          <a:latin typeface="Calibri" panose="020F0502020204030204" pitchFamily="34" charset="0"/>
                        </a:rPr>
                        <a:t>Ms. Faith </a:t>
                      </a:r>
                      <a:r>
                        <a:rPr lang="en-US" sz="1400" b="0" i="0" dirty="0" err="1" smtClean="0">
                          <a:solidFill>
                            <a:schemeClr val="accent5">
                              <a:lumMod val="75000"/>
                            </a:schemeClr>
                          </a:solidFill>
                          <a:latin typeface="Calibri" panose="020F0502020204030204" pitchFamily="34" charset="0"/>
                        </a:rPr>
                        <a:t>Mitheu</a:t>
                      </a:r>
                      <a:r>
                        <a:rPr lang="en-US" sz="1400" b="0" i="0" baseline="0" dirty="0" smtClean="0">
                          <a:solidFill>
                            <a:schemeClr val="accent5">
                              <a:lumMod val="75000"/>
                            </a:schemeClr>
                          </a:solidFill>
                          <a:latin typeface="Calibri" panose="020F0502020204030204" pitchFamily="34" charset="0"/>
                        </a:rPr>
                        <a:t>, </a:t>
                      </a:r>
                      <a:r>
                        <a:rPr lang="en-US" sz="1400" b="0" i="0" dirty="0" smtClean="0">
                          <a:solidFill>
                            <a:schemeClr val="accent5">
                              <a:lumMod val="75000"/>
                            </a:schemeClr>
                          </a:solidFill>
                          <a:latin typeface="Calibri" panose="020F0502020204030204" pitchFamily="34" charset="0"/>
                        </a:rPr>
                        <a:t>RCMRD</a:t>
                      </a:r>
                      <a:r>
                        <a:rPr lang="en-US" sz="1400" b="0" i="0" baseline="0" dirty="0" smtClean="0">
                          <a:solidFill>
                            <a:schemeClr val="accent5">
                              <a:lumMod val="75000"/>
                            </a:schemeClr>
                          </a:solidFill>
                          <a:latin typeface="Calibri" panose="020F0502020204030204" pitchFamily="34" charset="0"/>
                        </a:rPr>
                        <a:t> / </a:t>
                      </a:r>
                      <a:r>
                        <a:rPr lang="en-US" sz="1400" b="0" i="0" dirty="0" smtClean="0">
                          <a:solidFill>
                            <a:schemeClr val="accent5">
                              <a:lumMod val="75000"/>
                            </a:schemeClr>
                          </a:solidFill>
                          <a:latin typeface="Calibri" panose="020F0502020204030204" pitchFamily="34" charset="0"/>
                        </a:rPr>
                        <a:t>SERVIR, Kenya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accent5">
                              <a:lumMod val="75000"/>
                            </a:schemeClr>
                          </a:solidFill>
                          <a:latin typeface="Calibri" panose="020F0502020204030204" pitchFamily="34" charset="0"/>
                        </a:rPr>
                        <a:t>Dr. Johannes Cullman (UN), WMO, Switzerland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accent5">
                              <a:lumMod val="75000"/>
                            </a:schemeClr>
                          </a:solidFill>
                          <a:latin typeface="Calibri" panose="020F0502020204030204" pitchFamily="34" charset="0"/>
                        </a:rPr>
                        <a:t>Dr. Sylvester </a:t>
                      </a:r>
                      <a:r>
                        <a:rPr lang="en-US" sz="1400" b="0" i="0" dirty="0" err="1" smtClean="0">
                          <a:solidFill>
                            <a:schemeClr val="accent5">
                              <a:lumMod val="75000"/>
                            </a:schemeClr>
                          </a:solidFill>
                          <a:latin typeface="Calibri" panose="020F0502020204030204" pitchFamily="34" charset="0"/>
                        </a:rPr>
                        <a:t>Mpandali</a:t>
                      </a:r>
                      <a:r>
                        <a:rPr lang="en-US" sz="1400" b="0" i="0" dirty="0" smtClean="0">
                          <a:solidFill>
                            <a:schemeClr val="accent5">
                              <a:lumMod val="75000"/>
                            </a:schemeClr>
                          </a:solidFill>
                          <a:latin typeface="Calibri" panose="020F0502020204030204" pitchFamily="34" charset="0"/>
                        </a:rPr>
                        <a:t>, South Africa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37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err="1" smtClean="0">
                          <a:solidFill>
                            <a:schemeClr val="accent5">
                              <a:lumMod val="75000"/>
                            </a:schemeClr>
                          </a:solidFill>
                          <a:latin typeface="Calibri" panose="020F0502020204030204" pitchFamily="34" charset="0"/>
                        </a:rPr>
                        <a:t>Dr</a:t>
                      </a:r>
                      <a:r>
                        <a:rPr lang="en-US" sz="1400" b="0" i="0" dirty="0" smtClean="0">
                          <a:solidFill>
                            <a:schemeClr val="accent5">
                              <a:lumMod val="75000"/>
                            </a:schemeClr>
                          </a:solidFill>
                          <a:latin typeface="Calibri" panose="020F0502020204030204" pitchFamily="34" charset="0"/>
                        </a:rPr>
                        <a:t> Paul </a:t>
                      </a:r>
                      <a:r>
                        <a:rPr lang="en-US" sz="1400" b="0" i="0" dirty="0" err="1" smtClean="0">
                          <a:solidFill>
                            <a:schemeClr val="accent5">
                              <a:lumMod val="75000"/>
                            </a:schemeClr>
                          </a:solidFill>
                          <a:latin typeface="Calibri" panose="020F0502020204030204" pitchFamily="34" charset="0"/>
                        </a:rPr>
                        <a:t>DiGiacomo</a:t>
                      </a:r>
                      <a:r>
                        <a:rPr lang="en-US" sz="1400" b="0" i="0" dirty="0" smtClean="0">
                          <a:solidFill>
                            <a:schemeClr val="accent5">
                              <a:lumMod val="75000"/>
                            </a:schemeClr>
                          </a:solidFill>
                          <a:latin typeface="Calibri" panose="020F0502020204030204" pitchFamily="34" charset="0"/>
                        </a:rPr>
                        <a:t>, CEOS, USA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i="0" kern="1200" dirty="0" smtClean="0">
                          <a:solidFill>
                            <a:schemeClr val="accent5">
                              <a:lumMod val="75000"/>
                            </a:schemeClr>
                          </a:solidFill>
                          <a:latin typeface="Calibri" panose="020F0502020204030204" pitchFamily="34" charset="0"/>
                          <a:ea typeface="+mn-ea"/>
                          <a:cs typeface="+mn-cs"/>
                        </a:rPr>
                        <a:t>Dr. </a:t>
                      </a:r>
                      <a:r>
                        <a:rPr lang="de-DE" sz="1400" b="0" i="0" kern="1200" dirty="0" err="1" smtClean="0">
                          <a:solidFill>
                            <a:schemeClr val="accent5">
                              <a:lumMod val="75000"/>
                            </a:schemeClr>
                          </a:solidFill>
                          <a:latin typeface="Calibri" panose="020F0502020204030204" pitchFamily="34" charset="0"/>
                          <a:ea typeface="+mn-ea"/>
                          <a:cs typeface="+mn-cs"/>
                        </a:rPr>
                        <a:t>Sekhar</a:t>
                      </a:r>
                      <a:r>
                        <a:rPr lang="de-DE" sz="1400" b="0" i="0" kern="1200" dirty="0" smtClean="0">
                          <a:solidFill>
                            <a:schemeClr val="accent5">
                              <a:lumMod val="75000"/>
                            </a:schemeClr>
                          </a:solidFill>
                          <a:latin typeface="Calibri" panose="020F0502020204030204" pitchFamily="34" charset="0"/>
                          <a:ea typeface="+mn-ea"/>
                          <a:cs typeface="+mn-cs"/>
                        </a:rPr>
                        <a:t> </a:t>
                      </a:r>
                      <a:r>
                        <a:rPr lang="de-DE" sz="1400" b="0" i="0" kern="1200" dirty="0" err="1" smtClean="0">
                          <a:solidFill>
                            <a:schemeClr val="accent5">
                              <a:lumMod val="75000"/>
                            </a:schemeClr>
                          </a:solidFill>
                          <a:latin typeface="Calibri" panose="020F0502020204030204" pitchFamily="34" charset="0"/>
                          <a:ea typeface="+mn-ea"/>
                          <a:cs typeface="+mn-cs"/>
                        </a:rPr>
                        <a:t>Muddu</a:t>
                      </a:r>
                      <a:r>
                        <a:rPr lang="de-DE" sz="1400" b="0" i="0" kern="1200" dirty="0" smtClean="0">
                          <a:solidFill>
                            <a:schemeClr val="accent5">
                              <a:lumMod val="75000"/>
                            </a:schemeClr>
                          </a:solidFill>
                          <a:latin typeface="Calibri" panose="020F0502020204030204" pitchFamily="34" charset="0"/>
                          <a:ea typeface="+mn-ea"/>
                          <a:cs typeface="+mn-cs"/>
                        </a:rPr>
                        <a:t>, </a:t>
                      </a:r>
                      <a:r>
                        <a:rPr lang="de-DE" sz="1400" b="0" i="0" kern="1200" dirty="0" err="1" smtClean="0">
                          <a:solidFill>
                            <a:schemeClr val="accent5">
                              <a:lumMod val="75000"/>
                            </a:schemeClr>
                          </a:solidFill>
                          <a:latin typeface="Calibri" panose="020F0502020204030204" pitchFamily="34" charset="0"/>
                          <a:ea typeface="+mn-ea"/>
                          <a:cs typeface="+mn-cs"/>
                        </a:rPr>
                        <a:t>India</a:t>
                      </a:r>
                      <a:endParaRPr lang="de-DE" sz="1400" b="0" i="0" kern="1200" dirty="0" smtClean="0">
                        <a:solidFill>
                          <a:schemeClr val="accent5">
                            <a:lumMod val="75000"/>
                          </a:schemeClr>
                        </a:solidFill>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b="0" i="0" dirty="0" smtClean="0">
                          <a:solidFill>
                            <a:schemeClr val="accent5">
                              <a:lumMod val="75000"/>
                            </a:schemeClr>
                          </a:solidFill>
                          <a:latin typeface="Calibri" panose="020F0502020204030204" pitchFamily="34" charset="0"/>
                        </a:rPr>
                        <a:t>Mr. </a:t>
                      </a:r>
                      <a:r>
                        <a:rPr lang="fr-CH" sz="1400" b="0" i="0" dirty="0" err="1" smtClean="0">
                          <a:solidFill>
                            <a:schemeClr val="accent5">
                              <a:lumMod val="75000"/>
                            </a:schemeClr>
                          </a:solidFill>
                          <a:latin typeface="Calibri" panose="020F0502020204030204" pitchFamily="34" charset="0"/>
                        </a:rPr>
                        <a:t>Cesar</a:t>
                      </a:r>
                      <a:r>
                        <a:rPr lang="fr-CH" sz="1400" b="0" i="0" dirty="0" smtClean="0">
                          <a:solidFill>
                            <a:schemeClr val="accent5">
                              <a:lumMod val="75000"/>
                            </a:schemeClr>
                          </a:solidFill>
                          <a:latin typeface="Calibri" panose="020F0502020204030204" pitchFamily="34" charset="0"/>
                        </a:rPr>
                        <a:t> Garay, CIRMAG, </a:t>
                      </a:r>
                      <a:r>
                        <a:rPr lang="fr-CH" sz="1400" b="0" i="0" dirty="0" err="1" smtClean="0">
                          <a:solidFill>
                            <a:schemeClr val="accent5">
                              <a:lumMod val="75000"/>
                            </a:schemeClr>
                          </a:solidFill>
                          <a:latin typeface="Calibri" panose="020F0502020204030204" pitchFamily="34" charset="0"/>
                        </a:rPr>
                        <a:t>Colombia</a:t>
                      </a:r>
                      <a:endParaRPr lang="fr-CH" sz="1400" b="0" i="0" dirty="0" smtClean="0">
                        <a:solidFill>
                          <a:schemeClr val="accent5">
                            <a:lumMod val="7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accent5">
                              <a:lumMod val="75000"/>
                            </a:schemeClr>
                          </a:solidFill>
                          <a:latin typeface="Calibri" panose="020F0502020204030204" pitchFamily="34" charset="0"/>
                          <a:ea typeface="+mn-ea"/>
                          <a:cs typeface="+mn-cs"/>
                        </a:rPr>
                        <a:t>Dr. </a:t>
                      </a:r>
                      <a:r>
                        <a:rPr lang="en-US" sz="1400" b="0" i="0" kern="1200" dirty="0" err="1" smtClean="0">
                          <a:solidFill>
                            <a:schemeClr val="accent5">
                              <a:lumMod val="75000"/>
                            </a:schemeClr>
                          </a:solidFill>
                          <a:latin typeface="Calibri" panose="020F0502020204030204" pitchFamily="34" charset="0"/>
                          <a:ea typeface="+mn-ea"/>
                          <a:cs typeface="+mn-cs"/>
                        </a:rPr>
                        <a:t>Yubao</a:t>
                      </a:r>
                      <a:r>
                        <a:rPr lang="en-US" sz="1400" b="0" i="0" kern="1200" dirty="0" smtClean="0">
                          <a:solidFill>
                            <a:schemeClr val="accent5">
                              <a:lumMod val="75000"/>
                            </a:schemeClr>
                          </a:solidFill>
                          <a:latin typeface="Calibri" panose="020F0502020204030204" pitchFamily="34" charset="0"/>
                          <a:ea typeface="+mn-ea"/>
                          <a:cs typeface="+mn-cs"/>
                        </a:rPr>
                        <a:t> </a:t>
                      </a:r>
                      <a:r>
                        <a:rPr lang="en-US" sz="1400" b="0" i="0" kern="1200" dirty="0" err="1" smtClean="0">
                          <a:solidFill>
                            <a:schemeClr val="accent5">
                              <a:lumMod val="75000"/>
                            </a:schemeClr>
                          </a:solidFill>
                          <a:latin typeface="Calibri" panose="020F0502020204030204" pitchFamily="34" charset="0"/>
                          <a:ea typeface="+mn-ea"/>
                          <a:cs typeface="+mn-cs"/>
                        </a:rPr>
                        <a:t>Qiu</a:t>
                      </a:r>
                      <a:r>
                        <a:rPr lang="en-US" sz="1400" b="0" i="0" kern="1200" dirty="0" smtClean="0">
                          <a:solidFill>
                            <a:schemeClr val="accent5">
                              <a:lumMod val="75000"/>
                            </a:schemeClr>
                          </a:solidFill>
                          <a:latin typeface="Calibri" panose="020F0502020204030204" pitchFamily="34" charset="0"/>
                          <a:ea typeface="+mn-ea"/>
                          <a:cs typeface="+mn-cs"/>
                        </a:rPr>
                        <a:t>, CSA, China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accent5">
                              <a:lumMod val="75000"/>
                            </a:schemeClr>
                          </a:solidFill>
                          <a:latin typeface="Calibri" panose="020F0502020204030204" pitchFamily="34" charset="0"/>
                        </a:rPr>
                        <a:t>Dr. </a:t>
                      </a:r>
                      <a:r>
                        <a:rPr lang="en-US" sz="1400" b="0" i="0" dirty="0" err="1" smtClean="0">
                          <a:solidFill>
                            <a:schemeClr val="accent5">
                              <a:lumMod val="75000"/>
                            </a:schemeClr>
                          </a:solidFill>
                          <a:latin typeface="Calibri" panose="020F0502020204030204" pitchFamily="34" charset="0"/>
                        </a:rPr>
                        <a:t>Nagaraja</a:t>
                      </a:r>
                      <a:r>
                        <a:rPr lang="en-US" sz="1400" b="0" i="0" dirty="0" smtClean="0">
                          <a:solidFill>
                            <a:schemeClr val="accent5">
                              <a:lumMod val="75000"/>
                            </a:schemeClr>
                          </a:solidFill>
                          <a:latin typeface="Calibri" panose="020F0502020204030204" pitchFamily="34" charset="0"/>
                        </a:rPr>
                        <a:t> Rao </a:t>
                      </a:r>
                      <a:r>
                        <a:rPr lang="en-US" sz="1400" b="0" i="0" dirty="0" err="1" smtClean="0">
                          <a:solidFill>
                            <a:schemeClr val="accent5">
                              <a:lumMod val="75000"/>
                            </a:schemeClr>
                          </a:solidFill>
                          <a:latin typeface="Calibri" panose="020F0502020204030204" pitchFamily="34" charset="0"/>
                        </a:rPr>
                        <a:t>Harshadeep</a:t>
                      </a:r>
                      <a:r>
                        <a:rPr lang="en-US" sz="1400" b="0" i="0" dirty="0" smtClean="0">
                          <a:solidFill>
                            <a:schemeClr val="accent5">
                              <a:lumMod val="75000"/>
                            </a:schemeClr>
                          </a:solidFill>
                          <a:latin typeface="Calibri" panose="020F0502020204030204" pitchFamily="34" charset="0"/>
                        </a:rPr>
                        <a:t>, World Bank, USA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accent5">
                              <a:lumMod val="75000"/>
                            </a:schemeClr>
                          </a:solidFill>
                          <a:latin typeface="Calibri" panose="020F0502020204030204" pitchFamily="34" charset="0"/>
                          <a:ea typeface="+mn-ea"/>
                          <a:cs typeface="+mn-cs"/>
                        </a:rPr>
                        <a:t>Dr. Peter </a:t>
                      </a:r>
                      <a:r>
                        <a:rPr lang="en-US" sz="1400" b="0" i="0" kern="1200" dirty="0" err="1" smtClean="0">
                          <a:solidFill>
                            <a:schemeClr val="accent5">
                              <a:lumMod val="75000"/>
                            </a:schemeClr>
                          </a:solidFill>
                          <a:latin typeface="Calibri" panose="020F0502020204030204" pitchFamily="34" charset="0"/>
                          <a:ea typeface="+mn-ea"/>
                          <a:cs typeface="+mn-cs"/>
                        </a:rPr>
                        <a:t>Salamon</a:t>
                      </a:r>
                      <a:r>
                        <a:rPr lang="en-US" sz="1400" b="0" i="0" kern="1200" dirty="0" smtClean="0">
                          <a:solidFill>
                            <a:schemeClr val="accent5">
                              <a:lumMod val="75000"/>
                            </a:schemeClr>
                          </a:solidFill>
                          <a:latin typeface="Calibri" panose="020F0502020204030204" pitchFamily="34" charset="0"/>
                          <a:ea typeface="+mn-ea"/>
                          <a:cs typeface="+mn-cs"/>
                        </a:rPr>
                        <a:t>,  EC JRC, Italy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i="0" dirty="0" smtClean="0">
                          <a:solidFill>
                            <a:schemeClr val="accent5">
                              <a:lumMod val="75000"/>
                            </a:schemeClr>
                          </a:solidFill>
                          <a:latin typeface="Calibri" panose="020F0502020204030204" pitchFamily="34" charset="0"/>
                        </a:rPr>
                        <a:t>Dr. </a:t>
                      </a:r>
                      <a:r>
                        <a:rPr lang="de-DE" sz="1400" b="0" i="0" dirty="0" err="1" smtClean="0">
                          <a:solidFill>
                            <a:schemeClr val="accent5">
                              <a:lumMod val="75000"/>
                            </a:schemeClr>
                          </a:solidFill>
                          <a:latin typeface="Calibri" panose="020F0502020204030204" pitchFamily="34" charset="0"/>
                        </a:rPr>
                        <a:t>Srikantha</a:t>
                      </a:r>
                      <a:r>
                        <a:rPr lang="de-DE" sz="1400" b="0" i="0" dirty="0" smtClean="0">
                          <a:solidFill>
                            <a:schemeClr val="accent5">
                              <a:lumMod val="75000"/>
                            </a:schemeClr>
                          </a:solidFill>
                          <a:latin typeface="Calibri" panose="020F0502020204030204" pitchFamily="34" charset="0"/>
                        </a:rPr>
                        <a:t> </a:t>
                      </a:r>
                      <a:r>
                        <a:rPr lang="de-DE" sz="1400" b="0" i="0" dirty="0" err="1" smtClean="0">
                          <a:solidFill>
                            <a:schemeClr val="accent5">
                              <a:lumMod val="75000"/>
                            </a:schemeClr>
                          </a:solidFill>
                          <a:latin typeface="Calibri" panose="020F0502020204030204" pitchFamily="34" charset="0"/>
                        </a:rPr>
                        <a:t>Herath</a:t>
                      </a:r>
                      <a:r>
                        <a:rPr lang="de-DE" sz="1400" b="0" i="0" dirty="0" smtClean="0">
                          <a:solidFill>
                            <a:schemeClr val="accent5">
                              <a:lumMod val="75000"/>
                            </a:schemeClr>
                          </a:solidFill>
                          <a:latin typeface="Calibri" panose="020F0502020204030204" pitchFamily="34" charset="0"/>
                        </a:rPr>
                        <a:t>, Sri Lanka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0" dirty="0" smtClean="0">
                        <a:solidFill>
                          <a:schemeClr val="accent5">
                            <a:lumMod val="7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69771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517232"/>
            <a:ext cx="9144000" cy="523220"/>
          </a:xfrm>
          <a:prstGeom prst="rect">
            <a:avLst/>
          </a:prstGeom>
          <a:noFill/>
        </p:spPr>
        <p:txBody>
          <a:bodyPr wrap="square" rtlCol="0">
            <a:spAutoFit/>
          </a:bodyPr>
          <a:lstStyle/>
          <a:p>
            <a:pPr marL="4762" indent="0" algn="ctr">
              <a:buNone/>
            </a:pPr>
            <a:r>
              <a:rPr lang="fr-FR" dirty="0">
                <a:solidFill>
                  <a:schemeClr val="accent5">
                    <a:lumMod val="75000"/>
                  </a:schemeClr>
                </a:solidFill>
                <a:latin typeface="Calibri" panose="020F0502020204030204" pitchFamily="34" charset="0"/>
              </a:rPr>
              <a:t>Paul </a:t>
            </a:r>
            <a:r>
              <a:rPr lang="fr-FR" dirty="0" err="1">
                <a:solidFill>
                  <a:schemeClr val="accent5">
                    <a:lumMod val="75000"/>
                  </a:schemeClr>
                </a:solidFill>
                <a:latin typeface="Calibri" panose="020F0502020204030204" pitchFamily="34" charset="0"/>
              </a:rPr>
              <a:t>DiGiacomo</a:t>
            </a:r>
            <a:r>
              <a:rPr lang="fr-FR" dirty="0">
                <a:solidFill>
                  <a:schemeClr val="accent5">
                    <a:lumMod val="75000"/>
                  </a:schemeClr>
                </a:solidFill>
                <a:latin typeface="Calibri" panose="020F0502020204030204" pitchFamily="34" charset="0"/>
              </a:rPr>
              <a:t> of NOAA has been </a:t>
            </a:r>
            <a:r>
              <a:rPr lang="fr-FR" dirty="0" err="1">
                <a:solidFill>
                  <a:schemeClr val="accent5">
                    <a:lumMod val="75000"/>
                  </a:schemeClr>
                </a:solidFill>
                <a:latin typeface="Calibri" panose="020F0502020204030204" pitchFamily="34" charset="0"/>
              </a:rPr>
              <a:t>nominated</a:t>
            </a:r>
            <a:r>
              <a:rPr lang="fr-FR" dirty="0">
                <a:solidFill>
                  <a:schemeClr val="accent5">
                    <a:lumMod val="75000"/>
                  </a:schemeClr>
                </a:solidFill>
                <a:latin typeface="Calibri" panose="020F0502020204030204" pitchFamily="34" charset="0"/>
              </a:rPr>
              <a:t> to serve as </a:t>
            </a:r>
            <a:r>
              <a:rPr lang="fr-FR" sz="2800" b="1" dirty="0">
                <a:solidFill>
                  <a:schemeClr val="accent5">
                    <a:lumMod val="75000"/>
                  </a:schemeClr>
                </a:solidFill>
                <a:latin typeface="Calibri" panose="020F0502020204030204" pitchFamily="34" charset="0"/>
              </a:rPr>
              <a:t>CEOS</a:t>
            </a:r>
            <a:r>
              <a:rPr lang="fr-FR" sz="2800" dirty="0">
                <a:solidFill>
                  <a:schemeClr val="accent5">
                    <a:lumMod val="75000"/>
                  </a:schemeClr>
                </a:solidFill>
                <a:latin typeface="Calibri" panose="020F0502020204030204" pitchFamily="34" charset="0"/>
              </a:rPr>
              <a:t> </a:t>
            </a:r>
            <a:r>
              <a:rPr lang="fr-FR" dirty="0" err="1" smtClean="0">
                <a:solidFill>
                  <a:schemeClr val="accent5">
                    <a:lumMod val="75000"/>
                  </a:schemeClr>
                </a:solidFill>
                <a:latin typeface="Calibri" panose="020F0502020204030204" pitchFamily="34" charset="0"/>
              </a:rPr>
              <a:t>representative</a:t>
            </a:r>
            <a:endParaRPr lang="fr-FR" dirty="0">
              <a:solidFill>
                <a:schemeClr val="accent5">
                  <a:lumMod val="75000"/>
                </a:schemeClr>
              </a:solidFill>
              <a:latin typeface="Calibri" panose="020F0502020204030204" pitchFamily="34" charset="0"/>
            </a:endParaRPr>
          </a:p>
        </p:txBody>
      </p:sp>
      <p:sp>
        <p:nvSpPr>
          <p:cNvPr id="5" name="TextBox 4"/>
          <p:cNvSpPr txBox="1"/>
          <p:nvPr/>
        </p:nvSpPr>
        <p:spPr>
          <a:xfrm>
            <a:off x="899592" y="1484784"/>
            <a:ext cx="5832648" cy="369332"/>
          </a:xfrm>
          <a:prstGeom prst="rect">
            <a:avLst/>
          </a:prstGeom>
          <a:noFill/>
        </p:spPr>
        <p:txBody>
          <a:bodyPr wrap="square" rtlCol="0">
            <a:spAutoFit/>
          </a:bodyPr>
          <a:lstStyle/>
          <a:p>
            <a:r>
              <a:rPr lang="fr-FR" dirty="0" err="1" smtClean="0">
                <a:solidFill>
                  <a:schemeClr val="accent5">
                    <a:lumMod val="75000"/>
                  </a:schemeClr>
                </a:solidFill>
                <a:latin typeface="Calibri" panose="020F0502020204030204" pitchFamily="34" charset="0"/>
              </a:rPr>
              <a:t>Developing</a:t>
            </a:r>
            <a:r>
              <a:rPr lang="fr-FR" dirty="0" smtClean="0">
                <a:solidFill>
                  <a:schemeClr val="accent5">
                    <a:lumMod val="75000"/>
                  </a:schemeClr>
                </a:solidFill>
                <a:latin typeface="Calibri" panose="020F0502020204030204" pitchFamily="34" charset="0"/>
              </a:rPr>
              <a:t> GEOGLOWS as an international initiative</a:t>
            </a:r>
          </a:p>
        </p:txBody>
      </p:sp>
      <p:sp>
        <p:nvSpPr>
          <p:cNvPr id="6" name="TextBox 5"/>
          <p:cNvSpPr txBox="1"/>
          <p:nvPr/>
        </p:nvSpPr>
        <p:spPr>
          <a:xfrm>
            <a:off x="0" y="332656"/>
            <a:ext cx="9144000" cy="707886"/>
          </a:xfrm>
          <a:prstGeom prst="rect">
            <a:avLst/>
          </a:prstGeom>
          <a:noFill/>
        </p:spPr>
        <p:txBody>
          <a:bodyPr wrap="square" rtlCol="0">
            <a:spAutoFit/>
          </a:bodyPr>
          <a:lstStyle/>
          <a:p>
            <a:pPr algn="ctr"/>
            <a:r>
              <a:rPr lang="en-US" sz="4000" b="1" dirty="0" smtClean="0">
                <a:solidFill>
                  <a:srgbClr val="1D324B"/>
                </a:solidFill>
                <a:latin typeface="Calibri" panose="020F0502020204030204" pitchFamily="34" charset="0"/>
              </a:rPr>
              <a:t>GEOGLOWS Structure</a:t>
            </a:r>
            <a:endParaRPr lang="en-US" sz="4000" b="1" dirty="0">
              <a:solidFill>
                <a:srgbClr val="1D324B"/>
              </a:solidFill>
              <a:latin typeface="Calibri" panose="020F0502020204030204" pitchFamily="34" charset="0"/>
            </a:endParaRPr>
          </a:p>
        </p:txBody>
      </p:sp>
      <p:graphicFrame>
        <p:nvGraphicFramePr>
          <p:cNvPr id="7" name="Diagram 6"/>
          <p:cNvGraphicFramePr/>
          <p:nvPr>
            <p:extLst>
              <p:ext uri="{D42A27DB-BD31-4B8C-83A1-F6EECF244321}">
                <p14:modId xmlns:p14="http://schemas.microsoft.com/office/powerpoint/2010/main" val="3213570594"/>
              </p:ext>
            </p:extLst>
          </p:nvPr>
        </p:nvGraphicFramePr>
        <p:xfrm>
          <a:off x="179511" y="1988840"/>
          <a:ext cx="8856985"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35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63980088"/>
              </p:ext>
            </p:extLst>
          </p:nvPr>
        </p:nvGraphicFramePr>
        <p:xfrm>
          <a:off x="156997" y="908720"/>
          <a:ext cx="8991261"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258" y="41510"/>
            <a:ext cx="9144000" cy="707886"/>
          </a:xfrm>
          <a:prstGeom prst="rect">
            <a:avLst/>
          </a:prstGeom>
          <a:noFill/>
        </p:spPr>
        <p:txBody>
          <a:bodyPr wrap="square" rtlCol="0">
            <a:spAutoFit/>
          </a:bodyPr>
          <a:lstStyle/>
          <a:p>
            <a:pPr algn="ctr"/>
            <a:r>
              <a:rPr lang="en-US" sz="4000" b="1" dirty="0" smtClean="0">
                <a:solidFill>
                  <a:srgbClr val="1D324B"/>
                </a:solidFill>
                <a:latin typeface="Calibri" panose="020F0502020204030204" pitchFamily="34" charset="0"/>
              </a:rPr>
              <a:t>Working Group Draft Deliverables</a:t>
            </a:r>
            <a:endParaRPr lang="en-US" sz="4000" b="1" dirty="0">
              <a:solidFill>
                <a:srgbClr val="1D324B"/>
              </a:solidFill>
              <a:latin typeface="Calibri" panose="020F0502020204030204" pitchFamily="34" charset="0"/>
            </a:endParaRPr>
          </a:p>
        </p:txBody>
      </p:sp>
      <p:sp>
        <p:nvSpPr>
          <p:cNvPr id="4" name="Rectangle 3"/>
          <p:cNvSpPr/>
          <p:nvPr/>
        </p:nvSpPr>
        <p:spPr>
          <a:xfrm>
            <a:off x="6732241" y="1844824"/>
            <a:ext cx="2411760" cy="5101397"/>
          </a:xfrm>
          <a:prstGeom prst="rect">
            <a:avLst/>
          </a:prstGeom>
        </p:spPr>
        <p:txBody>
          <a:bodyPr wrap="square">
            <a:spAutoFit/>
          </a:bodyPr>
          <a:lstStyle/>
          <a:p>
            <a:pPr marL="3175"/>
            <a:r>
              <a:rPr lang="en-US" sz="1050" b="1" dirty="0" smtClean="0"/>
              <a:t>Socio-economic </a:t>
            </a:r>
            <a:r>
              <a:rPr lang="en-US" sz="1050" b="1" dirty="0"/>
              <a:t>database </a:t>
            </a:r>
            <a:r>
              <a:rPr lang="en-US" sz="1050" dirty="0" smtClean="0"/>
              <a:t>linked </a:t>
            </a:r>
            <a:r>
              <a:rPr lang="en-US" sz="1050" dirty="0"/>
              <a:t>with the science data from GEOGLOWS. </a:t>
            </a:r>
            <a:endParaRPr lang="en-US" sz="1050" dirty="0" smtClean="0"/>
          </a:p>
          <a:p>
            <a:pPr marL="3175"/>
            <a:endParaRPr lang="en-US" sz="1050" dirty="0"/>
          </a:p>
          <a:p>
            <a:pPr marL="3175"/>
            <a:r>
              <a:rPr lang="en-US" sz="1050" b="1" dirty="0"/>
              <a:t>C</a:t>
            </a:r>
            <a:r>
              <a:rPr lang="en-US" sz="1050" b="1" dirty="0" smtClean="0"/>
              <a:t>ase </a:t>
            </a:r>
            <a:r>
              <a:rPr lang="en-US" sz="1050" b="1" dirty="0"/>
              <a:t>study </a:t>
            </a:r>
            <a:r>
              <a:rPr lang="en-US" sz="1050" dirty="0"/>
              <a:t>as a basis for capacity enhancement resources related to </a:t>
            </a:r>
            <a:r>
              <a:rPr lang="en-US" sz="1050" b="1" dirty="0"/>
              <a:t>SDG </a:t>
            </a:r>
            <a:r>
              <a:rPr lang="en-US" sz="1050" b="1" dirty="0" smtClean="0"/>
              <a:t>6b</a:t>
            </a:r>
            <a:r>
              <a:rPr lang="en-US" sz="1050" dirty="0" smtClean="0"/>
              <a:t> implementation.</a:t>
            </a:r>
          </a:p>
          <a:p>
            <a:pPr marL="3175"/>
            <a:endParaRPr lang="en-US" sz="1050" dirty="0"/>
          </a:p>
          <a:p>
            <a:pPr marL="3175"/>
            <a:r>
              <a:rPr lang="en-US" sz="1050" dirty="0"/>
              <a:t>Baseline information needs </a:t>
            </a:r>
            <a:r>
              <a:rPr lang="en-US" sz="1050" dirty="0" smtClean="0"/>
              <a:t>defined </a:t>
            </a:r>
            <a:r>
              <a:rPr lang="en-US" sz="1050" dirty="0"/>
              <a:t>as a basis for integrated water management. </a:t>
            </a:r>
            <a:r>
              <a:rPr lang="en-US" sz="1050" b="1" dirty="0" smtClean="0"/>
              <a:t>Review </a:t>
            </a:r>
            <a:r>
              <a:rPr lang="en-US" sz="1050" b="1" dirty="0"/>
              <a:t>of information needs and </a:t>
            </a:r>
            <a:r>
              <a:rPr lang="en-US" sz="1050" b="1" dirty="0" smtClean="0"/>
              <a:t>identification </a:t>
            </a:r>
            <a:r>
              <a:rPr lang="en-US" sz="1050" b="1" dirty="0"/>
              <a:t>of gaps.</a:t>
            </a:r>
          </a:p>
          <a:p>
            <a:pPr marL="3175"/>
            <a:endParaRPr lang="en-US" sz="1050" dirty="0"/>
          </a:p>
          <a:p>
            <a:pPr marL="3175"/>
            <a:r>
              <a:rPr lang="en-US" sz="1050" b="1" dirty="0" smtClean="0"/>
              <a:t>Scenario </a:t>
            </a:r>
            <a:r>
              <a:rPr lang="en-US" sz="1050" b="1" dirty="0"/>
              <a:t>tools </a:t>
            </a:r>
            <a:r>
              <a:rPr lang="en-US" sz="1050" dirty="0"/>
              <a:t>for assessing water use to be used by government </a:t>
            </a:r>
            <a:r>
              <a:rPr lang="en-US" sz="1050" dirty="0" smtClean="0"/>
              <a:t>planners/managers</a:t>
            </a:r>
            <a:r>
              <a:rPr lang="en-US" sz="1050" dirty="0"/>
              <a:t>.</a:t>
            </a:r>
          </a:p>
          <a:p>
            <a:pPr marL="3175"/>
            <a:endParaRPr lang="en-US" sz="1050" dirty="0"/>
          </a:p>
          <a:p>
            <a:pPr marL="3175"/>
            <a:r>
              <a:rPr lang="en-US" sz="1050" dirty="0"/>
              <a:t>Undertake Pilots/Best Practices for country-level </a:t>
            </a:r>
            <a:r>
              <a:rPr lang="en-US" sz="1050" dirty="0" err="1" smtClean="0"/>
              <a:t>programmes</a:t>
            </a:r>
            <a:r>
              <a:rPr lang="en-US" sz="1050" dirty="0" smtClean="0"/>
              <a:t> / basin </a:t>
            </a:r>
            <a:r>
              <a:rPr lang="en-US" sz="1050" dirty="0"/>
              <a:t>water management.</a:t>
            </a:r>
          </a:p>
          <a:p>
            <a:pPr marL="3175"/>
            <a:endParaRPr lang="en-US" sz="1050" dirty="0"/>
          </a:p>
          <a:p>
            <a:pPr marL="3175"/>
            <a:r>
              <a:rPr lang="en-US" sz="1050" dirty="0"/>
              <a:t>Possible:</a:t>
            </a:r>
          </a:p>
          <a:p>
            <a:pPr marL="3175"/>
            <a:r>
              <a:rPr lang="en-US" sz="1050" b="1" dirty="0"/>
              <a:t>Create scenarios </a:t>
            </a:r>
            <a:r>
              <a:rPr lang="en-US" sz="1050" dirty="0"/>
              <a:t>for the different line ministries on </a:t>
            </a:r>
            <a:r>
              <a:rPr lang="en-US" sz="1050" dirty="0" smtClean="0"/>
              <a:t>water availability/quantity/quality </a:t>
            </a:r>
            <a:r>
              <a:rPr lang="en-US" sz="1050" dirty="0"/>
              <a:t>using available data   in a given basin or country.  </a:t>
            </a:r>
          </a:p>
          <a:p>
            <a:pPr marL="3175"/>
            <a:r>
              <a:rPr lang="en-US" sz="1050" dirty="0"/>
              <a:t> </a:t>
            </a:r>
          </a:p>
          <a:p>
            <a:pPr marL="3175"/>
            <a:r>
              <a:rPr lang="en-US" sz="1050" b="1" dirty="0"/>
              <a:t>Harvest and evaluate existing data sets </a:t>
            </a:r>
            <a:r>
              <a:rPr lang="en-US" sz="1050" dirty="0"/>
              <a:t>to establish comprehensive data sets by basin.</a:t>
            </a:r>
          </a:p>
        </p:txBody>
      </p:sp>
      <p:sp>
        <p:nvSpPr>
          <p:cNvPr id="5" name="Rectangle 4"/>
          <p:cNvSpPr/>
          <p:nvPr/>
        </p:nvSpPr>
        <p:spPr>
          <a:xfrm>
            <a:off x="0" y="1844824"/>
            <a:ext cx="2366525" cy="5101397"/>
          </a:xfrm>
          <a:prstGeom prst="rect">
            <a:avLst/>
          </a:prstGeom>
        </p:spPr>
        <p:txBody>
          <a:bodyPr wrap="square">
            <a:spAutoFit/>
          </a:bodyPr>
          <a:lstStyle/>
          <a:p>
            <a:r>
              <a:rPr lang="en-US" sz="1050" dirty="0"/>
              <a:t>Complete a study to </a:t>
            </a:r>
            <a:r>
              <a:rPr lang="en-US" sz="1050" b="1" dirty="0"/>
              <a:t>quantify global water </a:t>
            </a:r>
            <a:r>
              <a:rPr lang="en-US" sz="1050" dirty="0"/>
              <a:t>availability (and quality</a:t>
            </a:r>
            <a:r>
              <a:rPr lang="en-US" sz="1050" dirty="0" smtClean="0"/>
              <a:t>)</a:t>
            </a:r>
            <a:endParaRPr lang="en-US" sz="1050" dirty="0"/>
          </a:p>
          <a:p>
            <a:r>
              <a:rPr lang="fr-CH" sz="1050" dirty="0" smtClean="0"/>
              <a:t>  </a:t>
            </a:r>
            <a:endParaRPr lang="en-US" sz="1050" dirty="0"/>
          </a:p>
          <a:p>
            <a:r>
              <a:rPr lang="en-US" sz="1050" dirty="0"/>
              <a:t>Develop</a:t>
            </a:r>
            <a:r>
              <a:rPr lang="en-US" sz="1050" b="1" dirty="0"/>
              <a:t> an Inventory water related </a:t>
            </a:r>
            <a:r>
              <a:rPr lang="en-US" sz="1050" b="1" dirty="0" smtClean="0"/>
              <a:t>products</a:t>
            </a:r>
          </a:p>
          <a:p>
            <a:r>
              <a:rPr lang="fr-CH" sz="1050" dirty="0" smtClean="0"/>
              <a:t>  </a:t>
            </a:r>
            <a:endParaRPr lang="en-US" sz="1050" dirty="0"/>
          </a:p>
          <a:p>
            <a:r>
              <a:rPr lang="en-US" sz="1050" b="1" dirty="0"/>
              <a:t>Develop tools </a:t>
            </a:r>
            <a:endParaRPr lang="en-US" sz="1050" b="1" dirty="0" smtClean="0"/>
          </a:p>
          <a:p>
            <a:pPr marL="179388" lvl="1"/>
            <a:r>
              <a:rPr lang="en-US" sz="1050" dirty="0" smtClean="0"/>
              <a:t>for </a:t>
            </a:r>
            <a:r>
              <a:rPr lang="en-US" sz="1050" dirty="0"/>
              <a:t>local, regional, global multi-variate (cross-catalog) analyses</a:t>
            </a:r>
            <a:r>
              <a:rPr lang="en-US" sz="1050" dirty="0" smtClean="0"/>
              <a:t>.</a:t>
            </a:r>
          </a:p>
          <a:p>
            <a:pPr marL="179388" lvl="1"/>
            <a:r>
              <a:rPr lang="en-US" sz="1050" dirty="0" smtClean="0"/>
              <a:t>   </a:t>
            </a:r>
            <a:r>
              <a:rPr lang="en-US" sz="1050" dirty="0"/>
              <a:t/>
            </a:r>
            <a:br>
              <a:rPr lang="en-US" sz="1050" dirty="0"/>
            </a:br>
            <a:r>
              <a:rPr lang="en-US" sz="1050" dirty="0" smtClean="0"/>
              <a:t>For building relationships </a:t>
            </a:r>
            <a:r>
              <a:rPr lang="en-US" sz="1050" dirty="0"/>
              <a:t>between global and local datasets for local scale applications at other locations.</a:t>
            </a:r>
          </a:p>
          <a:p>
            <a:r>
              <a:rPr lang="en-US" sz="1050" dirty="0"/>
              <a:t> </a:t>
            </a:r>
          </a:p>
          <a:p>
            <a:r>
              <a:rPr lang="en-US" sz="1050" b="1" dirty="0"/>
              <a:t>Possible (Future) </a:t>
            </a:r>
            <a:r>
              <a:rPr lang="en-US" sz="1050" b="1" dirty="0" smtClean="0"/>
              <a:t>Deliverables</a:t>
            </a:r>
            <a:endParaRPr lang="en-US" sz="1050" dirty="0"/>
          </a:p>
          <a:p>
            <a:r>
              <a:rPr lang="en-US" sz="1050" dirty="0"/>
              <a:t>Outline science/application opportunities based on cross-GEO analyses and global water </a:t>
            </a:r>
            <a:r>
              <a:rPr lang="en-US" sz="1050" dirty="0" smtClean="0"/>
              <a:t>connectivity/models</a:t>
            </a:r>
          </a:p>
          <a:p>
            <a:r>
              <a:rPr lang="fr-CH" sz="1050" dirty="0"/>
              <a:t> </a:t>
            </a:r>
            <a:r>
              <a:rPr lang="fr-CH" sz="1050" dirty="0" smtClean="0"/>
              <a:t> </a:t>
            </a:r>
            <a:endParaRPr lang="en-US" sz="1050" dirty="0"/>
          </a:p>
          <a:p>
            <a:r>
              <a:rPr lang="en-US" sz="1050" dirty="0"/>
              <a:t>Implement GEO-water framework to enable cross-GEO analyses.</a:t>
            </a:r>
          </a:p>
          <a:p>
            <a:r>
              <a:rPr lang="fr-CH" sz="1050" dirty="0" smtClean="0"/>
              <a:t>  </a:t>
            </a:r>
            <a:endParaRPr lang="en-US" sz="1050" dirty="0"/>
          </a:p>
          <a:p>
            <a:r>
              <a:rPr lang="en-US" sz="1050" dirty="0"/>
              <a:t>Leverage existing forecasting systems </a:t>
            </a:r>
            <a:r>
              <a:rPr lang="en-US" sz="1050" dirty="0" smtClean="0"/>
              <a:t>to </a:t>
            </a:r>
            <a:r>
              <a:rPr lang="en-US" sz="1050" dirty="0"/>
              <a:t>implement global water hindcasting/forecasting.</a:t>
            </a:r>
          </a:p>
          <a:p>
            <a:endParaRPr lang="en-US" sz="1050" dirty="0"/>
          </a:p>
          <a:p>
            <a:r>
              <a:rPr lang="en-US" sz="1050" dirty="0"/>
              <a:t>Coordinate with EWVs to ensure sufficient coverage to support the above needs</a:t>
            </a:r>
            <a:r>
              <a:rPr lang="en-US" sz="1050" dirty="0" smtClean="0"/>
              <a:t>.</a:t>
            </a:r>
            <a:endParaRPr lang="en-US" sz="1050" dirty="0"/>
          </a:p>
        </p:txBody>
      </p:sp>
      <p:sp>
        <p:nvSpPr>
          <p:cNvPr id="6" name="Rectangle 5"/>
          <p:cNvSpPr/>
          <p:nvPr/>
        </p:nvSpPr>
        <p:spPr>
          <a:xfrm>
            <a:off x="2282823" y="1844824"/>
            <a:ext cx="2232248" cy="4939814"/>
          </a:xfrm>
          <a:prstGeom prst="rect">
            <a:avLst/>
          </a:prstGeom>
        </p:spPr>
        <p:txBody>
          <a:bodyPr wrap="square">
            <a:spAutoFit/>
          </a:bodyPr>
          <a:lstStyle/>
          <a:p>
            <a:r>
              <a:rPr lang="en-US" sz="1050" b="1" dirty="0" smtClean="0"/>
              <a:t>Review</a:t>
            </a:r>
            <a:r>
              <a:rPr lang="en-US" sz="1050" dirty="0" smtClean="0"/>
              <a:t> </a:t>
            </a:r>
            <a:r>
              <a:rPr lang="en-US" sz="1050" dirty="0"/>
              <a:t>the descriptions of the EWVs in the Water Strategy and </a:t>
            </a:r>
            <a:r>
              <a:rPr lang="en-US" sz="1050" b="1" dirty="0"/>
              <a:t>make recommendations </a:t>
            </a:r>
            <a:r>
              <a:rPr lang="en-US" sz="1050" dirty="0"/>
              <a:t>on what additional information is needed for the EWVs in order to meet the requirements of </a:t>
            </a:r>
            <a:r>
              <a:rPr lang="en-US" sz="1050" b="1" dirty="0"/>
              <a:t>CEOS</a:t>
            </a:r>
            <a:r>
              <a:rPr lang="en-US" sz="1050" dirty="0"/>
              <a:t> and other interested </a:t>
            </a:r>
            <a:r>
              <a:rPr lang="en-US" sz="1050" dirty="0" smtClean="0"/>
              <a:t>groups.</a:t>
            </a:r>
          </a:p>
          <a:p>
            <a:r>
              <a:rPr lang="fr-CH" sz="1050" dirty="0"/>
              <a:t> </a:t>
            </a:r>
            <a:endParaRPr lang="fr-CH" sz="1050" dirty="0" smtClean="0"/>
          </a:p>
          <a:p>
            <a:r>
              <a:rPr lang="en-US" sz="1050" b="1" dirty="0" smtClean="0"/>
              <a:t>Undertake</a:t>
            </a:r>
            <a:r>
              <a:rPr lang="en-US" sz="1050" dirty="0" smtClean="0"/>
              <a:t> </a:t>
            </a:r>
            <a:r>
              <a:rPr lang="en-US" sz="1050" dirty="0"/>
              <a:t>a study of the water quality EWVs and provide missing </a:t>
            </a:r>
            <a:r>
              <a:rPr lang="en-US" sz="1050" dirty="0" smtClean="0"/>
              <a:t>information</a:t>
            </a:r>
          </a:p>
          <a:p>
            <a:r>
              <a:rPr lang="fr-CH" sz="1050" dirty="0" smtClean="0"/>
              <a:t> </a:t>
            </a:r>
            <a:endParaRPr lang="en-US" sz="1050" dirty="0"/>
          </a:p>
          <a:p>
            <a:r>
              <a:rPr lang="en-US" sz="1050" b="1" dirty="0"/>
              <a:t>Survey</a:t>
            </a:r>
            <a:r>
              <a:rPr lang="en-US" sz="1050" dirty="0"/>
              <a:t> the  satisfaction of users with EWVs that they’re using</a:t>
            </a:r>
            <a:r>
              <a:rPr lang="en-US" sz="1050" dirty="0" smtClean="0"/>
              <a:t>.</a:t>
            </a:r>
          </a:p>
          <a:p>
            <a:r>
              <a:rPr lang="fr-CH" sz="1050" dirty="0"/>
              <a:t> </a:t>
            </a:r>
            <a:endParaRPr lang="en-US" sz="1050" dirty="0"/>
          </a:p>
          <a:p>
            <a:r>
              <a:rPr lang="en-US" sz="1050" b="1" dirty="0"/>
              <a:t>Assess</a:t>
            </a:r>
            <a:r>
              <a:rPr lang="en-US" sz="1050" dirty="0"/>
              <a:t> the potential of citizen data by exploring lessons learned from COCORAHS, </a:t>
            </a:r>
            <a:r>
              <a:rPr lang="en-US" sz="1050" dirty="0" err="1"/>
              <a:t>mPing</a:t>
            </a:r>
            <a:r>
              <a:rPr lang="en-US" sz="1050" dirty="0"/>
              <a:t>, GLOBE, others.</a:t>
            </a:r>
          </a:p>
          <a:p>
            <a:r>
              <a:rPr lang="fr-CH" sz="1050" dirty="0" smtClean="0"/>
              <a:t> </a:t>
            </a:r>
            <a:endParaRPr lang="en-US" sz="1050" dirty="0"/>
          </a:p>
          <a:p>
            <a:r>
              <a:rPr lang="en-US" sz="1050" b="1" dirty="0"/>
              <a:t>Joint studies </a:t>
            </a:r>
            <a:r>
              <a:rPr lang="en-US" sz="1050" dirty="0" smtClean="0"/>
              <a:t>with</a:t>
            </a:r>
            <a:r>
              <a:rPr lang="en-US" sz="1050" b="1" dirty="0" smtClean="0"/>
              <a:t> </a:t>
            </a:r>
            <a:r>
              <a:rPr lang="en-US" sz="1050" dirty="0" smtClean="0"/>
              <a:t>GPCC </a:t>
            </a:r>
            <a:r>
              <a:rPr lang="en-US" sz="1050" dirty="0"/>
              <a:t>and GRDC to document the decline of the global precipitation and runoff gauge densities.</a:t>
            </a:r>
          </a:p>
          <a:p>
            <a:endParaRPr lang="en-US" sz="1050" b="1" dirty="0"/>
          </a:p>
          <a:p>
            <a:r>
              <a:rPr lang="en-US" sz="1050" b="1" dirty="0" smtClean="0"/>
              <a:t>Possible Deliverables</a:t>
            </a:r>
            <a:endParaRPr lang="en-US" sz="1050" dirty="0"/>
          </a:p>
          <a:p>
            <a:r>
              <a:rPr lang="en-US" sz="1050" dirty="0" smtClean="0"/>
              <a:t>Study </a:t>
            </a:r>
            <a:r>
              <a:rPr lang="en-US" sz="1050" dirty="0"/>
              <a:t>of the sensitivity of results when integrating DEM, precipitation and other water cycle </a:t>
            </a:r>
            <a:r>
              <a:rPr lang="en-US" sz="1050" dirty="0" smtClean="0"/>
              <a:t>variables (</a:t>
            </a:r>
            <a:r>
              <a:rPr lang="en-US" sz="1050" dirty="0"/>
              <a:t>If funding is </a:t>
            </a:r>
            <a:r>
              <a:rPr lang="en-US" sz="1050" dirty="0" smtClean="0"/>
              <a:t>available)</a:t>
            </a:r>
            <a:endParaRPr lang="en-US" sz="1050" dirty="0"/>
          </a:p>
        </p:txBody>
      </p:sp>
      <p:sp>
        <p:nvSpPr>
          <p:cNvPr id="7" name="Rectangle 6"/>
          <p:cNvSpPr/>
          <p:nvPr/>
        </p:nvSpPr>
        <p:spPr>
          <a:xfrm>
            <a:off x="4473219" y="1844824"/>
            <a:ext cx="2304256" cy="3970318"/>
          </a:xfrm>
          <a:prstGeom prst="rect">
            <a:avLst/>
          </a:prstGeom>
        </p:spPr>
        <p:txBody>
          <a:bodyPr wrap="square">
            <a:spAutoFit/>
          </a:bodyPr>
          <a:lstStyle/>
          <a:p>
            <a:r>
              <a:rPr lang="en-US" sz="1050" b="1" dirty="0" smtClean="0"/>
              <a:t>Survey/inventory</a:t>
            </a:r>
            <a:r>
              <a:rPr lang="en-US" sz="1050" dirty="0" smtClean="0"/>
              <a:t> </a:t>
            </a:r>
            <a:r>
              <a:rPr lang="en-US" sz="1050" dirty="0"/>
              <a:t>and </a:t>
            </a:r>
            <a:r>
              <a:rPr lang="en-US" sz="1050" b="1" dirty="0"/>
              <a:t>mapping</a:t>
            </a:r>
            <a:r>
              <a:rPr lang="en-US" sz="1050" dirty="0"/>
              <a:t> of existing data portals already exist.</a:t>
            </a:r>
          </a:p>
          <a:p>
            <a:r>
              <a:rPr lang="fr-CH" sz="1050" dirty="0" smtClean="0"/>
              <a:t>  </a:t>
            </a:r>
            <a:endParaRPr lang="en-US" sz="1050" dirty="0"/>
          </a:p>
          <a:p>
            <a:r>
              <a:rPr lang="en-US" sz="1050" dirty="0"/>
              <a:t>Develop </a:t>
            </a:r>
            <a:r>
              <a:rPr lang="en-US" sz="1050" b="1" dirty="0"/>
              <a:t>global streamflow forecast system</a:t>
            </a:r>
            <a:r>
              <a:rPr lang="en-US" sz="1050" dirty="0"/>
              <a:t> based on the ECMWF/</a:t>
            </a:r>
            <a:r>
              <a:rPr lang="en-US" sz="1050" dirty="0" err="1"/>
              <a:t>GloFAS</a:t>
            </a:r>
            <a:r>
              <a:rPr lang="en-US" sz="1050" dirty="0"/>
              <a:t> system, Tethys streamflow prediction app, ESRI map services, and Cloud Services with World Bank </a:t>
            </a:r>
            <a:r>
              <a:rPr lang="en-US" sz="1050" dirty="0" smtClean="0"/>
              <a:t>Support</a:t>
            </a:r>
          </a:p>
          <a:p>
            <a:endParaRPr lang="en-US" sz="1050" dirty="0"/>
          </a:p>
          <a:p>
            <a:r>
              <a:rPr lang="en-US" sz="1050" dirty="0"/>
              <a:t>Develop a </a:t>
            </a:r>
            <a:r>
              <a:rPr lang="en-US" sz="1050" b="1" dirty="0"/>
              <a:t>marketing document </a:t>
            </a:r>
            <a:r>
              <a:rPr lang="en-US" sz="1050" dirty="0"/>
              <a:t>showing </a:t>
            </a:r>
            <a:r>
              <a:rPr lang="en-US" sz="1050" dirty="0" smtClean="0"/>
              <a:t>better marketing </a:t>
            </a:r>
            <a:r>
              <a:rPr lang="en-US" sz="1050" dirty="0"/>
              <a:t>for EO Capabilities and links </a:t>
            </a:r>
            <a:r>
              <a:rPr lang="en-US" sz="1050" dirty="0" smtClean="0"/>
              <a:t>with </a:t>
            </a:r>
            <a:r>
              <a:rPr lang="en-US" sz="1050" dirty="0"/>
              <a:t>decision-makers based on past </a:t>
            </a:r>
            <a:r>
              <a:rPr lang="en-US" sz="1050" dirty="0" smtClean="0"/>
              <a:t>successes. Stories on:</a:t>
            </a:r>
          </a:p>
          <a:p>
            <a:pPr marL="263525" lvl="1" indent="-84138">
              <a:buFont typeface="Arial" panose="020B0604020202020204" pitchFamily="34" charset="0"/>
              <a:buChar char="•"/>
            </a:pPr>
            <a:r>
              <a:rPr lang="en-US" sz="1050" dirty="0" err="1" smtClean="0"/>
              <a:t>CORMagdelena</a:t>
            </a:r>
            <a:r>
              <a:rPr lang="en-US" sz="1050" dirty="0" smtClean="0"/>
              <a:t>/CIRMAG </a:t>
            </a:r>
          </a:p>
          <a:p>
            <a:pPr marL="263525" lvl="1" indent="-84138">
              <a:buFont typeface="Arial" panose="020B0604020202020204" pitchFamily="34" charset="0"/>
              <a:buChar char="•"/>
            </a:pPr>
            <a:r>
              <a:rPr lang="en-US" sz="1050" dirty="0" smtClean="0"/>
              <a:t>Dominican Republic </a:t>
            </a:r>
            <a:endParaRPr lang="en-US" sz="1050" dirty="0"/>
          </a:p>
          <a:p>
            <a:pPr marL="263525" lvl="1" indent="-84138">
              <a:buFont typeface="Arial" panose="020B0604020202020204" pitchFamily="34" charset="0"/>
              <a:buChar char="•"/>
            </a:pPr>
            <a:r>
              <a:rPr lang="en-US" sz="1050" dirty="0" smtClean="0"/>
              <a:t>Stakeholder Engagement Framework and application </a:t>
            </a:r>
          </a:p>
          <a:p>
            <a:pPr marL="263525" lvl="1" indent="-84138">
              <a:buFont typeface="Arial" panose="020B0604020202020204" pitchFamily="34" charset="0"/>
              <a:buChar char="•"/>
            </a:pPr>
            <a:r>
              <a:rPr lang="en-US" sz="1050" dirty="0" smtClean="0"/>
              <a:t>Impact Assessment Framework and application story </a:t>
            </a:r>
          </a:p>
          <a:p>
            <a:pPr marL="263525" lvl="1" indent="-84138">
              <a:buFont typeface="Arial" panose="020B0604020202020204" pitchFamily="34" charset="0"/>
              <a:buChar char="•"/>
            </a:pPr>
            <a:r>
              <a:rPr lang="en-US" sz="1050" dirty="0" smtClean="0"/>
              <a:t>Bolivia/SA project </a:t>
            </a:r>
          </a:p>
          <a:p>
            <a:endParaRPr lang="en-US" sz="1050" dirty="0" smtClean="0"/>
          </a:p>
          <a:p>
            <a:r>
              <a:rPr lang="en-US" sz="1050" dirty="0" smtClean="0"/>
              <a:t>Develop </a:t>
            </a:r>
            <a:r>
              <a:rPr lang="en-US" sz="1050" dirty="0"/>
              <a:t>a plan for a </a:t>
            </a:r>
            <a:r>
              <a:rPr lang="en-US" sz="1050" b="1" dirty="0"/>
              <a:t>user-engagement workshop </a:t>
            </a:r>
            <a:r>
              <a:rPr lang="en-US" sz="1050" dirty="0"/>
              <a:t>and </a:t>
            </a:r>
            <a:r>
              <a:rPr lang="en-US" sz="1050" dirty="0" err="1"/>
              <a:t>TEDx</a:t>
            </a:r>
            <a:r>
              <a:rPr lang="en-US" sz="1050" dirty="0"/>
              <a:t> Talks</a:t>
            </a:r>
            <a:r>
              <a:rPr lang="en-US" sz="1050" dirty="0" smtClean="0"/>
              <a:t>.</a:t>
            </a:r>
            <a:endParaRPr lang="en-US" sz="1050" dirty="0"/>
          </a:p>
        </p:txBody>
      </p:sp>
      <p:pic>
        <p:nvPicPr>
          <p:cNvPr id="614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50000" b="12818"/>
          <a:stretch/>
        </p:blipFill>
        <p:spPr bwMode="auto">
          <a:xfrm>
            <a:off x="12980" y="717598"/>
            <a:ext cx="9122502" cy="2283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844298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41" y="104118"/>
            <a:ext cx="9396536" cy="707886"/>
          </a:xfrm>
          <a:prstGeom prst="rect">
            <a:avLst/>
          </a:prstGeom>
          <a:noFill/>
        </p:spPr>
        <p:txBody>
          <a:bodyPr wrap="square" rtlCol="0">
            <a:spAutoFit/>
          </a:bodyPr>
          <a:lstStyle/>
          <a:p>
            <a:pPr algn="ctr"/>
            <a:r>
              <a:rPr lang="en-US" sz="4000" b="1" dirty="0" smtClean="0">
                <a:latin typeface="Calibri" panose="020F0502020204030204" pitchFamily="34" charset="0"/>
              </a:rPr>
              <a:t>GEOGLOWS and the </a:t>
            </a:r>
            <a:r>
              <a:rPr lang="en-US" sz="4000" b="1" dirty="0" smtClean="0">
                <a:solidFill>
                  <a:srgbClr val="1D324B"/>
                </a:solidFill>
                <a:latin typeface="Calibri" panose="020F0502020204030204" pitchFamily="34" charset="0"/>
              </a:rPr>
              <a:t>GEOSS Water Strategy</a:t>
            </a:r>
            <a:endParaRPr lang="en-US" sz="4000" b="1" dirty="0">
              <a:solidFill>
                <a:srgbClr val="1D324B"/>
              </a:solidFill>
              <a:latin typeface="Calibri" panose="020F0502020204030204" pitchFamily="34" charset="0"/>
            </a:endParaRPr>
          </a:p>
        </p:txBody>
      </p:sp>
      <p:pic>
        <p:nvPicPr>
          <p:cNvPr id="6" name="Image 5"/>
          <p:cNvPicPr>
            <a:picLocks noChangeAspect="1"/>
          </p:cNvPicPr>
          <p:nvPr/>
        </p:nvPicPr>
        <p:blipFill>
          <a:blip r:embed="rId3"/>
          <a:stretch>
            <a:fillRect/>
          </a:stretch>
        </p:blipFill>
        <p:spPr>
          <a:xfrm>
            <a:off x="242293" y="1232262"/>
            <a:ext cx="1738991" cy="229627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273573" y="1482761"/>
            <a:ext cx="6618907" cy="2062103"/>
          </a:xfrm>
          <a:prstGeom prst="rect">
            <a:avLst/>
          </a:prstGeom>
          <a:noFill/>
        </p:spPr>
        <p:txBody>
          <a:bodyPr wrap="square" rtlCol="0">
            <a:spAutoFit/>
          </a:bodyPr>
          <a:lstStyle/>
          <a:p>
            <a:pPr marL="285750" indent="-285750">
              <a:buFont typeface="Arial" panose="020B0604020202020204" pitchFamily="34" charset="0"/>
              <a:buChar char="•"/>
            </a:pPr>
            <a:r>
              <a:rPr lang="en-CA" sz="1600" dirty="0" smtClean="0">
                <a:solidFill>
                  <a:schemeClr val="accent5">
                    <a:lumMod val="75000"/>
                  </a:schemeClr>
                </a:solidFill>
                <a:latin typeface="Calibri" panose="020F0502020204030204" pitchFamily="34" charset="0"/>
              </a:rPr>
              <a:t>The </a:t>
            </a:r>
            <a:r>
              <a:rPr lang="en-CA" sz="1600" b="1" dirty="0">
                <a:solidFill>
                  <a:schemeClr val="accent5">
                    <a:lumMod val="75000"/>
                  </a:schemeClr>
                </a:solidFill>
                <a:latin typeface="Calibri" panose="020F0502020204030204" pitchFamily="34" charset="0"/>
              </a:rPr>
              <a:t>GEOSS Water Strategy  </a:t>
            </a:r>
            <a:r>
              <a:rPr lang="en-CA" sz="1600" dirty="0">
                <a:solidFill>
                  <a:schemeClr val="accent5">
                    <a:lumMod val="75000"/>
                  </a:schemeClr>
                </a:solidFill>
                <a:latin typeface="Calibri" panose="020F0502020204030204" pitchFamily="34" charset="0"/>
              </a:rPr>
              <a:t>renews the observational component</a:t>
            </a:r>
            <a:r>
              <a:rPr lang="ja-JP" altLang="en-US" sz="1600" dirty="0">
                <a:solidFill>
                  <a:schemeClr val="accent5">
                    <a:lumMod val="75000"/>
                  </a:schemeClr>
                </a:solidFill>
                <a:latin typeface="Calibri" panose="020F0502020204030204" pitchFamily="34" charset="0"/>
              </a:rPr>
              <a:t> </a:t>
            </a:r>
            <a:r>
              <a:rPr lang="en-US" altLang="ja-JP" sz="1600" dirty="0">
                <a:solidFill>
                  <a:schemeClr val="accent5">
                    <a:lumMod val="75000"/>
                  </a:schemeClr>
                </a:solidFill>
                <a:latin typeface="Calibri" panose="020F0502020204030204" pitchFamily="34" charset="0"/>
              </a:rPr>
              <a:t>o</a:t>
            </a:r>
            <a:r>
              <a:rPr lang="en-CA" sz="1600" dirty="0">
                <a:solidFill>
                  <a:schemeClr val="accent5">
                    <a:lumMod val="75000"/>
                  </a:schemeClr>
                </a:solidFill>
                <a:latin typeface="Calibri" panose="020F0502020204030204" pitchFamily="34" charset="0"/>
              </a:rPr>
              <a:t>f the community’s efforts to communicate the needs  of the Water community within the framework of GEOSS.  </a:t>
            </a:r>
          </a:p>
          <a:p>
            <a:pPr marL="285750" indent="-285750">
              <a:buFont typeface="Arial" panose="020B0604020202020204" pitchFamily="34" charset="0"/>
              <a:buChar char="•"/>
            </a:pPr>
            <a:r>
              <a:rPr lang="en-CA" sz="1600" b="1" dirty="0">
                <a:solidFill>
                  <a:schemeClr val="accent5">
                    <a:lumMod val="75000"/>
                  </a:schemeClr>
                </a:solidFill>
                <a:latin typeface="Calibri" panose="020F0502020204030204" pitchFamily="34" charset="0"/>
              </a:rPr>
              <a:t>CEOS Water Strategy Implementation Study Team </a:t>
            </a:r>
            <a:r>
              <a:rPr lang="en-CA" sz="1600" dirty="0">
                <a:solidFill>
                  <a:schemeClr val="accent5">
                    <a:lumMod val="75000"/>
                  </a:schemeClr>
                </a:solidFill>
                <a:latin typeface="Calibri" panose="020F0502020204030204" pitchFamily="34" charset="0"/>
              </a:rPr>
              <a:t>(WSIST) prepared the CEOS Water Strategy to the GEOSS Water strategy recommendations</a:t>
            </a:r>
            <a:r>
              <a:rPr lang="en-CA" sz="1600" dirty="0" smtClean="0">
                <a:solidFill>
                  <a:schemeClr val="accent5">
                    <a:lumMod val="75000"/>
                  </a:schemeClr>
                </a:solidFill>
                <a:latin typeface="Calibri" panose="020F0502020204030204" pitchFamily="34" charset="0"/>
              </a:rPr>
              <a:t>.</a:t>
            </a:r>
          </a:p>
          <a:p>
            <a:pPr marL="285750" indent="-285750">
              <a:buFont typeface="Arial" panose="020B0604020202020204" pitchFamily="34" charset="0"/>
              <a:buChar char="•"/>
            </a:pPr>
            <a:r>
              <a:rPr lang="en-CA" sz="1600" dirty="0">
                <a:solidFill>
                  <a:srgbClr val="6398A3"/>
                </a:solidFill>
                <a:latin typeface="Calibri" panose="020F0502020204030204" pitchFamily="34" charset="0"/>
              </a:rPr>
              <a:t>Working with other </a:t>
            </a:r>
            <a:r>
              <a:rPr lang="en-CA" sz="1600" dirty="0" smtClean="0">
                <a:solidFill>
                  <a:srgbClr val="6398A3"/>
                </a:solidFill>
                <a:latin typeface="Calibri" panose="020F0502020204030204" pitchFamily="34" charset="0"/>
              </a:rPr>
              <a:t>initiatives </a:t>
            </a:r>
            <a:r>
              <a:rPr lang="en-CA" sz="1600" dirty="0">
                <a:solidFill>
                  <a:srgbClr val="6398A3"/>
                </a:solidFill>
                <a:latin typeface="Calibri" panose="020F0502020204030204" pitchFamily="34" charset="0"/>
              </a:rPr>
              <a:t>and organizations GEOGLOWS will implement </a:t>
            </a:r>
            <a:r>
              <a:rPr lang="en-CA" sz="1600" dirty="0" smtClean="0">
                <a:solidFill>
                  <a:srgbClr val="6398A3"/>
                </a:solidFill>
                <a:latin typeface="Calibri" panose="020F0502020204030204" pitchFamily="34" charset="0"/>
              </a:rPr>
              <a:t>the </a:t>
            </a:r>
            <a:r>
              <a:rPr lang="en-CA" sz="1600" dirty="0">
                <a:solidFill>
                  <a:srgbClr val="6398A3"/>
                </a:solidFill>
                <a:latin typeface="Calibri" panose="020F0502020204030204" pitchFamily="34" charset="0"/>
              </a:rPr>
              <a:t>GEOSS water strategy recommendations.</a:t>
            </a:r>
          </a:p>
          <a:p>
            <a:pPr marL="285750" indent="-285750">
              <a:buFont typeface="Arial" panose="020B0604020202020204" pitchFamily="34" charset="0"/>
              <a:buChar char="•"/>
            </a:pPr>
            <a:endParaRPr lang="en-CA" sz="1600" dirty="0">
              <a:solidFill>
                <a:schemeClr val="accent5">
                  <a:lumMod val="75000"/>
                </a:schemeClr>
              </a:solidFill>
              <a:latin typeface="Calibri" panose="020F0502020204030204" pitchFamily="34" charset="0"/>
            </a:endParaRPr>
          </a:p>
        </p:txBody>
      </p:sp>
      <p:pic>
        <p:nvPicPr>
          <p:cNvPr id="8" name="Picture 7" descr="NEWIGOSCOVERfron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868" y="4167374"/>
            <a:ext cx="1102323" cy="14281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Picture 1"/>
          <p:cNvPicPr>
            <a:picLocks noChangeAspect="1" noChangeArrowheads="1"/>
          </p:cNvPicPr>
          <p:nvPr/>
        </p:nvPicPr>
        <p:blipFill>
          <a:blip r:embed="rId5"/>
          <a:srcRect/>
          <a:stretch>
            <a:fillRect/>
          </a:stretch>
        </p:blipFill>
        <p:spPr bwMode="auto">
          <a:xfrm>
            <a:off x="2016377" y="4167374"/>
            <a:ext cx="1070543" cy="1428141"/>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6"/>
          <a:stretch>
            <a:fillRect/>
          </a:stretch>
        </p:blipFill>
        <p:spPr>
          <a:xfrm>
            <a:off x="5815373" y="4168256"/>
            <a:ext cx="1107209" cy="1427259"/>
          </a:xfrm>
          <a:prstGeom prst="rect">
            <a:avLst/>
          </a:prstGeom>
          <a:ln>
            <a:noFill/>
          </a:ln>
          <a:effectLst>
            <a:outerShdw blurRad="190500" algn="tl" rotWithShape="0">
              <a:srgbClr val="000000">
                <a:alpha val="70000"/>
              </a:srgbClr>
            </a:outerShdw>
          </a:effectLst>
        </p:spPr>
      </p:pic>
      <p:pic>
        <p:nvPicPr>
          <p:cNvPr id="11"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583" y="4168256"/>
            <a:ext cx="1086353" cy="1427259"/>
          </a:xfrm>
          <a:prstGeom prst="rect">
            <a:avLst/>
          </a:prstGeom>
          <a:ln>
            <a:noFill/>
          </a:ln>
          <a:effectLst>
            <a:outerShdw blurRad="190500" algn="tl" rotWithShape="0">
              <a:srgbClr val="000000">
                <a:alpha val="70000"/>
              </a:srgbClr>
            </a:outerShdw>
          </a:effectLst>
        </p:spPr>
      </p:pic>
      <p:pic>
        <p:nvPicPr>
          <p:cNvPr id="12" name="Image 5"/>
          <p:cNvPicPr>
            <a:picLocks noChangeAspect="1"/>
          </p:cNvPicPr>
          <p:nvPr/>
        </p:nvPicPr>
        <p:blipFill>
          <a:blip r:embed="rId3"/>
          <a:stretch>
            <a:fillRect/>
          </a:stretch>
        </p:blipFill>
        <p:spPr>
          <a:xfrm>
            <a:off x="3744569" y="4167374"/>
            <a:ext cx="1081545" cy="1428141"/>
          </a:xfrm>
          <a:prstGeom prst="rect">
            <a:avLst/>
          </a:prstGeom>
          <a:ln>
            <a:noFill/>
          </a:ln>
          <a:effectLst>
            <a:outerShdw blurRad="190500" algn="tl" rotWithShape="0">
              <a:srgbClr val="000000">
                <a:alpha val="70000"/>
              </a:srgbClr>
            </a:outerShdw>
          </a:effectLst>
        </p:spPr>
      </p:pic>
      <p:sp>
        <p:nvSpPr>
          <p:cNvPr id="13" name="テキスト ボックス 21"/>
          <p:cNvSpPr txBox="1"/>
          <p:nvPr/>
        </p:nvSpPr>
        <p:spPr>
          <a:xfrm>
            <a:off x="1773359" y="3624348"/>
            <a:ext cx="1556578"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latinLnBrk="1" hangingPunct="0"/>
            <a:r>
              <a:rPr lang="en-US" altLang="ja-JP" sz="1200" b="1" dirty="0"/>
              <a:t>GEO Water Strategy</a:t>
            </a:r>
            <a:endParaRPr lang="ja-JP" altLang="en-US" sz="1200" b="1" dirty="0">
              <a:solidFill>
                <a:srgbClr val="002569"/>
              </a:solidFill>
            </a:endParaRPr>
          </a:p>
        </p:txBody>
      </p:sp>
      <p:sp>
        <p:nvSpPr>
          <p:cNvPr id="14" name="テキスト ボックス 10"/>
          <p:cNvSpPr txBox="1"/>
          <p:nvPr/>
        </p:nvSpPr>
        <p:spPr>
          <a:xfrm>
            <a:off x="-62192" y="5663004"/>
            <a:ext cx="1869767"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latinLnBrk="1" hangingPunct="0"/>
            <a:r>
              <a:rPr lang="en-US" altLang="ja-JP" sz="1000" b="1" dirty="0">
                <a:solidFill>
                  <a:schemeClr val="accent5">
                    <a:lumMod val="75000"/>
                  </a:schemeClr>
                </a:solidFill>
                <a:latin typeface="Calibri" panose="020F0502020204030204" pitchFamily="34" charset="0"/>
              </a:rPr>
              <a:t>IGOS Water Theme report</a:t>
            </a:r>
          </a:p>
          <a:p>
            <a:pPr algn="ctr" defTabSz="457200" latinLnBrk="1" hangingPunct="0"/>
            <a:r>
              <a:rPr lang="en-US" altLang="ja-JP" sz="1000" b="1" dirty="0">
                <a:solidFill>
                  <a:schemeClr val="accent5">
                    <a:lumMod val="75000"/>
                  </a:schemeClr>
                </a:solidFill>
                <a:latin typeface="Calibri" panose="020F0502020204030204" pitchFamily="34" charset="0"/>
              </a:rPr>
              <a:t>April 2004</a:t>
            </a:r>
            <a:endParaRPr lang="ja-JP" altLang="en-US" sz="1000" b="1" dirty="0">
              <a:solidFill>
                <a:schemeClr val="accent5">
                  <a:lumMod val="75000"/>
                </a:schemeClr>
              </a:solidFill>
              <a:latin typeface="Calibri" panose="020F0502020204030204" pitchFamily="34" charset="0"/>
            </a:endParaRPr>
          </a:p>
        </p:txBody>
      </p:sp>
      <p:sp>
        <p:nvSpPr>
          <p:cNvPr id="15" name="テキスト ボックス 15"/>
          <p:cNvSpPr txBox="1"/>
          <p:nvPr/>
        </p:nvSpPr>
        <p:spPr>
          <a:xfrm>
            <a:off x="1712591" y="5663004"/>
            <a:ext cx="1850073"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latinLnBrk="1" hangingPunct="0"/>
            <a:r>
              <a:rPr lang="en-US" altLang="ja-JP" sz="1000" b="1" dirty="0">
                <a:solidFill>
                  <a:schemeClr val="accent5">
                    <a:lumMod val="75000"/>
                  </a:schemeClr>
                </a:solidFill>
                <a:latin typeface="Calibri" panose="020F0502020204030204" pitchFamily="34" charset="0"/>
              </a:rPr>
              <a:t>GEOSS 10 Year</a:t>
            </a:r>
          </a:p>
          <a:p>
            <a:pPr algn="ctr" defTabSz="457200" latinLnBrk="1" hangingPunct="0"/>
            <a:r>
              <a:rPr lang="en-US" altLang="ja-JP" sz="1000" b="1" dirty="0">
                <a:solidFill>
                  <a:schemeClr val="accent5">
                    <a:lumMod val="75000"/>
                  </a:schemeClr>
                </a:solidFill>
                <a:latin typeface="Calibri" panose="020F0502020204030204" pitchFamily="34" charset="0"/>
              </a:rPr>
              <a:t>Implementation Plan</a:t>
            </a:r>
          </a:p>
          <a:p>
            <a:pPr algn="ctr" defTabSz="457200" latinLnBrk="1" hangingPunct="0"/>
            <a:r>
              <a:rPr lang="en-US" altLang="ja-JP" sz="1000" b="1" dirty="0">
                <a:solidFill>
                  <a:schemeClr val="accent5">
                    <a:lumMod val="75000"/>
                  </a:schemeClr>
                </a:solidFill>
                <a:latin typeface="Calibri" panose="020F0502020204030204" pitchFamily="34" charset="0"/>
              </a:rPr>
              <a:t>February 2005</a:t>
            </a:r>
            <a:endParaRPr lang="ja-JP" altLang="en-US" sz="1000" b="1" dirty="0">
              <a:solidFill>
                <a:schemeClr val="accent5">
                  <a:lumMod val="75000"/>
                </a:schemeClr>
              </a:solidFill>
              <a:latin typeface="Calibri" panose="020F0502020204030204" pitchFamily="34" charset="0"/>
            </a:endParaRPr>
          </a:p>
        </p:txBody>
      </p:sp>
      <p:sp>
        <p:nvSpPr>
          <p:cNvPr id="16" name="テキスト ボックス 16"/>
          <p:cNvSpPr txBox="1"/>
          <p:nvPr/>
        </p:nvSpPr>
        <p:spPr>
          <a:xfrm>
            <a:off x="3466200" y="5615886"/>
            <a:ext cx="1789676"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latinLnBrk="1" hangingPunct="0"/>
            <a:r>
              <a:rPr lang="en-US" altLang="ja-JP" sz="1000" b="1" dirty="0">
                <a:solidFill>
                  <a:schemeClr val="accent5">
                    <a:lumMod val="75000"/>
                  </a:schemeClr>
                </a:solidFill>
                <a:latin typeface="Calibri" panose="020F0502020204030204" pitchFamily="34" charset="0"/>
              </a:rPr>
              <a:t>GEOSS Water Strategy</a:t>
            </a:r>
          </a:p>
          <a:p>
            <a:pPr algn="ctr" defTabSz="457200" latinLnBrk="1" hangingPunct="0"/>
            <a:r>
              <a:rPr lang="en-US" altLang="ja-JP" sz="1000" b="1" dirty="0">
                <a:solidFill>
                  <a:schemeClr val="accent5">
                    <a:lumMod val="75000"/>
                  </a:schemeClr>
                </a:solidFill>
                <a:latin typeface="Calibri" panose="020F0502020204030204" pitchFamily="34" charset="0"/>
              </a:rPr>
              <a:t>January 2014</a:t>
            </a:r>
            <a:endParaRPr lang="ja-JP" altLang="en-US" sz="1000" b="1" dirty="0">
              <a:solidFill>
                <a:schemeClr val="accent5">
                  <a:lumMod val="75000"/>
                </a:schemeClr>
              </a:solidFill>
              <a:latin typeface="Calibri" panose="020F0502020204030204" pitchFamily="34" charset="0"/>
            </a:endParaRPr>
          </a:p>
        </p:txBody>
      </p:sp>
      <p:sp>
        <p:nvSpPr>
          <p:cNvPr id="17" name="テキスト ボックス 17"/>
          <p:cNvSpPr txBox="1"/>
          <p:nvPr/>
        </p:nvSpPr>
        <p:spPr>
          <a:xfrm>
            <a:off x="5418615" y="5616501"/>
            <a:ext cx="1936017"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latinLnBrk="1" hangingPunct="0"/>
            <a:r>
              <a:rPr lang="en-US" altLang="ja-JP" sz="1000" b="1" dirty="0">
                <a:solidFill>
                  <a:schemeClr val="accent5">
                    <a:lumMod val="75000"/>
                  </a:schemeClr>
                </a:solidFill>
                <a:latin typeface="Calibri" panose="020F0502020204030204" pitchFamily="34" charset="0"/>
              </a:rPr>
              <a:t>CEOS Water Strategy</a:t>
            </a:r>
          </a:p>
          <a:p>
            <a:pPr algn="ctr" defTabSz="457200" latinLnBrk="1" hangingPunct="0"/>
            <a:r>
              <a:rPr lang="en-US" altLang="ja-JP" sz="1000" b="1" dirty="0">
                <a:solidFill>
                  <a:schemeClr val="accent5">
                    <a:lumMod val="75000"/>
                  </a:schemeClr>
                </a:solidFill>
                <a:latin typeface="Calibri" panose="020F0502020204030204" pitchFamily="34" charset="0"/>
              </a:rPr>
              <a:t>October 2015</a:t>
            </a:r>
          </a:p>
        </p:txBody>
      </p:sp>
      <p:sp>
        <p:nvSpPr>
          <p:cNvPr id="18" name="テキスト ボックス 20"/>
          <p:cNvSpPr txBox="1"/>
          <p:nvPr/>
        </p:nvSpPr>
        <p:spPr>
          <a:xfrm>
            <a:off x="7078640" y="5628640"/>
            <a:ext cx="2160241"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latinLnBrk="1" hangingPunct="0"/>
            <a:r>
              <a:rPr lang="en-US" altLang="ja-JP" sz="1000" b="1" dirty="0">
                <a:solidFill>
                  <a:schemeClr val="accent5">
                    <a:lumMod val="75000"/>
                  </a:schemeClr>
                </a:solidFill>
                <a:latin typeface="Calibri" panose="020F0502020204030204" pitchFamily="34" charset="0"/>
              </a:rPr>
              <a:t>CEOS Water Constellation </a:t>
            </a:r>
          </a:p>
          <a:p>
            <a:pPr algn="ctr" defTabSz="457200" latinLnBrk="1" hangingPunct="0"/>
            <a:r>
              <a:rPr lang="en-US" altLang="ja-JP" sz="1000" b="1" dirty="0">
                <a:solidFill>
                  <a:schemeClr val="accent5">
                    <a:lumMod val="75000"/>
                  </a:schemeClr>
                </a:solidFill>
                <a:latin typeface="Calibri" panose="020F0502020204030204" pitchFamily="34" charset="0"/>
              </a:rPr>
              <a:t>FS, October 2016 </a:t>
            </a:r>
          </a:p>
        </p:txBody>
      </p:sp>
      <p:sp>
        <p:nvSpPr>
          <p:cNvPr id="19" name="テキスト ボックス 19"/>
          <p:cNvSpPr txBox="1"/>
          <p:nvPr/>
        </p:nvSpPr>
        <p:spPr>
          <a:xfrm>
            <a:off x="6679256" y="3624348"/>
            <a:ext cx="130580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none" lIns="45719" tIns="45719" rIns="45719" bIns="45719" numCol="1" spcCol="3810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latinLnBrk="1" hangingPunct="0"/>
            <a:r>
              <a:rPr lang="en-US" altLang="ja-JP" sz="1200" b="1" dirty="0">
                <a:solidFill>
                  <a:srgbClr val="002569"/>
                </a:solidFill>
              </a:rPr>
              <a:t>CEOS Response</a:t>
            </a:r>
            <a:endParaRPr lang="ja-JP" altLang="en-US" sz="1200" b="1" dirty="0">
              <a:solidFill>
                <a:srgbClr val="002569"/>
              </a:solidFill>
            </a:endParaRPr>
          </a:p>
        </p:txBody>
      </p:sp>
      <p:sp>
        <p:nvSpPr>
          <p:cNvPr id="2" name="Right Brace 1"/>
          <p:cNvSpPr/>
          <p:nvPr/>
        </p:nvSpPr>
        <p:spPr>
          <a:xfrm rot="16200000">
            <a:off x="2497659" y="1696364"/>
            <a:ext cx="194917" cy="4566499"/>
          </a:xfrm>
          <a:prstGeom prst="rightBrace">
            <a:avLst>
              <a:gd name="adj1" fmla="val 102981"/>
              <a:gd name="adj2" fmla="val 50000"/>
            </a:avLst>
          </a:prstGeom>
          <a:noFill/>
          <a:ln w="19050">
            <a:solidFill>
              <a:srgbClr val="6398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rot="16200000">
            <a:off x="7073785" y="2461526"/>
            <a:ext cx="188332" cy="3067970"/>
          </a:xfrm>
          <a:prstGeom prst="rightBrace">
            <a:avLst>
              <a:gd name="adj1" fmla="val 102981"/>
              <a:gd name="adj2" fmla="val 50000"/>
            </a:avLst>
          </a:prstGeom>
          <a:noFill/>
          <a:ln w="19050">
            <a:solidFill>
              <a:srgbClr val="6398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37955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1" y="332656"/>
            <a:ext cx="9144000" cy="707886"/>
          </a:xfrm>
          <a:prstGeom prst="rect">
            <a:avLst/>
          </a:prstGeom>
          <a:noFill/>
        </p:spPr>
        <p:txBody>
          <a:bodyPr wrap="square" rtlCol="0">
            <a:spAutoFit/>
          </a:bodyPr>
          <a:lstStyle/>
          <a:p>
            <a:pPr algn="ctr"/>
            <a:r>
              <a:rPr lang="en-US" sz="4000" b="1" dirty="0" smtClean="0">
                <a:solidFill>
                  <a:srgbClr val="1D324B"/>
                </a:solidFill>
                <a:latin typeface="Calibri" panose="020F0502020204030204" pitchFamily="34" charset="0"/>
              </a:rPr>
              <a:t>GEOGLOWS and Regional </a:t>
            </a:r>
            <a:r>
              <a:rPr lang="en-US" sz="4000" b="1" dirty="0" smtClean="0">
                <a:latin typeface="Calibri" panose="020F0502020204030204" pitchFamily="34" charset="0"/>
              </a:rPr>
              <a:t>Initiatives</a:t>
            </a:r>
          </a:p>
        </p:txBody>
      </p:sp>
      <p:pic>
        <p:nvPicPr>
          <p:cNvPr id="11" name="Picture 2" descr="\\INTERNAL.WMO.INT\UserData\Redirected\vaellen\Desktop\GEO Communications Toolkit\Slide Deck\Build your own presentation - individual slides\9. Regions\slide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819" t="67904" r="9243" b="17571"/>
          <a:stretch/>
        </p:blipFill>
        <p:spPr bwMode="auto">
          <a:xfrm>
            <a:off x="6181877" y="5335150"/>
            <a:ext cx="1561652" cy="71068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Image 12" descr="AOGEOSS_members-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3551" y="4015653"/>
            <a:ext cx="2552755" cy="1954368"/>
          </a:xfrm>
          <a:prstGeom prst="rect">
            <a:avLst/>
          </a:prstGeom>
        </p:spPr>
      </p:pic>
      <p:pic>
        <p:nvPicPr>
          <p:cNvPr id="17" name="Picture 6"/>
          <p:cNvPicPr>
            <a:picLocks noChangeAspect="1"/>
          </p:cNvPicPr>
          <p:nvPr/>
        </p:nvPicPr>
        <p:blipFill rotWithShape="1">
          <a:blip r:embed="rId5" cstate="print">
            <a:extLst>
              <a:ext uri="{28A0092B-C50C-407E-A947-70E740481C1C}">
                <a14:useLocalDpi xmlns:a14="http://schemas.microsoft.com/office/drawing/2010/main"/>
              </a:ext>
            </a:extLst>
          </a:blip>
          <a:srcRect l="20667" t="30999" r="20319" b="31017"/>
          <a:stretch/>
        </p:blipFill>
        <p:spPr bwMode="auto">
          <a:xfrm>
            <a:off x="395536" y="4015652"/>
            <a:ext cx="2272313" cy="18655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9" name="Shape 364"/>
          <p:cNvPicPr preferRelativeResize="0"/>
          <p:nvPr/>
        </p:nvPicPr>
        <p:blipFill rotWithShape="1">
          <a:blip r:embed="rId6">
            <a:alphaModFix/>
          </a:blip>
          <a:srcRect l="7577" t="1607" r="7284" b="2481"/>
          <a:stretch/>
        </p:blipFill>
        <p:spPr>
          <a:xfrm>
            <a:off x="3800566" y="4015653"/>
            <a:ext cx="1637619" cy="1937997"/>
          </a:xfrm>
          <a:prstGeom prst="rect">
            <a:avLst/>
          </a:prstGeom>
          <a:noFill/>
          <a:ln>
            <a:noFill/>
          </a:ln>
        </p:spPr>
      </p:pic>
      <p:sp>
        <p:nvSpPr>
          <p:cNvPr id="20" name="TextBox 19"/>
          <p:cNvSpPr txBox="1"/>
          <p:nvPr/>
        </p:nvSpPr>
        <p:spPr>
          <a:xfrm>
            <a:off x="7368194" y="2481666"/>
            <a:ext cx="1698663" cy="646331"/>
          </a:xfrm>
          <a:prstGeom prst="rect">
            <a:avLst/>
          </a:prstGeom>
          <a:noFill/>
        </p:spPr>
        <p:txBody>
          <a:bodyPr wrap="square" rtlCol="0">
            <a:spAutoFit/>
          </a:bodyPr>
          <a:lstStyle/>
          <a:p>
            <a:r>
              <a:rPr lang="en-US" dirty="0" err="1" smtClean="0"/>
              <a:t>NextGEOSS</a:t>
            </a:r>
            <a:r>
              <a:rPr lang="en-US" dirty="0" smtClean="0"/>
              <a:t> (Europe)</a:t>
            </a:r>
            <a:endParaRPr lang="en-US" dirty="0"/>
          </a:p>
        </p:txBody>
      </p:sp>
      <p:cxnSp>
        <p:nvCxnSpPr>
          <p:cNvPr id="21" name="Straight Arrow Connector 20"/>
          <p:cNvCxnSpPr/>
          <p:nvPr/>
        </p:nvCxnSpPr>
        <p:spPr>
          <a:xfrm flipH="1">
            <a:off x="832637" y="2255913"/>
            <a:ext cx="3696901" cy="1554358"/>
          </a:xfrm>
          <a:prstGeom prst="straightConnector1">
            <a:avLst/>
          </a:prstGeom>
          <a:ln w="38100">
            <a:solidFill>
              <a:srgbClr val="6398A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29538" y="2255913"/>
            <a:ext cx="0" cy="1554358"/>
          </a:xfrm>
          <a:prstGeom prst="straightConnector1">
            <a:avLst/>
          </a:prstGeom>
          <a:ln w="38100">
            <a:solidFill>
              <a:srgbClr val="6398A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29537" y="2265747"/>
            <a:ext cx="2872044" cy="1505430"/>
          </a:xfrm>
          <a:prstGeom prst="straightConnector1">
            <a:avLst/>
          </a:prstGeom>
          <a:ln w="38100">
            <a:solidFill>
              <a:srgbClr val="6398A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0" idx="1"/>
          </p:cNvCxnSpPr>
          <p:nvPr/>
        </p:nvCxnSpPr>
        <p:spPr>
          <a:xfrm>
            <a:off x="4529538" y="2265747"/>
            <a:ext cx="2838656" cy="539085"/>
          </a:xfrm>
          <a:prstGeom prst="straightConnector1">
            <a:avLst/>
          </a:prstGeom>
          <a:ln w="38100">
            <a:solidFill>
              <a:srgbClr val="6398A3"/>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23336" y="2573999"/>
            <a:ext cx="4320541" cy="369332"/>
          </a:xfrm>
          <a:prstGeom prst="rect">
            <a:avLst/>
          </a:prstGeom>
          <a:solidFill>
            <a:schemeClr val="bg1"/>
          </a:solidFill>
        </p:spPr>
        <p:txBody>
          <a:bodyPr wrap="square" rtlCol="0">
            <a:spAutoFit/>
          </a:bodyPr>
          <a:lstStyle/>
          <a:p>
            <a:r>
              <a:rPr lang="en-US" dirty="0" smtClean="0">
                <a:solidFill>
                  <a:srgbClr val="0070C0"/>
                </a:solidFill>
                <a:latin typeface="+mj-lt"/>
              </a:rPr>
              <a:t>Global Data Products, Capacity Building, etc.</a:t>
            </a:r>
            <a:endParaRPr lang="en-US" dirty="0">
              <a:solidFill>
                <a:srgbClr val="0070C0"/>
              </a:solidFill>
              <a:latin typeface="+mj-lt"/>
            </a:endParaRPr>
          </a:p>
        </p:txBody>
      </p:sp>
      <p:cxnSp>
        <p:nvCxnSpPr>
          <p:cNvPr id="26" name="Straight Arrow Connector 25"/>
          <p:cNvCxnSpPr/>
          <p:nvPr/>
        </p:nvCxnSpPr>
        <p:spPr>
          <a:xfrm flipV="1">
            <a:off x="1305077" y="3270592"/>
            <a:ext cx="1318259" cy="53967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723293" y="2989008"/>
            <a:ext cx="1" cy="82635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435740" y="3005501"/>
            <a:ext cx="1483497" cy="80477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181877" y="2316247"/>
            <a:ext cx="1186317" cy="26047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37077" y="3206538"/>
            <a:ext cx="1927861" cy="646331"/>
          </a:xfrm>
          <a:prstGeom prst="rect">
            <a:avLst/>
          </a:prstGeom>
          <a:noFill/>
        </p:spPr>
        <p:txBody>
          <a:bodyPr wrap="square" rtlCol="0">
            <a:spAutoFit/>
          </a:bodyPr>
          <a:lstStyle/>
          <a:p>
            <a:r>
              <a:rPr lang="en-US" dirty="0" smtClean="0">
                <a:solidFill>
                  <a:schemeClr val="accent6">
                    <a:lumMod val="75000"/>
                  </a:schemeClr>
                </a:solidFill>
              </a:rPr>
              <a:t>Regional </a:t>
            </a:r>
          </a:p>
          <a:p>
            <a:r>
              <a:rPr lang="en-US" dirty="0" smtClean="0">
                <a:solidFill>
                  <a:schemeClr val="accent6">
                    <a:lumMod val="75000"/>
                  </a:schemeClr>
                </a:solidFill>
              </a:rPr>
              <a:t>projects</a:t>
            </a:r>
            <a:endParaRPr lang="en-US" dirty="0">
              <a:solidFill>
                <a:schemeClr val="accent6">
                  <a:lumMod val="75000"/>
                </a:schemeClr>
              </a:solidFill>
            </a:endParaRPr>
          </a:p>
        </p:txBody>
      </p:sp>
      <p:sp>
        <p:nvSpPr>
          <p:cNvPr id="31" name="TextBox 30"/>
          <p:cNvSpPr txBox="1"/>
          <p:nvPr/>
        </p:nvSpPr>
        <p:spPr>
          <a:xfrm>
            <a:off x="2702982" y="3181039"/>
            <a:ext cx="1175301" cy="646331"/>
          </a:xfrm>
          <a:prstGeom prst="rect">
            <a:avLst/>
          </a:prstGeom>
          <a:noFill/>
        </p:spPr>
        <p:txBody>
          <a:bodyPr wrap="square" rtlCol="0">
            <a:spAutoFit/>
          </a:bodyPr>
          <a:lstStyle/>
          <a:p>
            <a:pPr algn="ctr"/>
            <a:r>
              <a:rPr lang="en-US" dirty="0" smtClean="0">
                <a:solidFill>
                  <a:schemeClr val="accent6">
                    <a:lumMod val="75000"/>
                  </a:schemeClr>
                </a:solidFill>
              </a:rPr>
              <a:t>Validation data</a:t>
            </a:r>
            <a:endParaRPr lang="en-US" dirty="0">
              <a:solidFill>
                <a:schemeClr val="accent6">
                  <a:lumMod val="75000"/>
                </a:schemeClr>
              </a:solidFill>
            </a:endParaRPr>
          </a:p>
        </p:txBody>
      </p:sp>
      <p:sp>
        <p:nvSpPr>
          <p:cNvPr id="32" name="TextBox 31"/>
          <p:cNvSpPr txBox="1"/>
          <p:nvPr/>
        </p:nvSpPr>
        <p:spPr>
          <a:xfrm>
            <a:off x="980325" y="2501631"/>
            <a:ext cx="1534619" cy="369332"/>
          </a:xfrm>
          <a:prstGeom prst="rect">
            <a:avLst/>
          </a:prstGeom>
          <a:noFill/>
        </p:spPr>
        <p:txBody>
          <a:bodyPr wrap="square" rtlCol="0">
            <a:spAutoFit/>
          </a:bodyPr>
          <a:lstStyle/>
          <a:p>
            <a:r>
              <a:rPr lang="en-US" dirty="0" smtClean="0"/>
              <a:t>US GEO Water</a:t>
            </a:r>
            <a:endParaRPr lang="en-US" dirty="0"/>
          </a:p>
        </p:txBody>
      </p:sp>
      <p:sp>
        <p:nvSpPr>
          <p:cNvPr id="33" name="TextBox 32"/>
          <p:cNvSpPr txBox="1"/>
          <p:nvPr/>
        </p:nvSpPr>
        <p:spPr>
          <a:xfrm>
            <a:off x="7442680" y="3204569"/>
            <a:ext cx="1174199" cy="646331"/>
          </a:xfrm>
          <a:prstGeom prst="rect">
            <a:avLst/>
          </a:prstGeom>
          <a:solidFill>
            <a:schemeClr val="bg1"/>
          </a:solidFill>
        </p:spPr>
        <p:txBody>
          <a:bodyPr wrap="square" rtlCol="0">
            <a:spAutoFit/>
          </a:bodyPr>
          <a:lstStyle/>
          <a:p>
            <a:r>
              <a:rPr lang="en-US" dirty="0" smtClean="0">
                <a:solidFill>
                  <a:schemeClr val="accent6">
                    <a:lumMod val="75000"/>
                  </a:schemeClr>
                </a:solidFill>
              </a:rPr>
              <a:t>Regional</a:t>
            </a:r>
          </a:p>
          <a:p>
            <a:r>
              <a:rPr lang="en-US" dirty="0" smtClean="0">
                <a:solidFill>
                  <a:schemeClr val="accent6">
                    <a:lumMod val="75000"/>
                  </a:schemeClr>
                </a:solidFill>
              </a:rPr>
              <a:t>expertise</a:t>
            </a:r>
            <a:endParaRPr lang="en-US" dirty="0">
              <a:solidFill>
                <a:schemeClr val="accent6">
                  <a:lumMod val="75000"/>
                </a:schemeClr>
              </a:solidFill>
            </a:endParaRPr>
          </a:p>
        </p:txBody>
      </p:sp>
      <p:sp>
        <p:nvSpPr>
          <p:cNvPr id="2" name="Rectangle 1"/>
          <p:cNvSpPr/>
          <p:nvPr/>
        </p:nvSpPr>
        <p:spPr>
          <a:xfrm>
            <a:off x="-42462" y="1464271"/>
            <a:ext cx="9165231" cy="646331"/>
          </a:xfrm>
          <a:prstGeom prst="rect">
            <a:avLst/>
          </a:prstGeom>
        </p:spPr>
        <p:txBody>
          <a:bodyPr wrap="square">
            <a:spAutoFit/>
          </a:bodyPr>
          <a:lstStyle/>
          <a:p>
            <a:pPr algn="ctr"/>
            <a:r>
              <a:rPr lang="en-US" dirty="0">
                <a:solidFill>
                  <a:schemeClr val="accent5">
                    <a:lumMod val="75000"/>
                  </a:schemeClr>
                </a:solidFill>
                <a:latin typeface="Calibri" panose="020F0502020204030204" pitchFamily="34" charset="0"/>
              </a:rPr>
              <a:t>GEOGLOWS brings diverse regional water projects into a </a:t>
            </a:r>
            <a:r>
              <a:rPr lang="en-US" dirty="0" smtClean="0">
                <a:solidFill>
                  <a:schemeClr val="accent5">
                    <a:lumMod val="75000"/>
                  </a:schemeClr>
                </a:solidFill>
                <a:latin typeface="Calibri" panose="020F0502020204030204" pitchFamily="34" charset="0"/>
              </a:rPr>
              <a:t>global </a:t>
            </a:r>
            <a:r>
              <a:rPr lang="en-US" dirty="0">
                <a:solidFill>
                  <a:schemeClr val="accent5">
                    <a:lumMod val="75000"/>
                  </a:schemeClr>
                </a:solidFill>
                <a:latin typeface="Calibri" panose="020F0502020204030204" pitchFamily="34" charset="0"/>
              </a:rPr>
              <a:t>framework </a:t>
            </a:r>
            <a:endParaRPr lang="en-US" dirty="0" smtClean="0">
              <a:solidFill>
                <a:schemeClr val="accent5">
                  <a:lumMod val="75000"/>
                </a:schemeClr>
              </a:solidFill>
              <a:latin typeface="Calibri" panose="020F0502020204030204" pitchFamily="34" charset="0"/>
            </a:endParaRPr>
          </a:p>
          <a:p>
            <a:pPr algn="ctr"/>
            <a:r>
              <a:rPr lang="en-US" dirty="0" smtClean="0">
                <a:solidFill>
                  <a:schemeClr val="accent5">
                    <a:lumMod val="75000"/>
                  </a:schemeClr>
                </a:solidFill>
                <a:latin typeface="Calibri" panose="020F0502020204030204" pitchFamily="34" charset="0"/>
              </a:rPr>
              <a:t>for </a:t>
            </a:r>
            <a:r>
              <a:rPr lang="en-US" dirty="0">
                <a:solidFill>
                  <a:schemeClr val="accent5">
                    <a:lumMod val="75000"/>
                  </a:schemeClr>
                </a:solidFill>
                <a:latin typeface="Calibri" panose="020F0502020204030204" pitchFamily="34" charset="0"/>
              </a:rPr>
              <a:t>improving water sustainability</a:t>
            </a:r>
          </a:p>
        </p:txBody>
      </p:sp>
      <p:pic>
        <p:nvPicPr>
          <p:cNvPr id="4" name="Picture 2" descr="\\INTERNAL.WMO.INT\UserData\Redirected\vaellen\Desktop\GEO Communications Toolkit\Slide Deck\Build your own presentation - individual slides\9. Regions\slide3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5" t="65134" r="67808" b="16339"/>
          <a:stretch/>
        </p:blipFill>
        <p:spPr bwMode="auto">
          <a:xfrm>
            <a:off x="79542" y="5260942"/>
            <a:ext cx="1221518" cy="70907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INTERNAL.WMO.INT\UserData\Redirected\vaellen\Desktop\GEO Communications Toolkit\Slide Deck\Build your own presentation - individual slides\9. Regions\slide3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8031" t="65536" r="38031" b="17956"/>
          <a:stretch/>
        </p:blipFill>
        <p:spPr bwMode="auto">
          <a:xfrm>
            <a:off x="3538842" y="5304980"/>
            <a:ext cx="1200617" cy="621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05805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1" y="260648"/>
            <a:ext cx="9144000" cy="707886"/>
          </a:xfrm>
          <a:prstGeom prst="rect">
            <a:avLst/>
          </a:prstGeom>
          <a:noFill/>
        </p:spPr>
        <p:txBody>
          <a:bodyPr wrap="square" rtlCol="0">
            <a:spAutoFit/>
          </a:bodyPr>
          <a:lstStyle/>
          <a:p>
            <a:pPr algn="ctr"/>
            <a:r>
              <a:rPr lang="en-US" sz="4000" b="1" dirty="0" smtClean="0">
                <a:solidFill>
                  <a:srgbClr val="1D324B"/>
                </a:solidFill>
                <a:latin typeface="Calibri" panose="020F0502020204030204" pitchFamily="34" charset="0"/>
              </a:rPr>
              <a:t>Ex</a:t>
            </a:r>
            <a:r>
              <a:rPr lang="en-US" sz="4000" b="1" dirty="0" smtClean="0">
                <a:latin typeface="Calibri" panose="020F0502020204030204" pitchFamily="34" charset="0"/>
              </a:rPr>
              <a:t>a</a:t>
            </a:r>
            <a:r>
              <a:rPr lang="en-US" sz="4000" b="1" dirty="0" smtClean="0">
                <a:solidFill>
                  <a:srgbClr val="1D324B"/>
                </a:solidFill>
                <a:latin typeface="Calibri" panose="020F0502020204030204" pitchFamily="34" charset="0"/>
              </a:rPr>
              <a:t>mples of WG 4 regional activities</a:t>
            </a:r>
          </a:p>
        </p:txBody>
      </p:sp>
      <p:sp>
        <p:nvSpPr>
          <p:cNvPr id="3" name="Rectangle 2"/>
          <p:cNvSpPr/>
          <p:nvPr/>
        </p:nvSpPr>
        <p:spPr>
          <a:xfrm>
            <a:off x="323528" y="2356713"/>
            <a:ext cx="3744416" cy="3693319"/>
          </a:xfrm>
          <a:prstGeom prst="rect">
            <a:avLst/>
          </a:prstGeom>
        </p:spPr>
        <p:txBody>
          <a:bodyPr wrap="square">
            <a:spAutoFit/>
          </a:bodyPr>
          <a:lstStyle/>
          <a:p>
            <a:pPr algn="just"/>
            <a:r>
              <a:rPr lang="en-US" dirty="0">
                <a:solidFill>
                  <a:schemeClr val="accent5">
                    <a:lumMod val="75000"/>
                  </a:schemeClr>
                </a:solidFill>
                <a:latin typeface="Calibri" panose="020F0502020204030204" pitchFamily="34" charset="0"/>
              </a:rPr>
              <a:t>GEOGLOWS and the river authority of the BERMEJO river in Argentina agreed to initiate de development of a pilot project for the application of the </a:t>
            </a:r>
            <a:r>
              <a:rPr lang="en-US" b="1" dirty="0">
                <a:solidFill>
                  <a:schemeClr val="accent5">
                    <a:lumMod val="75000"/>
                  </a:schemeClr>
                </a:solidFill>
                <a:latin typeface="Calibri" panose="020F0502020204030204" pitchFamily="34" charset="0"/>
              </a:rPr>
              <a:t>Global Hydro-forecast project</a:t>
            </a:r>
            <a:r>
              <a:rPr lang="en-US" dirty="0">
                <a:solidFill>
                  <a:schemeClr val="accent5">
                    <a:lumMod val="75000"/>
                  </a:schemeClr>
                </a:solidFill>
                <a:latin typeface="Calibri" panose="020F0502020204030204" pitchFamily="34" charset="0"/>
              </a:rPr>
              <a:t>. This project is in coordination with the us secretary of water resources. </a:t>
            </a:r>
          </a:p>
          <a:p>
            <a:pPr algn="just"/>
            <a:endParaRPr lang="en-US" dirty="0">
              <a:solidFill>
                <a:schemeClr val="accent5">
                  <a:lumMod val="75000"/>
                </a:schemeClr>
              </a:solidFill>
              <a:latin typeface="Calibri" panose="020F0502020204030204" pitchFamily="34" charset="0"/>
            </a:endParaRPr>
          </a:p>
          <a:p>
            <a:pPr algn="just"/>
            <a:r>
              <a:rPr lang="en-US" dirty="0">
                <a:solidFill>
                  <a:schemeClr val="accent5">
                    <a:lumMod val="75000"/>
                  </a:schemeClr>
                </a:solidFill>
                <a:latin typeface="Calibri" panose="020F0502020204030204" pitchFamily="34" charset="0"/>
              </a:rPr>
              <a:t>There first technical call will take place at the end of September". This is pilot # 6</a:t>
            </a:r>
          </a:p>
          <a:p>
            <a:pPr algn="just"/>
            <a:r>
              <a:rPr lang="en-US" dirty="0"/>
              <a:t/>
            </a:r>
            <a:br>
              <a:rPr lang="en-US" dirty="0"/>
            </a:br>
            <a:endParaRPr lang="en-US" dirty="0"/>
          </a:p>
        </p:txBody>
      </p:sp>
      <p:pic>
        <p:nvPicPr>
          <p:cNvPr id="34" name="Picture 2" descr="\\INTERNAL.WMO.INT\UserData\Redirected\vaellen\Desktop\GEO Communications Toolkit\Slide Deck\Build your own presentation - individual slides\9. Regions\slide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031" t="65536" r="38031" b="17956"/>
          <a:stretch/>
        </p:blipFill>
        <p:spPr bwMode="auto">
          <a:xfrm>
            <a:off x="1463140" y="1480634"/>
            <a:ext cx="1465192" cy="757849"/>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INTERNAL.WMO.INT\UserData\Redirected\vaellen\Desktop\GEO Communications Toolkit\Slide Deck\Build your own presentation - individual slides\9. Regions\slide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819" t="67904" r="9243" b="17571"/>
          <a:stretch/>
        </p:blipFill>
        <p:spPr bwMode="auto">
          <a:xfrm>
            <a:off x="5832201" y="1484784"/>
            <a:ext cx="1656184" cy="753700"/>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p:cNvPicPr>
            <a:picLocks noChangeAspect="1"/>
          </p:cNvPicPr>
          <p:nvPr/>
        </p:nvPicPr>
        <p:blipFill rotWithShape="1">
          <a:blip r:embed="rId4"/>
          <a:srcRect r="1526" b="2259"/>
          <a:stretch/>
        </p:blipFill>
        <p:spPr>
          <a:xfrm>
            <a:off x="4271837" y="2761015"/>
            <a:ext cx="4776913" cy="3093716"/>
          </a:xfrm>
          <a:prstGeom prst="rect">
            <a:avLst/>
          </a:prstGeom>
        </p:spPr>
      </p:pic>
      <p:sp>
        <p:nvSpPr>
          <p:cNvPr id="37" name="TextBox 36"/>
          <p:cNvSpPr txBox="1"/>
          <p:nvPr/>
        </p:nvSpPr>
        <p:spPr>
          <a:xfrm>
            <a:off x="4608065" y="2356713"/>
            <a:ext cx="4104456" cy="369332"/>
          </a:xfrm>
          <a:prstGeom prst="rect">
            <a:avLst/>
          </a:prstGeom>
          <a:noFill/>
        </p:spPr>
        <p:txBody>
          <a:bodyPr wrap="square" rtlCol="0">
            <a:spAutoFit/>
          </a:bodyPr>
          <a:lstStyle/>
          <a:p>
            <a:r>
              <a:rPr lang="en-US" b="1" dirty="0">
                <a:solidFill>
                  <a:schemeClr val="accent5">
                    <a:lumMod val="75000"/>
                  </a:schemeClr>
                </a:solidFill>
                <a:latin typeface="Calibri" panose="020F0502020204030204" pitchFamily="34" charset="0"/>
              </a:rPr>
              <a:t>International Stream Flow Forecasts</a:t>
            </a:r>
          </a:p>
        </p:txBody>
      </p:sp>
      <p:sp>
        <p:nvSpPr>
          <p:cNvPr id="38" name="TextBox 37"/>
          <p:cNvSpPr txBox="1"/>
          <p:nvPr/>
        </p:nvSpPr>
        <p:spPr>
          <a:xfrm>
            <a:off x="7200292" y="5661248"/>
            <a:ext cx="1653540" cy="307777"/>
          </a:xfrm>
          <a:prstGeom prst="rect">
            <a:avLst/>
          </a:prstGeom>
          <a:noFill/>
        </p:spPr>
        <p:txBody>
          <a:bodyPr wrap="square" rtlCol="0">
            <a:spAutoFit/>
          </a:bodyPr>
          <a:lstStyle/>
          <a:p>
            <a:r>
              <a:rPr lang="en-US" sz="1400" dirty="0" smtClean="0"/>
              <a:t>(from J. Nelson)</a:t>
            </a:r>
            <a:endParaRPr lang="en-US" sz="1400" dirty="0"/>
          </a:p>
        </p:txBody>
      </p:sp>
    </p:spTree>
    <p:extLst>
      <p:ext uri="{BB962C8B-B14F-4D97-AF65-F5344CB8AC3E}">
        <p14:creationId xmlns:p14="http://schemas.microsoft.com/office/powerpoint/2010/main" val="1775458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0461"/>
            <a:ext cx="9144000" cy="6858000"/>
          </a:xfrm>
          <a:prstGeom prst="rect">
            <a:avLst/>
          </a:prstGeom>
        </p:spPr>
      </p:pic>
      <p:sp>
        <p:nvSpPr>
          <p:cNvPr id="6" name="TextBox 5"/>
          <p:cNvSpPr txBox="1"/>
          <p:nvPr/>
        </p:nvSpPr>
        <p:spPr>
          <a:xfrm>
            <a:off x="0" y="188640"/>
            <a:ext cx="9144000" cy="1938992"/>
          </a:xfrm>
          <a:prstGeom prst="rect">
            <a:avLst/>
          </a:prstGeom>
          <a:noFill/>
        </p:spPr>
        <p:txBody>
          <a:bodyPr wrap="square" rtlCol="0">
            <a:spAutoFit/>
          </a:bodyPr>
          <a:lstStyle/>
          <a:p>
            <a:pPr algn="ctr"/>
            <a:r>
              <a:rPr lang="en-US" sz="4000" b="1" dirty="0" smtClean="0">
                <a:solidFill>
                  <a:srgbClr val="1D324B"/>
                </a:solidFill>
                <a:latin typeface="Calibri" panose="020F0502020204030204" pitchFamily="34" charset="0"/>
              </a:rPr>
              <a:t>GEO 7</a:t>
            </a:r>
            <a:r>
              <a:rPr lang="en-US" sz="4000" b="1" baseline="30000" dirty="0" smtClean="0">
                <a:solidFill>
                  <a:srgbClr val="1D324B"/>
                </a:solidFill>
                <a:latin typeface="Calibri" panose="020F0502020204030204" pitchFamily="34" charset="0"/>
              </a:rPr>
              <a:t>th</a:t>
            </a:r>
            <a:r>
              <a:rPr lang="en-US" sz="4000" b="1" dirty="0" smtClean="0">
                <a:solidFill>
                  <a:srgbClr val="1D324B"/>
                </a:solidFill>
                <a:latin typeface="Calibri" panose="020F0502020204030204" pitchFamily="34" charset="0"/>
              </a:rPr>
              <a:t> </a:t>
            </a:r>
            <a:r>
              <a:rPr lang="en-US" sz="4000" b="1" dirty="0" err="1" smtClean="0">
                <a:solidFill>
                  <a:srgbClr val="1D324B"/>
                </a:solidFill>
                <a:latin typeface="Calibri" panose="020F0502020204030204" pitchFamily="34" charset="0"/>
              </a:rPr>
              <a:t>Programme</a:t>
            </a:r>
            <a:r>
              <a:rPr lang="en-US" sz="4000" b="1" dirty="0" smtClean="0">
                <a:solidFill>
                  <a:srgbClr val="1D324B"/>
                </a:solidFill>
                <a:latin typeface="Calibri" panose="020F0502020204030204" pitchFamily="34" charset="0"/>
              </a:rPr>
              <a:t> Board meeting</a:t>
            </a:r>
          </a:p>
          <a:p>
            <a:pPr algn="ctr"/>
            <a:r>
              <a:rPr lang="en-US" sz="4000" b="1" dirty="0" smtClean="0">
                <a:solidFill>
                  <a:srgbClr val="1D324B"/>
                </a:solidFill>
                <a:latin typeface="Calibri" panose="020F0502020204030204" pitchFamily="34" charset="0"/>
              </a:rPr>
              <a:t>Recommendations for GEOGLOWS</a:t>
            </a:r>
            <a:endParaRPr lang="en-US" sz="4000" b="1" dirty="0">
              <a:solidFill>
                <a:srgbClr val="1D324B"/>
              </a:solidFill>
              <a:latin typeface="Calibri" panose="020F0502020204030204" pitchFamily="34" charset="0"/>
            </a:endParaRPr>
          </a:p>
          <a:p>
            <a:pPr algn="ctr"/>
            <a:endParaRPr lang="en-US" sz="4000" b="1" dirty="0">
              <a:solidFill>
                <a:srgbClr val="1D324B"/>
              </a:solidFill>
              <a:latin typeface="Calibri" panose="020F0502020204030204" pitchFamily="34" charset="0"/>
            </a:endParaRPr>
          </a:p>
        </p:txBody>
      </p:sp>
      <p:sp>
        <p:nvSpPr>
          <p:cNvPr id="2" name="Rectangle 1"/>
          <p:cNvSpPr/>
          <p:nvPr/>
        </p:nvSpPr>
        <p:spPr>
          <a:xfrm>
            <a:off x="243930" y="1871301"/>
            <a:ext cx="8712968" cy="3416320"/>
          </a:xfrm>
          <a:prstGeom prst="rect">
            <a:avLst/>
          </a:prstGeom>
        </p:spPr>
        <p:txBody>
          <a:bodyPr wrap="square">
            <a:spAutoFit/>
          </a:bodyPr>
          <a:lstStyle/>
          <a:p>
            <a:r>
              <a:rPr lang="en-US" i="1" dirty="0"/>
              <a:t/>
            </a:r>
            <a:br>
              <a:rPr lang="en-US" i="1" dirty="0"/>
            </a:br>
            <a:r>
              <a:rPr lang="en-US" i="1" dirty="0" smtClean="0"/>
              <a:t>GEOGLOWS took note of the following comments:</a:t>
            </a:r>
          </a:p>
          <a:p>
            <a:endParaRPr lang="en-US" i="1" dirty="0" smtClean="0"/>
          </a:p>
          <a:p>
            <a:pPr marL="285750" indent="-285750">
              <a:buFont typeface="Arial" panose="020B0604020202020204" pitchFamily="34" charset="0"/>
              <a:buChar char="•"/>
            </a:pPr>
            <a:r>
              <a:rPr lang="en-US" dirty="0">
                <a:solidFill>
                  <a:schemeClr val="accent5">
                    <a:lumMod val="75000"/>
                  </a:schemeClr>
                </a:solidFill>
                <a:latin typeface="Calibri" panose="020F0502020204030204" pitchFamily="34" charset="0"/>
              </a:rPr>
              <a:t>Needs of multiple observations </a:t>
            </a:r>
            <a:r>
              <a:rPr lang="en-US" dirty="0" smtClean="0">
                <a:solidFill>
                  <a:schemeClr val="accent5">
                    <a:lumMod val="75000"/>
                  </a:schemeClr>
                </a:solidFill>
                <a:latin typeface="Calibri" panose="020F0502020204030204" pitchFamily="34" charset="0"/>
              </a:rPr>
              <a:t>by ensuring the </a:t>
            </a:r>
            <a:r>
              <a:rPr lang="en-US" dirty="0">
                <a:solidFill>
                  <a:srgbClr val="6398A3"/>
                </a:solidFill>
                <a:latin typeface="Calibri" panose="020F0502020204030204" pitchFamily="34" charset="0"/>
              </a:rPr>
              <a:t>i</a:t>
            </a:r>
            <a:r>
              <a:rPr lang="en-US" dirty="0" smtClean="0">
                <a:solidFill>
                  <a:schemeClr val="accent5">
                    <a:lumMod val="75000"/>
                  </a:schemeClr>
                </a:solidFill>
                <a:latin typeface="Calibri" panose="020F0502020204030204" pitchFamily="34" charset="0"/>
              </a:rPr>
              <a:t>nvolvement  and cooperation of wide range of bodies including CEOS and UN Agencies</a:t>
            </a:r>
            <a:endParaRPr lang="en-US" dirty="0">
              <a:solidFill>
                <a:schemeClr val="accent5">
                  <a:lumMod val="75000"/>
                </a:schemeClr>
              </a:solidFill>
              <a:latin typeface="Calibri" panose="020F0502020204030204" pitchFamily="34" charset="0"/>
            </a:endParaRPr>
          </a:p>
          <a:p>
            <a:pPr marL="285750" indent="-285750">
              <a:buFont typeface="Arial" panose="020B0604020202020204" pitchFamily="34" charset="0"/>
              <a:buChar char="•"/>
            </a:pPr>
            <a:endParaRPr lang="en-US" dirty="0">
              <a:solidFill>
                <a:schemeClr val="accent5">
                  <a:lumMod val="75000"/>
                </a:schemeClr>
              </a:solidFill>
              <a:latin typeface="Calibri" panose="020F0502020204030204" pitchFamily="34" charset="0"/>
            </a:endParaRPr>
          </a:p>
          <a:p>
            <a:pPr marL="285750" indent="-285750">
              <a:buFont typeface="Arial" panose="020B0604020202020204" pitchFamily="34" charset="0"/>
              <a:buChar char="•"/>
            </a:pPr>
            <a:r>
              <a:rPr lang="en-US" dirty="0">
                <a:solidFill>
                  <a:schemeClr val="accent5">
                    <a:lumMod val="75000"/>
                  </a:schemeClr>
                </a:solidFill>
                <a:latin typeface="Calibri" panose="020F0502020204030204" pitchFamily="34" charset="0"/>
              </a:rPr>
              <a:t>Political commitment </a:t>
            </a:r>
            <a:r>
              <a:rPr lang="en-US" dirty="0" smtClean="0">
                <a:solidFill>
                  <a:schemeClr val="accent5">
                    <a:lumMod val="75000"/>
                  </a:schemeClr>
                </a:solidFill>
                <a:latin typeface="Calibri" panose="020F0502020204030204" pitchFamily="34" charset="0"/>
              </a:rPr>
              <a:t>requires from those partners</a:t>
            </a:r>
          </a:p>
          <a:p>
            <a:endParaRPr lang="en-US" dirty="0">
              <a:solidFill>
                <a:schemeClr val="accent5">
                  <a:lumMod val="75000"/>
                </a:schemeClr>
              </a:solidFill>
              <a:latin typeface="Calibri" panose="020F0502020204030204" pitchFamily="34" charset="0"/>
            </a:endParaRPr>
          </a:p>
          <a:p>
            <a:pPr marL="285750" indent="-285750">
              <a:buFont typeface="Arial" panose="020B0604020202020204" pitchFamily="34" charset="0"/>
              <a:buChar char="•"/>
            </a:pPr>
            <a:r>
              <a:rPr lang="en-US" dirty="0" smtClean="0">
                <a:solidFill>
                  <a:schemeClr val="accent5">
                    <a:lumMod val="75000"/>
                  </a:schemeClr>
                </a:solidFill>
                <a:latin typeface="Calibri" panose="020F0502020204030204" pitchFamily="34" charset="0"/>
              </a:rPr>
              <a:t>Clarify and reinforce:</a:t>
            </a:r>
          </a:p>
          <a:p>
            <a:pPr marL="742950" lvl="1" indent="-285750">
              <a:buFont typeface="Arial" panose="020B0604020202020204" pitchFamily="34" charset="0"/>
              <a:buChar char="•"/>
            </a:pPr>
            <a:r>
              <a:rPr lang="en-US" dirty="0" smtClean="0">
                <a:solidFill>
                  <a:schemeClr val="accent5">
                    <a:lumMod val="75000"/>
                  </a:schemeClr>
                </a:solidFill>
                <a:latin typeface="Calibri" panose="020F0502020204030204" pitchFamily="34" charset="0"/>
              </a:rPr>
              <a:t>The collaboration with </a:t>
            </a:r>
            <a:r>
              <a:rPr lang="en-US" dirty="0" err="1" smtClean="0">
                <a:solidFill>
                  <a:schemeClr val="accent5">
                    <a:lumMod val="75000"/>
                  </a:schemeClr>
                </a:solidFill>
                <a:latin typeface="Calibri" panose="020F0502020204030204" pitchFamily="34" charset="0"/>
              </a:rPr>
              <a:t>Aquawatch</a:t>
            </a:r>
            <a:r>
              <a:rPr lang="en-US" dirty="0" smtClean="0">
                <a:solidFill>
                  <a:schemeClr val="accent5">
                    <a:lumMod val="75000"/>
                  </a:schemeClr>
                </a:solidFill>
                <a:latin typeface="Calibri" panose="020F0502020204030204" pitchFamily="34" charset="0"/>
              </a:rPr>
              <a:t> and other initiatives</a:t>
            </a:r>
          </a:p>
          <a:p>
            <a:pPr marL="742950" lvl="1" indent="-285750">
              <a:buFont typeface="Arial" panose="020B0604020202020204" pitchFamily="34" charset="0"/>
              <a:buChar char="•"/>
            </a:pPr>
            <a:r>
              <a:rPr lang="en-US" dirty="0" smtClean="0">
                <a:solidFill>
                  <a:schemeClr val="accent5">
                    <a:lumMod val="75000"/>
                  </a:schemeClr>
                </a:solidFill>
                <a:latin typeface="Calibri" panose="020F0502020204030204" pitchFamily="34" charset="0"/>
              </a:rPr>
              <a:t>The need of </a:t>
            </a:r>
            <a:r>
              <a:rPr lang="en-US" dirty="0">
                <a:solidFill>
                  <a:schemeClr val="accent5">
                    <a:lumMod val="75000"/>
                  </a:schemeClr>
                </a:solidFill>
                <a:latin typeface="Calibri" panose="020F0502020204030204" pitchFamily="34" charset="0"/>
              </a:rPr>
              <a:t>Space technologies for </a:t>
            </a:r>
            <a:r>
              <a:rPr lang="en-US" dirty="0" smtClean="0">
                <a:solidFill>
                  <a:schemeClr val="accent5">
                    <a:lumMod val="75000"/>
                  </a:schemeClr>
                </a:solidFill>
                <a:latin typeface="Calibri" panose="020F0502020204030204" pitchFamily="34" charset="0"/>
              </a:rPr>
              <a:t>water. The Water </a:t>
            </a:r>
            <a:r>
              <a:rPr lang="en-US" dirty="0">
                <a:solidFill>
                  <a:schemeClr val="accent5">
                    <a:lumMod val="75000"/>
                  </a:schemeClr>
                </a:solidFill>
                <a:latin typeface="Calibri" panose="020F0502020204030204" pitchFamily="34" charset="0"/>
              </a:rPr>
              <a:t>sustainability as a resource need to include CEOS and Space technology. </a:t>
            </a:r>
          </a:p>
        </p:txBody>
      </p:sp>
    </p:spTree>
    <p:extLst>
      <p:ext uri="{BB962C8B-B14F-4D97-AF65-F5344CB8AC3E}">
        <p14:creationId xmlns:p14="http://schemas.microsoft.com/office/powerpoint/2010/main" val="2972094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4664"/>
            <a:ext cx="9144000" cy="707886"/>
          </a:xfrm>
          <a:prstGeom prst="rect">
            <a:avLst/>
          </a:prstGeom>
          <a:noFill/>
        </p:spPr>
        <p:txBody>
          <a:bodyPr wrap="square" rtlCol="0">
            <a:spAutoFit/>
          </a:bodyPr>
          <a:lstStyle/>
          <a:p>
            <a:pPr algn="ctr"/>
            <a:r>
              <a:rPr lang="en-US" sz="4000" b="1" dirty="0" smtClean="0">
                <a:solidFill>
                  <a:srgbClr val="1D324B"/>
                </a:solidFill>
                <a:latin typeface="Calibri" panose="020F0502020204030204" pitchFamily="34" charset="0"/>
              </a:rPr>
              <a:t>GEOGLOWS list of connection with CEOS</a:t>
            </a:r>
            <a:endParaRPr lang="en-US" sz="4000" b="1" dirty="0">
              <a:solidFill>
                <a:srgbClr val="1D324B"/>
              </a:solidFill>
              <a:latin typeface="Calibri" panose="020F0502020204030204" pitchFamily="34" charset="0"/>
            </a:endParaRPr>
          </a:p>
        </p:txBody>
      </p:sp>
      <p:sp>
        <p:nvSpPr>
          <p:cNvPr id="5" name="TextBox 4"/>
          <p:cNvSpPr txBox="1"/>
          <p:nvPr/>
        </p:nvSpPr>
        <p:spPr>
          <a:xfrm>
            <a:off x="251520" y="1340768"/>
            <a:ext cx="8712968" cy="4431983"/>
          </a:xfrm>
          <a:prstGeom prst="rect">
            <a:avLst/>
          </a:prstGeom>
          <a:noFill/>
        </p:spPr>
        <p:txBody>
          <a:bodyPr wrap="square" rtlCol="0">
            <a:spAutoFit/>
          </a:bodyPr>
          <a:lstStyle/>
          <a:p>
            <a:r>
              <a:rPr lang="en-US" sz="2000" b="1" dirty="0" smtClean="0">
                <a:solidFill>
                  <a:schemeClr val="accent5">
                    <a:lumMod val="75000"/>
                  </a:schemeClr>
                </a:solidFill>
                <a:latin typeface="Calibri" panose="020F0502020204030204" pitchFamily="34" charset="0"/>
              </a:rPr>
              <a:t>Enhance</a:t>
            </a:r>
            <a:r>
              <a:rPr lang="en-US" sz="2000" dirty="0" smtClean="0">
                <a:solidFill>
                  <a:schemeClr val="accent5">
                    <a:lumMod val="75000"/>
                  </a:schemeClr>
                </a:solidFill>
                <a:latin typeface="Calibri" panose="020F0502020204030204" pitchFamily="34" charset="0"/>
              </a:rPr>
              <a:t> </a:t>
            </a:r>
            <a:r>
              <a:rPr lang="en-US" sz="1600" dirty="0" smtClean="0">
                <a:solidFill>
                  <a:schemeClr val="accent5">
                    <a:lumMod val="75000"/>
                  </a:schemeClr>
                </a:solidFill>
                <a:latin typeface="Calibri" panose="020F0502020204030204" pitchFamily="34" charset="0"/>
              </a:rPr>
              <a:t>the added value of Earth Observations to provide the right information for </a:t>
            </a:r>
          </a:p>
          <a:p>
            <a:r>
              <a:rPr lang="en-US" sz="1600" dirty="0" smtClean="0">
                <a:solidFill>
                  <a:schemeClr val="accent5">
                    <a:lumMod val="75000"/>
                  </a:schemeClr>
                </a:solidFill>
                <a:latin typeface="Calibri" panose="020F0502020204030204" pitchFamily="34" charset="0"/>
              </a:rPr>
              <a:t>water resource management. </a:t>
            </a:r>
          </a:p>
          <a:p>
            <a:endParaRPr lang="fr-CH" sz="800" dirty="0" smtClean="0">
              <a:solidFill>
                <a:schemeClr val="accent5">
                  <a:lumMod val="75000"/>
                </a:schemeClr>
              </a:solidFill>
              <a:latin typeface="Calibri" panose="020F0502020204030204" pitchFamily="34" charset="0"/>
            </a:endParaRPr>
          </a:p>
          <a:p>
            <a:endParaRPr lang="en-US" sz="800" dirty="0" smtClean="0">
              <a:solidFill>
                <a:schemeClr val="accent5">
                  <a:lumMod val="75000"/>
                </a:schemeClr>
              </a:solidFill>
              <a:latin typeface="Calibri" panose="020F0502020204030204" pitchFamily="34" charset="0"/>
            </a:endParaRPr>
          </a:p>
          <a:p>
            <a:r>
              <a:rPr lang="en-US" sz="2000" b="1" dirty="0">
                <a:solidFill>
                  <a:schemeClr val="accent5">
                    <a:lumMod val="75000"/>
                  </a:schemeClr>
                </a:solidFill>
                <a:latin typeface="Calibri" panose="020F0502020204030204" pitchFamily="34" charset="0"/>
              </a:rPr>
              <a:t>Engage </a:t>
            </a:r>
            <a:r>
              <a:rPr lang="en-US" sz="1600" dirty="0" smtClean="0">
                <a:solidFill>
                  <a:schemeClr val="accent5">
                    <a:lumMod val="75000"/>
                  </a:schemeClr>
                </a:solidFill>
                <a:latin typeface="Calibri" panose="020F0502020204030204" pitchFamily="34" charset="0"/>
              </a:rPr>
              <a:t>the CEOS agenc</a:t>
            </a:r>
            <a:r>
              <a:rPr lang="en-US" sz="1600" dirty="0" smtClean="0">
                <a:solidFill>
                  <a:srgbClr val="6398A3"/>
                </a:solidFill>
                <a:latin typeface="Calibri" panose="020F0502020204030204" pitchFamily="34" charset="0"/>
              </a:rPr>
              <a:t>ies</a:t>
            </a:r>
            <a:r>
              <a:rPr lang="en-US" sz="1600" dirty="0" smtClean="0">
                <a:solidFill>
                  <a:schemeClr val="accent5">
                    <a:lumMod val="75000"/>
                  </a:schemeClr>
                </a:solidFill>
                <a:latin typeface="Calibri" panose="020F0502020204030204" pitchFamily="34" charset="0"/>
              </a:rPr>
              <a:t> on requirement and </a:t>
            </a:r>
            <a:r>
              <a:rPr lang="fr-CH" sz="1600" dirty="0" err="1" smtClean="0">
                <a:solidFill>
                  <a:schemeClr val="accent5">
                    <a:lumMod val="75000"/>
                  </a:schemeClr>
                </a:solidFill>
                <a:latin typeface="Calibri" panose="020F0502020204030204" pitchFamily="34" charset="0"/>
              </a:rPr>
              <a:t>link</a:t>
            </a:r>
            <a:r>
              <a:rPr lang="fr-CH" sz="1600" dirty="0" smtClean="0">
                <a:solidFill>
                  <a:schemeClr val="accent5">
                    <a:lumMod val="75000"/>
                  </a:schemeClr>
                </a:solidFill>
                <a:latin typeface="Calibri" panose="020F0502020204030204" pitchFamily="34" charset="0"/>
              </a:rPr>
              <a:t> </a:t>
            </a:r>
            <a:r>
              <a:rPr lang="fr-CH" sz="1600" dirty="0" err="1" smtClean="0">
                <a:solidFill>
                  <a:schemeClr val="accent5">
                    <a:lumMod val="75000"/>
                  </a:schemeClr>
                </a:solidFill>
                <a:latin typeface="Calibri" panose="020F0502020204030204" pitchFamily="34" charset="0"/>
              </a:rPr>
              <a:t>with</a:t>
            </a:r>
            <a:r>
              <a:rPr lang="fr-CH" sz="1600" dirty="0" smtClean="0">
                <a:solidFill>
                  <a:schemeClr val="accent5">
                    <a:lumMod val="75000"/>
                  </a:schemeClr>
                </a:solidFill>
                <a:latin typeface="Calibri" panose="020F0502020204030204" pitchFamily="34" charset="0"/>
              </a:rPr>
              <a:t> the experts </a:t>
            </a:r>
            <a:r>
              <a:rPr lang="fr-CH" sz="1600" dirty="0" err="1" smtClean="0">
                <a:solidFill>
                  <a:schemeClr val="accent5">
                    <a:lumMod val="75000"/>
                  </a:schemeClr>
                </a:solidFill>
                <a:latin typeface="Calibri" panose="020F0502020204030204" pitchFamily="34" charset="0"/>
              </a:rPr>
              <a:t>accross</a:t>
            </a:r>
            <a:r>
              <a:rPr lang="fr-CH" sz="1600" dirty="0" smtClean="0">
                <a:solidFill>
                  <a:schemeClr val="accent5">
                    <a:lumMod val="75000"/>
                  </a:schemeClr>
                </a:solidFill>
                <a:latin typeface="Calibri" panose="020F0502020204030204" pitchFamily="34" charset="0"/>
              </a:rPr>
              <a:t> all the </a:t>
            </a:r>
            <a:r>
              <a:rPr lang="fr-CH" sz="1600" dirty="0" err="1" smtClean="0">
                <a:solidFill>
                  <a:schemeClr val="accent5">
                    <a:lumMod val="75000"/>
                  </a:schemeClr>
                </a:solidFill>
                <a:latin typeface="Calibri" panose="020F0502020204030204" pitchFamily="34" charset="0"/>
              </a:rPr>
              <a:t>agencies</a:t>
            </a:r>
            <a:r>
              <a:rPr lang="fr-CH" sz="1600" dirty="0" smtClean="0">
                <a:solidFill>
                  <a:schemeClr val="accent5">
                    <a:lumMod val="75000"/>
                  </a:schemeClr>
                </a:solidFill>
                <a:latin typeface="Calibri" panose="020F0502020204030204" pitchFamily="34" charset="0"/>
              </a:rPr>
              <a:t> </a:t>
            </a:r>
          </a:p>
          <a:p>
            <a:endParaRPr lang="fr-CH" sz="800" dirty="0" smtClean="0">
              <a:solidFill>
                <a:schemeClr val="accent5">
                  <a:lumMod val="75000"/>
                </a:schemeClr>
              </a:solidFill>
              <a:latin typeface="Calibri" panose="020F0502020204030204" pitchFamily="34" charset="0"/>
            </a:endParaRPr>
          </a:p>
          <a:p>
            <a:endParaRPr lang="en-US" sz="800" dirty="0" smtClean="0">
              <a:solidFill>
                <a:schemeClr val="accent5">
                  <a:lumMod val="75000"/>
                </a:schemeClr>
              </a:solidFill>
              <a:latin typeface="Calibri" panose="020F0502020204030204" pitchFamily="34" charset="0"/>
            </a:endParaRPr>
          </a:p>
          <a:p>
            <a:r>
              <a:rPr lang="en-US" sz="2000" b="1" dirty="0">
                <a:solidFill>
                  <a:schemeClr val="accent5">
                    <a:lumMod val="75000"/>
                  </a:schemeClr>
                </a:solidFill>
                <a:latin typeface="Calibri" panose="020F0502020204030204" pitchFamily="34" charset="0"/>
              </a:rPr>
              <a:t>Collaborate</a:t>
            </a:r>
            <a:r>
              <a:rPr lang="en-US" sz="1600" dirty="0" smtClean="0">
                <a:solidFill>
                  <a:schemeClr val="accent5">
                    <a:lumMod val="75000"/>
                  </a:schemeClr>
                </a:solidFill>
                <a:latin typeface="Calibri" panose="020F0502020204030204" pitchFamily="34" charset="0"/>
              </a:rPr>
              <a:t> with CEOS for use of satellite data</a:t>
            </a:r>
          </a:p>
          <a:p>
            <a:endParaRPr lang="fr-CH" sz="800" dirty="0" smtClean="0">
              <a:solidFill>
                <a:schemeClr val="accent5">
                  <a:lumMod val="75000"/>
                </a:schemeClr>
              </a:solidFill>
              <a:latin typeface="Calibri" panose="020F0502020204030204" pitchFamily="34" charset="0"/>
            </a:endParaRPr>
          </a:p>
          <a:p>
            <a:pPr marL="444500" indent="-285750">
              <a:buFont typeface="Wingdings" panose="05000000000000000000" pitchFamily="2" charset="2"/>
              <a:buChar char="§"/>
            </a:pPr>
            <a:r>
              <a:rPr lang="fr-CH" sz="1400" dirty="0" err="1" smtClean="0">
                <a:solidFill>
                  <a:schemeClr val="accent5">
                    <a:lumMod val="75000"/>
                  </a:schemeClr>
                </a:solidFill>
                <a:latin typeface="Calibri" panose="020F0502020204030204" pitchFamily="34" charset="0"/>
              </a:rPr>
              <a:t>With</a:t>
            </a:r>
            <a:r>
              <a:rPr lang="fr-CH" sz="1400" dirty="0" smtClean="0">
                <a:solidFill>
                  <a:schemeClr val="accent5">
                    <a:lumMod val="75000"/>
                  </a:schemeClr>
                </a:solidFill>
                <a:latin typeface="Calibri" panose="020F0502020204030204" pitchFamily="34" charset="0"/>
              </a:rPr>
              <a:t> </a:t>
            </a:r>
            <a:r>
              <a:rPr lang="fr-CH" sz="1400" dirty="0" err="1" smtClean="0">
                <a:solidFill>
                  <a:schemeClr val="accent5">
                    <a:lumMod val="75000"/>
                  </a:schemeClr>
                </a:solidFill>
                <a:latin typeface="Calibri" panose="020F0502020204030204" pitchFamily="34" charset="0"/>
              </a:rPr>
              <a:t>Working</a:t>
            </a:r>
            <a:r>
              <a:rPr lang="fr-CH" sz="1400" dirty="0" smtClean="0">
                <a:solidFill>
                  <a:schemeClr val="accent5">
                    <a:lumMod val="75000"/>
                  </a:schemeClr>
                </a:solidFill>
                <a:latin typeface="Calibri" panose="020F0502020204030204" pitchFamily="34" charset="0"/>
              </a:rPr>
              <a:t> groups (</a:t>
            </a:r>
            <a:r>
              <a:rPr lang="en-US" sz="1600" b="1" dirty="0" err="1" smtClean="0">
                <a:solidFill>
                  <a:schemeClr val="accent5">
                    <a:lumMod val="75000"/>
                  </a:schemeClr>
                </a:solidFill>
                <a:latin typeface="Calibri" panose="020F0502020204030204" pitchFamily="34" charset="0"/>
              </a:rPr>
              <a:t>WGCapD</a:t>
            </a:r>
            <a:r>
              <a:rPr lang="en-US" sz="1600" dirty="0" smtClean="0">
                <a:solidFill>
                  <a:schemeClr val="accent5">
                    <a:lumMod val="75000"/>
                  </a:schemeClr>
                </a:solidFill>
                <a:latin typeface="Calibri" panose="020F0502020204030204" pitchFamily="34" charset="0"/>
              </a:rPr>
              <a:t>, </a:t>
            </a:r>
            <a:r>
              <a:rPr lang="en-US" sz="1600" b="1" dirty="0" err="1" smtClean="0">
                <a:solidFill>
                  <a:schemeClr val="accent5">
                    <a:lumMod val="75000"/>
                  </a:schemeClr>
                </a:solidFill>
                <a:latin typeface="Calibri" panose="020F0502020204030204" pitchFamily="34" charset="0"/>
              </a:rPr>
              <a:t>WGClimate</a:t>
            </a:r>
            <a:r>
              <a:rPr lang="en-US" sz="1400" dirty="0" smtClean="0">
                <a:solidFill>
                  <a:schemeClr val="accent5">
                    <a:lumMod val="75000"/>
                  </a:schemeClr>
                </a:solidFill>
                <a:latin typeface="Calibri" panose="020F0502020204030204" pitchFamily="34" charset="0"/>
              </a:rPr>
              <a:t>, </a:t>
            </a:r>
            <a:r>
              <a:rPr lang="en-US" sz="1600" b="1" dirty="0" smtClean="0">
                <a:solidFill>
                  <a:schemeClr val="accent5">
                    <a:lumMod val="75000"/>
                  </a:schemeClr>
                </a:solidFill>
                <a:latin typeface="Calibri" panose="020F0502020204030204" pitchFamily="34" charset="0"/>
              </a:rPr>
              <a:t>WGCV</a:t>
            </a:r>
            <a:r>
              <a:rPr lang="en-US" sz="1400" dirty="0" smtClean="0">
                <a:solidFill>
                  <a:schemeClr val="accent5">
                    <a:lumMod val="75000"/>
                  </a:schemeClr>
                </a:solidFill>
                <a:latin typeface="Calibri" panose="020F0502020204030204" pitchFamily="34" charset="0"/>
              </a:rPr>
              <a:t>, </a:t>
            </a:r>
            <a:r>
              <a:rPr lang="en-US" sz="1600" b="1" dirty="0" err="1" smtClean="0">
                <a:solidFill>
                  <a:schemeClr val="accent5">
                    <a:lumMod val="75000"/>
                  </a:schemeClr>
                </a:solidFill>
                <a:latin typeface="Calibri" panose="020F0502020204030204" pitchFamily="34" charset="0"/>
              </a:rPr>
              <a:t>WGDisasters</a:t>
            </a:r>
            <a:r>
              <a:rPr lang="en-US" sz="1400" dirty="0" smtClean="0">
                <a:solidFill>
                  <a:schemeClr val="accent5">
                    <a:lumMod val="75000"/>
                  </a:schemeClr>
                </a:solidFill>
                <a:latin typeface="Calibri" panose="020F0502020204030204" pitchFamily="34" charset="0"/>
              </a:rPr>
              <a:t>, WGISS)</a:t>
            </a:r>
          </a:p>
          <a:p>
            <a:pPr marL="444500" indent="-285750">
              <a:buFont typeface="Wingdings" panose="05000000000000000000" pitchFamily="2" charset="2"/>
              <a:buChar char="§"/>
            </a:pPr>
            <a:endParaRPr lang="en-US" sz="800" dirty="0" smtClean="0">
              <a:solidFill>
                <a:schemeClr val="accent5">
                  <a:lumMod val="75000"/>
                </a:schemeClr>
              </a:solidFill>
              <a:latin typeface="Calibri" panose="020F0502020204030204" pitchFamily="34" charset="0"/>
            </a:endParaRPr>
          </a:p>
          <a:p>
            <a:pPr marL="444500" indent="-285750">
              <a:buFont typeface="Wingdings" panose="05000000000000000000" pitchFamily="2" charset="2"/>
              <a:buChar char="§"/>
            </a:pPr>
            <a:r>
              <a:rPr lang="fr-CH" sz="1400" dirty="0" err="1" smtClean="0">
                <a:solidFill>
                  <a:schemeClr val="accent5">
                    <a:lumMod val="75000"/>
                  </a:schemeClr>
                </a:solidFill>
                <a:latin typeface="Calibri" panose="020F0502020204030204" pitchFamily="34" charset="0"/>
              </a:rPr>
              <a:t>With</a:t>
            </a:r>
            <a:r>
              <a:rPr lang="fr-CH" sz="1400" dirty="0" smtClean="0">
                <a:solidFill>
                  <a:schemeClr val="accent5">
                    <a:lumMod val="75000"/>
                  </a:schemeClr>
                </a:solidFill>
                <a:latin typeface="Calibri" panose="020F0502020204030204" pitchFamily="34" charset="0"/>
              </a:rPr>
              <a:t> </a:t>
            </a:r>
            <a:r>
              <a:rPr lang="en-US" sz="1400" dirty="0" smtClean="0">
                <a:solidFill>
                  <a:schemeClr val="accent5">
                    <a:lumMod val="75000"/>
                  </a:schemeClr>
                </a:solidFill>
                <a:latin typeface="Calibri" panose="020F0502020204030204" pitchFamily="34" charset="0"/>
              </a:rPr>
              <a:t>CEOS Virtual Constellations (AC-VC, </a:t>
            </a:r>
            <a:r>
              <a:rPr lang="en-US" sz="1600" b="1" dirty="0" smtClean="0">
                <a:solidFill>
                  <a:schemeClr val="accent5">
                    <a:lumMod val="75000"/>
                  </a:schemeClr>
                </a:solidFill>
                <a:latin typeface="Calibri" panose="020F0502020204030204" pitchFamily="34" charset="0"/>
              </a:rPr>
              <a:t>LSI-VC</a:t>
            </a:r>
            <a:r>
              <a:rPr lang="en-US" sz="1400" dirty="0" smtClean="0">
                <a:solidFill>
                  <a:schemeClr val="accent5">
                    <a:lumMod val="75000"/>
                  </a:schemeClr>
                </a:solidFill>
                <a:latin typeface="Calibri" panose="020F0502020204030204" pitchFamily="34" charset="0"/>
              </a:rPr>
              <a:t>, OCR-VC, OST-VC, OSVW-VC,</a:t>
            </a:r>
            <a:r>
              <a:rPr lang="en-US" sz="1600" dirty="0" smtClean="0">
                <a:solidFill>
                  <a:schemeClr val="accent5">
                    <a:lumMod val="75000"/>
                  </a:schemeClr>
                </a:solidFill>
                <a:latin typeface="Calibri" panose="020F0502020204030204" pitchFamily="34" charset="0"/>
              </a:rPr>
              <a:t> </a:t>
            </a:r>
            <a:r>
              <a:rPr lang="en-US" sz="1600" b="1" dirty="0" smtClean="0">
                <a:solidFill>
                  <a:schemeClr val="accent5">
                    <a:lumMod val="75000"/>
                  </a:schemeClr>
                </a:solidFill>
                <a:latin typeface="Calibri" panose="020F0502020204030204" pitchFamily="34" charset="0"/>
              </a:rPr>
              <a:t>P-VC</a:t>
            </a:r>
            <a:r>
              <a:rPr lang="en-US" sz="1400" dirty="0" smtClean="0">
                <a:solidFill>
                  <a:schemeClr val="accent5">
                    <a:lumMod val="75000"/>
                  </a:schemeClr>
                </a:solidFill>
                <a:latin typeface="Calibri" panose="020F0502020204030204" pitchFamily="34" charset="0"/>
              </a:rPr>
              <a:t>, SST-VC)</a:t>
            </a:r>
          </a:p>
          <a:p>
            <a:pPr marL="901700" lvl="1" indent="-285750">
              <a:buFont typeface="Wingdings" panose="05000000000000000000" pitchFamily="2" charset="2"/>
              <a:buChar char="Ø"/>
            </a:pPr>
            <a:r>
              <a:rPr lang="fr-CH" sz="1600" b="1" dirty="0" err="1" smtClean="0">
                <a:solidFill>
                  <a:schemeClr val="accent5">
                    <a:lumMod val="75000"/>
                  </a:schemeClr>
                </a:solidFill>
                <a:latin typeface="Calibri" panose="020F0502020204030204" pitchFamily="34" charset="0"/>
              </a:rPr>
              <a:t>Proposing</a:t>
            </a:r>
            <a:r>
              <a:rPr lang="fr-CH" sz="1600" b="1" dirty="0" smtClean="0">
                <a:solidFill>
                  <a:schemeClr val="accent5">
                    <a:lumMod val="75000"/>
                  </a:schemeClr>
                </a:solidFill>
                <a:latin typeface="Calibri" panose="020F0502020204030204" pitchFamily="34" charset="0"/>
              </a:rPr>
              <a:t> a SAR-VC </a:t>
            </a:r>
            <a:r>
              <a:rPr lang="fr-CH" sz="1400" dirty="0" smtClean="0">
                <a:solidFill>
                  <a:schemeClr val="accent5">
                    <a:lumMod val="75000"/>
                  </a:schemeClr>
                </a:solidFill>
                <a:latin typeface="Calibri" panose="020F0502020204030204" pitchFamily="34" charset="0"/>
              </a:rPr>
              <a:t>(</a:t>
            </a:r>
            <a:r>
              <a:rPr lang="en-US" sz="1400" dirty="0" smtClean="0">
                <a:solidFill>
                  <a:schemeClr val="accent5">
                    <a:lumMod val="75000"/>
                  </a:schemeClr>
                </a:solidFill>
                <a:latin typeface="Calibri" panose="020F0502020204030204" pitchFamily="34" charset="0"/>
              </a:rPr>
              <a:t>Synthetic Aperture Radar) which would support GEOGLOWS as well as </a:t>
            </a:r>
            <a:r>
              <a:rPr lang="en-US" sz="1400" dirty="0" err="1" smtClean="0">
                <a:solidFill>
                  <a:schemeClr val="accent5">
                    <a:lumMod val="75000"/>
                  </a:schemeClr>
                </a:solidFill>
                <a:latin typeface="Calibri" panose="020F0502020204030204" pitchFamily="34" charset="0"/>
              </a:rPr>
              <a:t>AquaWatch</a:t>
            </a:r>
            <a:r>
              <a:rPr lang="en-US" sz="1400" dirty="0" smtClean="0">
                <a:solidFill>
                  <a:schemeClr val="accent5">
                    <a:lumMod val="75000"/>
                  </a:schemeClr>
                </a:solidFill>
                <a:latin typeface="Calibri" panose="020F0502020204030204" pitchFamily="34" charset="0"/>
              </a:rPr>
              <a:t> and Blue Planet for (CEOS) Water Activities</a:t>
            </a:r>
          </a:p>
          <a:p>
            <a:pPr marL="901700" lvl="1" indent="-285750">
              <a:buFont typeface="Wingdings" panose="05000000000000000000" pitchFamily="2" charset="2"/>
              <a:buChar char="Ø"/>
            </a:pPr>
            <a:endParaRPr lang="en-US" sz="800" dirty="0" smtClean="0">
              <a:solidFill>
                <a:schemeClr val="accent5">
                  <a:lumMod val="75000"/>
                </a:schemeClr>
              </a:solidFill>
              <a:latin typeface="Calibri" panose="020F0502020204030204" pitchFamily="34" charset="0"/>
            </a:endParaRPr>
          </a:p>
          <a:p>
            <a:pPr marL="444500" indent="-285750">
              <a:buFont typeface="Wingdings" panose="05000000000000000000" pitchFamily="2" charset="2"/>
              <a:buChar char="§"/>
            </a:pPr>
            <a:r>
              <a:rPr lang="fr-CH" sz="1400" dirty="0" err="1" smtClean="0">
                <a:solidFill>
                  <a:schemeClr val="accent5">
                    <a:lumMod val="75000"/>
                  </a:schemeClr>
                </a:solidFill>
                <a:latin typeface="Calibri" panose="020F0502020204030204" pitchFamily="34" charset="0"/>
              </a:rPr>
              <a:t>With</a:t>
            </a:r>
            <a:r>
              <a:rPr lang="fr-CH" sz="1400" dirty="0" smtClean="0">
                <a:solidFill>
                  <a:schemeClr val="accent5">
                    <a:lumMod val="75000"/>
                  </a:schemeClr>
                </a:solidFill>
                <a:latin typeface="Calibri" panose="020F0502020204030204" pitchFamily="34" charset="0"/>
              </a:rPr>
              <a:t> </a:t>
            </a:r>
            <a:r>
              <a:rPr lang="en-US" sz="1400" dirty="0" smtClean="0">
                <a:solidFill>
                  <a:schemeClr val="accent5">
                    <a:lumMod val="75000"/>
                  </a:schemeClr>
                </a:solidFill>
                <a:latin typeface="Calibri" panose="020F0502020204030204" pitchFamily="34" charset="0"/>
              </a:rPr>
              <a:t>CEOS Ad Hoc Teams (</a:t>
            </a:r>
            <a:r>
              <a:rPr lang="en-US" b="1" dirty="0">
                <a:solidFill>
                  <a:schemeClr val="accent5">
                    <a:lumMod val="75000"/>
                  </a:schemeClr>
                </a:solidFill>
                <a:latin typeface="Calibri" panose="020F0502020204030204" pitchFamily="34" charset="0"/>
              </a:rPr>
              <a:t>Ad Hoc Team on Sustainable Development </a:t>
            </a:r>
            <a:r>
              <a:rPr lang="en-US" b="1" dirty="0" smtClean="0">
                <a:solidFill>
                  <a:schemeClr val="accent5">
                    <a:lumMod val="75000"/>
                  </a:schemeClr>
                </a:solidFill>
                <a:latin typeface="Calibri" panose="020F0502020204030204" pitchFamily="34" charset="0"/>
              </a:rPr>
              <a:t>Goals</a:t>
            </a:r>
            <a:r>
              <a:rPr lang="en-US" sz="1400" b="1" dirty="0" smtClean="0">
                <a:solidFill>
                  <a:schemeClr val="accent5">
                    <a:lumMod val="75000"/>
                  </a:schemeClr>
                </a:solidFill>
                <a:latin typeface="Calibri" panose="020F0502020204030204" pitchFamily="34" charset="0"/>
              </a:rPr>
              <a:t>, </a:t>
            </a:r>
            <a:r>
              <a:rPr lang="en-US" sz="1400" dirty="0" smtClean="0">
                <a:solidFill>
                  <a:schemeClr val="accent5">
                    <a:lumMod val="75000"/>
                  </a:schemeClr>
                </a:solidFill>
                <a:latin typeface="Calibri" panose="020F0502020204030204" pitchFamily="34" charset="0"/>
              </a:rPr>
              <a:t>Ad Hoc Team on Future Data Architectures,  Ad Hoc Working Group on the Group on Earth Observations (GEO) Global Agricultural Monitoring (GEOGLAM) Initiative, </a:t>
            </a:r>
            <a:endParaRPr lang="fr-CH" sz="800" dirty="0" smtClean="0">
              <a:solidFill>
                <a:schemeClr val="accent5">
                  <a:lumMod val="75000"/>
                </a:schemeClr>
              </a:solidFill>
              <a:latin typeface="Calibri" panose="020F0502020204030204" pitchFamily="34" charset="0"/>
            </a:endParaRPr>
          </a:p>
          <a:p>
            <a:pPr marL="285750" indent="-285750">
              <a:buFontTx/>
              <a:buChar char="-"/>
            </a:pPr>
            <a:endParaRPr lang="en-US" sz="800" dirty="0" smtClean="0">
              <a:solidFill>
                <a:schemeClr val="accent5">
                  <a:lumMod val="75000"/>
                </a:schemeClr>
              </a:solidFill>
              <a:latin typeface="Calibri" panose="020F0502020204030204" pitchFamily="34" charset="0"/>
            </a:endParaRPr>
          </a:p>
          <a:p>
            <a:r>
              <a:rPr lang="fr-CH" sz="2000" b="1" dirty="0">
                <a:solidFill>
                  <a:schemeClr val="accent5">
                    <a:lumMod val="75000"/>
                  </a:schemeClr>
                </a:solidFill>
                <a:latin typeface="Calibri" panose="020F0502020204030204" pitchFamily="34" charset="0"/>
              </a:rPr>
              <a:t>GEOSS Water </a:t>
            </a:r>
            <a:r>
              <a:rPr lang="fr-CH" sz="2000" b="1" dirty="0" err="1">
                <a:solidFill>
                  <a:schemeClr val="accent5">
                    <a:lumMod val="75000"/>
                  </a:schemeClr>
                </a:solidFill>
                <a:latin typeface="Calibri" panose="020F0502020204030204" pitchFamily="34" charset="0"/>
              </a:rPr>
              <a:t>Strategy</a:t>
            </a:r>
            <a:r>
              <a:rPr lang="fr-CH" sz="1600" dirty="0" smtClean="0">
                <a:solidFill>
                  <a:schemeClr val="accent5">
                    <a:lumMod val="75000"/>
                  </a:schemeClr>
                </a:solidFill>
                <a:latin typeface="Calibri" panose="020F0502020204030204" pitchFamily="34" charset="0"/>
              </a:rPr>
              <a:t>: On </a:t>
            </a:r>
            <a:r>
              <a:rPr lang="fr-CH" sz="1600" dirty="0" err="1" smtClean="0">
                <a:solidFill>
                  <a:schemeClr val="accent5">
                    <a:lumMod val="75000"/>
                  </a:schemeClr>
                </a:solidFill>
                <a:latin typeface="Calibri" panose="020F0502020204030204" pitchFamily="34" charset="0"/>
              </a:rPr>
              <a:t>going</a:t>
            </a:r>
            <a:r>
              <a:rPr lang="fr-CH" sz="1600" dirty="0" smtClean="0">
                <a:solidFill>
                  <a:schemeClr val="accent5">
                    <a:lumMod val="75000"/>
                  </a:schemeClr>
                </a:solidFill>
                <a:latin typeface="Calibri" panose="020F0502020204030204" pitchFamily="34" charset="0"/>
              </a:rPr>
              <a:t> </a:t>
            </a:r>
            <a:r>
              <a:rPr lang="fr-CH" sz="1600" dirty="0" err="1" smtClean="0">
                <a:solidFill>
                  <a:schemeClr val="accent5">
                    <a:lumMod val="75000"/>
                  </a:schemeClr>
                </a:solidFill>
                <a:latin typeface="Calibri" panose="020F0502020204030204" pitchFamily="34" charset="0"/>
              </a:rPr>
              <a:t>opportunity</a:t>
            </a:r>
            <a:r>
              <a:rPr lang="fr-CH" sz="1600" dirty="0" smtClean="0">
                <a:solidFill>
                  <a:schemeClr val="accent5">
                    <a:lumMod val="75000"/>
                  </a:schemeClr>
                </a:solidFill>
                <a:latin typeface="Calibri" panose="020F0502020204030204" pitchFamily="34" charset="0"/>
              </a:rPr>
              <a:t> to </a:t>
            </a:r>
            <a:r>
              <a:rPr lang="fr-CH" sz="1600" dirty="0" err="1" smtClean="0">
                <a:solidFill>
                  <a:schemeClr val="accent5">
                    <a:lumMod val="75000"/>
                  </a:schemeClr>
                </a:solidFill>
                <a:latin typeface="Calibri" panose="020F0502020204030204" pitchFamily="34" charset="0"/>
              </a:rPr>
              <a:t>collaborate</a:t>
            </a:r>
            <a:r>
              <a:rPr lang="fr-CH" sz="1600" dirty="0" smtClean="0">
                <a:solidFill>
                  <a:schemeClr val="accent5">
                    <a:lumMod val="75000"/>
                  </a:schemeClr>
                </a:solidFill>
                <a:latin typeface="Calibri" panose="020F0502020204030204" pitchFamily="34" charset="0"/>
              </a:rPr>
              <a:t> on new area </a:t>
            </a:r>
            <a:r>
              <a:rPr lang="fr-CH" sz="1600" dirty="0" err="1" smtClean="0">
                <a:solidFill>
                  <a:schemeClr val="accent5">
                    <a:lumMod val="75000"/>
                  </a:schemeClr>
                </a:solidFill>
                <a:latin typeface="Calibri" panose="020F0502020204030204" pitchFamily="34" charset="0"/>
              </a:rPr>
              <a:t>after</a:t>
            </a:r>
            <a:r>
              <a:rPr lang="fr-CH" sz="1600" dirty="0" smtClean="0">
                <a:solidFill>
                  <a:schemeClr val="accent5">
                    <a:lumMod val="75000"/>
                  </a:schemeClr>
                </a:solidFill>
                <a:latin typeface="Calibri" panose="020F0502020204030204" pitchFamily="34" charset="0"/>
              </a:rPr>
              <a:t> </a:t>
            </a:r>
            <a:r>
              <a:rPr lang="fr-CH" sz="1600" dirty="0" err="1" smtClean="0">
                <a:solidFill>
                  <a:schemeClr val="accent5">
                    <a:lumMod val="75000"/>
                  </a:schemeClr>
                </a:solidFill>
                <a:latin typeface="Calibri" panose="020F0502020204030204" pitchFamily="34" charset="0"/>
              </a:rPr>
              <a:t>further</a:t>
            </a:r>
            <a:r>
              <a:rPr lang="fr-CH" sz="1600" dirty="0" smtClean="0">
                <a:solidFill>
                  <a:schemeClr val="accent5">
                    <a:lumMod val="75000"/>
                  </a:schemeClr>
                </a:solidFill>
                <a:latin typeface="Calibri" panose="020F0502020204030204" pitchFamily="34" charset="0"/>
              </a:rPr>
              <a:t> discussion </a:t>
            </a:r>
            <a:r>
              <a:rPr lang="fr-CH" sz="1600" dirty="0" err="1" smtClean="0">
                <a:solidFill>
                  <a:schemeClr val="accent5">
                    <a:lumMod val="75000"/>
                  </a:schemeClr>
                </a:solidFill>
                <a:latin typeface="Calibri" panose="020F0502020204030204" pitchFamily="34" charset="0"/>
              </a:rPr>
              <a:t>with</a:t>
            </a:r>
            <a:r>
              <a:rPr lang="fr-CH" sz="1600" dirty="0" smtClean="0">
                <a:solidFill>
                  <a:schemeClr val="accent5">
                    <a:lumMod val="75000"/>
                  </a:schemeClr>
                </a:solidFill>
                <a:latin typeface="Calibri" panose="020F0502020204030204" pitchFamily="34" charset="0"/>
              </a:rPr>
              <a:t> </a:t>
            </a:r>
            <a:r>
              <a:rPr lang="fr-CH" sz="1600" dirty="0" err="1" smtClean="0">
                <a:solidFill>
                  <a:schemeClr val="accent5">
                    <a:lumMod val="75000"/>
                  </a:schemeClr>
                </a:solidFill>
                <a:latin typeface="Calibri" panose="020F0502020204030204" pitchFamily="34" charset="0"/>
              </a:rPr>
              <a:t>Aquawatch</a:t>
            </a:r>
            <a:r>
              <a:rPr lang="fr-CH" sz="1600" dirty="0" smtClean="0">
                <a:solidFill>
                  <a:schemeClr val="accent5">
                    <a:lumMod val="75000"/>
                  </a:schemeClr>
                </a:solidFill>
                <a:latin typeface="Calibri" panose="020F0502020204030204" pitchFamily="34" charset="0"/>
              </a:rPr>
              <a:t> Blue </a:t>
            </a:r>
            <a:r>
              <a:rPr lang="fr-CH" sz="1600" dirty="0" err="1" smtClean="0">
                <a:solidFill>
                  <a:schemeClr val="accent5">
                    <a:lumMod val="75000"/>
                  </a:schemeClr>
                </a:solidFill>
                <a:latin typeface="Calibri" panose="020F0502020204030204" pitchFamily="34" charset="0"/>
              </a:rPr>
              <a:t>Planet</a:t>
            </a:r>
            <a:endParaRPr lang="fr-FR" dirty="0">
              <a:solidFill>
                <a:schemeClr val="accent5">
                  <a:lumMod val="75000"/>
                </a:schemeClr>
              </a:solidFill>
              <a:latin typeface="Calibri" panose="020F0502020204030204" pitchFamily="34" charset="0"/>
            </a:endParaRPr>
          </a:p>
        </p:txBody>
      </p:sp>
    </p:spTree>
    <p:extLst>
      <p:ext uri="{BB962C8B-B14F-4D97-AF65-F5344CB8AC3E}">
        <p14:creationId xmlns:p14="http://schemas.microsoft.com/office/powerpoint/2010/main" val="105573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RNAL.WMO.INT\UserData\Redirected\vaellen\Desktop\GEO Communications Toolkit\Slide Deck\Build your own presentation - individual slides\1. Cover Slides\slide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15"/>
            <a:ext cx="9144001"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 y="1556792"/>
            <a:ext cx="9144000" cy="1384995"/>
          </a:xfrm>
          <a:prstGeom prst="rect">
            <a:avLst/>
          </a:prstGeom>
        </p:spPr>
        <p:txBody>
          <a:bodyPr wrap="square">
            <a:spAutoFit/>
          </a:bodyPr>
          <a:lstStyle/>
          <a:p>
            <a:pPr algn="ctr"/>
            <a:r>
              <a:rPr lang="en-US" sz="2400" dirty="0" smtClean="0">
                <a:solidFill>
                  <a:schemeClr val="accent5">
                    <a:lumMod val="75000"/>
                  </a:schemeClr>
                </a:solidFill>
                <a:latin typeface="Calibri" panose="020F0502020204030204" pitchFamily="34" charset="0"/>
              </a:rPr>
              <a:t>Side </a:t>
            </a:r>
            <a:r>
              <a:rPr lang="en-US" sz="2400" dirty="0">
                <a:solidFill>
                  <a:schemeClr val="accent5">
                    <a:lumMod val="75000"/>
                  </a:schemeClr>
                </a:solidFill>
                <a:latin typeface="Calibri" panose="020F0502020204030204" pitchFamily="34" charset="0"/>
              </a:rPr>
              <a:t>Event </a:t>
            </a:r>
          </a:p>
          <a:p>
            <a:pPr algn="ctr"/>
            <a:r>
              <a:rPr lang="en-US" sz="2400" b="1" dirty="0">
                <a:solidFill>
                  <a:schemeClr val="accent5">
                    <a:lumMod val="75000"/>
                  </a:schemeClr>
                </a:solidFill>
                <a:latin typeface="Calibri" panose="020F0502020204030204" pitchFamily="34" charset="0"/>
              </a:rPr>
              <a:t>GEOGLOWS and the harmonization </a:t>
            </a:r>
            <a:r>
              <a:rPr lang="en-US" sz="2400" b="1" dirty="0" smtClean="0">
                <a:solidFill>
                  <a:schemeClr val="accent5">
                    <a:lumMod val="75000"/>
                  </a:schemeClr>
                </a:solidFill>
                <a:latin typeface="Calibri" panose="020F0502020204030204" pitchFamily="34" charset="0"/>
              </a:rPr>
              <a:t>of GEO </a:t>
            </a:r>
            <a:r>
              <a:rPr lang="en-US" sz="2400" b="1" dirty="0">
                <a:solidFill>
                  <a:schemeClr val="accent5">
                    <a:lumMod val="75000"/>
                  </a:schemeClr>
                </a:solidFill>
                <a:latin typeface="Calibri" panose="020F0502020204030204" pitchFamily="34" charset="0"/>
              </a:rPr>
              <a:t>Water </a:t>
            </a:r>
            <a:r>
              <a:rPr lang="en-US" sz="2400" b="1" dirty="0" smtClean="0">
                <a:solidFill>
                  <a:schemeClr val="accent5">
                    <a:lumMod val="75000"/>
                  </a:schemeClr>
                </a:solidFill>
                <a:latin typeface="Calibri" panose="020F0502020204030204" pitchFamily="34" charset="0"/>
              </a:rPr>
              <a:t>Activities</a:t>
            </a:r>
            <a:endParaRPr lang="fr-CH" sz="2400" dirty="0">
              <a:solidFill>
                <a:schemeClr val="accent5">
                  <a:lumMod val="75000"/>
                </a:schemeClr>
              </a:solidFill>
              <a:latin typeface="Calibri" panose="020F0502020204030204" pitchFamily="34" charset="0"/>
            </a:endParaRPr>
          </a:p>
          <a:p>
            <a:pPr algn="ctr"/>
            <a:r>
              <a:rPr lang="fr-CH" i="1" dirty="0" err="1">
                <a:solidFill>
                  <a:schemeClr val="accent5">
                    <a:lumMod val="75000"/>
                  </a:schemeClr>
                </a:solidFill>
                <a:latin typeface="Calibri" panose="020F0502020204030204" pitchFamily="34" charset="0"/>
              </a:rPr>
              <a:t>Monday</a:t>
            </a:r>
            <a:r>
              <a:rPr lang="fr-CH" i="1" dirty="0">
                <a:solidFill>
                  <a:schemeClr val="accent5">
                    <a:lumMod val="75000"/>
                  </a:schemeClr>
                </a:solidFill>
                <a:latin typeface="Calibri" panose="020F0502020204030204" pitchFamily="34" charset="0"/>
              </a:rPr>
              <a:t> 23 </a:t>
            </a:r>
            <a:r>
              <a:rPr lang="fr-CH" i="1" dirty="0" err="1" smtClean="0">
                <a:solidFill>
                  <a:schemeClr val="accent5">
                    <a:lumMod val="75000"/>
                  </a:schemeClr>
                </a:solidFill>
                <a:latin typeface="Calibri" panose="020F0502020204030204" pitchFamily="34" charset="0"/>
              </a:rPr>
              <a:t>October</a:t>
            </a:r>
            <a:r>
              <a:rPr lang="fr-CH" i="1" dirty="0" smtClean="0">
                <a:solidFill>
                  <a:schemeClr val="accent5">
                    <a:lumMod val="75000"/>
                  </a:schemeClr>
                </a:solidFill>
                <a:latin typeface="Calibri" panose="020F0502020204030204" pitchFamily="34" charset="0"/>
              </a:rPr>
              <a:t>, </a:t>
            </a:r>
            <a:r>
              <a:rPr lang="en-US" i="1" dirty="0">
                <a:solidFill>
                  <a:schemeClr val="accent5">
                    <a:lumMod val="75000"/>
                  </a:schemeClr>
                </a:solidFill>
                <a:latin typeface="Calibri" panose="020F0502020204030204" pitchFamily="34" charset="0"/>
              </a:rPr>
              <a:t>08:00-13:00, Meridian C</a:t>
            </a:r>
          </a:p>
          <a:p>
            <a:pPr algn="ctr"/>
            <a:r>
              <a:rPr lang="en-US" i="1" dirty="0">
                <a:solidFill>
                  <a:schemeClr val="accent5">
                    <a:lumMod val="75000"/>
                  </a:schemeClr>
                </a:solidFill>
                <a:latin typeface="Calibri" panose="020F0502020204030204" pitchFamily="34" charset="0"/>
              </a:rPr>
              <a:t>Tuesday 24 </a:t>
            </a:r>
            <a:r>
              <a:rPr lang="en-US" i="1" dirty="0" smtClean="0">
                <a:solidFill>
                  <a:schemeClr val="accent5">
                    <a:lumMod val="75000"/>
                  </a:schemeClr>
                </a:solidFill>
                <a:latin typeface="Calibri" panose="020F0502020204030204" pitchFamily="34" charset="0"/>
              </a:rPr>
              <a:t>October, </a:t>
            </a:r>
            <a:r>
              <a:rPr lang="en-US" i="1" dirty="0">
                <a:solidFill>
                  <a:schemeClr val="accent5">
                    <a:lumMod val="75000"/>
                  </a:schemeClr>
                </a:solidFill>
                <a:latin typeface="Calibri" panose="020F0502020204030204" pitchFamily="34" charset="0"/>
              </a:rPr>
              <a:t>08:30-10:00, Meridian </a:t>
            </a:r>
            <a:r>
              <a:rPr lang="en-US" i="1" dirty="0" smtClean="0">
                <a:solidFill>
                  <a:schemeClr val="accent5">
                    <a:lumMod val="75000"/>
                  </a:schemeClr>
                </a:solidFill>
                <a:latin typeface="Calibri" panose="020F0502020204030204" pitchFamily="34" charset="0"/>
              </a:rPr>
              <a:t>C</a:t>
            </a:r>
          </a:p>
        </p:txBody>
      </p:sp>
      <p:sp>
        <p:nvSpPr>
          <p:cNvPr id="3" name="Rectangle 2"/>
          <p:cNvSpPr/>
          <p:nvPr/>
        </p:nvSpPr>
        <p:spPr>
          <a:xfrm>
            <a:off x="130002" y="3068960"/>
            <a:ext cx="8928992" cy="2215991"/>
          </a:xfrm>
          <a:prstGeom prst="rect">
            <a:avLst/>
          </a:prstGeom>
        </p:spPr>
        <p:txBody>
          <a:bodyPr wrap="square">
            <a:spAutoFit/>
          </a:bodyPr>
          <a:lstStyle/>
          <a:p>
            <a:pPr marL="285750" indent="-285750">
              <a:buFont typeface="Wingdings" panose="05000000000000000000" pitchFamily="2" charset="2"/>
              <a:buChar char="Ø"/>
            </a:pPr>
            <a:r>
              <a:rPr lang="en-US" b="1" i="1" dirty="0" smtClean="0">
                <a:solidFill>
                  <a:schemeClr val="accent5">
                    <a:lumMod val="75000"/>
                  </a:schemeClr>
                </a:solidFill>
                <a:latin typeface="Calibri" panose="020F0502020204030204" pitchFamily="34" charset="0"/>
              </a:rPr>
              <a:t>Inform</a:t>
            </a:r>
            <a:r>
              <a:rPr lang="en-US" i="1" dirty="0" smtClean="0">
                <a:solidFill>
                  <a:schemeClr val="accent5">
                    <a:lumMod val="75000"/>
                  </a:schemeClr>
                </a:solidFill>
                <a:latin typeface="Calibri" panose="020F0502020204030204" pitchFamily="34" charset="0"/>
              </a:rPr>
              <a:t> </a:t>
            </a:r>
            <a:r>
              <a:rPr lang="en-US" sz="1600" i="1" dirty="0">
                <a:solidFill>
                  <a:schemeClr val="accent5">
                    <a:lumMod val="75000"/>
                  </a:schemeClr>
                </a:solidFill>
                <a:latin typeface="Calibri" panose="020F0502020204030204" pitchFamily="34" charset="0"/>
              </a:rPr>
              <a:t>one another about current activities, plans and future directions.</a:t>
            </a:r>
          </a:p>
          <a:p>
            <a:pPr marL="285750" indent="-285750">
              <a:buFont typeface="Wingdings" panose="05000000000000000000" pitchFamily="2" charset="2"/>
              <a:buChar char="Ø"/>
            </a:pPr>
            <a:r>
              <a:rPr lang="en-US" sz="1600" i="1" dirty="0" smtClean="0">
                <a:solidFill>
                  <a:schemeClr val="accent5">
                    <a:lumMod val="75000"/>
                  </a:schemeClr>
                </a:solidFill>
                <a:latin typeface="Calibri" panose="020F0502020204030204" pitchFamily="34" charset="0"/>
              </a:rPr>
              <a:t>Identifying </a:t>
            </a:r>
            <a:r>
              <a:rPr lang="en-US" sz="1600" i="1" dirty="0">
                <a:solidFill>
                  <a:schemeClr val="accent5">
                    <a:lumMod val="75000"/>
                  </a:schemeClr>
                </a:solidFill>
                <a:latin typeface="Calibri" panose="020F0502020204030204" pitchFamily="34" charset="0"/>
              </a:rPr>
              <a:t>where there are </a:t>
            </a:r>
            <a:r>
              <a:rPr lang="en-US" b="1" i="1" dirty="0">
                <a:solidFill>
                  <a:schemeClr val="accent5">
                    <a:lumMod val="75000"/>
                  </a:schemeClr>
                </a:solidFill>
                <a:latin typeface="Calibri" panose="020F0502020204030204" pitchFamily="34" charset="0"/>
              </a:rPr>
              <a:t>synergies</a:t>
            </a:r>
            <a:r>
              <a:rPr lang="en-US" i="1" dirty="0">
                <a:solidFill>
                  <a:schemeClr val="accent5">
                    <a:lumMod val="75000"/>
                  </a:schemeClr>
                </a:solidFill>
                <a:latin typeface="Calibri" panose="020F0502020204030204" pitchFamily="34" charset="0"/>
              </a:rPr>
              <a:t> </a:t>
            </a:r>
            <a:r>
              <a:rPr lang="en-US" sz="1600" i="1" dirty="0">
                <a:solidFill>
                  <a:schemeClr val="accent5">
                    <a:lumMod val="75000"/>
                  </a:schemeClr>
                </a:solidFill>
                <a:latin typeface="Calibri" panose="020F0502020204030204" pitchFamily="34" charset="0"/>
              </a:rPr>
              <a:t>and where the various objectives </a:t>
            </a:r>
            <a:r>
              <a:rPr lang="en-US" sz="1600" i="1" dirty="0" smtClean="0">
                <a:solidFill>
                  <a:schemeClr val="accent5">
                    <a:lumMod val="75000"/>
                  </a:schemeClr>
                </a:solidFill>
                <a:latin typeface="Calibri" panose="020F0502020204030204" pitchFamily="34" charset="0"/>
              </a:rPr>
              <a:t>of GEOGLOWS</a:t>
            </a:r>
            <a:r>
              <a:rPr lang="en-US" sz="1600" i="1" dirty="0">
                <a:solidFill>
                  <a:schemeClr val="accent5">
                    <a:lumMod val="75000"/>
                  </a:schemeClr>
                </a:solidFill>
                <a:latin typeface="Calibri" panose="020F0502020204030204" pitchFamily="34" charset="0"/>
              </a:rPr>
              <a:t>, </a:t>
            </a:r>
            <a:r>
              <a:rPr lang="en-US" sz="1600" i="1" dirty="0" err="1">
                <a:solidFill>
                  <a:schemeClr val="accent5">
                    <a:lumMod val="75000"/>
                  </a:schemeClr>
                </a:solidFill>
                <a:latin typeface="Calibri" panose="020F0502020204030204" pitchFamily="34" charset="0"/>
              </a:rPr>
              <a:t>AquaWatch</a:t>
            </a:r>
            <a:r>
              <a:rPr lang="en-US" sz="1600" i="1" dirty="0">
                <a:solidFill>
                  <a:schemeClr val="accent5">
                    <a:lumMod val="75000"/>
                  </a:schemeClr>
                </a:solidFill>
                <a:latin typeface="Calibri" panose="020F0502020204030204" pitchFamily="34" charset="0"/>
              </a:rPr>
              <a:t>, and Freshwater BON can help each other</a:t>
            </a:r>
          </a:p>
          <a:p>
            <a:pPr marL="285750" indent="-285750">
              <a:buFont typeface="Wingdings" panose="05000000000000000000" pitchFamily="2" charset="2"/>
              <a:buChar char="Ø"/>
            </a:pPr>
            <a:r>
              <a:rPr lang="en-US" sz="1600" i="1" dirty="0" smtClean="0">
                <a:solidFill>
                  <a:schemeClr val="accent5">
                    <a:lumMod val="75000"/>
                  </a:schemeClr>
                </a:solidFill>
                <a:latin typeface="Calibri" panose="020F0502020204030204" pitchFamily="34" charset="0"/>
              </a:rPr>
              <a:t>Providing </a:t>
            </a:r>
            <a:r>
              <a:rPr lang="en-US" sz="1600" i="1" dirty="0">
                <a:solidFill>
                  <a:schemeClr val="accent5">
                    <a:lumMod val="75000"/>
                  </a:schemeClr>
                </a:solidFill>
                <a:latin typeface="Calibri" panose="020F0502020204030204" pitchFamily="34" charset="0"/>
              </a:rPr>
              <a:t>a </a:t>
            </a:r>
            <a:r>
              <a:rPr lang="en-US" b="1" i="1" dirty="0">
                <a:solidFill>
                  <a:schemeClr val="accent5">
                    <a:lumMod val="75000"/>
                  </a:schemeClr>
                </a:solidFill>
                <a:latin typeface="Calibri" panose="020F0502020204030204" pitchFamily="34" charset="0"/>
              </a:rPr>
              <a:t>platform</a:t>
            </a:r>
            <a:r>
              <a:rPr lang="en-US" i="1" dirty="0">
                <a:solidFill>
                  <a:schemeClr val="accent5">
                    <a:lumMod val="75000"/>
                  </a:schemeClr>
                </a:solidFill>
                <a:latin typeface="Calibri" panose="020F0502020204030204" pitchFamily="34" charset="0"/>
              </a:rPr>
              <a:t> </a:t>
            </a:r>
            <a:r>
              <a:rPr lang="en-US" sz="1600" i="1" dirty="0">
                <a:solidFill>
                  <a:schemeClr val="accent5">
                    <a:lumMod val="75000"/>
                  </a:schemeClr>
                </a:solidFill>
                <a:latin typeface="Calibri" panose="020F0502020204030204" pitchFamily="34" charset="0"/>
              </a:rPr>
              <a:t>to look at how GEO’s work on Water Sustainability is </a:t>
            </a:r>
            <a:r>
              <a:rPr lang="en-US" sz="1600" i="1" dirty="0" smtClean="0">
                <a:solidFill>
                  <a:schemeClr val="accent5">
                    <a:lumMod val="75000"/>
                  </a:schemeClr>
                </a:solidFill>
                <a:latin typeface="Calibri" panose="020F0502020204030204" pitchFamily="34" charset="0"/>
              </a:rPr>
              <a:t>linked with </a:t>
            </a:r>
            <a:r>
              <a:rPr lang="en-US" sz="1600" i="1" dirty="0">
                <a:solidFill>
                  <a:schemeClr val="accent5">
                    <a:lumMod val="75000"/>
                  </a:schemeClr>
                </a:solidFill>
                <a:latin typeface="Calibri" panose="020F0502020204030204" pitchFamily="34" charset="0"/>
              </a:rPr>
              <a:t>the GEO work on wetlands and biodiversity</a:t>
            </a:r>
          </a:p>
          <a:p>
            <a:pPr marL="285750" indent="-285750">
              <a:buFont typeface="Wingdings" panose="05000000000000000000" pitchFamily="2" charset="2"/>
              <a:buChar char="Ø"/>
            </a:pPr>
            <a:r>
              <a:rPr lang="en-US" sz="1600" i="1" dirty="0" smtClean="0">
                <a:solidFill>
                  <a:schemeClr val="accent5">
                    <a:lumMod val="75000"/>
                  </a:schemeClr>
                </a:solidFill>
                <a:latin typeface="Calibri" panose="020F0502020204030204" pitchFamily="34" charset="0"/>
              </a:rPr>
              <a:t>Identify </a:t>
            </a:r>
            <a:r>
              <a:rPr lang="en-US" sz="1600" i="1" dirty="0">
                <a:solidFill>
                  <a:schemeClr val="accent5">
                    <a:lumMod val="75000"/>
                  </a:schemeClr>
                </a:solidFill>
                <a:latin typeface="Calibri" panose="020F0502020204030204" pitchFamily="34" charset="0"/>
              </a:rPr>
              <a:t>a </a:t>
            </a:r>
            <a:r>
              <a:rPr lang="en-US" b="1" i="1" dirty="0">
                <a:solidFill>
                  <a:schemeClr val="accent5">
                    <a:lumMod val="75000"/>
                  </a:schemeClr>
                </a:solidFill>
                <a:latin typeface="Calibri" panose="020F0502020204030204" pitchFamily="34" charset="0"/>
              </a:rPr>
              <a:t>common strategy </a:t>
            </a:r>
            <a:r>
              <a:rPr lang="en-US" sz="1600" i="1" dirty="0">
                <a:solidFill>
                  <a:schemeClr val="accent5">
                    <a:lumMod val="75000"/>
                  </a:schemeClr>
                </a:solidFill>
                <a:latin typeface="Calibri" panose="020F0502020204030204" pitchFamily="34" charset="0"/>
              </a:rPr>
              <a:t>to improve earth observations and data sharing </a:t>
            </a:r>
            <a:r>
              <a:rPr lang="en-US" sz="1600" i="1" dirty="0" smtClean="0">
                <a:solidFill>
                  <a:schemeClr val="accent5">
                    <a:lumMod val="75000"/>
                  </a:schemeClr>
                </a:solidFill>
                <a:latin typeface="Calibri" panose="020F0502020204030204" pitchFamily="34" charset="0"/>
              </a:rPr>
              <a:t>in support </a:t>
            </a:r>
            <a:r>
              <a:rPr lang="en-US" sz="1600" i="1" dirty="0">
                <a:solidFill>
                  <a:schemeClr val="accent5">
                    <a:lumMod val="75000"/>
                  </a:schemeClr>
                </a:solidFill>
                <a:latin typeface="Calibri" panose="020F0502020204030204" pitchFamily="34" charset="0"/>
              </a:rPr>
              <a:t>of the conservation of freshwater ecosystems and sustainable </a:t>
            </a:r>
            <a:r>
              <a:rPr lang="en-US" sz="1600" i="1" dirty="0" smtClean="0">
                <a:solidFill>
                  <a:schemeClr val="accent5">
                    <a:lumMod val="75000"/>
                  </a:schemeClr>
                </a:solidFill>
                <a:latin typeface="Calibri" panose="020F0502020204030204" pitchFamily="34" charset="0"/>
              </a:rPr>
              <a:t>management of </a:t>
            </a:r>
            <a:r>
              <a:rPr lang="en-US" sz="1600" i="1" dirty="0">
                <a:solidFill>
                  <a:schemeClr val="accent5">
                    <a:lumMod val="75000"/>
                  </a:schemeClr>
                </a:solidFill>
                <a:latin typeface="Calibri" panose="020F0502020204030204" pitchFamily="34" charset="0"/>
              </a:rPr>
              <a:t>water resources</a:t>
            </a:r>
            <a:r>
              <a:rPr lang="en-US" sz="1600" i="1" dirty="0" smtClean="0">
                <a:solidFill>
                  <a:schemeClr val="accent5">
                    <a:lumMod val="75000"/>
                  </a:schemeClr>
                </a:solidFill>
                <a:latin typeface="Calibri" panose="020F0502020204030204" pitchFamily="34" charset="0"/>
              </a:rPr>
              <a:t>.</a:t>
            </a:r>
          </a:p>
          <a:p>
            <a:pPr marL="285750" indent="-285750">
              <a:buFont typeface="Wingdings" panose="05000000000000000000" pitchFamily="2" charset="2"/>
              <a:buChar char="Ø"/>
            </a:pPr>
            <a:r>
              <a:rPr lang="fr-CH" sz="1600" i="1" dirty="0" smtClean="0">
                <a:solidFill>
                  <a:schemeClr val="accent5">
                    <a:lumMod val="75000"/>
                  </a:schemeClr>
                </a:solidFill>
                <a:latin typeface="Calibri" panose="020F0502020204030204" pitchFamily="34" charset="0"/>
              </a:rPr>
              <a:t>Interface </a:t>
            </a:r>
            <a:r>
              <a:rPr lang="fr-CH" sz="1600" i="1" dirty="0" err="1" smtClean="0">
                <a:solidFill>
                  <a:schemeClr val="accent5">
                    <a:lumMod val="75000"/>
                  </a:schemeClr>
                </a:solidFill>
                <a:latin typeface="Calibri" panose="020F0502020204030204" pitchFamily="34" charset="0"/>
              </a:rPr>
              <a:t>with</a:t>
            </a:r>
            <a:r>
              <a:rPr lang="fr-CH" sz="1600" i="1" dirty="0" smtClean="0">
                <a:solidFill>
                  <a:schemeClr val="accent5">
                    <a:lumMod val="75000"/>
                  </a:schemeClr>
                </a:solidFill>
                <a:latin typeface="Calibri" panose="020F0502020204030204" pitchFamily="34" charset="0"/>
              </a:rPr>
              <a:t> </a:t>
            </a:r>
            <a:r>
              <a:rPr lang="fr-CH" b="1" i="1" dirty="0" smtClean="0">
                <a:solidFill>
                  <a:schemeClr val="accent5">
                    <a:lumMod val="75000"/>
                  </a:schemeClr>
                </a:solidFill>
                <a:latin typeface="Calibri" panose="020F0502020204030204" pitchFamily="34" charset="0"/>
              </a:rPr>
              <a:t>CEOS</a:t>
            </a:r>
            <a:r>
              <a:rPr lang="fr-CH" i="1" dirty="0" smtClean="0">
                <a:solidFill>
                  <a:schemeClr val="accent5">
                    <a:lumMod val="75000"/>
                  </a:schemeClr>
                </a:solidFill>
                <a:latin typeface="Calibri" panose="020F0502020204030204" pitchFamily="34" charset="0"/>
              </a:rPr>
              <a:t> </a:t>
            </a:r>
            <a:r>
              <a:rPr lang="fr-CH" sz="1600" i="1" dirty="0" smtClean="0">
                <a:solidFill>
                  <a:schemeClr val="accent5">
                    <a:lumMod val="75000"/>
                  </a:schemeClr>
                </a:solidFill>
                <a:latin typeface="Calibri" panose="020F0502020204030204" pitchFamily="34" charset="0"/>
              </a:rPr>
              <a:t>and </a:t>
            </a:r>
            <a:r>
              <a:rPr lang="fr-CH" sz="1600" i="1" dirty="0" err="1" smtClean="0">
                <a:solidFill>
                  <a:schemeClr val="accent5">
                    <a:lumMod val="75000"/>
                  </a:schemeClr>
                </a:solidFill>
                <a:latin typeface="Calibri" panose="020F0502020204030204" pitchFamily="34" charset="0"/>
              </a:rPr>
              <a:t>other</a:t>
            </a:r>
            <a:r>
              <a:rPr lang="fr-CH" sz="1600" i="1" dirty="0" smtClean="0">
                <a:solidFill>
                  <a:schemeClr val="accent5">
                    <a:lumMod val="75000"/>
                  </a:schemeClr>
                </a:solidFill>
                <a:latin typeface="Calibri" panose="020F0502020204030204" pitchFamily="34" charset="0"/>
              </a:rPr>
              <a:t> data providers to </a:t>
            </a:r>
            <a:r>
              <a:rPr lang="fr-CH" sz="1600" i="1" dirty="0" err="1" smtClean="0">
                <a:solidFill>
                  <a:schemeClr val="accent5">
                    <a:lumMod val="75000"/>
                  </a:schemeClr>
                </a:solidFill>
                <a:latin typeface="Calibri" panose="020F0502020204030204" pitchFamily="34" charset="0"/>
              </a:rPr>
              <a:t>enable</a:t>
            </a:r>
            <a:r>
              <a:rPr lang="fr-CH" sz="1600" i="1" dirty="0" smtClean="0">
                <a:solidFill>
                  <a:schemeClr val="accent5">
                    <a:lumMod val="75000"/>
                  </a:schemeClr>
                </a:solidFill>
                <a:latin typeface="Calibri" panose="020F0502020204030204" pitchFamily="34" charset="0"/>
              </a:rPr>
              <a:t> the </a:t>
            </a:r>
            <a:r>
              <a:rPr lang="fr-CH" sz="1600" i="1" dirty="0" err="1" smtClean="0">
                <a:solidFill>
                  <a:schemeClr val="accent5">
                    <a:lumMod val="75000"/>
                  </a:schemeClr>
                </a:solidFill>
                <a:latin typeface="Calibri" panose="020F0502020204030204" pitchFamily="34" charset="0"/>
              </a:rPr>
              <a:t>implementation</a:t>
            </a:r>
            <a:r>
              <a:rPr lang="fr-CH" sz="1600" i="1" dirty="0" smtClean="0">
                <a:solidFill>
                  <a:schemeClr val="accent5">
                    <a:lumMod val="75000"/>
                  </a:schemeClr>
                </a:solidFill>
                <a:latin typeface="Calibri" panose="020F0502020204030204" pitchFamily="34" charset="0"/>
              </a:rPr>
              <a:t> of </a:t>
            </a:r>
            <a:r>
              <a:rPr lang="fr-CH" sz="1600" i="1" dirty="0" err="1" smtClean="0">
                <a:solidFill>
                  <a:schemeClr val="accent5">
                    <a:lumMod val="75000"/>
                  </a:schemeClr>
                </a:solidFill>
                <a:latin typeface="Calibri" panose="020F0502020204030204" pitchFamily="34" charset="0"/>
              </a:rPr>
              <a:t>these</a:t>
            </a:r>
            <a:r>
              <a:rPr lang="fr-CH" sz="1600" i="1" dirty="0" smtClean="0">
                <a:solidFill>
                  <a:schemeClr val="accent5">
                    <a:lumMod val="75000"/>
                  </a:schemeClr>
                </a:solidFill>
                <a:latin typeface="Calibri" panose="020F0502020204030204" pitchFamily="34" charset="0"/>
              </a:rPr>
              <a:t> </a:t>
            </a:r>
            <a:r>
              <a:rPr lang="fr-CH" sz="1600" i="1" dirty="0" err="1" smtClean="0">
                <a:solidFill>
                  <a:schemeClr val="accent5">
                    <a:lumMod val="75000"/>
                  </a:schemeClr>
                </a:solidFill>
                <a:latin typeface="Calibri" panose="020F0502020204030204" pitchFamily="34" charset="0"/>
              </a:rPr>
              <a:t>activities</a:t>
            </a:r>
            <a:endParaRPr lang="en-US" sz="1600" i="1" dirty="0" smtClean="0">
              <a:solidFill>
                <a:schemeClr val="accent5">
                  <a:lumMod val="75000"/>
                </a:schemeClr>
              </a:solidFill>
              <a:latin typeface="Calibri" panose="020F0502020204030204"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25" t="8792" r="11565" b="-1822"/>
          <a:stretch/>
        </p:blipFill>
        <p:spPr bwMode="auto">
          <a:xfrm>
            <a:off x="0" y="0"/>
            <a:ext cx="9144000" cy="1484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037658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201414"/>
            <a:ext cx="9144000" cy="923330"/>
          </a:xfrm>
          <a:prstGeom prst="rect">
            <a:avLst/>
          </a:prstGeom>
          <a:noFill/>
        </p:spPr>
        <p:txBody>
          <a:bodyPr wrap="square" rtlCol="0">
            <a:spAutoFit/>
          </a:bodyPr>
          <a:lstStyle/>
          <a:p>
            <a:pPr algn="ctr"/>
            <a:r>
              <a:rPr lang="en-US" sz="5200" b="1" dirty="0" smtClean="0">
                <a:solidFill>
                  <a:srgbClr val="1D324B"/>
                </a:solidFill>
                <a:latin typeface="Calibri" panose="020F0502020204030204" pitchFamily="34" charset="0"/>
              </a:rPr>
              <a:t>Introduction</a:t>
            </a:r>
            <a:endParaRPr lang="en-US" sz="5200" b="1" dirty="0">
              <a:solidFill>
                <a:srgbClr val="1D324B"/>
              </a:solidFill>
              <a:latin typeface="Calibri" panose="020F0502020204030204" pitchFamily="34" charset="0"/>
            </a:endParaRPr>
          </a:p>
        </p:txBody>
      </p:sp>
      <p:sp>
        <p:nvSpPr>
          <p:cNvPr id="7" name="TextBox 6"/>
          <p:cNvSpPr txBox="1"/>
          <p:nvPr/>
        </p:nvSpPr>
        <p:spPr>
          <a:xfrm>
            <a:off x="0" y="908720"/>
            <a:ext cx="9144000" cy="477054"/>
          </a:xfrm>
          <a:prstGeom prst="rect">
            <a:avLst/>
          </a:prstGeom>
          <a:noFill/>
        </p:spPr>
        <p:txBody>
          <a:bodyPr wrap="square" rtlCol="0">
            <a:spAutoFit/>
          </a:bodyPr>
          <a:lstStyle/>
          <a:p>
            <a:pPr algn="ctr"/>
            <a:r>
              <a:rPr lang="en-US" sz="2500" dirty="0" smtClean="0">
                <a:solidFill>
                  <a:schemeClr val="accent5">
                    <a:lumMod val="75000"/>
                  </a:schemeClr>
                </a:solidFill>
                <a:latin typeface="Calibri" panose="020F0502020204030204" pitchFamily="34" charset="0"/>
              </a:rPr>
              <a:t>The challenges</a:t>
            </a:r>
          </a:p>
        </p:txBody>
      </p:sp>
      <p:sp>
        <p:nvSpPr>
          <p:cNvPr id="8" name="TextBox 7"/>
          <p:cNvSpPr txBox="1"/>
          <p:nvPr/>
        </p:nvSpPr>
        <p:spPr>
          <a:xfrm>
            <a:off x="179512" y="1772816"/>
            <a:ext cx="4176464" cy="369332"/>
          </a:xfrm>
          <a:prstGeom prst="rect">
            <a:avLst/>
          </a:prstGeom>
          <a:noFill/>
        </p:spPr>
        <p:txBody>
          <a:bodyPr wrap="square" rtlCol="0">
            <a:spAutoFit/>
          </a:bodyPr>
          <a:lstStyle/>
          <a:p>
            <a:pPr>
              <a:spcAft>
                <a:spcPct val="0"/>
              </a:spcAft>
            </a:pPr>
            <a:r>
              <a:rPr lang="en-US" b="1" dirty="0"/>
              <a:t>Climatic and environmental stakes</a:t>
            </a:r>
          </a:p>
        </p:txBody>
      </p:sp>
      <p:sp>
        <p:nvSpPr>
          <p:cNvPr id="4" name="Rectangle 3"/>
          <p:cNvSpPr/>
          <p:nvPr/>
        </p:nvSpPr>
        <p:spPr>
          <a:xfrm>
            <a:off x="179512" y="2132856"/>
            <a:ext cx="8964488" cy="4555094"/>
          </a:xfrm>
          <a:prstGeom prst="rect">
            <a:avLst/>
          </a:prstGeom>
        </p:spPr>
        <p:txBody>
          <a:bodyPr wrap="square">
            <a:spAutoFit/>
          </a:bodyPr>
          <a:lstStyle/>
          <a:p>
            <a:pPr lvl="2" indent="-914400"/>
            <a:r>
              <a:rPr lang="en-US" dirty="0">
                <a:solidFill>
                  <a:schemeClr val="accent5">
                    <a:lumMod val="75000"/>
                  </a:schemeClr>
                </a:solidFill>
                <a:latin typeface="Calibri" panose="020F0502020204030204" pitchFamily="34" charset="0"/>
              </a:rPr>
              <a:t>What</a:t>
            </a:r>
            <a:r>
              <a:rPr lang="en-US" dirty="0" smtClean="0"/>
              <a:t> </a:t>
            </a:r>
            <a:r>
              <a:rPr lang="en-US" dirty="0" smtClean="0">
                <a:solidFill>
                  <a:schemeClr val="accent5">
                    <a:lumMod val="75000"/>
                  </a:schemeClr>
                </a:solidFill>
                <a:latin typeface="Calibri" panose="020F0502020204030204" pitchFamily="34" charset="0"/>
              </a:rPr>
              <a:t>climate shall we have tomorrow?</a:t>
            </a:r>
          </a:p>
          <a:p>
            <a:pPr marL="554038" lvl="2" indent="-279400">
              <a:buFontTx/>
              <a:buChar char="-"/>
            </a:pPr>
            <a:r>
              <a:rPr lang="en-US" sz="1600" dirty="0" smtClean="0"/>
              <a:t>Increases in global sea  and air temperatures</a:t>
            </a:r>
          </a:p>
          <a:p>
            <a:pPr marL="554038" lvl="2" indent="-279400">
              <a:buFontTx/>
              <a:buChar char="-"/>
            </a:pPr>
            <a:r>
              <a:rPr lang="en-US" sz="1600" dirty="0" smtClean="0"/>
              <a:t>Widespread </a:t>
            </a:r>
            <a:r>
              <a:rPr lang="en-US" sz="1600" dirty="0"/>
              <a:t>melting of snow and </a:t>
            </a:r>
            <a:r>
              <a:rPr lang="en-US" sz="1600" dirty="0" smtClean="0"/>
              <a:t>ice</a:t>
            </a:r>
          </a:p>
          <a:p>
            <a:pPr marL="554038" lvl="2" indent="-279400">
              <a:buFontTx/>
              <a:buChar char="-"/>
            </a:pPr>
            <a:r>
              <a:rPr lang="en-US" sz="1600" dirty="0" smtClean="0"/>
              <a:t>Rising </a:t>
            </a:r>
            <a:r>
              <a:rPr lang="en-US" sz="1600" dirty="0"/>
              <a:t>global sea level</a:t>
            </a:r>
          </a:p>
          <a:p>
            <a:pPr marL="4763" lvl="2"/>
            <a:r>
              <a:rPr lang="en-US" dirty="0">
                <a:solidFill>
                  <a:schemeClr val="accent5">
                    <a:lumMod val="75000"/>
                  </a:schemeClr>
                </a:solidFill>
                <a:latin typeface="Calibri" panose="020F0502020204030204" pitchFamily="34" charset="0"/>
              </a:rPr>
              <a:t>How to improve our models?</a:t>
            </a:r>
          </a:p>
          <a:p>
            <a:pPr marL="279400" lvl="3"/>
            <a:r>
              <a:rPr lang="en-US" sz="1600" dirty="0"/>
              <a:t>What are the observation and accuracy needs for global water and energy cycle research, and for global climate change research? </a:t>
            </a:r>
            <a:r>
              <a:rPr lang="en-US" b="1" dirty="0">
                <a:solidFill>
                  <a:srgbClr val="31859C"/>
                </a:solidFill>
              </a:rPr>
              <a:t>continental to global scales to augment climate networks</a:t>
            </a:r>
            <a:r>
              <a:rPr lang="en-US" b="1" dirty="0">
                <a:solidFill>
                  <a:schemeClr val="accent6">
                    <a:lumMod val="75000"/>
                  </a:schemeClr>
                </a:solidFill>
              </a:rPr>
              <a:t>.</a:t>
            </a:r>
            <a:endParaRPr lang="en-US" dirty="0">
              <a:solidFill>
                <a:schemeClr val="accent6">
                  <a:lumMod val="75000"/>
                </a:schemeClr>
              </a:solidFill>
            </a:endParaRPr>
          </a:p>
          <a:p>
            <a:pPr marL="4763" lvl="2"/>
            <a:r>
              <a:rPr lang="en-US" dirty="0">
                <a:solidFill>
                  <a:schemeClr val="accent5">
                    <a:lumMod val="75000"/>
                  </a:schemeClr>
                </a:solidFill>
                <a:latin typeface="Calibri" panose="020F0502020204030204" pitchFamily="34" charset="0"/>
              </a:rPr>
              <a:t>How to predict at a finer scale?</a:t>
            </a:r>
          </a:p>
          <a:p>
            <a:pPr marL="279400" lvl="3"/>
            <a:r>
              <a:rPr lang="en-US" sz="1600" dirty="0"/>
              <a:t>What are the accuracy needs for water management, flood prediction, reservoir operation, agriculture and drought assessment? </a:t>
            </a:r>
            <a:r>
              <a:rPr lang="en-US" b="1" dirty="0">
                <a:solidFill>
                  <a:schemeClr val="accent5">
                    <a:lumMod val="75000"/>
                  </a:schemeClr>
                </a:solidFill>
              </a:rPr>
              <a:t>regional problems and real-time data needs </a:t>
            </a:r>
            <a:r>
              <a:rPr lang="en-US" b="1" dirty="0" smtClean="0">
                <a:solidFill>
                  <a:schemeClr val="accent5">
                    <a:lumMod val="75000"/>
                  </a:schemeClr>
                </a:solidFill>
              </a:rPr>
              <a:t>to augment </a:t>
            </a:r>
            <a:r>
              <a:rPr lang="en-US" b="1" dirty="0">
                <a:solidFill>
                  <a:schemeClr val="accent5">
                    <a:lumMod val="75000"/>
                  </a:schemeClr>
                </a:solidFill>
              </a:rPr>
              <a:t>operational networks.</a:t>
            </a:r>
            <a:endParaRPr lang="en-US" dirty="0">
              <a:solidFill>
                <a:schemeClr val="accent5">
                  <a:lumMod val="75000"/>
                </a:schemeClr>
              </a:solidFill>
            </a:endParaRPr>
          </a:p>
          <a:p>
            <a:pPr marL="4763" lvl="2">
              <a:buFont typeface="Wingdings 2" pitchFamily="18" charset="2"/>
              <a:buNone/>
            </a:pPr>
            <a:endParaRPr lang="en-US" dirty="0">
              <a:solidFill>
                <a:schemeClr val="accent5">
                  <a:lumMod val="75000"/>
                </a:schemeClr>
              </a:solidFill>
              <a:latin typeface="Calibri" panose="020F0502020204030204" pitchFamily="34" charset="0"/>
              <a:sym typeface="Wingdings" pitchFamily="2" charset="2"/>
            </a:endParaRPr>
          </a:p>
          <a:p>
            <a:pPr marL="290513" lvl="2" indent="-285750">
              <a:buFont typeface="Wingdings" charset="2"/>
              <a:buChar char="Ø"/>
            </a:pPr>
            <a:r>
              <a:rPr lang="en-US" b="1" dirty="0">
                <a:solidFill>
                  <a:schemeClr val="accent5">
                    <a:lumMod val="75000"/>
                  </a:schemeClr>
                </a:solidFill>
                <a:latin typeface="Calibri" panose="020F0502020204030204" pitchFamily="34" charset="0"/>
                <a:sym typeface="Wingdings" pitchFamily="2" charset="2"/>
              </a:rPr>
              <a:t>To </a:t>
            </a:r>
            <a:r>
              <a:rPr lang="en-US" b="1" dirty="0" err="1">
                <a:solidFill>
                  <a:schemeClr val="accent5">
                    <a:lumMod val="75000"/>
                  </a:schemeClr>
                </a:solidFill>
                <a:latin typeface="Calibri" panose="020F0502020204030204" pitchFamily="34" charset="0"/>
                <a:sym typeface="Wingdings" pitchFamily="2" charset="2"/>
              </a:rPr>
              <a:t>spatialize</a:t>
            </a:r>
            <a:r>
              <a:rPr lang="en-US" b="1" dirty="0">
                <a:solidFill>
                  <a:schemeClr val="accent5">
                    <a:lumMod val="75000"/>
                  </a:schemeClr>
                </a:solidFill>
                <a:latin typeface="Calibri" panose="020F0502020204030204" pitchFamily="34" charset="0"/>
                <a:sym typeface="Wingdings" pitchFamily="2" charset="2"/>
              </a:rPr>
              <a:t> and to refine scale of perception</a:t>
            </a:r>
          </a:p>
          <a:p>
            <a:pPr marL="279400" lvl="2"/>
            <a:r>
              <a:rPr lang="en-US" sz="1600" dirty="0" smtClean="0"/>
              <a:t>Observations </a:t>
            </a:r>
            <a:r>
              <a:rPr lang="en-US" sz="1600" dirty="0"/>
              <a:t>at high spatial </a:t>
            </a:r>
            <a:r>
              <a:rPr lang="en-US" sz="1600" dirty="0" smtClean="0"/>
              <a:t>and </a:t>
            </a:r>
            <a:r>
              <a:rPr lang="en-US" sz="1600" dirty="0"/>
              <a:t>temporal </a:t>
            </a:r>
            <a:r>
              <a:rPr lang="en-US" sz="1600" dirty="0" smtClean="0"/>
              <a:t>scales </a:t>
            </a:r>
          </a:p>
          <a:p>
            <a:pPr marL="279400" lvl="2"/>
            <a:r>
              <a:rPr lang="en-US" sz="1600" dirty="0" smtClean="0"/>
              <a:t>(precipitations</a:t>
            </a:r>
            <a:r>
              <a:rPr lang="en-US" sz="1600" dirty="0"/>
              <a:t>, </a:t>
            </a:r>
            <a:r>
              <a:rPr lang="en-US" sz="1600" dirty="0" smtClean="0"/>
              <a:t>evapotranspiration</a:t>
            </a:r>
            <a:r>
              <a:rPr lang="en-US" sz="1600" dirty="0"/>
              <a:t>, </a:t>
            </a:r>
            <a:r>
              <a:rPr lang="en-US" sz="1600" dirty="0" smtClean="0"/>
              <a:t>water vapor</a:t>
            </a:r>
            <a:r>
              <a:rPr lang="is-IS" sz="1600" dirty="0" smtClean="0"/>
              <a:t>…)</a:t>
            </a:r>
            <a:endParaRPr lang="en-US" sz="1600" dirty="0"/>
          </a:p>
          <a:p>
            <a:pPr marL="4763" lvl="3">
              <a:buFont typeface="Arial" charset="0"/>
              <a:buNone/>
            </a:pPr>
            <a:endParaRPr lang="en-US" b="1" dirty="0"/>
          </a:p>
          <a:p>
            <a:pPr marL="4763" lvl="2">
              <a:buFont typeface="Wingdings 2" pitchFamily="18" charset="2"/>
              <a:buNone/>
            </a:pPr>
            <a:r>
              <a:rPr lang="en-US" dirty="0"/>
              <a:t>	</a:t>
            </a:r>
          </a:p>
        </p:txBody>
      </p:sp>
      <p:sp>
        <p:nvSpPr>
          <p:cNvPr id="9" name="Rectangle 8"/>
          <p:cNvSpPr/>
          <p:nvPr/>
        </p:nvSpPr>
        <p:spPr>
          <a:xfrm>
            <a:off x="6444208" y="2204864"/>
            <a:ext cx="2699792" cy="954107"/>
          </a:xfrm>
          <a:prstGeom prst="rect">
            <a:avLst/>
          </a:prstGeom>
        </p:spPr>
        <p:txBody>
          <a:bodyPr wrap="square">
            <a:spAutoFit/>
          </a:bodyPr>
          <a:lstStyle/>
          <a:p>
            <a:pPr lvl="1" algn="ctr">
              <a:buFont typeface="Wingdings" pitchFamily="2" charset="2"/>
              <a:buNone/>
            </a:pPr>
            <a:r>
              <a:rPr lang="en-US" sz="1400" i="1" dirty="0"/>
              <a:t>“ We do not inherit the land from our ancestors, we borrow it from our children”</a:t>
            </a:r>
          </a:p>
          <a:p>
            <a:pPr lvl="1" algn="ctr">
              <a:buFont typeface="Wingdings" pitchFamily="2" charset="2"/>
              <a:buNone/>
            </a:pPr>
            <a:r>
              <a:rPr lang="en-US" sz="1400" i="1" dirty="0"/>
              <a:t>(Native American proverb)</a:t>
            </a:r>
          </a:p>
        </p:txBody>
      </p:sp>
      <p:pic>
        <p:nvPicPr>
          <p:cNvPr id="10" name="Picture 3"/>
          <p:cNvPicPr>
            <a:picLocks noChangeAspect="1" noChangeArrowheads="1"/>
          </p:cNvPicPr>
          <p:nvPr/>
        </p:nvPicPr>
        <p:blipFill>
          <a:blip r:embed="rId3"/>
          <a:srcRect/>
          <a:stretch>
            <a:fillRect/>
          </a:stretch>
        </p:blipFill>
        <p:spPr bwMode="auto">
          <a:xfrm>
            <a:off x="5220072" y="2204864"/>
            <a:ext cx="1539875" cy="1065212"/>
          </a:xfrm>
          <a:prstGeom prst="rect">
            <a:avLst/>
          </a:prstGeom>
          <a:noFill/>
          <a:ln w="9525">
            <a:noFill/>
            <a:miter lim="800000"/>
            <a:headEnd/>
            <a:tailEnd/>
          </a:ln>
        </p:spPr>
      </p:pic>
      <p:pic>
        <p:nvPicPr>
          <p:cNvPr id="11" name="Picture 17" descr="jason2 detouré copier"/>
          <p:cNvPicPr>
            <a:picLocks noChangeAspect="1" noChangeArrowheads="1"/>
          </p:cNvPicPr>
          <p:nvPr/>
        </p:nvPicPr>
        <p:blipFill>
          <a:blip r:embed="rId4"/>
          <a:srcRect/>
          <a:stretch>
            <a:fillRect/>
          </a:stretch>
        </p:blipFill>
        <p:spPr bwMode="auto">
          <a:xfrm>
            <a:off x="7020272" y="4869160"/>
            <a:ext cx="2272605" cy="1257794"/>
          </a:xfrm>
          <a:prstGeom prst="rect">
            <a:avLst/>
          </a:prstGeom>
          <a:noFill/>
          <a:ln w="9525">
            <a:noFill/>
            <a:miter lim="800000"/>
            <a:headEnd/>
            <a:tailEnd/>
          </a:ln>
        </p:spPr>
      </p:pic>
    </p:spTree>
    <p:extLst>
      <p:ext uri="{BB962C8B-B14F-4D97-AF65-F5344CB8AC3E}">
        <p14:creationId xmlns:p14="http://schemas.microsoft.com/office/powerpoint/2010/main" val="1774366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slide4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201414"/>
            <a:ext cx="9144000" cy="923330"/>
          </a:xfrm>
          <a:prstGeom prst="rect">
            <a:avLst/>
          </a:prstGeom>
          <a:noFill/>
        </p:spPr>
        <p:txBody>
          <a:bodyPr wrap="square" rtlCol="0">
            <a:spAutoFit/>
          </a:bodyPr>
          <a:lstStyle/>
          <a:p>
            <a:pPr algn="ctr"/>
            <a:r>
              <a:rPr lang="en-US" sz="5200" b="1" dirty="0" smtClean="0">
                <a:solidFill>
                  <a:srgbClr val="1D324B"/>
                </a:solidFill>
                <a:latin typeface="Calibri" panose="020F0502020204030204" pitchFamily="34" charset="0"/>
              </a:rPr>
              <a:t>Introduction</a:t>
            </a:r>
            <a:endParaRPr lang="en-US" sz="5200" b="1" dirty="0">
              <a:solidFill>
                <a:srgbClr val="1D324B"/>
              </a:solidFill>
              <a:latin typeface="Calibri" panose="020F0502020204030204" pitchFamily="34" charset="0"/>
            </a:endParaRPr>
          </a:p>
        </p:txBody>
      </p:sp>
      <p:sp>
        <p:nvSpPr>
          <p:cNvPr id="7" name="TextBox 6"/>
          <p:cNvSpPr txBox="1"/>
          <p:nvPr/>
        </p:nvSpPr>
        <p:spPr>
          <a:xfrm>
            <a:off x="0" y="908720"/>
            <a:ext cx="9144000" cy="477054"/>
          </a:xfrm>
          <a:prstGeom prst="rect">
            <a:avLst/>
          </a:prstGeom>
          <a:noFill/>
        </p:spPr>
        <p:txBody>
          <a:bodyPr wrap="square" rtlCol="0">
            <a:spAutoFit/>
          </a:bodyPr>
          <a:lstStyle/>
          <a:p>
            <a:pPr algn="ctr"/>
            <a:r>
              <a:rPr lang="en-US" sz="2500" dirty="0" smtClean="0">
                <a:solidFill>
                  <a:schemeClr val="accent5">
                    <a:lumMod val="75000"/>
                  </a:schemeClr>
                </a:solidFill>
                <a:latin typeface="Calibri" panose="020F0502020204030204" pitchFamily="34" charset="0"/>
              </a:rPr>
              <a:t>The new challenges</a:t>
            </a:r>
          </a:p>
        </p:txBody>
      </p:sp>
      <p:sp>
        <p:nvSpPr>
          <p:cNvPr id="12" name="Espace réservé du contenu 1"/>
          <p:cNvSpPr>
            <a:spLocks noGrp="1"/>
          </p:cNvSpPr>
          <p:nvPr>
            <p:ph idx="1"/>
          </p:nvPr>
        </p:nvSpPr>
        <p:spPr bwMode="auto">
          <a:xfrm>
            <a:off x="179512" y="3356992"/>
            <a:ext cx="8964487" cy="2951733"/>
          </a:xfrm>
          <a:noFill/>
          <a:ln>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0" indent="0">
              <a:buNone/>
            </a:pPr>
            <a:r>
              <a:rPr lang="en-US" sz="2900" b="1" dirty="0">
                <a:solidFill>
                  <a:srgbClr val="31859C"/>
                </a:solidFill>
              </a:rPr>
              <a:t>What type data for tomorrow and which distribution scheme </a:t>
            </a:r>
            <a:r>
              <a:rPr lang="en-US" sz="2900" b="1" dirty="0" smtClean="0">
                <a:solidFill>
                  <a:srgbClr val="31859C"/>
                </a:solidFill>
              </a:rPr>
              <a:t>?</a:t>
            </a:r>
          </a:p>
          <a:p>
            <a:pPr marL="0" indent="0">
              <a:buNone/>
            </a:pPr>
            <a:r>
              <a:rPr lang="en-US" sz="2400" dirty="0"/>
              <a:t>World programs in hydrology and water are looking to space-based observations to provide needed observations </a:t>
            </a:r>
            <a:r>
              <a:rPr lang="en-US" sz="2400" b="1" dirty="0"/>
              <a:t>of sufficient accuracy for water resource applications</a:t>
            </a:r>
            <a:r>
              <a:rPr lang="en-US" sz="2400" b="1" dirty="0" smtClean="0"/>
              <a:t>.</a:t>
            </a:r>
          </a:p>
          <a:p>
            <a:pPr marL="0" indent="0">
              <a:buNone/>
            </a:pPr>
            <a:endParaRPr lang="en-US" sz="1400" b="1" dirty="0"/>
          </a:p>
          <a:p>
            <a:pPr marL="0" indent="0">
              <a:buNone/>
            </a:pPr>
            <a:r>
              <a:rPr lang="en-US" sz="2900" b="1" dirty="0">
                <a:solidFill>
                  <a:srgbClr val="31859C"/>
                </a:solidFill>
              </a:rPr>
              <a:t>What socio - economic benefits</a:t>
            </a:r>
            <a:r>
              <a:rPr lang="en-US" sz="2900" b="1" dirty="0" smtClean="0">
                <a:solidFill>
                  <a:srgbClr val="31859C"/>
                </a:solidFill>
              </a:rPr>
              <a:t>?</a:t>
            </a:r>
          </a:p>
          <a:p>
            <a:pPr>
              <a:buFontTx/>
              <a:buChar char="-"/>
            </a:pPr>
            <a:r>
              <a:rPr lang="en-US" sz="2400" dirty="0" smtClean="0"/>
              <a:t>Consider  end-users requirements</a:t>
            </a:r>
          </a:p>
          <a:p>
            <a:pPr>
              <a:buFontTx/>
              <a:buChar char="-"/>
            </a:pPr>
            <a:r>
              <a:rPr lang="en-US" sz="2400" dirty="0" smtClean="0"/>
              <a:t>Benefits of Earth observations applications to decision making</a:t>
            </a:r>
          </a:p>
          <a:p>
            <a:pPr>
              <a:buFontTx/>
              <a:buChar char="-"/>
            </a:pPr>
            <a:r>
              <a:rPr lang="en-US" sz="2400" dirty="0" smtClean="0"/>
              <a:t>Develop services</a:t>
            </a:r>
          </a:p>
          <a:p>
            <a:pPr lvl="3" algn="r"/>
            <a:endParaRPr lang="en-US" dirty="0" smtClean="0"/>
          </a:p>
          <a:p>
            <a:endParaRPr lang="fr-FR" dirty="0" smtClean="0"/>
          </a:p>
        </p:txBody>
      </p:sp>
      <p:sp>
        <p:nvSpPr>
          <p:cNvPr id="14" name="Espace réservé du numéro de diapositive 4"/>
          <p:cNvSpPr>
            <a:spLocks noGrp="1"/>
          </p:cNvSpPr>
          <p:nvPr>
            <p:ph type="sldNum" sz="quarter" idx="11"/>
          </p:nvPr>
        </p:nvSpPr>
        <p:spPr bwMode="auto">
          <a:xfrm>
            <a:off x="107950" y="6524625"/>
            <a:ext cx="381000" cy="217488"/>
          </a:xfrm>
          <a:noFill/>
          <a:ln>
            <a:miter lim="800000"/>
            <a:headEnd/>
            <a:tailEnd/>
          </a:ln>
        </p:spPr>
        <p:txBody>
          <a:bodyPr wrap="square" numCol="1" anchorCtr="0" compatLnSpc="1">
            <a:prstTxWarp prst="textNoShape">
              <a:avLst/>
            </a:prstTxWarp>
          </a:bodyPr>
          <a:lstStyle/>
          <a:p>
            <a:fld id="{2760A913-547E-48F8-ABD5-EC74113C0CC3}" type="slidenum">
              <a:rPr lang="fr-FR" smtClean="0">
                <a:ea typeface="ヒラギノ角ゴ Pro W3"/>
                <a:cs typeface="ヒラギノ角ゴ Pro W3"/>
              </a:rPr>
              <a:pPr/>
              <a:t>3</a:t>
            </a:fld>
            <a:endParaRPr lang="fr-FR" smtClean="0">
              <a:ea typeface="ヒラギノ角ゴ Pro W3"/>
              <a:cs typeface="ヒラギノ角ゴ Pro W3"/>
            </a:endParaRPr>
          </a:p>
        </p:txBody>
      </p:sp>
      <p:sp>
        <p:nvSpPr>
          <p:cNvPr id="16" name="Oval 10"/>
          <p:cNvSpPr>
            <a:spLocks noChangeArrowheads="1"/>
          </p:cNvSpPr>
          <p:nvPr/>
        </p:nvSpPr>
        <p:spPr bwMode="auto">
          <a:xfrm>
            <a:off x="7271792" y="1196752"/>
            <a:ext cx="1872208" cy="1800200"/>
          </a:xfrm>
          <a:prstGeom prst="ellipse">
            <a:avLst/>
          </a:prstGeom>
          <a:blipFill dpi="0" rotWithShape="1">
            <a:blip r:embed="rId3" cstate="print">
              <a:lum contrast="-52000"/>
            </a:blip>
            <a:srcRect/>
            <a:stretch>
              <a:fillRect r="-35135"/>
            </a:stretch>
          </a:blipFill>
          <a:ln w="12700">
            <a:solidFill>
              <a:schemeClr val="bg1"/>
            </a:solidFill>
            <a:round/>
            <a:headEnd/>
            <a:tailEnd/>
          </a:ln>
          <a:effectLst/>
        </p:spPr>
        <p:txBody>
          <a:bodyPr anchor="ctr"/>
          <a:lstStyle/>
          <a:p>
            <a:pPr>
              <a:defRPr/>
            </a:pPr>
            <a:r>
              <a:rPr lang="fr-FR" sz="1400" dirty="0">
                <a:solidFill>
                  <a:schemeClr val="bg1"/>
                </a:solidFill>
              </a:rPr>
              <a:t>“</a:t>
            </a:r>
            <a:r>
              <a:rPr lang="en-US" sz="1400" dirty="0">
                <a:solidFill>
                  <a:schemeClr val="bg1"/>
                </a:solidFill>
              </a:rPr>
              <a:t>Water is the oil of the 21</a:t>
            </a:r>
            <a:r>
              <a:rPr lang="en-US" sz="1400" baseline="30000" dirty="0">
                <a:solidFill>
                  <a:schemeClr val="bg1"/>
                </a:solidFill>
              </a:rPr>
              <a:t>st</a:t>
            </a:r>
            <a:r>
              <a:rPr lang="en-US" sz="1400" dirty="0">
                <a:solidFill>
                  <a:schemeClr val="bg1"/>
                </a:solidFill>
              </a:rPr>
              <a:t> Century”</a:t>
            </a:r>
          </a:p>
          <a:p>
            <a:pPr>
              <a:defRPr/>
            </a:pPr>
            <a:endParaRPr lang="fr-FR" sz="1050" i="1" dirty="0">
              <a:solidFill>
                <a:schemeClr val="bg1"/>
              </a:solidFill>
            </a:endParaRPr>
          </a:p>
          <a:p>
            <a:pPr>
              <a:defRPr/>
            </a:pPr>
            <a:r>
              <a:rPr lang="fr-FR" sz="1050" i="1" dirty="0">
                <a:solidFill>
                  <a:schemeClr val="bg1"/>
                </a:solidFill>
              </a:rPr>
              <a:t>Andrew </a:t>
            </a:r>
            <a:r>
              <a:rPr lang="fr-FR" sz="1050" i="1" dirty="0" err="1">
                <a:solidFill>
                  <a:schemeClr val="bg1"/>
                </a:solidFill>
              </a:rPr>
              <a:t>Liveris</a:t>
            </a:r>
            <a:r>
              <a:rPr lang="fr-FR" sz="1050" i="1" dirty="0">
                <a:solidFill>
                  <a:schemeClr val="bg1"/>
                </a:solidFill>
              </a:rPr>
              <a:t>, the </a:t>
            </a:r>
            <a:r>
              <a:rPr lang="fr-FR" sz="1050" i="1" dirty="0" err="1">
                <a:solidFill>
                  <a:schemeClr val="bg1"/>
                </a:solidFill>
              </a:rPr>
              <a:t>chief</a:t>
            </a:r>
            <a:r>
              <a:rPr lang="fr-FR" sz="1050" i="1" dirty="0">
                <a:solidFill>
                  <a:schemeClr val="bg1"/>
                </a:solidFill>
              </a:rPr>
              <a:t> </a:t>
            </a:r>
            <a:r>
              <a:rPr lang="fr-FR" sz="1050" i="1" dirty="0" err="1">
                <a:solidFill>
                  <a:schemeClr val="bg1"/>
                </a:solidFill>
              </a:rPr>
              <a:t>executive</a:t>
            </a:r>
            <a:r>
              <a:rPr lang="fr-FR" sz="1050" i="1" dirty="0">
                <a:solidFill>
                  <a:schemeClr val="bg1"/>
                </a:solidFill>
              </a:rPr>
              <a:t> of </a:t>
            </a:r>
            <a:r>
              <a:rPr lang="fr-FR" sz="1050" i="1" dirty="0" err="1">
                <a:solidFill>
                  <a:schemeClr val="bg1"/>
                </a:solidFill>
              </a:rPr>
              <a:t>Chemical</a:t>
            </a:r>
            <a:endParaRPr lang="fr-FR" sz="1600" i="1" dirty="0">
              <a:solidFill>
                <a:schemeClr val="bg1"/>
              </a:solidFill>
            </a:endParaRPr>
          </a:p>
        </p:txBody>
      </p:sp>
      <p:sp>
        <p:nvSpPr>
          <p:cNvPr id="17" name="TextBox 7"/>
          <p:cNvSpPr txBox="1"/>
          <p:nvPr/>
        </p:nvSpPr>
        <p:spPr>
          <a:xfrm>
            <a:off x="179512" y="1772816"/>
            <a:ext cx="6048672" cy="861774"/>
          </a:xfrm>
          <a:prstGeom prst="rect">
            <a:avLst/>
          </a:prstGeom>
          <a:noFill/>
        </p:spPr>
        <p:txBody>
          <a:bodyPr wrap="square" rtlCol="0">
            <a:spAutoFit/>
          </a:bodyPr>
          <a:lstStyle/>
          <a:p>
            <a:pPr>
              <a:spcAft>
                <a:spcPct val="0"/>
              </a:spcAft>
            </a:pPr>
            <a:r>
              <a:rPr lang="en-US" sz="2500" b="1" dirty="0">
                <a:solidFill>
                  <a:srgbClr val="31859C"/>
                </a:solidFill>
              </a:rPr>
              <a:t>water: a major stake in the 21th century</a:t>
            </a:r>
          </a:p>
          <a:p>
            <a:pPr>
              <a:spcAft>
                <a:spcPct val="0"/>
              </a:spcAft>
            </a:pPr>
            <a:endParaRPr lang="en-US" sz="2500" b="1" dirty="0">
              <a:solidFill>
                <a:srgbClr val="31859C"/>
              </a:solidFill>
            </a:endParaRPr>
          </a:p>
        </p:txBody>
      </p:sp>
      <p:sp>
        <p:nvSpPr>
          <p:cNvPr id="2" name="Rectangle 1"/>
          <p:cNvSpPr/>
          <p:nvPr/>
        </p:nvSpPr>
        <p:spPr>
          <a:xfrm>
            <a:off x="179512" y="2204864"/>
            <a:ext cx="6480720" cy="923330"/>
          </a:xfrm>
          <a:prstGeom prst="rect">
            <a:avLst/>
          </a:prstGeom>
        </p:spPr>
        <p:txBody>
          <a:bodyPr wrap="square">
            <a:spAutoFit/>
          </a:bodyPr>
          <a:lstStyle/>
          <a:p>
            <a:pPr marL="361950" lvl="2" indent="-361950">
              <a:buFont typeface="Wingdings 2" pitchFamily="18" charset="2"/>
              <a:buNone/>
            </a:pPr>
            <a:r>
              <a:rPr lang="en-US" b="1" dirty="0">
                <a:sym typeface="Wingdings" pitchFamily="2" charset="2"/>
              </a:rPr>
              <a:t> </a:t>
            </a:r>
            <a:r>
              <a:rPr lang="en-US" b="1" dirty="0"/>
              <a:t>Understanding the processes which govern the production of the water and its distribution in the various compartments of the Earth surface </a:t>
            </a:r>
            <a:r>
              <a:rPr lang="en-US" dirty="0"/>
              <a:t>	</a:t>
            </a:r>
          </a:p>
        </p:txBody>
      </p:sp>
    </p:spTree>
    <p:extLst>
      <p:ext uri="{BB962C8B-B14F-4D97-AF65-F5344CB8AC3E}">
        <p14:creationId xmlns:p14="http://schemas.microsoft.com/office/powerpoint/2010/main" val="2685492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35" y="1340768"/>
            <a:ext cx="6343375" cy="5139868"/>
          </a:xfrm>
          <a:prstGeom prst="rect">
            <a:avLst/>
          </a:prstGeom>
          <a:noFill/>
        </p:spPr>
        <p:txBody>
          <a:bodyPr wrap="square" rtlCol="0">
            <a:spAutoFit/>
          </a:bodyPr>
          <a:lstStyle/>
          <a:p>
            <a:pPr marL="271463" indent="-255588">
              <a:spcAft>
                <a:spcPts val="600"/>
              </a:spcAft>
              <a:buFont typeface="Arial"/>
              <a:buChar char="•"/>
            </a:pPr>
            <a:r>
              <a:rPr lang="en-US" sz="1900" b="1" dirty="0">
                <a:solidFill>
                  <a:schemeClr val="accent5">
                    <a:lumMod val="75000"/>
                  </a:schemeClr>
                </a:solidFill>
                <a:latin typeface="Calibri" panose="020F0502020204030204" pitchFamily="34" charset="0"/>
              </a:rPr>
              <a:t>Water sustainability is a critical issue </a:t>
            </a:r>
            <a:r>
              <a:rPr lang="en-US" sz="1700" dirty="0" smtClean="0"/>
              <a:t>in </a:t>
            </a:r>
            <a:r>
              <a:rPr lang="en-US" sz="1700" dirty="0"/>
              <a:t>sustainable development and for the achievement of the SDGs.</a:t>
            </a:r>
          </a:p>
          <a:p>
            <a:pPr marL="271463" indent="-255588">
              <a:spcAft>
                <a:spcPts val="600"/>
              </a:spcAft>
              <a:buFont typeface="Arial"/>
              <a:buChar char="•"/>
            </a:pPr>
            <a:r>
              <a:rPr lang="en-US" sz="1900" b="1" dirty="0">
                <a:solidFill>
                  <a:schemeClr val="accent5">
                    <a:lumMod val="75000"/>
                  </a:schemeClr>
                </a:solidFill>
                <a:latin typeface="Calibri" panose="020F0502020204030204" pitchFamily="34" charset="0"/>
              </a:rPr>
              <a:t>Decision-making in water resources planning and management </a:t>
            </a:r>
            <a:r>
              <a:rPr lang="en-US" sz="1700" dirty="0"/>
              <a:t>can be supported with the improved use of earth observation data and associated analytical tools and services.</a:t>
            </a:r>
          </a:p>
          <a:p>
            <a:pPr marL="271463" indent="-255588">
              <a:spcAft>
                <a:spcPts val="600"/>
              </a:spcAft>
              <a:buFont typeface="Arial"/>
              <a:buChar char="•"/>
            </a:pPr>
            <a:r>
              <a:rPr lang="en-US" sz="1900" b="1" dirty="0">
                <a:solidFill>
                  <a:schemeClr val="accent5">
                    <a:lumMod val="75000"/>
                  </a:schemeClr>
                </a:solidFill>
                <a:latin typeface="Calibri" panose="020F0502020204030204" pitchFamily="34" charset="0"/>
              </a:rPr>
              <a:t>Poor awareness and use of the available and evolving data </a:t>
            </a:r>
            <a:r>
              <a:rPr lang="en-US" sz="1700" dirty="0"/>
              <a:t>(incl. from earth observation) </a:t>
            </a:r>
            <a:r>
              <a:rPr lang="en-US" sz="1900" b="1" dirty="0">
                <a:solidFill>
                  <a:schemeClr val="accent5">
                    <a:lumMod val="75000"/>
                  </a:schemeClr>
                </a:solidFill>
                <a:latin typeface="Calibri" panose="020F0502020204030204" pitchFamily="34" charset="0"/>
              </a:rPr>
              <a:t>and analytical services </a:t>
            </a:r>
            <a:r>
              <a:rPr lang="en-US" sz="1700" dirty="0"/>
              <a:t>especially in the developing world.</a:t>
            </a:r>
          </a:p>
          <a:p>
            <a:pPr marL="271463" indent="-255588">
              <a:spcAft>
                <a:spcPts val="600"/>
              </a:spcAft>
              <a:buFont typeface="Arial"/>
              <a:buChar char="•"/>
            </a:pPr>
            <a:r>
              <a:rPr lang="en-US" sz="1700" dirty="0"/>
              <a:t>Strong need to improve </a:t>
            </a:r>
            <a:r>
              <a:rPr lang="en-US" sz="1900" b="1" dirty="0">
                <a:solidFill>
                  <a:schemeClr val="accent5">
                    <a:lumMod val="75000"/>
                  </a:schemeClr>
                </a:solidFill>
                <a:latin typeface="Calibri" panose="020F0502020204030204" pitchFamily="34" charset="0"/>
              </a:rPr>
              <a:t>open, public-domain access </a:t>
            </a:r>
            <a:r>
              <a:rPr lang="en-US" sz="1700" dirty="0"/>
              <a:t>to critical data and analytical services</a:t>
            </a:r>
          </a:p>
          <a:p>
            <a:pPr marL="271463" indent="-255588">
              <a:spcAft>
                <a:spcPts val="600"/>
              </a:spcAft>
              <a:buFont typeface="Arial"/>
              <a:buChar char="•"/>
            </a:pPr>
            <a:r>
              <a:rPr lang="en-US" sz="1900" b="1" dirty="0">
                <a:solidFill>
                  <a:schemeClr val="accent5">
                    <a:lumMod val="75000"/>
                  </a:schemeClr>
                </a:solidFill>
                <a:latin typeface="Calibri" panose="020F0502020204030204" pitchFamily="34" charset="0"/>
              </a:rPr>
              <a:t>Need for improved partnerships </a:t>
            </a:r>
            <a:r>
              <a:rPr lang="en-US" sz="1700" dirty="0"/>
              <a:t>to improve quality of supply of services and connect to demand of end-users.</a:t>
            </a:r>
          </a:p>
          <a:p>
            <a:pPr marL="271463" indent="-255588">
              <a:spcAft>
                <a:spcPts val="600"/>
              </a:spcAft>
              <a:buFont typeface="Arial"/>
              <a:buChar char="•"/>
            </a:pPr>
            <a:r>
              <a:rPr lang="en-US" sz="1700" dirty="0"/>
              <a:t>This can lead to </a:t>
            </a:r>
            <a:r>
              <a:rPr lang="en-US" sz="1900" b="1" dirty="0">
                <a:solidFill>
                  <a:schemeClr val="accent5">
                    <a:lumMod val="75000"/>
                  </a:schemeClr>
                </a:solidFill>
                <a:latin typeface="Calibri" panose="020F0502020204030204" pitchFamily="34" charset="0"/>
              </a:rPr>
              <a:t>modernized management of water resources to improve productivity and better manage climate risks</a:t>
            </a:r>
          </a:p>
          <a:p>
            <a:pPr marL="271463" indent="-255588">
              <a:buFont typeface="Arial"/>
              <a:buChar char="•"/>
            </a:pPr>
            <a:endParaRPr lang="fr-FR" sz="1900" dirty="0">
              <a:solidFill>
                <a:schemeClr val="accent5">
                  <a:lumMod val="75000"/>
                </a:schemeClr>
              </a:solidFill>
              <a:latin typeface="Calibri" panose="020F0502020204030204" pitchFamily="34" charset="0"/>
            </a:endParaRPr>
          </a:p>
        </p:txBody>
      </p:sp>
      <p:sp>
        <p:nvSpPr>
          <p:cNvPr id="6" name="TextBox 5"/>
          <p:cNvSpPr txBox="1"/>
          <p:nvPr/>
        </p:nvSpPr>
        <p:spPr>
          <a:xfrm>
            <a:off x="0" y="332656"/>
            <a:ext cx="9144000" cy="707886"/>
          </a:xfrm>
          <a:prstGeom prst="rect">
            <a:avLst/>
          </a:prstGeom>
          <a:noFill/>
        </p:spPr>
        <p:txBody>
          <a:bodyPr wrap="square" rtlCol="0">
            <a:spAutoFit/>
          </a:bodyPr>
          <a:lstStyle/>
          <a:p>
            <a:pPr algn="ctr"/>
            <a:r>
              <a:rPr lang="en-US" sz="4000" b="1" dirty="0">
                <a:solidFill>
                  <a:srgbClr val="1D324B"/>
                </a:solidFill>
                <a:latin typeface="Calibri" panose="020F0502020204030204" pitchFamily="34" charset="0"/>
              </a:rPr>
              <a:t>Why GEOGLOWS?</a:t>
            </a:r>
          </a:p>
        </p:txBody>
      </p:sp>
      <p:pic>
        <p:nvPicPr>
          <p:cNvPr id="7" name="Picture 12" descr="Waterpicskarnataka 002"/>
          <p:cNvPicPr>
            <a:picLocks noChangeAspect="1" noChangeArrowheads="1"/>
          </p:cNvPicPr>
          <p:nvPr/>
        </p:nvPicPr>
        <p:blipFill>
          <a:blip r:embed="rId2" cstate="email"/>
          <a:srcRect/>
          <a:stretch>
            <a:fillRect/>
          </a:stretch>
        </p:blipFill>
        <p:spPr bwMode="auto">
          <a:xfrm>
            <a:off x="6372200" y="4653135"/>
            <a:ext cx="1626500" cy="1535167"/>
          </a:xfrm>
          <a:prstGeom prst="rect">
            <a:avLst/>
          </a:prstGeom>
          <a:noFill/>
        </p:spPr>
      </p:pic>
      <p:pic>
        <p:nvPicPr>
          <p:cNvPr id="9" name="Picture 22"/>
          <p:cNvPicPr>
            <a:picLocks noChangeAspect="1" noChangeArrowheads="1"/>
          </p:cNvPicPr>
          <p:nvPr/>
        </p:nvPicPr>
        <p:blipFill>
          <a:blip r:embed="rId3" cstate="email"/>
          <a:srcRect/>
          <a:stretch>
            <a:fillRect/>
          </a:stretch>
        </p:blipFill>
        <p:spPr bwMode="auto">
          <a:xfrm>
            <a:off x="7940481" y="4653136"/>
            <a:ext cx="1203519" cy="1544137"/>
          </a:xfrm>
          <a:prstGeom prst="rect">
            <a:avLst/>
          </a:prstGeom>
          <a:noFill/>
          <a:ln w="9525">
            <a:noFill/>
            <a:miter lim="800000"/>
            <a:headEnd/>
            <a:tailEnd/>
          </a:ln>
          <a:effectLst/>
        </p:spPr>
      </p:pic>
      <p:pic>
        <p:nvPicPr>
          <p:cNvPr id="12" name="Picture 28" descr="DSCN1976"/>
          <p:cNvPicPr>
            <a:picLocks noChangeAspect="1" noChangeArrowheads="1"/>
          </p:cNvPicPr>
          <p:nvPr/>
        </p:nvPicPr>
        <p:blipFill rotWithShape="1">
          <a:blip r:embed="rId4" cstate="email"/>
          <a:srcRect t="7008" b="43707"/>
          <a:stretch/>
        </p:blipFill>
        <p:spPr bwMode="auto">
          <a:xfrm>
            <a:off x="6372200" y="1412776"/>
            <a:ext cx="2771800" cy="1024552"/>
          </a:xfrm>
          <a:prstGeom prst="rect">
            <a:avLst/>
          </a:prstGeom>
          <a:noFill/>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8973" b="9812"/>
          <a:stretch/>
        </p:blipFill>
        <p:spPr>
          <a:xfrm>
            <a:off x="6372200" y="2420888"/>
            <a:ext cx="2771800" cy="2251128"/>
          </a:xfrm>
          <a:prstGeom prst="rect">
            <a:avLst/>
          </a:prstGeom>
        </p:spPr>
      </p:pic>
    </p:spTree>
    <p:extLst>
      <p:ext uri="{BB962C8B-B14F-4D97-AF65-F5344CB8AC3E}">
        <p14:creationId xmlns:p14="http://schemas.microsoft.com/office/powerpoint/2010/main" val="3858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9724" y="3456334"/>
            <a:ext cx="1584176" cy="523220"/>
          </a:xfrm>
          <a:prstGeom prst="rect">
            <a:avLst/>
          </a:prstGeom>
          <a:noFill/>
        </p:spPr>
        <p:txBody>
          <a:bodyPr wrap="square" rtlCol="0">
            <a:spAutoFit/>
          </a:bodyPr>
          <a:lstStyle/>
          <a:p>
            <a:r>
              <a:rPr lang="en-US" sz="2800" b="1" dirty="0" smtClean="0">
                <a:solidFill>
                  <a:schemeClr val="accent5">
                    <a:lumMod val="75000"/>
                  </a:schemeClr>
                </a:solidFill>
                <a:latin typeface="Calibri" panose="020F0502020204030204" pitchFamily="34" charset="0"/>
              </a:rPr>
              <a:t>EO4SDGs </a:t>
            </a:r>
            <a:endParaRPr lang="en-US" sz="2800" b="1" dirty="0">
              <a:solidFill>
                <a:schemeClr val="accent5">
                  <a:lumMod val="75000"/>
                </a:schemeClr>
              </a:solidFill>
              <a:latin typeface="Calibri" panose="020F0502020204030204" pitchFamily="34" charset="0"/>
            </a:endParaRPr>
          </a:p>
        </p:txBody>
      </p:sp>
      <p:pic>
        <p:nvPicPr>
          <p:cNvPr id="6" name="Image 4"/>
          <p:cNvPicPr>
            <a:picLocks noChangeAspect="1"/>
          </p:cNvPicPr>
          <p:nvPr/>
        </p:nvPicPr>
        <p:blipFill>
          <a:blip r:embed="rId3"/>
          <a:stretch>
            <a:fillRect/>
          </a:stretch>
        </p:blipFill>
        <p:spPr>
          <a:xfrm>
            <a:off x="3657972" y="3205619"/>
            <a:ext cx="1828056" cy="818170"/>
          </a:xfrm>
          <a:prstGeom prst="rect">
            <a:avLst/>
          </a:prstGeom>
        </p:spPr>
      </p:pic>
      <p:pic>
        <p:nvPicPr>
          <p:cNvPr id="7" name="Picture 6" descr="AquaWatchlogo2.png"/>
          <p:cNvPicPr>
            <a:picLocks noChangeAspect="1"/>
          </p:cNvPicPr>
          <p:nvPr/>
        </p:nvPicPr>
        <p:blipFill rotWithShape="1">
          <a:blip r:embed="rId4" cstate="print">
            <a:clrChange>
              <a:clrFrom>
                <a:srgbClr val="FFFFFF"/>
              </a:clrFrom>
              <a:clrTo>
                <a:srgbClr val="FFFFFF">
                  <a:alpha val="0"/>
                </a:srgbClr>
              </a:clrTo>
            </a:clrChange>
          </a:blip>
          <a:srcRect l="7607" t="34491" r="16798" b="5923"/>
          <a:stretch/>
        </p:blipFill>
        <p:spPr>
          <a:xfrm>
            <a:off x="2881633" y="1437036"/>
            <a:ext cx="3380735" cy="646826"/>
          </a:xfrm>
          <a:prstGeom prst="rect">
            <a:avLst/>
          </a:prstGeom>
        </p:spPr>
      </p:pic>
      <p:pic>
        <p:nvPicPr>
          <p:cNvPr id="8" name="Picture 2" descr="Image result for GEOGLAM"/>
          <p:cNvPicPr>
            <a:picLocks noChangeAspect="1" noChangeArrowheads="1"/>
          </p:cNvPicPr>
          <p:nvPr/>
        </p:nvPicPr>
        <p:blipFill rotWithShape="1">
          <a:blip r:embed="rId5">
            <a:extLst>
              <a:ext uri="{28A0092B-C50C-407E-A947-70E740481C1C}">
                <a14:useLocalDpi xmlns:a14="http://schemas.microsoft.com/office/drawing/2010/main" val="0"/>
              </a:ext>
            </a:extLst>
          </a:blip>
          <a:srcRect b="33460"/>
          <a:stretch/>
        </p:blipFill>
        <p:spPr bwMode="auto">
          <a:xfrm>
            <a:off x="2990145" y="2319437"/>
            <a:ext cx="3163710" cy="64657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847914" y="4293096"/>
            <a:ext cx="987796" cy="523220"/>
          </a:xfrm>
          <a:prstGeom prst="rect">
            <a:avLst/>
          </a:prstGeom>
          <a:noFill/>
        </p:spPr>
        <p:txBody>
          <a:bodyPr wrap="square" rtlCol="0">
            <a:spAutoFit/>
          </a:bodyPr>
          <a:lstStyle/>
          <a:p>
            <a:r>
              <a:rPr lang="en-US" sz="2800" b="1" dirty="0" smtClean="0">
                <a:solidFill>
                  <a:schemeClr val="accent5">
                    <a:lumMod val="75000"/>
                  </a:schemeClr>
                </a:solidFill>
                <a:latin typeface="Calibri" panose="020F0502020204030204" pitchFamily="34" charset="0"/>
              </a:rPr>
              <a:t>GDIS</a:t>
            </a:r>
            <a:endParaRPr lang="en-US" sz="2800" b="1" dirty="0">
              <a:solidFill>
                <a:schemeClr val="accent5">
                  <a:lumMod val="75000"/>
                </a:schemeClr>
              </a:solidFill>
              <a:latin typeface="Calibri" panose="020F0502020204030204" pitchFamily="34" charset="0"/>
            </a:endParaRPr>
          </a:p>
        </p:txBody>
      </p:sp>
      <p:pic>
        <p:nvPicPr>
          <p:cNvPr id="10" name="Picture 2" descr="Cold Region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4631" y="4209923"/>
            <a:ext cx="2794738" cy="93623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Image result for Data integration and Analyze Syst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6500" y="5146163"/>
            <a:ext cx="1491001" cy="89742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6650286" y="4293096"/>
            <a:ext cx="2462536" cy="523220"/>
          </a:xfrm>
          <a:prstGeom prst="rect">
            <a:avLst/>
          </a:prstGeom>
        </p:spPr>
        <p:txBody>
          <a:bodyPr wrap="square">
            <a:spAutoFit/>
          </a:bodyPr>
          <a:lstStyle/>
          <a:p>
            <a:r>
              <a:rPr lang="en-US" sz="2800" b="1" dirty="0">
                <a:solidFill>
                  <a:schemeClr val="accent5">
                    <a:lumMod val="75000"/>
                  </a:schemeClr>
                </a:solidFill>
                <a:latin typeface="Calibri" panose="020F0502020204030204" pitchFamily="34" charset="0"/>
              </a:rPr>
              <a:t>EartH2Observe</a:t>
            </a:r>
          </a:p>
        </p:txBody>
      </p:sp>
      <p:sp>
        <p:nvSpPr>
          <p:cNvPr id="13" name="Rectangle 12"/>
          <p:cNvSpPr/>
          <p:nvPr/>
        </p:nvSpPr>
        <p:spPr>
          <a:xfrm>
            <a:off x="6395421" y="3391701"/>
            <a:ext cx="2768481" cy="587853"/>
          </a:xfrm>
          <a:prstGeom prst="rect">
            <a:avLst/>
          </a:prstGeom>
        </p:spPr>
        <p:txBody>
          <a:bodyPr wrap="square">
            <a:spAutoFit/>
          </a:bodyPr>
          <a:lstStyle/>
          <a:p>
            <a:pPr algn="ctr">
              <a:lnSpc>
                <a:spcPct val="115000"/>
              </a:lnSpc>
              <a:defRPr/>
            </a:pPr>
            <a:r>
              <a:rPr lang="en-US" sz="2800" b="1" dirty="0">
                <a:solidFill>
                  <a:schemeClr val="accent5">
                    <a:lumMod val="75000"/>
                  </a:schemeClr>
                </a:solidFill>
                <a:latin typeface="Calibri" panose="020F0502020204030204" pitchFamily="34" charset="0"/>
              </a:rPr>
              <a:t>EO4W-E-F Nexus</a:t>
            </a:r>
          </a:p>
        </p:txBody>
      </p:sp>
      <p:sp>
        <p:nvSpPr>
          <p:cNvPr id="14" name="TextBox 13"/>
          <p:cNvSpPr txBox="1"/>
          <p:nvPr/>
        </p:nvSpPr>
        <p:spPr>
          <a:xfrm>
            <a:off x="-21231" y="260648"/>
            <a:ext cx="9144000" cy="707886"/>
          </a:xfrm>
          <a:prstGeom prst="rect">
            <a:avLst/>
          </a:prstGeom>
          <a:noFill/>
        </p:spPr>
        <p:txBody>
          <a:bodyPr wrap="square" rtlCol="0">
            <a:spAutoFit/>
          </a:bodyPr>
          <a:lstStyle/>
          <a:p>
            <a:pPr algn="ctr"/>
            <a:r>
              <a:rPr lang="en-US" sz="4000" b="1" dirty="0" smtClean="0">
                <a:solidFill>
                  <a:srgbClr val="1D324B"/>
                </a:solidFill>
                <a:latin typeface="Calibri" panose="020F0502020204030204" pitchFamily="34" charset="0"/>
              </a:rPr>
              <a:t>GEOGLOWS’ Links </a:t>
            </a:r>
            <a:r>
              <a:rPr lang="en-US" sz="4000" b="1" dirty="0">
                <a:solidFill>
                  <a:srgbClr val="1D324B"/>
                </a:solidFill>
                <a:latin typeface="Calibri" panose="020F0502020204030204" pitchFamily="34" charset="0"/>
              </a:rPr>
              <a:t>with </a:t>
            </a:r>
            <a:r>
              <a:rPr lang="en-US" sz="4000" b="1" dirty="0" smtClean="0">
                <a:solidFill>
                  <a:srgbClr val="1D324B"/>
                </a:solidFill>
                <a:latin typeface="Calibri" panose="020F0502020204030204" pitchFamily="34" charset="0"/>
              </a:rPr>
              <a:t>others </a:t>
            </a:r>
            <a:r>
              <a:rPr lang="en-US" sz="4000" b="1" dirty="0">
                <a:solidFill>
                  <a:srgbClr val="1D324B"/>
                </a:solidFill>
                <a:latin typeface="Calibri" panose="020F0502020204030204" pitchFamily="34" charset="0"/>
              </a:rPr>
              <a:t>initiatives</a:t>
            </a:r>
          </a:p>
        </p:txBody>
      </p:sp>
      <p:pic>
        <p:nvPicPr>
          <p:cNvPr id="15" name="Picture 2" descr="Blue Planet, Oceans and Society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556" y="1899653"/>
            <a:ext cx="2078928" cy="8395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76494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188640"/>
            <a:ext cx="9144000" cy="1323439"/>
          </a:xfrm>
          <a:prstGeom prst="rect">
            <a:avLst/>
          </a:prstGeom>
          <a:noFill/>
        </p:spPr>
        <p:txBody>
          <a:bodyPr wrap="square" rtlCol="0">
            <a:spAutoFit/>
          </a:bodyPr>
          <a:lstStyle/>
          <a:p>
            <a:pPr algn="ctr"/>
            <a:r>
              <a:rPr lang="fr-CH" sz="4000" b="1" dirty="0" err="1">
                <a:solidFill>
                  <a:srgbClr val="1D324B"/>
                </a:solidFill>
                <a:latin typeface="Calibri" panose="020F0502020204030204" pitchFamily="34" charset="0"/>
              </a:rPr>
              <a:t>Integration</a:t>
            </a:r>
            <a:r>
              <a:rPr lang="fr-CH" sz="4000" b="1" dirty="0">
                <a:solidFill>
                  <a:srgbClr val="1D324B"/>
                </a:solidFill>
                <a:latin typeface="Calibri" panose="020F0502020204030204" pitchFamily="34" charset="0"/>
              </a:rPr>
              <a:t> and coordination </a:t>
            </a:r>
            <a:r>
              <a:rPr lang="fr-CH" sz="4000" b="1" dirty="0" err="1" smtClean="0">
                <a:solidFill>
                  <a:srgbClr val="1D324B"/>
                </a:solidFill>
                <a:latin typeface="Calibri" panose="020F0502020204030204" pitchFamily="34" charset="0"/>
              </a:rPr>
              <a:t>with</a:t>
            </a:r>
            <a:r>
              <a:rPr lang="fr-CH" sz="4000" b="1" dirty="0" smtClean="0">
                <a:solidFill>
                  <a:srgbClr val="1D324B"/>
                </a:solidFill>
                <a:latin typeface="Calibri" panose="020F0502020204030204" pitchFamily="34" charset="0"/>
              </a:rPr>
              <a:t> Blue </a:t>
            </a:r>
            <a:r>
              <a:rPr lang="fr-CH" sz="4000" b="1" dirty="0" err="1" smtClean="0">
                <a:solidFill>
                  <a:srgbClr val="1D324B"/>
                </a:solidFill>
                <a:latin typeface="Calibri" panose="020F0502020204030204" pitchFamily="34" charset="0"/>
              </a:rPr>
              <a:t>Planet</a:t>
            </a:r>
            <a:r>
              <a:rPr lang="fr-CH" sz="4000" b="1" dirty="0" smtClean="0">
                <a:solidFill>
                  <a:srgbClr val="1D324B"/>
                </a:solidFill>
                <a:latin typeface="Calibri" panose="020F0502020204030204" pitchFamily="34" charset="0"/>
              </a:rPr>
              <a:t> and </a:t>
            </a:r>
            <a:r>
              <a:rPr lang="fr-CH" sz="4000" b="1" dirty="0" err="1" smtClean="0">
                <a:solidFill>
                  <a:srgbClr val="1D324B"/>
                </a:solidFill>
                <a:latin typeface="Calibri" panose="020F0502020204030204" pitchFamily="34" charset="0"/>
              </a:rPr>
              <a:t>Aquawatch</a:t>
            </a:r>
            <a:endParaRPr lang="en-US" sz="4000" b="1" dirty="0">
              <a:solidFill>
                <a:srgbClr val="1D324B"/>
              </a:solidFill>
              <a:latin typeface="Calibri" panose="020F0502020204030204" pitchFamily="34" charset="0"/>
            </a:endParaRPr>
          </a:p>
        </p:txBody>
      </p:sp>
      <p:sp>
        <p:nvSpPr>
          <p:cNvPr id="7" name="Oval 6"/>
          <p:cNvSpPr/>
          <p:nvPr/>
        </p:nvSpPr>
        <p:spPr>
          <a:xfrm>
            <a:off x="2337816" y="2996951"/>
            <a:ext cx="6572602" cy="2736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EOGLOWS-LOGO.jpg"/>
          <p:cNvPicPr>
            <a:picLocks noChangeAspect="1"/>
          </p:cNvPicPr>
          <p:nvPr/>
        </p:nvPicPr>
        <p:blipFill rotWithShape="1">
          <a:blip r:embed="rId4" cstate="print">
            <a:extLst>
              <a:ext uri="{28A0092B-C50C-407E-A947-70E740481C1C}">
                <a14:useLocalDpi xmlns:a14="http://schemas.microsoft.com/office/drawing/2010/main" val="0"/>
              </a:ext>
            </a:extLst>
          </a:blip>
          <a:srcRect t="15635" r="10378" b="28501"/>
          <a:stretch/>
        </p:blipFill>
        <p:spPr bwMode="auto">
          <a:xfrm>
            <a:off x="755576" y="2679816"/>
            <a:ext cx="2575177" cy="634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quaWatchlogo2.png"/>
          <p:cNvPicPr>
            <a:picLocks noChangeAspect="1"/>
          </p:cNvPicPr>
          <p:nvPr/>
        </p:nvPicPr>
        <p:blipFill rotWithShape="1">
          <a:blip r:embed="rId5" cstate="print">
            <a:clrChange>
              <a:clrFrom>
                <a:srgbClr val="FFFFFF"/>
              </a:clrFrom>
              <a:clrTo>
                <a:srgbClr val="FFFFFF">
                  <a:alpha val="0"/>
                </a:srgbClr>
              </a:clrTo>
            </a:clrChange>
          </a:blip>
          <a:srcRect l="7607" t="34491" r="16798" b="5923"/>
          <a:stretch/>
        </p:blipFill>
        <p:spPr>
          <a:xfrm>
            <a:off x="2987824" y="3573016"/>
            <a:ext cx="2998269" cy="573650"/>
          </a:xfrm>
          <a:prstGeom prst="rect">
            <a:avLst/>
          </a:prstGeom>
        </p:spPr>
      </p:pic>
      <p:pic>
        <p:nvPicPr>
          <p:cNvPr id="10" name="Picture 2" descr="Blue Planet, Oceans and Socie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76" y="4403627"/>
            <a:ext cx="2078928" cy="83956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Oval 10"/>
          <p:cNvSpPr/>
          <p:nvPr/>
        </p:nvSpPr>
        <p:spPr>
          <a:xfrm>
            <a:off x="179512" y="2060848"/>
            <a:ext cx="6572602" cy="27115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30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320169"/>
            <a:ext cx="9144000" cy="1092607"/>
          </a:xfrm>
          <a:prstGeom prst="rect">
            <a:avLst/>
          </a:prstGeom>
          <a:noFill/>
        </p:spPr>
        <p:txBody>
          <a:bodyPr wrap="square" rtlCol="0">
            <a:spAutoFit/>
          </a:bodyPr>
          <a:lstStyle/>
          <a:p>
            <a:pPr algn="ctr"/>
            <a:r>
              <a:rPr lang="en-US" sz="4000" b="1" dirty="0" smtClean="0">
                <a:solidFill>
                  <a:srgbClr val="1D324B"/>
                </a:solidFill>
                <a:latin typeface="Calibri" panose="020F0502020204030204" pitchFamily="34" charset="0"/>
              </a:rPr>
              <a:t>GEOGLOWS </a:t>
            </a:r>
            <a:endParaRPr lang="en-US" sz="2500" dirty="0">
              <a:solidFill>
                <a:schemeClr val="accent5">
                  <a:lumMod val="75000"/>
                </a:schemeClr>
              </a:solidFill>
              <a:latin typeface="Calibri" panose="020F0502020204030204" pitchFamily="34" charset="0"/>
            </a:endParaRPr>
          </a:p>
          <a:p>
            <a:pPr algn="ctr"/>
            <a:r>
              <a:rPr lang="en-US" sz="2500" dirty="0" smtClean="0">
                <a:solidFill>
                  <a:schemeClr val="accent5">
                    <a:lumMod val="75000"/>
                  </a:schemeClr>
                </a:solidFill>
                <a:latin typeface="Calibri" panose="020F0502020204030204" pitchFamily="34" charset="0"/>
              </a:rPr>
              <a:t>Key element of </a:t>
            </a:r>
            <a:r>
              <a:rPr lang="en-US" sz="2500" dirty="0">
                <a:solidFill>
                  <a:schemeClr val="accent5">
                    <a:lumMod val="75000"/>
                  </a:schemeClr>
                </a:solidFill>
                <a:latin typeface="Calibri" panose="020F0502020204030204" pitchFamily="34" charset="0"/>
              </a:rPr>
              <a:t>the SBA </a:t>
            </a:r>
            <a:r>
              <a:rPr lang="en-US" sz="2500" dirty="0" smtClean="0">
                <a:solidFill>
                  <a:schemeClr val="accent5">
                    <a:lumMod val="75000"/>
                  </a:schemeClr>
                </a:solidFill>
                <a:latin typeface="Calibri" panose="020F0502020204030204" pitchFamily="34" charset="0"/>
              </a:rPr>
              <a:t>Water </a:t>
            </a:r>
            <a:r>
              <a:rPr lang="en-US" sz="2500" dirty="0">
                <a:solidFill>
                  <a:schemeClr val="accent5">
                    <a:lumMod val="75000"/>
                  </a:schemeClr>
                </a:solidFill>
                <a:latin typeface="Calibri" panose="020F0502020204030204" pitchFamily="34" charset="0"/>
              </a:rPr>
              <a:t>Resource Management</a:t>
            </a:r>
          </a:p>
        </p:txBody>
      </p:sp>
      <p:pic>
        <p:nvPicPr>
          <p:cNvPr id="14" name="Picture 2" descr="\\INTERNAL.WMO.INT\UserData\Redirected\vaellen\Desktop\GEO Communications Toolkit\Slide Deck\Build your own presentation - individual slides\8. SBAs\slide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063" b="15566"/>
          <a:stretch/>
        </p:blipFill>
        <p:spPr bwMode="auto">
          <a:xfrm>
            <a:off x="-23054" y="2215299"/>
            <a:ext cx="9167054" cy="35916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65575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The Convention on Biodiversity aich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772816"/>
            <a:ext cx="2666551" cy="101347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Image result for Addis Ababa Action Agend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916832"/>
            <a:ext cx="2229432" cy="87674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INTERNAL.WMO.INT\UserData\Redirected\vaellen\Desktop\GEO Communications Toolkit\Slide Deck\Build your own presentation - individual slides\5. Priority Areas\slide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25" t="74258" r="24" b="15539"/>
          <a:stretch/>
        </p:blipFill>
        <p:spPr bwMode="auto">
          <a:xfrm>
            <a:off x="-1" y="4581128"/>
            <a:ext cx="9144001" cy="71146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INTERNAL.WMO.INT\UserData\Redirected\vaellen\Desktop\GEO Communications Toolkit\Slide Deck\Build your own presentation - individual slides\5. Priority Areas\slide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75" t="52182" r="68711" b="29320"/>
          <a:stretch/>
        </p:blipFill>
        <p:spPr bwMode="auto">
          <a:xfrm>
            <a:off x="1115616" y="3236950"/>
            <a:ext cx="1761327" cy="142781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INTERNAL.WMO.INT\UserData\Redirected\vaellen\Desktop\GEO Communications Toolkit\Slide Deck\Build your own presentation - individual slides\5. Priority Areas\slide1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616" t="54334" r="38616" b="28723"/>
          <a:stretch/>
        </p:blipFill>
        <p:spPr bwMode="auto">
          <a:xfrm>
            <a:off x="3200999" y="3356992"/>
            <a:ext cx="2343089" cy="130777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INTERNAL.WMO.INT\UserData\Redirected\vaellen\Desktop\GEO Communications Toolkit\Slide Deck\Build your own presentation - individual slides\5. Priority Areas\slide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828" t="54519" r="8597" b="28538"/>
          <a:stretch/>
        </p:blipFill>
        <p:spPr bwMode="auto">
          <a:xfrm>
            <a:off x="5868144" y="3356992"/>
            <a:ext cx="2529077" cy="130777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0" y="332656"/>
            <a:ext cx="9144000" cy="707886"/>
          </a:xfrm>
          <a:prstGeom prst="rect">
            <a:avLst/>
          </a:prstGeom>
          <a:noFill/>
        </p:spPr>
        <p:txBody>
          <a:bodyPr wrap="square" rtlCol="0">
            <a:spAutoFit/>
          </a:bodyPr>
          <a:lstStyle/>
          <a:p>
            <a:pPr algn="ctr"/>
            <a:r>
              <a:rPr lang="en-US" sz="4000" b="1" dirty="0" smtClean="0">
                <a:solidFill>
                  <a:srgbClr val="1D324B"/>
                </a:solidFill>
                <a:latin typeface="Calibri" panose="020F0502020204030204" pitchFamily="34" charset="0"/>
              </a:rPr>
              <a:t>GEOGLOWS Policy Drivers</a:t>
            </a:r>
            <a:endParaRPr lang="en-US" sz="4000" b="1" dirty="0">
              <a:solidFill>
                <a:srgbClr val="1D324B"/>
              </a:solidFill>
              <a:latin typeface="Calibri" panose="020F0502020204030204" pitchFamily="34" charset="0"/>
            </a:endParaRPr>
          </a:p>
        </p:txBody>
      </p:sp>
    </p:spTree>
    <p:extLst>
      <p:ext uri="{BB962C8B-B14F-4D97-AF65-F5344CB8AC3E}">
        <p14:creationId xmlns:p14="http://schemas.microsoft.com/office/powerpoint/2010/main" val="1759287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363" y="1725626"/>
            <a:ext cx="5112332" cy="4247317"/>
          </a:xfrm>
          <a:prstGeom prst="rect">
            <a:avLst/>
          </a:prstGeom>
          <a:noFill/>
        </p:spPr>
        <p:txBody>
          <a:bodyPr wrap="square" rtlCol="0">
            <a:spAutoFit/>
          </a:bodyPr>
          <a:lstStyle/>
          <a:p>
            <a:r>
              <a:rPr lang="en-US" dirty="0" smtClean="0">
                <a:solidFill>
                  <a:schemeClr val="accent5">
                    <a:lumMod val="75000"/>
                  </a:schemeClr>
                </a:solidFill>
                <a:latin typeface="Calibri" panose="020F0502020204030204" pitchFamily="34" charset="0"/>
              </a:rPr>
              <a:t>To</a:t>
            </a:r>
            <a:r>
              <a:rPr lang="en-US" b="1" dirty="0" smtClean="0">
                <a:solidFill>
                  <a:schemeClr val="accent5">
                    <a:lumMod val="75000"/>
                  </a:schemeClr>
                </a:solidFill>
                <a:latin typeface="Calibri" panose="020F0502020204030204" pitchFamily="34" charset="0"/>
              </a:rPr>
              <a:t> </a:t>
            </a:r>
            <a:r>
              <a:rPr lang="en-US" sz="2400" b="1" dirty="0">
                <a:solidFill>
                  <a:schemeClr val="accent5">
                    <a:lumMod val="75000"/>
                  </a:schemeClr>
                </a:solidFill>
                <a:latin typeface="Calibri" panose="020F0502020204030204" pitchFamily="34" charset="0"/>
              </a:rPr>
              <a:t>connect </a:t>
            </a:r>
            <a:r>
              <a:rPr lang="en-US" dirty="0">
                <a:solidFill>
                  <a:schemeClr val="accent5">
                    <a:lumMod val="75000"/>
                  </a:schemeClr>
                </a:solidFill>
                <a:latin typeface="Calibri" panose="020F0502020204030204" pitchFamily="34" charset="0"/>
              </a:rPr>
              <a:t>the demand for sound and timely environmental information to the supply of data and information about the Earth’s water system and to explore the science needed to achieve the goals outlined in the initiative. </a:t>
            </a:r>
            <a:endParaRPr lang="en-US" dirty="0" smtClean="0">
              <a:solidFill>
                <a:schemeClr val="accent5">
                  <a:lumMod val="75000"/>
                </a:schemeClr>
              </a:solidFill>
              <a:latin typeface="Calibri" panose="020F0502020204030204" pitchFamily="34" charset="0"/>
            </a:endParaRPr>
          </a:p>
          <a:p>
            <a:endParaRPr lang="en-US" dirty="0" smtClean="0">
              <a:solidFill>
                <a:schemeClr val="accent5">
                  <a:lumMod val="75000"/>
                </a:schemeClr>
              </a:solidFill>
              <a:latin typeface="Calibri" panose="020F0502020204030204" pitchFamily="34" charset="0"/>
            </a:endParaRPr>
          </a:p>
          <a:p>
            <a:r>
              <a:rPr lang="en-US" sz="2400" dirty="0" smtClean="0">
                <a:solidFill>
                  <a:srgbClr val="6398A3"/>
                </a:solidFill>
                <a:latin typeface="Calibri" panose="020F0502020204030204" pitchFamily="34" charset="0"/>
              </a:rPr>
              <a:t>To</a:t>
            </a:r>
            <a:r>
              <a:rPr lang="en-US" sz="2400" b="1" dirty="0" smtClean="0">
                <a:solidFill>
                  <a:srgbClr val="6398A3"/>
                </a:solidFill>
                <a:latin typeface="Calibri" panose="020F0502020204030204" pitchFamily="34" charset="0"/>
              </a:rPr>
              <a:t> advocate</a:t>
            </a:r>
            <a:r>
              <a:rPr lang="en-US" sz="2400" dirty="0" smtClean="0">
                <a:solidFill>
                  <a:srgbClr val="6398A3"/>
                </a:solidFill>
                <a:latin typeface="Calibri" panose="020F0502020204030204" pitchFamily="34" charset="0"/>
              </a:rPr>
              <a:t> </a:t>
            </a:r>
            <a:r>
              <a:rPr lang="en-US" dirty="0">
                <a:solidFill>
                  <a:schemeClr val="accent5">
                    <a:lumMod val="75000"/>
                  </a:schemeClr>
                </a:solidFill>
                <a:latin typeface="Calibri" panose="020F0502020204030204" pitchFamily="34" charset="0"/>
              </a:rPr>
              <a:t>for broad, open data policies and for the realization of the right to access information </a:t>
            </a:r>
            <a:endParaRPr lang="en-US" dirty="0" smtClean="0">
              <a:solidFill>
                <a:schemeClr val="accent5">
                  <a:lumMod val="75000"/>
                </a:schemeClr>
              </a:solidFill>
              <a:latin typeface="Calibri" panose="020F0502020204030204" pitchFamily="34" charset="0"/>
            </a:endParaRPr>
          </a:p>
          <a:p>
            <a:endParaRPr lang="en-US" dirty="0" smtClean="0">
              <a:solidFill>
                <a:schemeClr val="accent5">
                  <a:lumMod val="75000"/>
                </a:schemeClr>
              </a:solidFill>
              <a:latin typeface="Calibri" panose="020F0502020204030204" pitchFamily="34" charset="0"/>
            </a:endParaRPr>
          </a:p>
          <a:p>
            <a:r>
              <a:rPr lang="en-US" dirty="0" smtClean="0">
                <a:solidFill>
                  <a:schemeClr val="accent5">
                    <a:lumMod val="75000"/>
                  </a:schemeClr>
                </a:solidFill>
                <a:latin typeface="Calibri" panose="020F0502020204030204" pitchFamily="34" charset="0"/>
              </a:rPr>
              <a:t>To </a:t>
            </a:r>
            <a:r>
              <a:rPr lang="en-US" sz="2400" b="1" dirty="0" smtClean="0">
                <a:solidFill>
                  <a:schemeClr val="accent5">
                    <a:lumMod val="75000"/>
                  </a:schemeClr>
                </a:solidFill>
                <a:latin typeface="Calibri" panose="020F0502020204030204" pitchFamily="34" charset="0"/>
              </a:rPr>
              <a:t>help</a:t>
            </a:r>
            <a:r>
              <a:rPr lang="en-US" sz="2400" dirty="0" smtClean="0">
                <a:solidFill>
                  <a:schemeClr val="accent5">
                    <a:lumMod val="75000"/>
                  </a:schemeClr>
                </a:solidFill>
                <a:latin typeface="Calibri" panose="020F0502020204030204" pitchFamily="34" charset="0"/>
              </a:rPr>
              <a:t> </a:t>
            </a:r>
            <a:r>
              <a:rPr lang="en-US" dirty="0" smtClean="0">
                <a:solidFill>
                  <a:schemeClr val="accent5">
                    <a:lumMod val="75000"/>
                  </a:schemeClr>
                </a:solidFill>
                <a:latin typeface="Calibri" panose="020F0502020204030204" pitchFamily="34" charset="0"/>
              </a:rPr>
              <a:t>ensure that the data collected through national, regional and global observing systems is both made available in the public domain and applied to decision-making. </a:t>
            </a:r>
          </a:p>
          <a:p>
            <a:endParaRPr lang="fr-FR" dirty="0">
              <a:solidFill>
                <a:schemeClr val="accent5">
                  <a:lumMod val="75000"/>
                </a:schemeClr>
              </a:solidFill>
              <a:latin typeface="Calibri" panose="020F05020202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920" r="20542"/>
          <a:stretch/>
        </p:blipFill>
        <p:spPr>
          <a:xfrm>
            <a:off x="5363852" y="1893237"/>
            <a:ext cx="3780148" cy="3624064"/>
          </a:xfrm>
          <a:prstGeom prst="rect">
            <a:avLst/>
          </a:prstGeom>
        </p:spPr>
      </p:pic>
      <p:sp>
        <p:nvSpPr>
          <p:cNvPr id="6" name="TextBox 5"/>
          <p:cNvSpPr txBox="1"/>
          <p:nvPr/>
        </p:nvSpPr>
        <p:spPr>
          <a:xfrm>
            <a:off x="0" y="332656"/>
            <a:ext cx="9144000" cy="707886"/>
          </a:xfrm>
          <a:prstGeom prst="rect">
            <a:avLst/>
          </a:prstGeom>
          <a:noFill/>
        </p:spPr>
        <p:txBody>
          <a:bodyPr wrap="square" rtlCol="0">
            <a:spAutoFit/>
          </a:bodyPr>
          <a:lstStyle/>
          <a:p>
            <a:pPr algn="ctr"/>
            <a:r>
              <a:rPr lang="en-US" sz="4000" b="1" dirty="0" smtClean="0">
                <a:solidFill>
                  <a:srgbClr val="1D324B"/>
                </a:solidFill>
                <a:latin typeface="Calibri" panose="020F0502020204030204" pitchFamily="34" charset="0"/>
              </a:rPr>
              <a:t>GEOGLOWS </a:t>
            </a:r>
            <a:r>
              <a:rPr lang="en-US" sz="4000" b="1" dirty="0">
                <a:solidFill>
                  <a:srgbClr val="1D324B"/>
                </a:solidFill>
                <a:latin typeface="Calibri" panose="020F0502020204030204" pitchFamily="34" charset="0"/>
              </a:rPr>
              <a:t>mission</a:t>
            </a:r>
          </a:p>
        </p:txBody>
      </p:sp>
    </p:spTree>
    <p:extLst>
      <p:ext uri="{BB962C8B-B14F-4D97-AF65-F5344CB8AC3E}">
        <p14:creationId xmlns:p14="http://schemas.microsoft.com/office/powerpoint/2010/main" val="3309783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1954</TotalTime>
  <Words>1642</Words>
  <Application>Microsoft Office PowerPoint</Application>
  <PresentationFormat>Affichage à l'écran (4:3)</PresentationFormat>
  <Paragraphs>247</Paragraphs>
  <Slides>20</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ＭＳ Ｐゴシック</vt:lpstr>
      <vt:lpstr>Arial</vt:lpstr>
      <vt:lpstr>Calibri</vt:lpstr>
      <vt:lpstr>Times New Roman</vt:lpstr>
      <vt:lpstr>Wingdings</vt:lpstr>
      <vt:lpstr>Wingdings 2</vt:lpstr>
      <vt:lpstr>ヒラギノ角ゴ Pro W3</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Madeline West</dc:creator>
  <cp:lastModifiedBy>cherchalis</cp:lastModifiedBy>
  <cp:revision>190</cp:revision>
  <cp:lastPrinted>2017-09-08T18:46:38Z</cp:lastPrinted>
  <dcterms:created xsi:type="dcterms:W3CDTF">2017-08-25T15:25:00Z</dcterms:created>
  <dcterms:modified xsi:type="dcterms:W3CDTF">2017-09-12T15:22:48Z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1033-10.2.0.5908</vt:lpwstr>
  </property>
</Properties>
</file>