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4" r:id="rId4"/>
    <p:sldId id="262" r:id="rId5"/>
    <p:sldId id="263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3336"/>
  </p:normalViewPr>
  <p:slideViewPr>
    <p:cSldViewPr>
      <p:cViewPr varScale="1">
        <p:scale>
          <a:sx n="75" d="100"/>
          <a:sy n="75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‘17, 13-14 Sept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SIT Chair Introduction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 Briggs, 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2017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 Implementation Team Tech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13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47244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/>
              <a:t>Ensure </a:t>
            </a:r>
            <a:r>
              <a:rPr lang="en-GB" dirty="0" smtClean="0"/>
              <a:t>successful </a:t>
            </a:r>
            <a:r>
              <a:rPr lang="en-GB" dirty="0"/>
              <a:t>advancement of </a:t>
            </a:r>
            <a:r>
              <a:rPr lang="en-GB" b="1" dirty="0"/>
              <a:t>ongoing CEOS commitments and deliverables</a:t>
            </a:r>
            <a:r>
              <a:rPr lang="en-GB" dirty="0"/>
              <a:t>, </a:t>
            </a:r>
            <a:endParaRPr lang="en-GB" dirty="0" smtClean="0"/>
          </a:p>
          <a:p>
            <a:pPr lvl="2"/>
            <a:r>
              <a:rPr lang="en-GB" dirty="0" smtClean="0"/>
              <a:t>address </a:t>
            </a:r>
            <a:r>
              <a:rPr lang="en-GB" dirty="0"/>
              <a:t>issues and obstacles </a:t>
            </a:r>
            <a:r>
              <a:rPr lang="en-GB" dirty="0" smtClean="0"/>
              <a:t>of each </a:t>
            </a:r>
            <a:r>
              <a:rPr lang="en-GB" dirty="0"/>
              <a:t>priority </a:t>
            </a:r>
            <a:r>
              <a:rPr lang="en-GB" dirty="0" smtClean="0"/>
              <a:t>initiative</a:t>
            </a:r>
          </a:p>
          <a:p>
            <a:pPr marL="914400" lvl="2" indent="0">
              <a:buNone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Ensure full access to, and exploitation of </a:t>
            </a:r>
            <a:r>
              <a:rPr lang="en-GB" b="1" dirty="0"/>
              <a:t>Copernicus Sentinel </a:t>
            </a:r>
            <a:r>
              <a:rPr lang="en-GB" dirty="0"/>
              <a:t>data</a:t>
            </a:r>
            <a:r>
              <a:rPr lang="en-GB" dirty="0" smtClean="0"/>
              <a:t>;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Further </a:t>
            </a:r>
            <a:r>
              <a:rPr lang="en-GB" dirty="0" smtClean="0"/>
              <a:t>develop the </a:t>
            </a:r>
            <a:r>
              <a:rPr lang="en-GB" dirty="0"/>
              <a:t>relationships with IPCC and UNFCCC </a:t>
            </a:r>
            <a:r>
              <a:rPr lang="en-GB" dirty="0" smtClean="0"/>
              <a:t>to </a:t>
            </a:r>
            <a:r>
              <a:rPr lang="en-GB" dirty="0"/>
              <a:t>support </a:t>
            </a:r>
            <a:r>
              <a:rPr lang="en-GB" b="1" dirty="0"/>
              <a:t>observation of climate indicators </a:t>
            </a:r>
            <a:r>
              <a:rPr lang="en-GB" dirty="0"/>
              <a:t>in the post-COP-21 context</a:t>
            </a:r>
            <a:r>
              <a:rPr lang="en-GB" dirty="0" smtClean="0"/>
              <a:t>;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Maintain and improve our </a:t>
            </a:r>
            <a:r>
              <a:rPr lang="en-GB" b="1" dirty="0"/>
              <a:t>strategic partnerships </a:t>
            </a:r>
            <a:r>
              <a:rPr lang="en-GB" dirty="0"/>
              <a:t>(e.g. UN agencies, Development Banks, international programmes and </a:t>
            </a:r>
            <a:r>
              <a:rPr lang="en-GB" dirty="0" smtClean="0"/>
              <a:t>agencies)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Ensure </a:t>
            </a:r>
            <a:r>
              <a:rPr lang="en-GB" dirty="0"/>
              <a:t>effective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/>
              <a:t>functioning </a:t>
            </a:r>
            <a:r>
              <a:rPr lang="en-GB" b="1" dirty="0"/>
              <a:t>of </a:t>
            </a:r>
            <a:r>
              <a:rPr lang="en-GB" b="1" dirty="0" smtClean="0"/>
              <a:t>GEO, </a:t>
            </a:r>
            <a:r>
              <a:rPr lang="en-GB" b="1" dirty="0"/>
              <a:t>and CEOS within GEO</a:t>
            </a:r>
            <a:r>
              <a:rPr lang="en-GB" dirty="0" smtClean="0"/>
              <a:t>, </a:t>
            </a:r>
            <a:r>
              <a:rPr lang="en-US" dirty="0" smtClean="0"/>
              <a:t>with </a:t>
            </a:r>
            <a:r>
              <a:rPr lang="en-US" dirty="0"/>
              <a:t>its</a:t>
            </a:r>
            <a:r>
              <a:rPr lang="en-US" dirty="0" smtClean="0"/>
              <a:t> </a:t>
            </a:r>
            <a:r>
              <a:rPr lang="en-US" dirty="0"/>
              <a:t>new strategic goals and a new governance model for the coming decade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Support </a:t>
            </a:r>
            <a:r>
              <a:rPr lang="en-GB" b="1" dirty="0" smtClean="0"/>
              <a:t>initiatives </a:t>
            </a:r>
            <a:r>
              <a:rPr lang="en-GB" b="1" dirty="0"/>
              <a:t>proposed by the CEOS Chairs </a:t>
            </a:r>
            <a:r>
              <a:rPr lang="en-GB" dirty="0"/>
              <a:t>in 2016 and 2017.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SIT Chair Priorities 2016-2017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0494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Review </a:t>
            </a:r>
            <a:r>
              <a:rPr lang="en-GB" dirty="0"/>
              <a:t>and discuss the technical </a:t>
            </a:r>
            <a:r>
              <a:rPr lang="en-GB" b="1" dirty="0"/>
              <a:t>progress and status of </a:t>
            </a:r>
            <a:r>
              <a:rPr lang="en-GB" b="1" dirty="0" smtClean="0"/>
              <a:t>CEOS 2017 </a:t>
            </a:r>
            <a:r>
              <a:rPr lang="en-GB" b="1" dirty="0"/>
              <a:t>activities</a:t>
            </a:r>
            <a:r>
              <a:rPr lang="en-GB" dirty="0"/>
              <a:t>, including modifications based upon SIT-32 outcomes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Assess </a:t>
            </a:r>
            <a:r>
              <a:rPr lang="en-GB" dirty="0"/>
              <a:t>the </a:t>
            </a:r>
            <a:r>
              <a:rPr lang="en-GB" b="1" dirty="0"/>
              <a:t>implementation of the strategic decisions </a:t>
            </a:r>
            <a:r>
              <a:rPr lang="en-GB" b="1" dirty="0" smtClean="0"/>
              <a:t>taken at </a:t>
            </a:r>
            <a:r>
              <a:rPr lang="en-GB" b="1" dirty="0"/>
              <a:t>SIT-32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Present </a:t>
            </a:r>
            <a:r>
              <a:rPr lang="en-GB" dirty="0"/>
              <a:t>the potential CEOS outcomes that can be </a:t>
            </a:r>
            <a:r>
              <a:rPr lang="en-GB" dirty="0" smtClean="0"/>
              <a:t>demonstrated and/or </a:t>
            </a:r>
            <a:r>
              <a:rPr lang="en-GB" dirty="0"/>
              <a:t>reported at the </a:t>
            </a:r>
            <a:r>
              <a:rPr lang="en-GB" b="1" dirty="0"/>
              <a:t>2017 GEO Plenary and UNFCC SBSTA COP23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Provide </a:t>
            </a:r>
            <a:r>
              <a:rPr lang="en-GB" dirty="0"/>
              <a:t>CEOS Agencies with the necessary information to </a:t>
            </a:r>
            <a:r>
              <a:rPr lang="en-GB" dirty="0" smtClean="0"/>
              <a:t>take appropriate </a:t>
            </a:r>
            <a:r>
              <a:rPr lang="en-GB" dirty="0"/>
              <a:t>decisions at the </a:t>
            </a:r>
            <a:r>
              <a:rPr lang="en-GB" b="1" dirty="0"/>
              <a:t>2017 CEOS </a:t>
            </a:r>
            <a:r>
              <a:rPr lang="en-GB" b="1" dirty="0" smtClean="0"/>
              <a:t>Plenary</a:t>
            </a:r>
            <a:endParaRPr lang="en-GB" b="1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TWS Main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0738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algn="ctr"/>
            <a:r>
              <a:rPr lang="en-GB" dirty="0" smtClean="0"/>
              <a:t>SIT TWS at a Glance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29767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Opening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275487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 smtClean="0"/>
              <a:t>CEOS Chair Initiatives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3239871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 smtClean="0"/>
              <a:t>GEO and Related</a:t>
            </a:r>
            <a:br>
              <a:rPr lang="en-GB" dirty="0" smtClean="0"/>
            </a:br>
            <a:r>
              <a:rPr lang="en-GB" dirty="0" smtClean="0"/>
              <a:t>Thematic Areas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267200"/>
            <a:ext cx="8458200" cy="0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1066800" y="4486872"/>
            <a:ext cx="2667000" cy="9233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 smtClean="0"/>
              <a:t>CEOS Carbon</a:t>
            </a:r>
            <a:br>
              <a:rPr lang="en-GB" dirty="0" smtClean="0"/>
            </a:br>
            <a:r>
              <a:rPr lang="en-GB" dirty="0" smtClean="0"/>
              <a:t>Coordination and</a:t>
            </a:r>
            <a:br>
              <a:rPr lang="en-GB" dirty="0" smtClean="0"/>
            </a:br>
            <a:r>
              <a:rPr lang="en-GB" dirty="0" smtClean="0"/>
              <a:t>Strategy, and Climate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6019800"/>
            <a:ext cx="2667000" cy="369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solidFill>
              <a:schemeClr val="bg2">
                <a:lumMod val="50000"/>
              </a:schemeClr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Hosted dinner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230934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Partnership Initiatives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75487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 smtClean="0"/>
              <a:t>SIT Chair Priorities</a:t>
            </a:r>
            <a:endParaRPr lang="en-GB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181600" y="3200400"/>
            <a:ext cx="2667000" cy="9233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 smtClean="0"/>
              <a:t>CEOS </a:t>
            </a:r>
            <a:r>
              <a:rPr lang="en-US" dirty="0" err="1" smtClean="0"/>
              <a:t>Organisational</a:t>
            </a:r>
            <a:endParaRPr lang="en-US" dirty="0"/>
          </a:p>
          <a:p>
            <a:pPr algn="ctr" rtl="0" latinLnBrk="1" hangingPunct="0"/>
            <a:r>
              <a:rPr lang="en-US" dirty="0" smtClean="0"/>
              <a:t>Issues, Plenary, </a:t>
            </a:r>
            <a:br>
              <a:rPr lang="en-US" dirty="0" smtClean="0"/>
            </a:br>
            <a:r>
              <a:rPr lang="en-US" dirty="0" smtClean="0"/>
              <a:t>Workshop Closing</a:t>
            </a:r>
            <a:endParaRPr lang="en-GB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1761994"/>
            <a:ext cx="2667000" cy="369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Wednesday 13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1600" y="1748139"/>
            <a:ext cx="2667000" cy="369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Thursday 14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4050270"/>
            <a:ext cx="720708" cy="369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Lunch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800" y="5525871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 smtClean="0"/>
              <a:t>VC/WG Updates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81600" y="4486872"/>
            <a:ext cx="2667000" cy="9233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 smtClean="0"/>
              <a:t>CEOS </a:t>
            </a:r>
            <a:r>
              <a:rPr lang="en-US" dirty="0" err="1" smtClean="0"/>
              <a:t>Organisational</a:t>
            </a:r>
            <a:endParaRPr lang="en-US" dirty="0"/>
          </a:p>
          <a:p>
            <a:pPr algn="ctr" rtl="0" latinLnBrk="1" hangingPunct="0"/>
            <a:r>
              <a:rPr lang="en-US" dirty="0" smtClean="0"/>
              <a:t>Issues, Plenary,</a:t>
            </a:r>
            <a:br>
              <a:rPr lang="en-US" dirty="0" smtClean="0"/>
            </a:br>
            <a:r>
              <a:rPr lang="en-US" dirty="0" smtClean="0"/>
              <a:t>Workshop Closing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410179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4724400"/>
          </a:xfrm>
        </p:spPr>
        <p:txBody>
          <a:bodyPr anchor="ctr"/>
          <a:lstStyle/>
          <a:p>
            <a:pPr marL="0" lvl="0" indent="0" algn="ctr">
              <a:buNone/>
            </a:pPr>
            <a:r>
              <a:rPr lang="en-US" b="1" i="1" dirty="0" smtClean="0"/>
              <a:t>Tour de Table </a:t>
            </a:r>
            <a:r>
              <a:rPr lang="en-US" b="1" dirty="0" smtClean="0"/>
              <a:t>introduction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TOUR DE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7574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8835</TotalTime>
  <Words>284</Words>
  <Application>Microsoft Macintosh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SIT Chair Introduction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Briggs</cp:lastModifiedBy>
  <cp:revision>137</cp:revision>
  <dcterms:modified xsi:type="dcterms:W3CDTF">2017-09-05T10:03:24Z</dcterms:modified>
</cp:coreProperties>
</file>