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75" r:id="rId4"/>
    <p:sldId id="272" r:id="rId5"/>
    <p:sldId id="262" r:id="rId6"/>
    <p:sldId id="271" r:id="rId7"/>
    <p:sldId id="264" r:id="rId8"/>
    <p:sldId id="276" r:id="rId9"/>
    <p:sldId id="274" r:id="rId10"/>
    <p:sldId id="273" r:id="rId11"/>
    <p:sldId id="277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716"/>
  </p:normalViewPr>
  <p:slideViewPr>
    <p:cSldViewPr>
      <p:cViewPr varScale="1">
        <p:scale>
          <a:sx n="61" d="100"/>
          <a:sy n="61" d="100"/>
        </p:scale>
        <p:origin x="104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44409" y="4462956"/>
            <a:ext cx="6460820" cy="235429"/>
          </a:xfrm>
          <a:prstGeom prst="rect">
            <a:avLst/>
          </a:prstGeom>
        </p:spPr>
        <p:txBody>
          <a:bodyPr lIns="93793" tIns="46896" rIns="93793" bIns="46896"/>
          <a:lstStyle/>
          <a:p>
            <a:fld id="{14510731-150A-4C1A-802F-F39CF1AE1931}" type="slidenum">
              <a:rPr lang="en-US" altLang="ja-JP" smtClean="0">
                <a:solidFill>
                  <a:srgbClr val="000000"/>
                </a:solidFill>
              </a:rPr>
              <a:pPr/>
              <a:t>4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051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022325" y="1"/>
            <a:ext cx="3076977" cy="51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44" tIns="47722" rIns="95444" bIns="47722" anchor="ctr"/>
          <a:lstStyle/>
          <a:p>
            <a:pPr eaLnBrk="0" hangingPunct="0"/>
            <a:endParaRPr lang="ja-JP" altLang="en-US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022325" y="9724119"/>
            <a:ext cx="3076977" cy="51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7" tIns="46597" rIns="94857" bIns="46597" anchor="b"/>
          <a:lstStyle/>
          <a:p>
            <a:pPr algn="r" defTabSz="956097"/>
            <a:r>
              <a:rPr lang="en-US" altLang="ja-JP" sz="1200" dirty="0">
                <a:solidFill>
                  <a:schemeClr val="tx1"/>
                </a:solidFill>
                <a:latin typeface="Times New Roman" pitchFamily="18" charset="0"/>
                <a:ea typeface="明朝"/>
                <a:cs typeface="明朝"/>
              </a:rPr>
              <a:t>1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" y="9724119"/>
            <a:ext cx="3076977" cy="51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44" tIns="47722" rIns="95444" bIns="47722" anchor="ctr"/>
          <a:lstStyle/>
          <a:p>
            <a:pPr eaLnBrk="0" hangingPunct="0"/>
            <a:endParaRPr lang="ja-JP" altLang="en-US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" y="1"/>
            <a:ext cx="3076977" cy="51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44" tIns="47722" rIns="95444" bIns="47722" anchor="ctr"/>
          <a:lstStyle/>
          <a:p>
            <a:pPr eaLnBrk="0" hangingPunct="0"/>
            <a:endParaRPr lang="ja-JP" altLang="en-US" dirty="0"/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6288"/>
            <a:ext cx="5095875" cy="3822700"/>
          </a:xfrm>
          <a:ln cap="flat"/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5811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5503453" y="6161822"/>
            <a:ext cx="4211754" cy="32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01" tIns="44552" rIns="89101" bIns="44552" anchor="b"/>
          <a:lstStyle/>
          <a:p>
            <a:pPr algn="r" eaLnBrk="1" hangingPunct="1"/>
            <a:fld id="{20FDFC05-CA5B-4C7E-B918-73BACFAAADD7}" type="slidenum">
              <a:rPr lang="en-US" altLang="ja-JP" sz="1100">
                <a:solidFill>
                  <a:schemeClr val="tx1"/>
                </a:solidFill>
              </a:rPr>
              <a:pPr algn="r" eaLnBrk="1" hangingPunct="1"/>
              <a:t>9</a:t>
            </a:fld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6913" y="485775"/>
            <a:ext cx="3244850" cy="2433638"/>
          </a:xfrm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063" y="3081434"/>
            <a:ext cx="7775373" cy="291963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01" tIns="44552" rIns="89101" bIns="44552"/>
          <a:lstStyle/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9370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477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2462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4827-4C93-4F94-BB81-DAE4C57F046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53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81858" y="260350"/>
            <a:ext cx="6400800" cy="685800"/>
          </a:xfrm>
          <a:prstGeom prst="rect">
            <a:avLst/>
          </a:prstGeom>
        </p:spPr>
        <p:txBody>
          <a:bodyPr/>
          <a:lstStyle>
            <a:lvl1pPr>
              <a:defRPr sz="2585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24622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CFEC-65BA-4CC5-BDB1-9C2411248E9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039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emf"/><Relationship Id="rId5" Type="http://schemas.openxmlformats.org/officeDocument/2006/relationships/image" Target="../media/image24.jpeg"/><Relationship Id="rId10" Type="http://schemas.openxmlformats.org/officeDocument/2006/relationships/image" Target="../media/image29.emf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18" Type="http://schemas.openxmlformats.org/officeDocument/2006/relationships/image" Target="../media/image47.jpeg"/><Relationship Id="rId26" Type="http://schemas.openxmlformats.org/officeDocument/2006/relationships/image" Target="../media/image54.png"/><Relationship Id="rId3" Type="http://schemas.openxmlformats.org/officeDocument/2006/relationships/image" Target="../media/image32.jpeg"/><Relationship Id="rId21" Type="http://schemas.openxmlformats.org/officeDocument/2006/relationships/image" Target="../media/image50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5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24" Type="http://schemas.openxmlformats.org/officeDocument/2006/relationships/image" Target="../media/image52.jpe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23.jpeg"/><Relationship Id="rId28" Type="http://schemas.openxmlformats.org/officeDocument/2006/relationships/image" Target="../media/image56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8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.emf"/><Relationship Id="rId11" Type="http://schemas.openxmlformats.org/officeDocument/2006/relationships/image" Target="../media/image66.png"/><Relationship Id="rId5" Type="http://schemas.openxmlformats.org/officeDocument/2006/relationships/image" Target="../media/image62.wmf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Relationship Id="rId14" Type="http://schemas.openxmlformats.org/officeDocument/2006/relationships/image" Target="../media/image6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228600" y="2589903"/>
            <a:ext cx="6844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An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Effort for Improving Reliability of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GHG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Monitoring from Space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–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JAXA-NASA Joint Collaboration for 10 years -</a:t>
            </a:r>
            <a:endParaRPr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28600" y="3962400"/>
            <a:ext cx="55494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Akihiko KUZE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Earth Observation Research Center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Japan 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Aerospace Exploration Agency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US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UNFCCC/IPCC 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Engagement Side Meeting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 Tech Workshop 2017 ESA/ESRIN, Frascati, Italy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12</a:t>
            </a:r>
            <a:r>
              <a:rPr lang="en-US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September 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0" y="1218645"/>
            <a:ext cx="5169877" cy="27713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2959" y="231759"/>
            <a:ext cx="5479267" cy="584350"/>
          </a:xfrm>
        </p:spPr>
        <p:txBody>
          <a:bodyPr/>
          <a:lstStyle/>
          <a:p>
            <a:pPr algn="ctr"/>
            <a:r>
              <a:rPr lang="en-US" altLang="ja-JP" sz="2400" dirty="0" smtClean="0"/>
              <a:t>Beyond </a:t>
            </a:r>
            <a:r>
              <a:rPr lang="en-US" altLang="ja-JP" sz="2400" dirty="0"/>
              <a:t>D</a:t>
            </a:r>
            <a:r>
              <a:rPr lang="en-US" altLang="ja-JP" sz="2400" dirty="0" smtClean="0"/>
              <a:t>ata Products</a:t>
            </a:r>
            <a:r>
              <a:rPr lang="en-US" altLang="ja-JP" sz="1846" dirty="0" smtClean="0"/>
              <a:t/>
            </a:r>
            <a:br>
              <a:rPr lang="en-US" altLang="ja-JP" sz="1846" dirty="0" smtClean="0"/>
            </a:br>
            <a:r>
              <a:rPr lang="en-US" altLang="ja-JP" sz="1846" dirty="0" smtClean="0"/>
              <a:t>Analytical Results Availability  </a:t>
            </a:r>
            <a:endParaRPr lang="ja-JP" altLang="en-US" sz="1108" i="1" dirty="0"/>
          </a:p>
        </p:txBody>
      </p:sp>
      <p:sp>
        <p:nvSpPr>
          <p:cNvPr id="29" name="正方形/長方形 28"/>
          <p:cNvSpPr/>
          <p:nvPr/>
        </p:nvSpPr>
        <p:spPr>
          <a:xfrm>
            <a:off x="41222" y="3628234"/>
            <a:ext cx="5699168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8" dirty="0">
                <a:solidFill>
                  <a:schemeClr val="bg1"/>
                </a:solidFill>
              </a:rPr>
              <a:t>http://www.eorc.jaxa.jp/GOSAT/CO2_monitor/index.html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612225" y="2719664"/>
            <a:ext cx="1343466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62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July 2010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398216" y="3096351"/>
            <a:ext cx="1843705" cy="22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31" dirty="0">
                <a:solidFill>
                  <a:schemeClr val="tx1"/>
                </a:solidFill>
              </a:rPr>
              <a:t>https://mirador.gsfc.nasa.gov/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3607019" y="3457212"/>
            <a:ext cx="4833597" cy="2762088"/>
            <a:chOff x="1057105" y="2778481"/>
            <a:chExt cx="5916188" cy="3595278"/>
          </a:xfrm>
        </p:grpSpPr>
        <p:pic>
          <p:nvPicPr>
            <p:cNvPr id="10" name="Picture 2" descr="C:\Users\KATAOK~1.FUM\AppData\Local\Temp\ffftp00001cc4\file\CH4_flux_201007.nc_AL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7636" y="2778481"/>
              <a:ext cx="5845657" cy="3564425"/>
            </a:xfrm>
            <a:prstGeom prst="rect">
              <a:avLst/>
            </a:prstGeom>
            <a:noFill/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112737" y="3649019"/>
              <a:ext cx="553686" cy="32350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015" dirty="0">
                  <a:solidFill>
                    <a:schemeClr val="tx1"/>
                  </a:solidFill>
                </a:rPr>
                <a:t>Coal</a:t>
              </a:r>
              <a:endParaRPr kumimoji="1" lang="ja-JP" alt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062821" y="3671180"/>
              <a:ext cx="893117" cy="32350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015" dirty="0">
                  <a:solidFill>
                    <a:schemeClr val="tx1"/>
                  </a:solidFill>
                </a:rPr>
                <a:t>Livestock</a:t>
              </a:r>
              <a:endParaRPr kumimoji="1" lang="ja-JP" alt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752110" y="3607686"/>
              <a:ext cx="799387" cy="3235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15" dirty="0">
                  <a:solidFill>
                    <a:schemeClr val="tx1"/>
                  </a:solidFill>
                </a:rPr>
                <a:t>Oil /Gas</a:t>
              </a:r>
              <a:endParaRPr kumimoji="1" lang="ja-JP" alt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917409" y="6019699"/>
              <a:ext cx="634090" cy="3235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15" dirty="0">
                  <a:solidFill>
                    <a:schemeClr val="tx1"/>
                  </a:solidFill>
                </a:rPr>
                <a:t>Total</a:t>
              </a:r>
              <a:endParaRPr kumimoji="1" lang="ja-JP" alt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057105" y="4834359"/>
              <a:ext cx="500710" cy="32350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015" dirty="0">
                  <a:solidFill>
                    <a:schemeClr val="tx1"/>
                  </a:solidFill>
                </a:rPr>
                <a:t>Fire</a:t>
              </a:r>
              <a:endParaRPr kumimoji="1" lang="ja-JP" alt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062821" y="4825488"/>
              <a:ext cx="545838" cy="32350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015" dirty="0">
                  <a:solidFill>
                    <a:schemeClr val="tx1"/>
                  </a:solidFill>
                </a:rPr>
                <a:t>Rice</a:t>
              </a:r>
              <a:endParaRPr kumimoji="1" lang="ja-JP" alt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917409" y="4882856"/>
              <a:ext cx="679256" cy="32350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015" dirty="0">
                  <a:solidFill>
                    <a:schemeClr val="tx1"/>
                  </a:solidFill>
                </a:rPr>
                <a:t>Waste</a:t>
              </a:r>
              <a:endParaRPr kumimoji="1" lang="ja-JP" alt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195191" y="6019699"/>
              <a:ext cx="810711" cy="32350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015" dirty="0">
                  <a:solidFill>
                    <a:schemeClr val="tx1"/>
                  </a:solidFill>
                </a:rPr>
                <a:t>Wetland</a:t>
              </a:r>
              <a:endParaRPr kumimoji="1" lang="ja-JP" alt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958163" y="6050259"/>
              <a:ext cx="624319" cy="32350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015" dirty="0">
                  <a:solidFill>
                    <a:schemeClr val="tx1"/>
                  </a:solidFill>
                </a:rPr>
                <a:t>Other</a:t>
              </a:r>
              <a:endParaRPr kumimoji="1" lang="ja-JP" altLang="en-US" sz="101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7072718" y="2670842"/>
            <a:ext cx="1815808" cy="670457"/>
            <a:chOff x="6878689" y="5470497"/>
            <a:chExt cx="2222499" cy="872702"/>
          </a:xfrm>
        </p:grpSpPr>
        <p:pic>
          <p:nvPicPr>
            <p:cNvPr id="21" name="Picture 3" descr="C:\Users\KATAOK~1.FUM\AppData\Local\Temp\ffftp00001cc4\file\colorbar_ch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7581362" y="4767824"/>
              <a:ext cx="680007" cy="2085354"/>
            </a:xfrm>
            <a:prstGeom prst="rect">
              <a:avLst/>
            </a:prstGeom>
            <a:noFill/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7085789" y="6019699"/>
              <a:ext cx="2015399" cy="3235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015" dirty="0">
                  <a:solidFill>
                    <a:schemeClr val="tx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CH</a:t>
              </a:r>
              <a:r>
                <a:rPr lang="en-US" altLang="ja-JP" sz="1015" baseline="-25000" dirty="0">
                  <a:solidFill>
                    <a:schemeClr val="tx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4</a:t>
              </a:r>
              <a:r>
                <a:rPr lang="en-US" altLang="ja-JP" sz="1015" dirty="0">
                  <a:solidFill>
                    <a:schemeClr val="tx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 emission (Gg/year</a:t>
              </a:r>
              <a:r>
                <a:rPr lang="ja-JP" altLang="en-US" sz="1015" dirty="0">
                  <a:solidFill>
                    <a:schemeClr val="tx1"/>
                  </a:solidFill>
                  <a:latin typeface="+mj-ea"/>
                  <a:ea typeface="+mj-ea"/>
                </a:rPr>
                <a:t>）</a:t>
              </a:r>
              <a:endParaRPr kumimoji="1" lang="ja-JP" altLang="en-US" sz="1015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5468691" y="1281540"/>
            <a:ext cx="3525310" cy="137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92" dirty="0">
                <a:solidFill>
                  <a:schemeClr val="tx1"/>
                </a:solidFill>
              </a:rPr>
              <a:t>NASA GES DISC (N America CH4 Emission)</a:t>
            </a:r>
            <a:br>
              <a:rPr lang="en-US" altLang="ja-JP" sz="1292" dirty="0">
                <a:solidFill>
                  <a:schemeClr val="tx1"/>
                </a:solidFill>
              </a:rPr>
            </a:br>
            <a:r>
              <a:rPr lang="en-US" altLang="ja-JP" sz="1292" dirty="0">
                <a:solidFill>
                  <a:schemeClr val="tx1"/>
                </a:solidFill>
              </a:rPr>
              <a:t>CMS (Carbon Monitoring System) Methane (CH4) Flux for North America  0.5 deg x 0.667 </a:t>
            </a:r>
            <a:r>
              <a:rPr lang="en-US" altLang="ja-JP" sz="1108" dirty="0" smtClean="0">
                <a:solidFill>
                  <a:schemeClr val="tx1"/>
                </a:solidFill>
              </a:rPr>
              <a:t>The </a:t>
            </a:r>
            <a:r>
              <a:rPr lang="en-US" altLang="ja-JP" sz="1108" dirty="0">
                <a:solidFill>
                  <a:schemeClr val="tx1"/>
                </a:solidFill>
              </a:rPr>
              <a:t>CMS Methane (CH</a:t>
            </a:r>
            <a:r>
              <a:rPr lang="en-US" altLang="ja-JP" sz="1108" baseline="-25000" dirty="0">
                <a:solidFill>
                  <a:schemeClr val="tx1"/>
                </a:solidFill>
              </a:rPr>
              <a:t>4</a:t>
            </a:r>
            <a:r>
              <a:rPr lang="en-US" altLang="ja-JP" sz="1108" dirty="0">
                <a:solidFill>
                  <a:schemeClr val="tx1"/>
                </a:solidFill>
              </a:rPr>
              <a:t>) Flux for North America data set contains estimates in North America based on an inversion of the GEOS-Chem chemical transport model constrained by GOSAT. </a:t>
            </a:r>
            <a:endParaRPr lang="ja-JP" altLang="en-US" sz="1108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85379" y="4049463"/>
            <a:ext cx="3467092" cy="745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92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Contents: </a:t>
            </a:r>
            <a:r>
              <a:rPr lang="en-US" altLang="ja-JP" sz="1292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Long term </a:t>
            </a:r>
          </a:p>
          <a:p>
            <a:r>
              <a:rPr lang="en-US" altLang="ja-JP" sz="1477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</a:t>
            </a:r>
            <a:r>
              <a:rPr lang="en-US" altLang="ja-JP" sz="1477" baseline="-25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en-US" altLang="ja-JP" sz="1477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CH</a:t>
            </a:r>
            <a:r>
              <a:rPr lang="en-US" altLang="ja-JP" sz="1477" baseline="-25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  <a:r>
              <a:rPr lang="en-US" altLang="ja-JP" sz="1477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SIF, </a:t>
            </a:r>
            <a:r>
              <a:rPr lang="en-US" altLang="ja-JP" sz="1477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AOD </a:t>
            </a:r>
            <a:r>
              <a:rPr lang="en-US" altLang="ja-JP" sz="12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measured by GOSAT</a:t>
            </a:r>
            <a:endParaRPr lang="en-US" altLang="ja-JP" sz="12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73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Solar-induced chlorophyll fluorescence</a:t>
            </a:r>
          </a:p>
          <a:p>
            <a:r>
              <a:rPr lang="en-US" altLang="ja-JP" sz="73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Aerosol optical depth</a:t>
            </a:r>
            <a:endParaRPr lang="ja-JP" altLang="en-US" sz="1292" dirty="0">
              <a:solidFill>
                <a:schemeClr val="tx1"/>
              </a:solidFill>
            </a:endParaRPr>
          </a:p>
        </p:txBody>
      </p:sp>
      <p:sp>
        <p:nvSpPr>
          <p:cNvPr id="26" name="スライド番号プレースホルダ 1"/>
          <p:cNvSpPr txBox="1">
            <a:spLocks noGrp="1"/>
          </p:cNvSpPr>
          <p:nvPr/>
        </p:nvSpPr>
        <p:spPr bwMode="auto">
          <a:xfrm>
            <a:off x="8431293" y="6372154"/>
            <a:ext cx="562708" cy="31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92B205F2-4600-452F-8E08-AE8C349248B0}" type="slidenum">
              <a:rPr lang="en-US" altLang="ja-JP" sz="2215">
                <a:solidFill>
                  <a:srgbClr val="008000"/>
                </a:solidFill>
                <a:cs typeface="Arial" pitchFamily="34" charset="0"/>
              </a:rPr>
              <a:pPr algn="r" eaLnBrk="1" hangingPunct="1"/>
              <a:t>10</a:t>
            </a:fld>
            <a:endParaRPr lang="en-US" altLang="ja-JP" sz="2215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94" y="4778500"/>
            <a:ext cx="3126839" cy="168894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12470" y="6467449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Ratio of successful retrieval by GOSAT </a:t>
            </a:r>
            <a:endParaRPr lang="en-US" altLang="ja-JP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20666" y="210942"/>
            <a:ext cx="6773008" cy="7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527" tIns="41031" rIns="83527" bIns="41031" anchor="ctr"/>
          <a:lstStyle/>
          <a:p>
            <a:pPr algn="ctr" eaLnBrk="0" hangingPunct="0"/>
            <a:r>
              <a:rPr lang="en-US" altLang="ja-JP" sz="28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Conclusion</a:t>
            </a:r>
            <a:endParaRPr lang="en-US" altLang="ja-JP" sz="1400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1862" y="1295400"/>
            <a:ext cx="895203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/>
              <a:t>Almost all the geophysical parameters in radiative transfer have been measured during annual joint campaigns.  Accuracy and precision  of GHG satellite remote sensing  have been well characterized.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/>
              <a:t>The cross-comparison of </a:t>
            </a:r>
            <a:r>
              <a:rPr lang="en-US" altLang="ja-JP" dirty="0"/>
              <a:t>spectral radiances </a:t>
            </a:r>
            <a:r>
              <a:rPr lang="en-US" altLang="ja-JP" dirty="0" smtClean="0"/>
              <a:t>and CO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</a:t>
            </a:r>
            <a:r>
              <a:rPr lang="en-US" altLang="ja-JP" dirty="0"/>
              <a:t>estimates from </a:t>
            </a:r>
            <a:r>
              <a:rPr lang="en-US" altLang="ja-JP" dirty="0" smtClean="0"/>
              <a:t>long term and global GOSAT </a:t>
            </a:r>
            <a:r>
              <a:rPr lang="en-US" altLang="ja-JP" dirty="0"/>
              <a:t>and </a:t>
            </a:r>
            <a:r>
              <a:rPr lang="en-US" altLang="ja-JP" dirty="0" smtClean="0"/>
              <a:t>OCO-2 </a:t>
            </a:r>
            <a:r>
              <a:rPr lang="en-US" altLang="ja-JP" dirty="0"/>
              <a:t>observations demonstrated the reliability of CO</a:t>
            </a:r>
            <a:r>
              <a:rPr lang="en-US" altLang="ja-JP" baseline="-25000" dirty="0"/>
              <a:t>2</a:t>
            </a:r>
            <a:r>
              <a:rPr lang="en-US" altLang="ja-JP" dirty="0"/>
              <a:t> remote sensing from </a:t>
            </a:r>
            <a:r>
              <a:rPr lang="en-US" altLang="ja-JP" dirty="0" smtClean="0"/>
              <a:t>space.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/>
              <a:t>These exercises </a:t>
            </a:r>
            <a:r>
              <a:rPr lang="en-US" altLang="ja-JP" dirty="0" smtClean="0"/>
              <a:t>will facilitate </a:t>
            </a:r>
            <a:r>
              <a:rPr lang="en-US" altLang="ja-JP" dirty="0"/>
              <a:t>the interpretation of the data from </a:t>
            </a:r>
            <a:r>
              <a:rPr lang="en-US" altLang="ja-JP" dirty="0" smtClean="0"/>
              <a:t>the near-future satellites with unique instrument designs from different space agencies.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/>
              <a:t>Both top-down satellite data and </a:t>
            </a:r>
            <a:r>
              <a:rPr lang="en-US" altLang="ja-JP" dirty="0"/>
              <a:t>bottom-up </a:t>
            </a:r>
            <a:r>
              <a:rPr lang="en-US" altLang="ja-JP" dirty="0" smtClean="0"/>
              <a:t>emission </a:t>
            </a:r>
            <a:r>
              <a:rPr lang="en-US" altLang="ja-JP" dirty="0"/>
              <a:t>inventories </a:t>
            </a:r>
            <a:r>
              <a:rPr lang="en-US" altLang="ja-JP" smtClean="0"/>
              <a:t>will be crucial </a:t>
            </a:r>
            <a:r>
              <a:rPr lang="en-US" altLang="ja-JP" dirty="0" smtClean="0"/>
              <a:t>to climate </a:t>
            </a:r>
            <a:r>
              <a:rPr lang="en-US" altLang="ja-JP" dirty="0"/>
              <a:t>policy.  </a:t>
            </a:r>
            <a:endParaRPr lang="ja-JP" altLang="en-US" dirty="0"/>
          </a:p>
        </p:txBody>
      </p:sp>
      <p:sp>
        <p:nvSpPr>
          <p:cNvPr id="5" name="スライド番号プレースホルダ 1"/>
          <p:cNvSpPr txBox="1">
            <a:spLocks noGrp="1"/>
          </p:cNvSpPr>
          <p:nvPr/>
        </p:nvSpPr>
        <p:spPr bwMode="auto">
          <a:xfrm>
            <a:off x="8471188" y="6258458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11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9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337088" y="376171"/>
            <a:ext cx="462890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GHG measurements from space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スライド番号プレースホルダ 1"/>
          <p:cNvSpPr txBox="1">
            <a:spLocks noGrp="1"/>
          </p:cNvSpPr>
          <p:nvPr/>
        </p:nvSpPr>
        <p:spPr bwMode="auto">
          <a:xfrm>
            <a:off x="8471188" y="6258458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2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126999"/>
              </p:ext>
            </p:extLst>
          </p:nvPr>
        </p:nvGraphicFramePr>
        <p:xfrm>
          <a:off x="204603" y="1432632"/>
          <a:ext cx="8289063" cy="519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769"/>
                <a:gridCol w="1506071"/>
                <a:gridCol w="1729498"/>
                <a:gridCol w="1770874"/>
                <a:gridCol w="1809851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SCIAMACHY</a:t>
                      </a:r>
                    </a:p>
                    <a:p>
                      <a:pPr algn="ctr"/>
                      <a:r>
                        <a:rPr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 (2002 - 2012) </a:t>
                      </a:r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GOSAT </a:t>
                      </a:r>
                    </a:p>
                    <a:p>
                      <a:pPr algn="ctr"/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(2009 - ) </a:t>
                      </a:r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OCO-2 (2014-)OCO-3 (2018) </a:t>
                      </a:r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GHGsat (2016-)</a:t>
                      </a:r>
                      <a:endParaRPr kumimoji="1" lang="ja-JP" altLang="en-US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3322">
                <a:tc>
                  <a:txBody>
                    <a:bodyPr/>
                    <a:lstStyle/>
                    <a:p>
                      <a:pPr algn="ctr"/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3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TanSat (2016-)</a:t>
                      </a:r>
                      <a:endParaRPr kumimoji="1" lang="ja-JP" altLang="en-US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TROPOMI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(2017)  </a:t>
                      </a:r>
                      <a:endParaRPr kumimoji="1" lang="ja-JP" altLang="en-US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30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GOSAT-2 (2018-)</a:t>
                      </a:r>
                      <a:endParaRPr lang="ja-JP" altLang="en-US" sz="1300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300" b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MERLIN (2020)</a:t>
                      </a:r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GeoCARB</a:t>
                      </a:r>
                      <a:endParaRPr kumimoji="1" lang="ja-JP" altLang="en-US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3212">
                <a:tc>
                  <a:txBody>
                    <a:bodyPr/>
                    <a:lstStyle/>
                    <a:p>
                      <a:pPr algn="ctr"/>
                      <a:endParaRPr kumimoji="1" lang="en-US" altLang="ja-JP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13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3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MicroCarb (2020)</a:t>
                      </a:r>
                      <a:endParaRPr lang="ja-JP" altLang="en-US" sz="1300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ASCENDS </a:t>
                      </a:r>
                      <a:r>
                        <a:rPr lang="en-US" altLang="ja-JP" sz="1300" b="0" dirty="0" smtClean="0"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(2021)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50" charset="-128"/>
                          <a:cs typeface="Arial" panose="020B0604020202020204" pitchFamily="34" charset="0"/>
                        </a:rPr>
                        <a:t>CarbonSat  (2022) </a:t>
                      </a:r>
                      <a:endParaRPr kumimoji="1" lang="ja-JP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1300" dirty="0"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942">
                <a:tc>
                  <a:txBody>
                    <a:bodyPr/>
                    <a:lstStyle/>
                    <a:p>
                      <a:pPr algn="ctr"/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en-US" altLang="ja-JP" sz="9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7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07" y="2389191"/>
            <a:ext cx="1388886" cy="69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C:\dcrisp\OCO\Internaltional_Affairs\GOSAT\GOSAT_Information\GOSAT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824" y="2350582"/>
            <a:ext cx="1347091" cy="77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D:\CO2\文档\会议\AGU_2011_FALL_MEETING\ppt\2011-11-08上海会议材料\碳卫星展板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9172" r="2556" b="34370"/>
          <a:stretch>
            <a:fillRect/>
          </a:stretch>
        </p:blipFill>
        <p:spPr bwMode="auto">
          <a:xfrm>
            <a:off x="398967" y="3926695"/>
            <a:ext cx="1082520" cy="84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O2DIAL"/>
          <p:cNvPicPr>
            <a:picLocks noChangeAspect="1" noChangeArrowheads="1"/>
          </p:cNvPicPr>
          <p:nvPr/>
        </p:nvPicPr>
        <p:blipFill>
          <a:blip r:embed="rId5" cstate="print"/>
          <a:srcRect t="3224"/>
          <a:stretch>
            <a:fillRect/>
          </a:stretch>
        </p:blipFill>
        <p:spPr bwMode="auto">
          <a:xfrm>
            <a:off x="2054338" y="5313822"/>
            <a:ext cx="842752" cy="124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4609" y="5344985"/>
            <a:ext cx="1157651" cy="117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Vue réaliste MicroCarb avec copyright en overl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2" y="5265146"/>
            <a:ext cx="1233258" cy="8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C:\dcrisp\OCO\Images\Observatory_Illustrations\oco_hires_3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3260891" y="2336726"/>
            <a:ext cx="1637381" cy="86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6803" y="3971424"/>
            <a:ext cx="1383113" cy="82087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3706" y="2238404"/>
            <a:ext cx="1603091" cy="106872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2607" y="4002032"/>
            <a:ext cx="1350498" cy="759655"/>
          </a:xfrm>
          <a:prstGeom prst="rect">
            <a:avLst/>
          </a:prstGeom>
        </p:spPr>
      </p:pic>
      <p:pic>
        <p:nvPicPr>
          <p:cNvPr id="27" name="Picture 2" descr="「GOSAT-2」の画像検索結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02" y="3883212"/>
            <a:ext cx="1404126" cy="93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69601" y="3926695"/>
            <a:ext cx="1007956" cy="917239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4"/>
          <a:srcRect l="46564" t="57064" r="15681" b="11810"/>
          <a:stretch/>
        </p:blipFill>
        <p:spPr>
          <a:xfrm>
            <a:off x="6965990" y="2238404"/>
            <a:ext cx="1414657" cy="8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46848" y="264852"/>
            <a:ext cx="5791200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Intercomparison between Instruments</a:t>
            </a:r>
          </a:p>
          <a:p>
            <a:pPr algn="ctr"/>
            <a:r>
              <a:rPr lang="en-US" altLang="ja-JP" sz="1400" dirty="0" smtClean="0">
                <a:solidFill>
                  <a:schemeClr val="bg1"/>
                </a:solidFill>
              </a:rPr>
              <a:t>Steps Towards contribution to GHG Anthropogenic Emission Inventory 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スライド番号プレースホルダ 1"/>
          <p:cNvSpPr txBox="1">
            <a:spLocks noGrp="1"/>
          </p:cNvSpPr>
          <p:nvPr/>
        </p:nvSpPr>
        <p:spPr bwMode="auto">
          <a:xfrm>
            <a:off x="8394107" y="6248400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3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4643" y="2996005"/>
            <a:ext cx="2844410" cy="36933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Radiance Spectra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86657" y="1384169"/>
            <a:ext cx="2057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Challenges</a:t>
            </a:r>
            <a:endParaRPr kumimoji="0" lang="ja-JP" altLang="en-US" sz="18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7200" y="1919654"/>
            <a:ext cx="2880432" cy="64632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Pre-launch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Radiometric Standard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20806" y="4164687"/>
            <a:ext cx="2853095" cy="36933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GHG Column </a:t>
            </a:r>
            <a:r>
              <a:rPr lang="en-US" altLang="ja-JP" dirty="0"/>
              <a:t>D</a:t>
            </a:r>
            <a:r>
              <a:rPr lang="en-US" altLang="ja-JP" dirty="0" smtClean="0"/>
              <a:t>ensity 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9491" y="5625835"/>
            <a:ext cx="2844410" cy="36933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/>
              <a:t>Global and Regional Flux 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14800" y="2934368"/>
            <a:ext cx="3660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latinLnBrk="1" hangingPunct="0"/>
            <a:r>
              <a:rPr lang="en-US" altLang="ja-JP" i="1" dirty="0" smtClean="0"/>
              <a:t>High spectral resolution data with different type of spectrometers</a:t>
            </a:r>
            <a:endParaRPr lang="ja-JP" altLang="en-US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91000" y="5528074"/>
            <a:ext cx="384871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altLang="ja-JP" i="1" dirty="0"/>
              <a:t>Selection spatio-temporal sampling Pattern from limited number of data and spatial </a:t>
            </a:r>
            <a:r>
              <a:rPr lang="en-US" altLang="ja-JP" i="1" dirty="0" smtClean="0"/>
              <a:t>resolution</a:t>
            </a:r>
            <a:endParaRPr lang="en-US" altLang="ja-JP" i="1" dirty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105082" y="4072352"/>
            <a:ext cx="4020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latinLnBrk="1" hangingPunct="0"/>
            <a:r>
              <a:rPr lang="en-US" altLang="ja-JP" i="1" dirty="0" smtClean="0"/>
              <a:t>Topography, Observation geometry, aerosol scattering, </a:t>
            </a:r>
          </a:p>
          <a:p>
            <a:pPr algn="ctr" rtl="0" latinLnBrk="1" hangingPunct="0"/>
            <a:r>
              <a:rPr lang="en-US" altLang="ja-JP" i="1" dirty="0" smtClean="0"/>
              <a:t>instrument degradation </a:t>
            </a:r>
            <a:endParaRPr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39140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2423136" y="333254"/>
            <a:ext cx="4621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GOSAT Operation and Research Progress </a:t>
            </a:r>
          </a:p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since its Launch</a:t>
            </a:r>
            <a:endParaRPr lang="en-US" altLang="ja-JP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85051" y="1597951"/>
            <a:ext cx="3438025" cy="4525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8" dirty="0">
                <a:solidFill>
                  <a:schemeClr val="tx1"/>
                </a:solidFill>
              </a:rPr>
              <a:t>Frequent and global CO</a:t>
            </a:r>
            <a:r>
              <a:rPr lang="en-US" altLang="ja-JP" sz="1108" baseline="-25000" dirty="0">
                <a:solidFill>
                  <a:schemeClr val="tx1"/>
                </a:solidFill>
              </a:rPr>
              <a:t>2</a:t>
            </a:r>
            <a:r>
              <a:rPr lang="en-US" altLang="ja-JP" sz="1108" dirty="0">
                <a:solidFill>
                  <a:schemeClr val="tx1"/>
                </a:solidFill>
              </a:rPr>
              <a:t> distribution  </a:t>
            </a:r>
          </a:p>
          <a:p>
            <a:endParaRPr lang="en-US" altLang="ja-JP" sz="1108" dirty="0">
              <a:solidFill>
                <a:schemeClr val="tx1"/>
              </a:solidFill>
            </a:endParaRPr>
          </a:p>
          <a:p>
            <a:endParaRPr lang="en-US" altLang="ja-JP" sz="1108" dirty="0">
              <a:solidFill>
                <a:schemeClr val="tx1"/>
              </a:solidFill>
            </a:endParaRPr>
          </a:p>
          <a:p>
            <a:r>
              <a:rPr lang="en-US" altLang="ja-JP" sz="1108" dirty="0">
                <a:solidFill>
                  <a:schemeClr val="tx1"/>
                </a:solidFill>
              </a:rPr>
              <a:t>2011 Butz et al.</a:t>
            </a:r>
          </a:p>
          <a:p>
            <a:r>
              <a:rPr lang="en-US" altLang="ja-JP" sz="1108" dirty="0">
                <a:solidFill>
                  <a:schemeClr val="tx1"/>
                </a:solidFill>
              </a:rPr>
              <a:t>the accuracy of 2 ppm or 0.5% for CO</a:t>
            </a:r>
            <a:r>
              <a:rPr lang="en-US" altLang="ja-JP" sz="1108" baseline="-25000" dirty="0">
                <a:solidFill>
                  <a:schemeClr val="tx1"/>
                </a:solidFill>
              </a:rPr>
              <a:t>2</a:t>
            </a:r>
            <a:r>
              <a:rPr lang="en-US" altLang="ja-JP" sz="1108" dirty="0">
                <a:solidFill>
                  <a:schemeClr val="tx1"/>
                </a:solidFill>
              </a:rPr>
              <a:t>  and 13 ppb or 0.7% for CH</a:t>
            </a:r>
            <a:r>
              <a:rPr lang="en-US" altLang="ja-JP" sz="1108" baseline="-25000" dirty="0">
                <a:solidFill>
                  <a:schemeClr val="tx1"/>
                </a:solidFill>
              </a:rPr>
              <a:t>4</a:t>
            </a:r>
            <a:endParaRPr lang="en-US" altLang="ja-JP" sz="1108" dirty="0">
              <a:solidFill>
                <a:schemeClr val="tx1"/>
              </a:solidFill>
            </a:endParaRPr>
          </a:p>
          <a:p>
            <a:endParaRPr lang="en-US" altLang="ja-JP" sz="1108" dirty="0">
              <a:solidFill>
                <a:schemeClr val="tx1"/>
              </a:solidFill>
            </a:endParaRPr>
          </a:p>
          <a:p>
            <a:r>
              <a:rPr lang="en-US" altLang="ja-JP" sz="1108" dirty="0">
                <a:solidFill>
                  <a:schemeClr val="tx1"/>
                </a:solidFill>
              </a:rPr>
              <a:t>Global flux inversion (b)</a:t>
            </a:r>
          </a:p>
          <a:p>
            <a:endParaRPr lang="en-US" altLang="ja-JP" sz="1108" dirty="0">
              <a:solidFill>
                <a:schemeClr val="tx1"/>
              </a:solidFill>
            </a:endParaRPr>
          </a:p>
          <a:p>
            <a:r>
              <a:rPr lang="en-US" altLang="ja-JP" sz="1108" dirty="0">
                <a:solidFill>
                  <a:schemeClr val="tx1"/>
                </a:solidFill>
              </a:rPr>
              <a:t>2011 Joiner et al. and Frankenberg et al.</a:t>
            </a:r>
          </a:p>
          <a:p>
            <a:r>
              <a:rPr lang="en-US" altLang="ja-JP" sz="1108" dirty="0">
                <a:solidFill>
                  <a:schemeClr val="tx1"/>
                </a:solidFill>
              </a:rPr>
              <a:t>Solar induced Chlorophyll Fluorescence (c)</a:t>
            </a:r>
          </a:p>
          <a:p>
            <a:endParaRPr lang="en-US" altLang="ja-JP" sz="1108" dirty="0">
              <a:solidFill>
                <a:schemeClr val="tx1"/>
              </a:solidFill>
            </a:endParaRPr>
          </a:p>
          <a:p>
            <a:r>
              <a:rPr lang="en-US" altLang="ja-JP" sz="1108" dirty="0">
                <a:solidFill>
                  <a:schemeClr val="tx1"/>
                </a:solidFill>
              </a:rPr>
              <a:t>Long term CO</a:t>
            </a:r>
            <a:r>
              <a:rPr lang="en-US" altLang="ja-JP" sz="1108" baseline="-25000" dirty="0">
                <a:solidFill>
                  <a:schemeClr val="tx1"/>
                </a:solidFill>
              </a:rPr>
              <a:t>2</a:t>
            </a:r>
            <a:r>
              <a:rPr lang="en-US" altLang="ja-JP" sz="1108" dirty="0">
                <a:solidFill>
                  <a:schemeClr val="tx1"/>
                </a:solidFill>
              </a:rPr>
              <a:t> and CH</a:t>
            </a:r>
            <a:r>
              <a:rPr lang="en-US" altLang="ja-JP" sz="1108" baseline="-25000" dirty="0">
                <a:solidFill>
                  <a:schemeClr val="tx1"/>
                </a:solidFill>
              </a:rPr>
              <a:t>4</a:t>
            </a:r>
            <a:r>
              <a:rPr lang="en-US" altLang="ja-JP" sz="1108" dirty="0">
                <a:solidFill>
                  <a:schemeClr val="tx1"/>
                </a:solidFill>
              </a:rPr>
              <a:t> (d) </a:t>
            </a:r>
          </a:p>
          <a:p>
            <a:endParaRPr lang="en-US" altLang="ja-JP" sz="1108" dirty="0">
              <a:solidFill>
                <a:schemeClr val="tx1"/>
              </a:solidFill>
            </a:endParaRPr>
          </a:p>
          <a:p>
            <a:endParaRPr lang="en-US" altLang="ja-JP" sz="1108" dirty="0">
              <a:solidFill>
                <a:schemeClr val="tx1"/>
              </a:solidFill>
            </a:endParaRPr>
          </a:p>
          <a:p>
            <a:r>
              <a:rPr lang="en-US" altLang="ja-JP" sz="1108" dirty="0">
                <a:solidFill>
                  <a:schemeClr val="tx1"/>
                </a:solidFill>
              </a:rPr>
              <a:t> </a:t>
            </a:r>
          </a:p>
          <a:p>
            <a:pPr lvl="0" eaLnBrk="0" hangingPunct="0"/>
            <a:r>
              <a:rPr lang="en-US" altLang="ja-JP" sz="1108" dirty="0">
                <a:solidFill>
                  <a:schemeClr val="tx1"/>
                </a:solidFill>
              </a:rPr>
              <a:t>2015 Turner et al. (e)</a:t>
            </a:r>
          </a:p>
          <a:p>
            <a:pPr lvl="0" eaLnBrk="0" hangingPunct="0"/>
            <a:r>
              <a:rPr lang="en-US" altLang="ja-JP" sz="1108" dirty="0">
                <a:solidFill>
                  <a:schemeClr val="tx1"/>
                </a:solidFill>
              </a:rPr>
              <a:t>North American CH</a:t>
            </a:r>
            <a:r>
              <a:rPr lang="en-US" altLang="ja-JP" sz="1108" baseline="-25000" dirty="0">
                <a:solidFill>
                  <a:schemeClr val="tx1"/>
                </a:solidFill>
              </a:rPr>
              <a:t>4</a:t>
            </a:r>
            <a:r>
              <a:rPr lang="en-US" altLang="ja-JP" sz="1108" dirty="0">
                <a:solidFill>
                  <a:schemeClr val="tx1"/>
                </a:solidFill>
              </a:rPr>
              <a:t> emissions using prior information on source locations &lt;aggregation, emission source classification&gt;</a:t>
            </a:r>
          </a:p>
          <a:p>
            <a:endParaRPr lang="en-US" altLang="ja-JP" sz="1108" dirty="0">
              <a:solidFill>
                <a:schemeClr val="tx1"/>
              </a:solidFill>
            </a:endParaRPr>
          </a:p>
          <a:p>
            <a:r>
              <a:rPr lang="en-US" altLang="ja-JP" sz="1108" dirty="0">
                <a:solidFill>
                  <a:schemeClr val="tx1"/>
                </a:solidFill>
              </a:rPr>
              <a:t>Flux Emission from CH</a:t>
            </a:r>
            <a:r>
              <a:rPr lang="en-US" altLang="ja-JP" sz="1108" baseline="-25000" dirty="0">
                <a:solidFill>
                  <a:schemeClr val="tx1"/>
                </a:solidFill>
              </a:rPr>
              <a:t>4</a:t>
            </a:r>
            <a:r>
              <a:rPr lang="en-US" altLang="ja-JP" sz="1108" dirty="0">
                <a:solidFill>
                  <a:schemeClr val="tx1"/>
                </a:solidFill>
              </a:rPr>
              <a:t> point sources</a:t>
            </a:r>
          </a:p>
          <a:p>
            <a:endParaRPr lang="en-US" altLang="ja-JP" sz="1108" dirty="0">
              <a:solidFill>
                <a:schemeClr val="tx1"/>
              </a:solidFill>
            </a:endParaRPr>
          </a:p>
          <a:p>
            <a:r>
              <a:rPr lang="en-US" altLang="ja-JP" sz="1108" dirty="0">
                <a:solidFill>
                  <a:schemeClr val="tx1"/>
                </a:solidFill>
              </a:rPr>
              <a:t>Goal</a:t>
            </a:r>
          </a:p>
          <a:p>
            <a:r>
              <a:rPr lang="en-US" altLang="ja-JP" sz="1108" dirty="0">
                <a:solidFill>
                  <a:schemeClr val="tx1"/>
                </a:solidFill>
              </a:rPr>
              <a:t>City level CO</a:t>
            </a:r>
            <a:r>
              <a:rPr lang="en-US" altLang="ja-JP" sz="1108" baseline="-25000" dirty="0">
                <a:solidFill>
                  <a:schemeClr val="tx1"/>
                </a:solidFill>
              </a:rPr>
              <a:t>2</a:t>
            </a:r>
            <a:r>
              <a:rPr lang="en-US" altLang="ja-JP" sz="1108" dirty="0">
                <a:solidFill>
                  <a:schemeClr val="tx1"/>
                </a:solidFill>
              </a:rPr>
              <a:t> flux estimation with source classification 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40492" y="4142793"/>
            <a:ext cx="1762109" cy="88854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14817" y="1469990"/>
            <a:ext cx="1613464" cy="99776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22976" y="2644040"/>
            <a:ext cx="1828578" cy="1234987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 bwMode="auto">
          <a:xfrm rot="5400000">
            <a:off x="-2160279" y="3747721"/>
            <a:ext cx="5204926" cy="710831"/>
          </a:xfrm>
          <a:prstGeom prst="rightArrow">
            <a:avLst>
              <a:gd name="adj1" fmla="val 50000"/>
              <a:gd name="adj2" fmla="val 1461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477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Launch                                                   </a:t>
            </a:r>
            <a:r>
              <a:rPr lang="en-US" altLang="ja-JP" sz="1477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  </a:t>
            </a:r>
            <a:r>
              <a:rPr lang="en-US" altLang="ja-JP" sz="1477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2017</a:t>
            </a:r>
            <a:endParaRPr lang="ja-JP" altLang="en-US" sz="1477" dirty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312418" y="1378751"/>
            <a:ext cx="2690160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92" u="sng" dirty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Instrument</a:t>
            </a:r>
            <a:r>
              <a:rPr lang="en-US" altLang="ja-JP" sz="1292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</a:t>
            </a:r>
            <a:r>
              <a:rPr lang="en-US" altLang="ja-JP" sz="1292" u="sng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 Processing</a:t>
            </a:r>
            <a:endParaRPr lang="ja-JP" altLang="en-US" sz="1292" u="sng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654252" y="5245328"/>
            <a:ext cx="1348375" cy="111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8" dirty="0">
                <a:solidFill>
                  <a:schemeClr val="tx1"/>
                </a:solidFill>
              </a:rPr>
              <a:t>Level 1 V201 (2015)</a:t>
            </a:r>
          </a:p>
          <a:p>
            <a:r>
              <a:rPr lang="en-US" altLang="ja-JP" sz="1108" dirty="0">
                <a:solidFill>
                  <a:schemeClr val="tx1"/>
                </a:solidFill>
              </a:rPr>
              <a:t>Long-term uniform quality data set</a:t>
            </a:r>
          </a:p>
          <a:p>
            <a:endParaRPr lang="en-US" altLang="ja-JP" sz="1108" dirty="0">
              <a:solidFill>
                <a:schemeClr val="tx1"/>
              </a:solidFill>
            </a:endParaRPr>
          </a:p>
          <a:p>
            <a:r>
              <a:rPr lang="en-US" altLang="ja-JP" sz="1108" dirty="0">
                <a:solidFill>
                  <a:schemeClr val="tx1"/>
                </a:solidFill>
              </a:rPr>
              <a:t>V210 (2017)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051553" y="1586344"/>
            <a:ext cx="1688740" cy="503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8" dirty="0">
                <a:solidFill>
                  <a:srgbClr val="0000FF"/>
                </a:solidFill>
              </a:rPr>
              <a:t>Feb. 2009</a:t>
            </a:r>
          </a:p>
          <a:p>
            <a:r>
              <a:rPr lang="en-US" altLang="ja-JP" sz="1108" dirty="0">
                <a:solidFill>
                  <a:srgbClr val="0000FF"/>
                </a:solidFill>
              </a:rPr>
              <a:t>The first very-high spectral resolution spectrometer to measure column-averaged dry air mole fractions of CO</a:t>
            </a:r>
            <a:r>
              <a:rPr lang="en-US" altLang="ja-JP" sz="1108" baseline="-25000" dirty="0">
                <a:solidFill>
                  <a:srgbClr val="0000FF"/>
                </a:solidFill>
              </a:rPr>
              <a:t>2</a:t>
            </a:r>
            <a:r>
              <a:rPr lang="en-US" altLang="ja-JP" sz="1108" dirty="0">
                <a:solidFill>
                  <a:srgbClr val="0000FF"/>
                </a:solidFill>
              </a:rPr>
              <a:t> and CH</a:t>
            </a:r>
            <a:r>
              <a:rPr lang="en-US" altLang="ja-JP" sz="1108" baseline="-25000" dirty="0">
                <a:solidFill>
                  <a:srgbClr val="0000FF"/>
                </a:solidFill>
              </a:rPr>
              <a:t>4</a:t>
            </a:r>
            <a:r>
              <a:rPr lang="en-US" altLang="ja-JP" sz="1108" dirty="0">
                <a:solidFill>
                  <a:srgbClr val="0000FF"/>
                </a:solidFill>
              </a:rPr>
              <a:t> globally</a:t>
            </a:r>
          </a:p>
          <a:p>
            <a:endParaRPr lang="en-US" altLang="ja-JP" sz="1108" dirty="0">
              <a:solidFill>
                <a:srgbClr val="0000FF"/>
              </a:solidFill>
            </a:endParaRPr>
          </a:p>
          <a:p>
            <a:endParaRPr lang="en-US" altLang="ja-JP" sz="1108" dirty="0">
              <a:solidFill>
                <a:srgbClr val="0000FF"/>
              </a:solidFill>
            </a:endParaRPr>
          </a:p>
          <a:p>
            <a:endParaRPr lang="en-US" altLang="ja-JP" sz="1108" dirty="0">
              <a:solidFill>
                <a:srgbClr val="0000FF"/>
              </a:solidFill>
            </a:endParaRPr>
          </a:p>
          <a:p>
            <a:endParaRPr lang="en-US" altLang="ja-JP" sz="1108" dirty="0">
              <a:solidFill>
                <a:srgbClr val="0000FF"/>
              </a:solidFill>
            </a:endParaRPr>
          </a:p>
          <a:p>
            <a:endParaRPr lang="en-US" altLang="ja-JP" sz="1108" dirty="0">
              <a:solidFill>
                <a:srgbClr val="0000FF"/>
              </a:solidFill>
            </a:endParaRPr>
          </a:p>
          <a:p>
            <a:endParaRPr lang="en-US" altLang="ja-JP" sz="1108" dirty="0">
              <a:solidFill>
                <a:srgbClr val="0000FF"/>
              </a:solidFill>
            </a:endParaRPr>
          </a:p>
          <a:p>
            <a:endParaRPr lang="en-US" altLang="ja-JP" sz="1108" dirty="0">
              <a:solidFill>
                <a:srgbClr val="0000FF"/>
              </a:solidFill>
            </a:endParaRPr>
          </a:p>
          <a:p>
            <a:endParaRPr lang="en-US" altLang="ja-JP" sz="1108" dirty="0">
              <a:solidFill>
                <a:srgbClr val="0000FF"/>
              </a:solidFill>
            </a:endParaRPr>
          </a:p>
          <a:p>
            <a:r>
              <a:rPr lang="en-US" altLang="ja-JP" sz="1108" dirty="0">
                <a:solidFill>
                  <a:srgbClr val="0000FF"/>
                </a:solidFill>
              </a:rPr>
              <a:t>Jul. 2014</a:t>
            </a:r>
          </a:p>
          <a:p>
            <a:r>
              <a:rPr lang="en-US" altLang="ja-JP" sz="1108" dirty="0">
                <a:solidFill>
                  <a:srgbClr val="0000FF"/>
                </a:solidFill>
              </a:rPr>
              <a:t>OCO-2</a:t>
            </a:r>
            <a:r>
              <a:rPr lang="ja-JP" altLang="en-US" sz="1108" dirty="0">
                <a:solidFill>
                  <a:srgbClr val="0000FF"/>
                </a:solidFill>
              </a:rPr>
              <a:t> </a:t>
            </a:r>
            <a:r>
              <a:rPr lang="en-US" altLang="ja-JP" sz="1108" dirty="0">
                <a:solidFill>
                  <a:srgbClr val="0000FF"/>
                </a:solidFill>
              </a:rPr>
              <a:t>launch</a:t>
            </a:r>
          </a:p>
          <a:p>
            <a:endParaRPr lang="en-US" altLang="ja-JP" sz="1108" dirty="0">
              <a:solidFill>
                <a:srgbClr val="0000FF"/>
              </a:solidFill>
            </a:endParaRPr>
          </a:p>
          <a:p>
            <a:r>
              <a:rPr lang="en-US" altLang="ja-JP" sz="1108" dirty="0">
                <a:solidFill>
                  <a:srgbClr val="0000FF"/>
                </a:solidFill>
              </a:rPr>
              <a:t>Pointing mechanism switched to the secondary </a:t>
            </a:r>
          </a:p>
          <a:p>
            <a:r>
              <a:rPr lang="en-US" altLang="ja-JP" sz="1108" dirty="0">
                <a:solidFill>
                  <a:srgbClr val="0000FF"/>
                </a:solidFill>
              </a:rPr>
              <a:t>(Jan. 2015)</a:t>
            </a:r>
          </a:p>
          <a:p>
            <a:endParaRPr lang="en-US" altLang="ja-JP" sz="1108" dirty="0">
              <a:solidFill>
                <a:srgbClr val="0000FF"/>
              </a:solidFill>
            </a:endParaRPr>
          </a:p>
          <a:p>
            <a:pPr lvl="0"/>
            <a:r>
              <a:rPr lang="en-US" altLang="ja-JP" sz="1108" dirty="0">
                <a:solidFill>
                  <a:srgbClr val="0000FF"/>
                </a:solidFill>
              </a:rPr>
              <a:t>2-axis agile pointing system effectively collects science data over regions and areas of special interest.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584575" y="5013962"/>
            <a:ext cx="1380506" cy="24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15" dirty="0">
                <a:solidFill>
                  <a:srgbClr val="000000"/>
                </a:solidFill>
              </a:rPr>
              <a:t>(d) NIES/JAXA/MOE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572433" y="3834452"/>
            <a:ext cx="1345240" cy="24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15" dirty="0">
                <a:solidFill>
                  <a:srgbClr val="000000"/>
                </a:solidFill>
              </a:rPr>
              <a:t>(b) Houweling  et al.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734025" y="6353324"/>
            <a:ext cx="1083951" cy="24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15" dirty="0">
                <a:solidFill>
                  <a:srgbClr val="000000"/>
                </a:solidFill>
              </a:rPr>
              <a:t>(e) Turner et al.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459541" y="2442128"/>
            <a:ext cx="1439818" cy="24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15" dirty="0">
                <a:solidFill>
                  <a:srgbClr val="000000"/>
                </a:solidFill>
              </a:rPr>
              <a:t>(a) Hammerling et al. 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7686261" y="2500301"/>
            <a:ext cx="1348375" cy="43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8" dirty="0">
                <a:solidFill>
                  <a:schemeClr val="tx1"/>
                </a:solidFill>
              </a:rPr>
              <a:t>Non-linearity corrections 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306" y="5288723"/>
            <a:ext cx="1686955" cy="1116367"/>
          </a:xfrm>
          <a:prstGeom prst="rect">
            <a:avLst/>
          </a:prstGeom>
        </p:spPr>
      </p:pic>
      <p:sp>
        <p:nvSpPr>
          <p:cNvPr id="181" name="正方形/長方形 180"/>
          <p:cNvSpPr/>
          <p:nvPr/>
        </p:nvSpPr>
        <p:spPr>
          <a:xfrm>
            <a:off x="6804711" y="4142792"/>
            <a:ext cx="1460656" cy="248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15" dirty="0">
                <a:solidFill>
                  <a:srgbClr val="000000"/>
                </a:solidFill>
              </a:rPr>
              <a:t>(C) Frankenberg et al.</a:t>
            </a:r>
          </a:p>
        </p:txBody>
      </p:sp>
      <p:pic>
        <p:nvPicPr>
          <p:cNvPr id="182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562" y="3038423"/>
            <a:ext cx="1897816" cy="106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スライド番号プレースホルダ 1"/>
          <p:cNvSpPr txBox="1">
            <a:spLocks noGrp="1"/>
          </p:cNvSpPr>
          <p:nvPr/>
        </p:nvSpPr>
        <p:spPr bwMode="auto">
          <a:xfrm>
            <a:off x="8471188" y="6258458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4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70481" y="1524000"/>
            <a:ext cx="8524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Japanese GOSAT </a:t>
            </a:r>
            <a:r>
              <a:rPr lang="en-US" altLang="ja-JP" dirty="0">
                <a:solidFill>
                  <a:schemeClr val="tx1"/>
                </a:solidFill>
              </a:rPr>
              <a:t>and </a:t>
            </a:r>
            <a:r>
              <a:rPr lang="en-US" altLang="ja-JP" dirty="0" smtClean="0">
                <a:solidFill>
                  <a:schemeClr val="tx1"/>
                </a:solidFill>
              </a:rPr>
              <a:t>US OCO-2 </a:t>
            </a:r>
            <a:r>
              <a:rPr lang="en-US" altLang="ja-JP" dirty="0">
                <a:solidFill>
                  <a:schemeClr val="tx1"/>
                </a:solidFill>
              </a:rPr>
              <a:t>have different observation strategies</a:t>
            </a:r>
            <a:r>
              <a:rPr lang="en-US" altLang="ja-JP" dirty="0" smtClean="0">
                <a:solidFill>
                  <a:schemeClr val="tx1"/>
                </a:solidFill>
              </a:rPr>
              <a:t>.</a:t>
            </a:r>
          </a:p>
          <a:p>
            <a:pPr marL="316531" indent="-31653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marL="316531" indent="-31653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TANSO-FTS </a:t>
            </a:r>
            <a:r>
              <a:rPr lang="en-US" altLang="ja-JP" dirty="0">
                <a:solidFill>
                  <a:schemeClr val="tx1"/>
                </a:solidFill>
              </a:rPr>
              <a:t>onboard GOSAT has wide spectral coverage from SWIR to TIR and an agile pointing system at the expense of spatial context, while OCO-2 targets CO</a:t>
            </a:r>
            <a:r>
              <a:rPr lang="en-US" altLang="ja-JP" baseline="-25000" dirty="0">
                <a:solidFill>
                  <a:schemeClr val="tx1"/>
                </a:solidFill>
              </a:rPr>
              <a:t>2</a:t>
            </a:r>
            <a:r>
              <a:rPr lang="en-US" altLang="ja-JP" dirty="0">
                <a:solidFill>
                  <a:schemeClr val="tx1"/>
                </a:solidFill>
              </a:rPr>
              <a:t> with higher spatial resolution using imaging grating spectrometers.  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316531" indent="-31653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marL="316531" indent="-316531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Since </a:t>
            </a:r>
            <a:r>
              <a:rPr lang="en-US" altLang="ja-JP" dirty="0">
                <a:solidFill>
                  <a:schemeClr val="tx1"/>
                </a:solidFill>
              </a:rPr>
              <a:t>the early phase of the two projects, both teams have worked </a:t>
            </a:r>
            <a:r>
              <a:rPr lang="en-US" altLang="ja-JP" dirty="0" smtClean="0">
                <a:solidFill>
                  <a:schemeClr val="tx1"/>
                </a:solidFill>
              </a:rPr>
              <a:t>to </a:t>
            </a:r>
            <a:r>
              <a:rPr lang="en-US" altLang="ja-JP" dirty="0">
                <a:solidFill>
                  <a:schemeClr val="tx1"/>
                </a:solidFill>
              </a:rPr>
              <a:t>demonstrate the effectiveness of satellite greenhouse gases observation. 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524000" y="228600"/>
            <a:ext cx="6145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International </a:t>
            </a:r>
            <a:r>
              <a:rPr lang="en-US" altLang="ja-JP" sz="2000" dirty="0" smtClean="0">
                <a:solidFill>
                  <a:schemeClr val="bg1"/>
                </a:solidFill>
              </a:rPr>
              <a:t>Effort </a:t>
            </a:r>
            <a:r>
              <a:rPr lang="en-US" altLang="ja-JP" sz="2000" dirty="0" smtClean="0">
                <a:solidFill>
                  <a:schemeClr val="bg1"/>
                </a:solidFill>
              </a:rPr>
              <a:t>to </a:t>
            </a:r>
            <a:r>
              <a:rPr lang="en-US" altLang="ja-JP" sz="2000" dirty="0" smtClean="0">
                <a:solidFill>
                  <a:schemeClr val="bg1"/>
                </a:solidFill>
              </a:rPr>
              <a:t>Demonstrate </a:t>
            </a:r>
            <a:r>
              <a:rPr lang="en-US" altLang="ja-JP" sz="2000" dirty="0">
                <a:solidFill>
                  <a:schemeClr val="bg1"/>
                </a:solidFill>
              </a:rPr>
              <a:t>the </a:t>
            </a:r>
            <a:r>
              <a:rPr lang="en-US" altLang="ja-JP" sz="2000" dirty="0" smtClean="0">
                <a:solidFill>
                  <a:schemeClr val="bg1"/>
                </a:solidFill>
              </a:rPr>
              <a:t>Reliability 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of </a:t>
            </a:r>
            <a:r>
              <a:rPr lang="en-US" altLang="ja-JP" sz="2000" dirty="0" smtClean="0">
                <a:solidFill>
                  <a:schemeClr val="bg1"/>
                </a:solidFill>
              </a:rPr>
              <a:t>Satellite GHGs observations. </a:t>
            </a:r>
            <a:endParaRPr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 1"/>
          <p:cNvSpPr txBox="1">
            <a:spLocks noGrp="1"/>
          </p:cNvSpPr>
          <p:nvPr/>
        </p:nvSpPr>
        <p:spPr bwMode="auto">
          <a:xfrm>
            <a:off x="8471188" y="6258458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5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2365" y="246038"/>
            <a:ext cx="5161631" cy="633046"/>
          </a:xfrm>
        </p:spPr>
        <p:txBody>
          <a:bodyPr/>
          <a:lstStyle/>
          <a:p>
            <a:pPr algn="ctr"/>
            <a:r>
              <a:rPr lang="en-US" altLang="ja-JP" sz="1800" dirty="0"/>
              <a:t>International Collaboration to Demonstrate the Reliability of the GHG Monitoring from </a:t>
            </a:r>
            <a:r>
              <a:rPr lang="en-US" altLang="ja-JP" sz="1800" dirty="0" smtClean="0"/>
              <a:t>Space</a:t>
            </a:r>
            <a:r>
              <a:rPr lang="en-US" altLang="ja-JP" sz="2215" dirty="0"/>
              <a:t/>
            </a:r>
            <a:br>
              <a:rPr lang="en-US" altLang="ja-JP" sz="2215" dirty="0"/>
            </a:br>
            <a:r>
              <a:rPr lang="en-US" altLang="ja-JP" sz="1662" i="1" dirty="0"/>
              <a:t>Inter-Comparison between GOSAT and OCO-2</a:t>
            </a:r>
            <a:endParaRPr lang="ja-JP" altLang="en-US" sz="1662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24" y="2946601"/>
            <a:ext cx="947500" cy="63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786" y="3546621"/>
            <a:ext cx="654418" cy="485795"/>
          </a:xfrm>
          <a:prstGeom prst="rect">
            <a:avLst/>
          </a:prstGeom>
        </p:spPr>
      </p:pic>
      <p:pic>
        <p:nvPicPr>
          <p:cNvPr id="7" name="図 1" descr="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86" y="2962662"/>
            <a:ext cx="836222" cy="55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8" y="2935790"/>
            <a:ext cx="501653" cy="666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右矢印 8"/>
          <p:cNvSpPr/>
          <p:nvPr/>
        </p:nvSpPr>
        <p:spPr bwMode="auto">
          <a:xfrm>
            <a:off x="1" y="1397152"/>
            <a:ext cx="9067702" cy="589480"/>
          </a:xfrm>
          <a:prstGeom prst="rightArrow">
            <a:avLst>
              <a:gd name="adj1" fmla="val 50000"/>
              <a:gd name="adj2" fmla="val 5263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ja-JP" sz="1846" dirty="0">
                <a:solidFill>
                  <a:srgbClr val="000000"/>
                </a:solidFill>
                <a:latin typeface="Arial" charset="0"/>
                <a:ea typeface="ＭＳ Ｐゴシック" pitchFamily="96" charset="-128"/>
              </a:rPr>
              <a:t>         2008     2009     2010     2011      2012     2013     2014     2015     2016</a:t>
            </a:r>
            <a:r>
              <a:rPr lang="ja-JP" altLang="en-US" sz="1846" dirty="0">
                <a:solidFill>
                  <a:srgbClr val="000000"/>
                </a:solidFill>
                <a:latin typeface="Arial" charset="0"/>
                <a:ea typeface="ＭＳ Ｐゴシック" pitchFamily="96" charset="-128"/>
              </a:rPr>
              <a:t>   </a:t>
            </a:r>
            <a:r>
              <a:rPr lang="en-US" altLang="ja-JP" sz="1846" dirty="0">
                <a:solidFill>
                  <a:srgbClr val="000000"/>
                </a:solidFill>
                <a:latin typeface="Arial" charset="0"/>
                <a:ea typeface="ＭＳ Ｐゴシック" pitchFamily="96" charset="-128"/>
              </a:rPr>
              <a:t>2017</a:t>
            </a:r>
            <a:endParaRPr lang="ja-JP" altLang="en-US" sz="1108" dirty="0">
              <a:solidFill>
                <a:srgbClr val="000000"/>
              </a:solidFill>
              <a:latin typeface="Arial" charset="0"/>
              <a:ea typeface="ＭＳ Ｐゴシック" pitchFamily="96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 flipV="1">
            <a:off x="662700" y="2146027"/>
            <a:ext cx="8343437" cy="168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3030276" y="1949832"/>
            <a:ext cx="2592376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46" dirty="0">
                <a:solidFill>
                  <a:schemeClr val="tx1"/>
                </a:solidFill>
              </a:rPr>
              <a:t>Radiometric calibration</a:t>
            </a:r>
            <a:endParaRPr kumimoji="1" lang="ja-JP" altLang="en-US" sz="1846" dirty="0">
              <a:solidFill>
                <a:schemeClr val="tx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7690" y="2495573"/>
            <a:ext cx="1187734" cy="62102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21105" y="2262765"/>
            <a:ext cx="1039067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Prelaunch</a:t>
            </a:r>
          </a:p>
          <a:p>
            <a:pPr algn="ctr"/>
            <a:r>
              <a:rPr kumimoji="1" lang="en-US" altLang="ja-JP" sz="1477" dirty="0">
                <a:solidFill>
                  <a:schemeClr val="tx1"/>
                </a:solidFill>
              </a:rPr>
              <a:t>X-CAL</a:t>
            </a:r>
            <a:endParaRPr kumimoji="1" lang="ja-JP" altLang="en-US" sz="1477" dirty="0">
              <a:solidFill>
                <a:schemeClr val="tx1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 bwMode="auto">
          <a:xfrm flipV="1">
            <a:off x="3475547" y="2802557"/>
            <a:ext cx="5530590" cy="593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直線矢印コネクタ 17"/>
          <p:cNvCxnSpPr/>
          <p:nvPr/>
        </p:nvCxnSpPr>
        <p:spPr bwMode="auto">
          <a:xfrm flipV="1">
            <a:off x="5062063" y="3420560"/>
            <a:ext cx="3809024" cy="132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直線矢印コネクタ 19"/>
          <p:cNvCxnSpPr/>
          <p:nvPr/>
        </p:nvCxnSpPr>
        <p:spPr bwMode="auto">
          <a:xfrm flipV="1">
            <a:off x="7063500" y="4230858"/>
            <a:ext cx="1807587" cy="23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5062063" y="2639950"/>
            <a:ext cx="2060179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46" dirty="0">
                <a:solidFill>
                  <a:schemeClr val="tx1"/>
                </a:solidFill>
              </a:rPr>
              <a:t>CO</a:t>
            </a:r>
            <a:r>
              <a:rPr kumimoji="1" lang="en-US" altLang="ja-JP" sz="1846" baseline="-25000" dirty="0">
                <a:solidFill>
                  <a:schemeClr val="tx1"/>
                </a:solidFill>
              </a:rPr>
              <a:t>2</a:t>
            </a:r>
            <a:r>
              <a:rPr kumimoji="1" lang="en-US" altLang="ja-JP" sz="1846" dirty="0">
                <a:solidFill>
                  <a:schemeClr val="tx1"/>
                </a:solidFill>
              </a:rPr>
              <a:t> &amp; CH</a:t>
            </a:r>
            <a:r>
              <a:rPr kumimoji="1" lang="en-US" altLang="ja-JP" sz="1846" baseline="-25000" dirty="0">
                <a:solidFill>
                  <a:schemeClr val="tx1"/>
                </a:solidFill>
              </a:rPr>
              <a:t>4</a:t>
            </a:r>
            <a:r>
              <a:rPr kumimoji="1" lang="en-US" altLang="ja-JP" sz="1846" dirty="0">
                <a:solidFill>
                  <a:schemeClr val="tx1"/>
                </a:solidFill>
              </a:rPr>
              <a:t> profile</a:t>
            </a:r>
            <a:endParaRPr kumimoji="1" lang="ja-JP" altLang="en-US" sz="1846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97155" y="3218844"/>
            <a:ext cx="2023311" cy="565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46" dirty="0">
                <a:solidFill>
                  <a:schemeClr val="tx1"/>
                </a:solidFill>
              </a:rPr>
              <a:t>XCO</a:t>
            </a:r>
            <a:r>
              <a:rPr kumimoji="1" lang="en-US" altLang="ja-JP" sz="1846" baseline="-25000" dirty="0">
                <a:solidFill>
                  <a:schemeClr val="tx1"/>
                </a:solidFill>
              </a:rPr>
              <a:t>2</a:t>
            </a:r>
            <a:r>
              <a:rPr kumimoji="1" lang="en-US" altLang="ja-JP" sz="1846" dirty="0">
                <a:solidFill>
                  <a:schemeClr val="tx1"/>
                </a:solidFill>
              </a:rPr>
              <a:t> XCH</a:t>
            </a:r>
            <a:r>
              <a:rPr kumimoji="1" lang="en-US" altLang="ja-JP" sz="1846" baseline="-25000" dirty="0">
                <a:solidFill>
                  <a:schemeClr val="tx1"/>
                </a:solidFill>
              </a:rPr>
              <a:t>4</a:t>
            </a:r>
            <a:r>
              <a:rPr lang="en-US" altLang="ja-JP" sz="1846" dirty="0">
                <a:solidFill>
                  <a:schemeClr val="tx1"/>
                </a:solidFill>
              </a:rPr>
              <a:t> XCO</a:t>
            </a:r>
            <a:endParaRPr lang="ja-JP" altLang="en-US" sz="1846" baseline="-25000" dirty="0">
              <a:solidFill>
                <a:schemeClr val="tx1"/>
              </a:solidFill>
            </a:endParaRPr>
          </a:p>
          <a:p>
            <a:endParaRPr kumimoji="1" lang="ja-JP" altLang="en-US" sz="1846" baseline="-250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86238" y="3957616"/>
            <a:ext cx="1067490" cy="546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77" dirty="0">
                <a:solidFill>
                  <a:schemeClr val="tx1"/>
                </a:solidFill>
              </a:rPr>
              <a:t>Coincident Target</a:t>
            </a:r>
            <a:endParaRPr kumimoji="1" lang="ja-JP" altLang="en-US" sz="1477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02421" y="2228638"/>
            <a:ext cx="6120455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Annual Vicarious Calibration at the desert playa in Nevada </a:t>
            </a:r>
            <a:endParaRPr kumimoji="1" lang="ja-JP" altLang="en-US" sz="1477" dirty="0">
              <a:solidFill>
                <a:schemeClr val="tx1"/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85" y="2532661"/>
            <a:ext cx="288450" cy="80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4562112" y="2947090"/>
            <a:ext cx="3878504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In situ CO</a:t>
            </a:r>
            <a:r>
              <a:rPr lang="en-US" altLang="ja-JP" sz="1477" baseline="-25000" dirty="0">
                <a:solidFill>
                  <a:schemeClr val="tx1"/>
                </a:solidFill>
              </a:rPr>
              <a:t>2</a:t>
            </a:r>
            <a:r>
              <a:rPr lang="en-US" altLang="ja-JP" sz="1477" dirty="0">
                <a:solidFill>
                  <a:schemeClr val="tx1"/>
                </a:solidFill>
              </a:rPr>
              <a:t> and CH</a:t>
            </a:r>
            <a:r>
              <a:rPr lang="en-US" altLang="ja-JP" sz="1477" baseline="-25000" dirty="0">
                <a:solidFill>
                  <a:schemeClr val="tx1"/>
                </a:solidFill>
              </a:rPr>
              <a:t>4</a:t>
            </a:r>
            <a:r>
              <a:rPr lang="en-US" altLang="ja-JP" sz="1477" dirty="0">
                <a:solidFill>
                  <a:schemeClr val="tx1"/>
                </a:solidFill>
              </a:rPr>
              <a:t> on NASA AMES AJAX </a:t>
            </a:r>
            <a:endParaRPr kumimoji="1" lang="ja-JP" altLang="en-US" sz="1477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26994" y="3614760"/>
            <a:ext cx="334070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Column with a compact FTS</a:t>
            </a:r>
            <a:endParaRPr kumimoji="1" lang="ja-JP" altLang="en-US" sz="1477" dirty="0">
              <a:solidFill>
                <a:schemeClr val="tx1"/>
              </a:solidFill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1684" y="4100326"/>
            <a:ext cx="938833" cy="40818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80033" y="6453274"/>
            <a:ext cx="5568164" cy="40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ja-JP" sz="1015" dirty="0">
                <a:solidFill>
                  <a:srgbClr val="000000"/>
                </a:solidFill>
              </a:rPr>
              <a:t>Calibrated GOSAT and OCO-2 radiance spectra agrees within 5% for all </a:t>
            </a:r>
            <a:r>
              <a:rPr lang="da-DK" altLang="ja-JP" sz="1015" dirty="0" smtClean="0">
                <a:solidFill>
                  <a:srgbClr val="000000"/>
                </a:solidFill>
              </a:rPr>
              <a:t>bands (386 match up data).Katoka </a:t>
            </a:r>
            <a:r>
              <a:rPr lang="da-DK" altLang="ja-JP" sz="1015" dirty="0">
                <a:solidFill>
                  <a:srgbClr val="000000"/>
                </a:solidFill>
              </a:rPr>
              <a:t>et al., (submitted)</a:t>
            </a:r>
          </a:p>
        </p:txBody>
      </p:sp>
      <p:sp>
        <p:nvSpPr>
          <p:cNvPr id="40" name="スライド番号プレースホルダ 1"/>
          <p:cNvSpPr txBox="1">
            <a:spLocks noGrp="1"/>
          </p:cNvSpPr>
          <p:nvPr/>
        </p:nvSpPr>
        <p:spPr bwMode="auto">
          <a:xfrm>
            <a:off x="8440616" y="6344975"/>
            <a:ext cx="562708" cy="31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92B205F2-4600-452F-8E08-AE8C349248B0}" type="slidenum">
              <a:rPr lang="en-US" altLang="ja-JP" sz="2215">
                <a:solidFill>
                  <a:srgbClr val="008000"/>
                </a:solidFill>
                <a:cs typeface="Arial" pitchFamily="34" charset="0"/>
              </a:rPr>
              <a:pPr algn="r" eaLnBrk="1" hangingPunct="1"/>
              <a:t>6</a:t>
            </a:fld>
            <a:endParaRPr lang="en-US" altLang="ja-JP" sz="2215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5729837" y="5333304"/>
            <a:ext cx="2340128" cy="1456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2014/09</a:t>
            </a:r>
            <a:r>
              <a:rPr lang="ja-JP" altLang="en-US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～</a:t>
            </a:r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2016/05</a:t>
            </a:r>
          </a:p>
          <a:p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XCO</a:t>
            </a:r>
            <a:r>
              <a:rPr lang="en-US" altLang="ja-JP" sz="1108" baseline="-250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Level2 matchup </a:t>
            </a:r>
          </a:p>
          <a:p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Agreement: </a:t>
            </a:r>
            <a:endParaRPr lang="en-US" altLang="ja-JP" sz="1108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1108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(ACOS-GOSAT B73.3</a:t>
            </a:r>
          </a:p>
          <a:p>
            <a:r>
              <a:rPr lang="en-US" altLang="ja-JP" sz="1108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OCO-2 B7.3) </a:t>
            </a:r>
            <a:endParaRPr lang="en-US" altLang="ja-JP" sz="1108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&lt;0.18 ppm over Ocean</a:t>
            </a:r>
          </a:p>
          <a:p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&lt;0.57 ppm over Land, high gain </a:t>
            </a:r>
          </a:p>
          <a:p>
            <a:r>
              <a:rPr lang="en-US" altLang="ja-JP" sz="1108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 0.19 ppm over Land (desert)</a:t>
            </a:r>
          </a:p>
        </p:txBody>
      </p:sp>
      <p:pic>
        <p:nvPicPr>
          <p:cNvPr id="34" name="図 33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/>
          <a:stretch/>
        </p:blipFill>
        <p:spPr bwMode="auto">
          <a:xfrm>
            <a:off x="2940532" y="4715027"/>
            <a:ext cx="2663925" cy="168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3000" y="4452467"/>
            <a:ext cx="1164702" cy="1511294"/>
          </a:xfrm>
          <a:prstGeom prst="rect">
            <a:avLst/>
          </a:prstGeom>
        </p:spPr>
      </p:pic>
      <p:pic>
        <p:nvPicPr>
          <p:cNvPr id="32" name="図 3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0" y="4754582"/>
            <a:ext cx="2625462" cy="169869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8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220666" y="210942"/>
            <a:ext cx="6773008" cy="7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527" tIns="41031" rIns="83527" bIns="41031" anchor="ctr"/>
          <a:lstStyle/>
          <a:p>
            <a:pPr algn="ctr" eaLnBrk="0" hangingPunct="0"/>
            <a:r>
              <a:rPr lang="en-US" altLang="ja-JP" sz="28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Annual Joint Campaign</a:t>
            </a:r>
            <a:endParaRPr lang="en-US" altLang="ja-JP" sz="2800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algn="ctr" eaLnBrk="0" hangingPunct="0"/>
            <a:r>
              <a:rPr lang="en-US" altLang="ja-JP" sz="1200" dirty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Every June near summer solstice (9</a:t>
            </a:r>
            <a:r>
              <a:rPr lang="en-US" altLang="ja-JP" sz="1200" baseline="30000" dirty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</a:t>
            </a:r>
            <a:r>
              <a:rPr lang="en-US" altLang="ja-JP" sz="1200" dirty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in 2017</a:t>
            </a:r>
            <a:r>
              <a:rPr lang="en-US" altLang="ja-JP" sz="12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 in Nevada Desert site</a:t>
            </a:r>
          </a:p>
          <a:p>
            <a:pPr algn="ctr" eaLnBrk="0" hangingPunct="0"/>
            <a:r>
              <a:rPr lang="en-US" altLang="ja-JP" sz="1200" dirty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Almost all the geophysical parameters in radiative transfer have been measured 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24" y="5062948"/>
            <a:ext cx="1466342" cy="9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テキスト ボックス 6"/>
          <p:cNvSpPr txBox="1">
            <a:spLocks noChangeArrowheads="1"/>
          </p:cNvSpPr>
          <p:nvPr/>
        </p:nvSpPr>
        <p:spPr bwMode="auto">
          <a:xfrm>
            <a:off x="4448463" y="5983990"/>
            <a:ext cx="1661746" cy="68884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Surface  Spectral Reflectance </a:t>
            </a:r>
          </a:p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UV-SWIR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66" name="テキスト ボックス 7"/>
          <p:cNvSpPr txBox="1">
            <a:spLocks noChangeArrowheads="1"/>
          </p:cNvSpPr>
          <p:nvPr/>
        </p:nvSpPr>
        <p:spPr bwMode="auto">
          <a:xfrm>
            <a:off x="3210840" y="6182236"/>
            <a:ext cx="747320" cy="2911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BRDF</a:t>
            </a:r>
            <a:r>
              <a:rPr lang="ja-JP" altLang="en-US" sz="1292" dirty="0">
                <a:solidFill>
                  <a:schemeClr val="tx2"/>
                </a:solidFill>
                <a:cs typeface="Arial" pitchFamily="34" charset="0"/>
              </a:rPr>
              <a:t>　</a:t>
            </a:r>
          </a:p>
        </p:txBody>
      </p:sp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14" y="4429275"/>
            <a:ext cx="100818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8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01" y="1445237"/>
            <a:ext cx="841131" cy="60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8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50" y="1319214"/>
            <a:ext cx="841131" cy="60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テキスト ボックス 12"/>
          <p:cNvSpPr txBox="1">
            <a:spLocks noChangeArrowheads="1"/>
          </p:cNvSpPr>
          <p:nvPr/>
        </p:nvSpPr>
        <p:spPr bwMode="auto">
          <a:xfrm>
            <a:off x="202481" y="1550745"/>
            <a:ext cx="1479892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215" dirty="0">
                <a:solidFill>
                  <a:schemeClr val="tx2"/>
                </a:solidFill>
                <a:cs typeface="Arial" pitchFamily="34" charset="0"/>
              </a:rPr>
              <a:t>Path 37</a:t>
            </a:r>
          </a:p>
          <a:p>
            <a:r>
              <a:rPr lang="en-US" altLang="ja-JP" sz="2215" dirty="0">
                <a:solidFill>
                  <a:schemeClr val="tx2"/>
                </a:solidFill>
                <a:cs typeface="Arial" pitchFamily="34" charset="0"/>
              </a:rPr>
              <a:t>from West</a:t>
            </a:r>
            <a:endParaRPr lang="ja-JP" altLang="en-US" sz="2215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72" name="テキスト ボックス 13"/>
          <p:cNvSpPr txBox="1">
            <a:spLocks noChangeArrowheads="1"/>
          </p:cNvSpPr>
          <p:nvPr/>
        </p:nvSpPr>
        <p:spPr bwMode="auto">
          <a:xfrm>
            <a:off x="6683923" y="1476600"/>
            <a:ext cx="1401346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215" dirty="0">
                <a:solidFill>
                  <a:schemeClr val="tx2"/>
                </a:solidFill>
                <a:cs typeface="Arial" pitchFamily="34" charset="0"/>
              </a:rPr>
              <a:t>Path 36</a:t>
            </a:r>
          </a:p>
          <a:p>
            <a:r>
              <a:rPr lang="en-US" altLang="ja-JP" sz="2215" dirty="0">
                <a:solidFill>
                  <a:schemeClr val="tx2"/>
                </a:solidFill>
                <a:cs typeface="Arial" pitchFamily="34" charset="0"/>
              </a:rPr>
              <a:t>from East</a:t>
            </a:r>
            <a:endParaRPr lang="ja-JP" altLang="en-US" sz="2215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5373" name="直線矢印コネクタ 15"/>
          <p:cNvCxnSpPr>
            <a:cxnSpLocks noChangeShapeType="1"/>
          </p:cNvCxnSpPr>
          <p:nvPr/>
        </p:nvCxnSpPr>
        <p:spPr bwMode="auto">
          <a:xfrm rot="5400000" flipH="1" flipV="1">
            <a:off x="3472487" y="3258650"/>
            <a:ext cx="3912577" cy="1068266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4" name="テキスト ボックス 23"/>
          <p:cNvSpPr txBox="1">
            <a:spLocks noChangeArrowheads="1"/>
          </p:cNvSpPr>
          <p:nvPr/>
        </p:nvSpPr>
        <p:spPr bwMode="auto">
          <a:xfrm>
            <a:off x="5222889" y="2038717"/>
            <a:ext cx="779381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19.9deg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75" name="テキスト ボックス 24"/>
          <p:cNvSpPr txBox="1">
            <a:spLocks noChangeArrowheads="1"/>
          </p:cNvSpPr>
          <p:nvPr/>
        </p:nvSpPr>
        <p:spPr bwMode="auto">
          <a:xfrm>
            <a:off x="3908439" y="2005014"/>
            <a:ext cx="641522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19deg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5376" name="直線矢印コネクタ 28"/>
          <p:cNvCxnSpPr>
            <a:cxnSpLocks noChangeShapeType="1"/>
          </p:cNvCxnSpPr>
          <p:nvPr/>
        </p:nvCxnSpPr>
        <p:spPr bwMode="auto">
          <a:xfrm rot="16200000" flipV="1">
            <a:off x="1457583" y="2490789"/>
            <a:ext cx="3861288" cy="2502877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直線矢印コネクタ 33"/>
          <p:cNvCxnSpPr>
            <a:cxnSpLocks noChangeShapeType="1"/>
          </p:cNvCxnSpPr>
          <p:nvPr/>
        </p:nvCxnSpPr>
        <p:spPr bwMode="auto">
          <a:xfrm rot="16200000" flipH="1">
            <a:off x="2399825" y="3446220"/>
            <a:ext cx="3837843" cy="975946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8" name="太陽 52"/>
          <p:cNvSpPr>
            <a:spLocks noChangeArrowheads="1"/>
          </p:cNvSpPr>
          <p:nvPr/>
        </p:nvSpPr>
        <p:spPr bwMode="auto">
          <a:xfrm>
            <a:off x="3498131" y="1417395"/>
            <a:ext cx="426426" cy="51435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ja-JP" altLang="en-US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79" name="テキスト ボックス 24"/>
          <p:cNvSpPr txBox="1">
            <a:spLocks noChangeArrowheads="1"/>
          </p:cNvSpPr>
          <p:nvPr/>
        </p:nvSpPr>
        <p:spPr bwMode="auto">
          <a:xfrm>
            <a:off x="1511070" y="1793999"/>
            <a:ext cx="779381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33.0deg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15380" name="直線矢印コネクタ 33"/>
          <p:cNvCxnSpPr>
            <a:cxnSpLocks noChangeShapeType="1"/>
          </p:cNvCxnSpPr>
          <p:nvPr/>
        </p:nvCxnSpPr>
        <p:spPr bwMode="auto">
          <a:xfrm rot="16200000" flipH="1">
            <a:off x="2365389" y="3279899"/>
            <a:ext cx="3640015" cy="1242646"/>
          </a:xfrm>
          <a:prstGeom prst="straightConnector1">
            <a:avLst/>
          </a:prstGeom>
          <a:noFill/>
          <a:ln w="57150" algn="ctr">
            <a:solidFill>
              <a:srgbClr val="FF33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1" name="テキスト ボックス 24"/>
          <p:cNvSpPr txBox="1">
            <a:spLocks noChangeArrowheads="1"/>
          </p:cNvSpPr>
          <p:nvPr/>
        </p:nvSpPr>
        <p:spPr bwMode="auto">
          <a:xfrm>
            <a:off x="2935424" y="1944933"/>
            <a:ext cx="641522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25deg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82" name="テキスト ボックス 23"/>
          <p:cNvSpPr txBox="1">
            <a:spLocks noChangeArrowheads="1"/>
          </p:cNvSpPr>
          <p:nvPr/>
        </p:nvSpPr>
        <p:spPr bwMode="auto">
          <a:xfrm>
            <a:off x="7119668" y="5664764"/>
            <a:ext cx="1954443" cy="68884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Surface and Profile</a:t>
            </a:r>
          </a:p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of Pressure, Temperature, Humidity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83" name="テキスト ボックス 24"/>
          <p:cNvSpPr txBox="1">
            <a:spLocks noChangeArrowheads="1"/>
          </p:cNvSpPr>
          <p:nvPr/>
        </p:nvSpPr>
        <p:spPr bwMode="auto">
          <a:xfrm>
            <a:off x="5985003" y="5142421"/>
            <a:ext cx="1453320" cy="49000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Surface  Thermal radiation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84" name="テキスト ボックス 25"/>
          <p:cNvSpPr txBox="1">
            <a:spLocks noChangeArrowheads="1"/>
          </p:cNvSpPr>
          <p:nvPr/>
        </p:nvSpPr>
        <p:spPr bwMode="auto">
          <a:xfrm>
            <a:off x="6342176" y="6221972"/>
            <a:ext cx="901209" cy="2911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Variability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85" name="テキスト ボックス 26"/>
          <p:cNvSpPr txBox="1">
            <a:spLocks noChangeArrowheads="1"/>
          </p:cNvSpPr>
          <p:nvPr/>
        </p:nvSpPr>
        <p:spPr bwMode="auto">
          <a:xfrm>
            <a:off x="21021" y="5855869"/>
            <a:ext cx="1364273" cy="49000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Aerosol Optical Depth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386" name="テキスト ボックス 27"/>
          <p:cNvSpPr txBox="1">
            <a:spLocks noChangeArrowheads="1"/>
          </p:cNvSpPr>
          <p:nvPr/>
        </p:nvSpPr>
        <p:spPr bwMode="auto">
          <a:xfrm>
            <a:off x="6242797" y="2290764"/>
            <a:ext cx="1901483" cy="29117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TOA  Spectral radiance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538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12" y="4125367"/>
            <a:ext cx="445959" cy="8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93" y="1786672"/>
            <a:ext cx="323850" cy="46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32" y="1776415"/>
            <a:ext cx="442546" cy="47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87" y="5734645"/>
            <a:ext cx="65502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5" y="4951727"/>
            <a:ext cx="953965" cy="7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4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4" y="4051981"/>
            <a:ext cx="918797" cy="74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785" y="4493922"/>
            <a:ext cx="410308" cy="112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20" y="2642456"/>
            <a:ext cx="1081454" cy="5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98" name="テキスト ボックス 39"/>
          <p:cNvSpPr txBox="1">
            <a:spLocks noChangeArrowheads="1"/>
          </p:cNvSpPr>
          <p:nvPr/>
        </p:nvSpPr>
        <p:spPr bwMode="auto">
          <a:xfrm>
            <a:off x="4616220" y="2500314"/>
            <a:ext cx="1103187" cy="29117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High altitude</a:t>
            </a:r>
            <a:endParaRPr lang="ja-JP" altLang="en-US" sz="1292" baseline="-2500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539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35" y="1470149"/>
            <a:ext cx="1047750" cy="36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01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19" y="2318697"/>
            <a:ext cx="511420" cy="61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02" name="テキスト ボックス 43"/>
          <p:cNvSpPr txBox="1">
            <a:spLocks noChangeArrowheads="1"/>
          </p:cNvSpPr>
          <p:nvPr/>
        </p:nvSpPr>
        <p:spPr bwMode="auto">
          <a:xfrm>
            <a:off x="1249477" y="3367875"/>
            <a:ext cx="1208985" cy="49000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Vertical </a:t>
            </a:r>
          </a:p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CO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2</a:t>
            </a:r>
            <a:r>
              <a:rPr lang="ja-JP" altLang="en-US" sz="1292" baseline="-25000" dirty="0">
                <a:solidFill>
                  <a:schemeClr val="tx2"/>
                </a:solidFill>
                <a:cs typeface="Arial" pitchFamily="34" charset="0"/>
              </a:rPr>
              <a:t>　</a:t>
            </a:r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 CH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4 </a:t>
            </a:r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O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3</a:t>
            </a:r>
            <a:r>
              <a:rPr lang="ja-JP" altLang="en-US" sz="1292" baseline="-25000" dirty="0">
                <a:solidFill>
                  <a:schemeClr val="tx2"/>
                </a:solidFill>
                <a:cs typeface="Arial" pitchFamily="34" charset="0"/>
              </a:rPr>
              <a:t>　</a:t>
            </a:r>
          </a:p>
        </p:txBody>
      </p:sp>
      <p:sp>
        <p:nvSpPr>
          <p:cNvPr id="15403" name="テキスト ボックス 44"/>
          <p:cNvSpPr txBox="1">
            <a:spLocks noChangeArrowheads="1"/>
          </p:cNvSpPr>
          <p:nvPr/>
        </p:nvSpPr>
        <p:spPr bwMode="auto">
          <a:xfrm>
            <a:off x="2108839" y="2947854"/>
            <a:ext cx="974947" cy="49000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Horizontal </a:t>
            </a:r>
          </a:p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CO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2</a:t>
            </a:r>
            <a:r>
              <a:rPr lang="ja-JP" altLang="en-US" sz="1292" baseline="-25000" dirty="0">
                <a:solidFill>
                  <a:schemeClr val="tx2"/>
                </a:solidFill>
                <a:cs typeface="Arial" pitchFamily="34" charset="0"/>
              </a:rPr>
              <a:t>　</a:t>
            </a:r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 CH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4</a:t>
            </a:r>
            <a:endParaRPr lang="ja-JP" altLang="en-US" sz="1292" baseline="-2500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15404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73" y="5066730"/>
            <a:ext cx="753208" cy="7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7" y="2660307"/>
            <a:ext cx="738554" cy="5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76123" y="2278866"/>
            <a:ext cx="562708" cy="10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56049" y="3816170"/>
            <a:ext cx="59787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58054" y="4480061"/>
            <a:ext cx="543963" cy="35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96545" y="5279733"/>
            <a:ext cx="555089" cy="69189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80056" y="4929487"/>
            <a:ext cx="722551" cy="1042141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04122" y="4567703"/>
            <a:ext cx="654418" cy="485795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240180">
            <a:off x="2876259" y="4666394"/>
            <a:ext cx="576775" cy="393895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51679" y="5163371"/>
            <a:ext cx="637120" cy="57437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09390" y="4982112"/>
            <a:ext cx="913983" cy="643281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27"/>
          <a:srcRect r="72907" b="54973"/>
          <a:stretch/>
        </p:blipFill>
        <p:spPr>
          <a:xfrm>
            <a:off x="5300661" y="4343542"/>
            <a:ext cx="687982" cy="713226"/>
          </a:xfrm>
          <a:prstGeom prst="rect">
            <a:avLst/>
          </a:prstGeom>
        </p:spPr>
      </p:pic>
      <p:sp>
        <p:nvSpPr>
          <p:cNvPr id="54" name="テキスト ボックス 29"/>
          <p:cNvSpPr txBox="1">
            <a:spLocks noChangeArrowheads="1"/>
          </p:cNvSpPr>
          <p:nvPr/>
        </p:nvSpPr>
        <p:spPr bwMode="auto">
          <a:xfrm>
            <a:off x="1512783" y="5863196"/>
            <a:ext cx="1466090" cy="68884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Surface   </a:t>
            </a:r>
          </a:p>
          <a:p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CO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2</a:t>
            </a:r>
            <a:r>
              <a:rPr lang="ja-JP" altLang="en-US" sz="1292" baseline="-25000" dirty="0">
                <a:solidFill>
                  <a:schemeClr val="tx2"/>
                </a:solidFill>
                <a:cs typeface="Arial" pitchFamily="34" charset="0"/>
              </a:rPr>
              <a:t>　</a:t>
            </a:r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CH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4 </a:t>
            </a:r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CO O </a:t>
            </a:r>
            <a:r>
              <a:rPr lang="en-US" altLang="ja-JP" sz="1292" baseline="-25000" dirty="0">
                <a:solidFill>
                  <a:schemeClr val="tx2"/>
                </a:solidFill>
                <a:cs typeface="Arial" pitchFamily="34" charset="0"/>
              </a:rPr>
              <a:t>3</a:t>
            </a:r>
            <a:r>
              <a:rPr lang="ja-JP" altLang="en-US" sz="1292" baseline="-250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ja-JP" sz="1292" dirty="0">
                <a:solidFill>
                  <a:schemeClr val="tx2"/>
                </a:solidFill>
                <a:cs typeface="Arial" pitchFamily="34" charset="0"/>
              </a:rPr>
              <a:t>Wind speed</a:t>
            </a:r>
            <a:endParaRPr lang="ja-JP" altLang="en-US" sz="1292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35781" y="5210750"/>
            <a:ext cx="374046" cy="527198"/>
          </a:xfrm>
          <a:prstGeom prst="rect">
            <a:avLst/>
          </a:prstGeom>
        </p:spPr>
      </p:pic>
      <p:sp>
        <p:nvSpPr>
          <p:cNvPr id="56" name="スライド番号プレースホルダ 1"/>
          <p:cNvSpPr txBox="1">
            <a:spLocks noGrp="1"/>
          </p:cNvSpPr>
          <p:nvPr/>
        </p:nvSpPr>
        <p:spPr bwMode="auto">
          <a:xfrm>
            <a:off x="8502353" y="6391074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7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27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95400" y="228600"/>
            <a:ext cx="6773008" cy="7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3527" tIns="41031" rIns="83527" bIns="41031" anchor="ctr"/>
          <a:lstStyle/>
          <a:p>
            <a:pPr algn="ctr" eaLnBrk="0" hangingPunct="0"/>
            <a:r>
              <a:rPr lang="en-US" altLang="ja-JP" sz="24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Long Term and Global </a:t>
            </a:r>
            <a:r>
              <a:rPr lang="en-US" altLang="ja-JP" sz="2400" dirty="0" smtClean="0">
                <a:solidFill>
                  <a:schemeClr val="bg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Intercomparison</a:t>
            </a:r>
            <a:endParaRPr lang="en-US" altLang="ja-JP" sz="2400" dirty="0">
              <a:solidFill>
                <a:schemeClr val="bg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4" name="図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/>
          <a:stretch/>
        </p:blipFill>
        <p:spPr bwMode="auto">
          <a:xfrm>
            <a:off x="0" y="1339391"/>
            <a:ext cx="5019040" cy="441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3"/>
          <a:srcRect t="21456" r="38950" b="25757"/>
          <a:stretch/>
        </p:blipFill>
        <p:spPr>
          <a:xfrm>
            <a:off x="152400" y="5943600"/>
            <a:ext cx="4401589" cy="3276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" name="テキスト ボックス 43"/>
          <p:cNvSpPr txBox="1"/>
          <p:nvPr/>
        </p:nvSpPr>
        <p:spPr>
          <a:xfrm>
            <a:off x="6781800" y="6302745"/>
            <a:ext cx="184281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Kataoka et al.</a:t>
            </a:r>
            <a:r>
              <a:rPr kumimoji="0" lang="en-US" altLang="ja-JP" sz="12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(submitted)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45" name="図 4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1"/>
          <a:stretch/>
        </p:blipFill>
        <p:spPr bwMode="auto">
          <a:xfrm>
            <a:off x="5019040" y="1391405"/>
            <a:ext cx="4014856" cy="436577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5189409" y="5943600"/>
                <a:ext cx="357501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The time series of </a:t>
                </a:r>
                <a14:m>
                  <m:oMath xmlns:m="http://schemas.openxmlformats.org/officeDocument/2006/math">
                    <m:r>
                      <a:rPr lang="en-US" altLang="ja-JP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50" charset="-128"/>
                      </a:rPr>
                      <m:t>∆</m:t>
                    </m:r>
                  </m:oMath>
                </a14:m>
                <a:r>
                  <a:rPr lang="en-US" altLang="ja-JP" sz="1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XCO</a:t>
                </a:r>
                <a:r>
                  <a:rPr lang="en-US" altLang="ja-JP" sz="1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2</a:t>
                </a:r>
                <a:r>
                  <a:rPr lang="en-US" altLang="ja-JP" sz="1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from Sep. 2014</a:t>
                </a:r>
                <a:endParaRPr lang="ja-JP" altLang="en-US" sz="14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409" y="5943600"/>
                <a:ext cx="357501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511" t="-400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スライド番号プレースホルダ 1"/>
          <p:cNvSpPr txBox="1">
            <a:spLocks noGrp="1"/>
          </p:cNvSpPr>
          <p:nvPr/>
        </p:nvSpPr>
        <p:spPr bwMode="auto">
          <a:xfrm>
            <a:off x="8471188" y="6258458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8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8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820" y="376037"/>
            <a:ext cx="6400800" cy="426093"/>
          </a:xfrm>
          <a:prstGeom prst="rect">
            <a:avLst/>
          </a:prstGeom>
        </p:spPr>
        <p:txBody>
          <a:bodyPr lIns="84406" tIns="42203" rIns="84406" bIns="42203">
            <a:spAutoFit/>
          </a:bodyPr>
          <a:lstStyle/>
          <a:p>
            <a:pPr eaLnBrk="1" hangingPunct="1"/>
            <a:r>
              <a:rPr lang="en-US" altLang="ja-JP" sz="2215" dirty="0">
                <a:latin typeface="Arial" pitchFamily="34" charset="0"/>
                <a:cs typeface="Arial" pitchFamily="34" charset="0"/>
              </a:rPr>
              <a:t>GOSAT Data Products and Distribution</a:t>
            </a:r>
          </a:p>
        </p:txBody>
      </p:sp>
      <p:sp>
        <p:nvSpPr>
          <p:cNvPr id="41" name="正方形/長方形 40"/>
          <p:cNvSpPr>
            <a:spLocks noChangeArrowheads="1"/>
          </p:cNvSpPr>
          <p:nvPr/>
        </p:nvSpPr>
        <p:spPr bwMode="auto">
          <a:xfrm>
            <a:off x="199293" y="3878872"/>
            <a:ext cx="8190035" cy="2083777"/>
          </a:xfrm>
          <a:prstGeom prst="rect">
            <a:avLst/>
          </a:prstGeom>
          <a:solidFill>
            <a:srgbClr val="CCFFCC">
              <a:alpha val="48000"/>
            </a:srgbClr>
          </a:solidFill>
          <a:ln w="1905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ja-JP" altLang="en-US" sz="1662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下矢印 36"/>
          <p:cNvSpPr>
            <a:spLocks noChangeArrowheads="1"/>
          </p:cNvSpPr>
          <p:nvPr/>
        </p:nvSpPr>
        <p:spPr bwMode="auto">
          <a:xfrm>
            <a:off x="5914293" y="3782157"/>
            <a:ext cx="464527" cy="633046"/>
          </a:xfrm>
          <a:prstGeom prst="downArrow">
            <a:avLst>
              <a:gd name="adj1" fmla="val 43546"/>
              <a:gd name="adj2" fmla="val 27147"/>
            </a:avLst>
          </a:prstGeom>
          <a:solidFill>
            <a:srgbClr val="00B050"/>
          </a:solidFill>
          <a:ln w="9525" algn="ctr">
            <a:solidFill>
              <a:srgbClr val="2F2F9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ja-JP" altLang="en-US" sz="1662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4" name="下矢印 43"/>
          <p:cNvSpPr>
            <a:spLocks noChangeArrowheads="1"/>
          </p:cNvSpPr>
          <p:nvPr/>
        </p:nvSpPr>
        <p:spPr bwMode="auto">
          <a:xfrm rot="5400000">
            <a:off x="3379178" y="4550018"/>
            <a:ext cx="316523" cy="46892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CACE1"/>
              </a:gs>
              <a:gs pos="35001">
                <a:srgbClr val="C5C5E9"/>
              </a:gs>
              <a:gs pos="100000">
                <a:srgbClr val="E9E9F7"/>
              </a:gs>
            </a:gsLst>
            <a:lin ang="16200000" scaled="1"/>
          </a:gradFill>
          <a:ln w="9525" algn="ctr">
            <a:solidFill>
              <a:srgbClr val="29298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ja-JP" altLang="en-US" sz="1662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6" name="正方形/長方形 45"/>
          <p:cNvSpPr>
            <a:spLocks noChangeArrowheads="1"/>
          </p:cNvSpPr>
          <p:nvPr/>
        </p:nvSpPr>
        <p:spPr bwMode="auto">
          <a:xfrm>
            <a:off x="338505" y="4333141"/>
            <a:ext cx="2919046" cy="715108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ja-JP" sz="1292" dirty="0">
                <a:solidFill>
                  <a:srgbClr val="000000"/>
                </a:solidFill>
                <a:latin typeface="Chalkboard" pitchFamily="1" charset="0"/>
              </a:rPr>
              <a:t>Level 4 Processing </a:t>
            </a:r>
            <a:r>
              <a:rPr lang="ja-JP" altLang="en-US" sz="1292" dirty="0">
                <a:solidFill>
                  <a:srgbClr val="000000"/>
                </a:solidFill>
                <a:latin typeface="Chalkboard" pitchFamily="1" charset="0"/>
              </a:rPr>
              <a:t>　　 </a:t>
            </a:r>
          </a:p>
          <a:p>
            <a:pPr eaLnBrk="1" hangingPunct="1">
              <a:defRPr/>
            </a:pPr>
            <a:r>
              <a:rPr lang="ja-JP" altLang="en-US" sz="1292" dirty="0">
                <a:solidFill>
                  <a:srgbClr val="000000"/>
                </a:solidFill>
                <a:latin typeface="Chalkboard" pitchFamily="1" charset="0"/>
              </a:rPr>
              <a:t>  </a:t>
            </a:r>
            <a:r>
              <a:rPr lang="en-US" altLang="ja-JP" sz="1292" dirty="0">
                <a:solidFill>
                  <a:srgbClr val="000000"/>
                </a:solidFill>
                <a:latin typeface="Chalkboard" pitchFamily="1" charset="0"/>
              </a:rPr>
              <a:t>- estimate the global net flux</a:t>
            </a:r>
            <a:r>
              <a:rPr lang="ja-JP" altLang="en-US" sz="1662" dirty="0">
                <a:solidFill>
                  <a:srgbClr val="000000"/>
                </a:solidFill>
                <a:latin typeface="Chalkboard" pitchFamily="1" charset="0"/>
              </a:rPr>
              <a:t>　</a:t>
            </a:r>
            <a:r>
              <a:rPr lang="ja-JP" altLang="en-US" sz="1662" dirty="0">
                <a:solidFill>
                  <a:srgbClr val="000000"/>
                </a:solidFill>
                <a:latin typeface="Arial" charset="0"/>
              </a:rPr>
              <a:t>　</a:t>
            </a:r>
          </a:p>
        </p:txBody>
      </p:sp>
      <p:sp>
        <p:nvSpPr>
          <p:cNvPr id="2056" name="テキスト ボックス 48"/>
          <p:cNvSpPr txBox="1">
            <a:spLocks noChangeArrowheads="1"/>
          </p:cNvSpPr>
          <p:nvPr/>
        </p:nvSpPr>
        <p:spPr bwMode="auto">
          <a:xfrm>
            <a:off x="275493" y="3919903"/>
            <a:ext cx="72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dirty="0">
                <a:solidFill>
                  <a:schemeClr val="tx1"/>
                </a:solidFill>
                <a:latin typeface="Chalkboard"/>
              </a:rPr>
              <a:t>NIES</a:t>
            </a:r>
          </a:p>
        </p:txBody>
      </p:sp>
      <p:sp>
        <p:nvSpPr>
          <p:cNvPr id="2057" name="テキスト ボックス 47"/>
          <p:cNvSpPr txBox="1">
            <a:spLocks noChangeArrowheads="1"/>
          </p:cNvSpPr>
          <p:nvPr/>
        </p:nvSpPr>
        <p:spPr bwMode="auto">
          <a:xfrm>
            <a:off x="6420584" y="4014421"/>
            <a:ext cx="1250663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477" dirty="0">
                <a:solidFill>
                  <a:srgbClr val="002060"/>
                </a:solidFill>
                <a:cs typeface="Arial" panose="020B0604020202020204" pitchFamily="34" charset="0"/>
              </a:rPr>
              <a:t>Level 1 Data</a:t>
            </a:r>
          </a:p>
        </p:txBody>
      </p:sp>
      <p:sp>
        <p:nvSpPr>
          <p:cNvPr id="36" name="正方形/長方形 35"/>
          <p:cNvSpPr>
            <a:spLocks noChangeArrowheads="1"/>
          </p:cNvSpPr>
          <p:nvPr/>
        </p:nvSpPr>
        <p:spPr bwMode="auto">
          <a:xfrm>
            <a:off x="254977" y="1672002"/>
            <a:ext cx="8107974" cy="2088174"/>
          </a:xfrm>
          <a:prstGeom prst="rect">
            <a:avLst/>
          </a:prstGeom>
          <a:solidFill>
            <a:srgbClr val="CCECFF">
              <a:alpha val="28000"/>
            </a:srgbClr>
          </a:solidFill>
          <a:ln w="1905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ja-JP" altLang="en-US" sz="1662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2059" name="図 3" descr="図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055" y="1523999"/>
            <a:ext cx="1635369" cy="93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" descr="C:\Users\KASUYA MASAHIRO\Pictures\Microsoft クリップ オーガナイザ\j031059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767" y="3191607"/>
            <a:ext cx="656492" cy="54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1" name="グループ化 16"/>
          <p:cNvGrpSpPr>
            <a:grpSpLocks/>
          </p:cNvGrpSpPr>
          <p:nvPr/>
        </p:nvGrpSpPr>
        <p:grpSpPr bwMode="auto">
          <a:xfrm>
            <a:off x="965690" y="2602522"/>
            <a:ext cx="140677" cy="597877"/>
            <a:chOff x="6375400" y="2057400"/>
            <a:chExt cx="355600" cy="1358900"/>
          </a:xfrm>
        </p:grpSpPr>
        <p:cxnSp>
          <p:nvCxnSpPr>
            <p:cNvPr id="12" name="直線コネクタ 11"/>
            <p:cNvCxnSpPr>
              <a:cxnSpLocks noChangeShapeType="1"/>
            </p:cNvCxnSpPr>
            <p:nvPr/>
          </p:nvCxnSpPr>
          <p:spPr bwMode="auto">
            <a:xfrm rot="5400000">
              <a:off x="6234968" y="2260802"/>
              <a:ext cx="699434" cy="292630"/>
            </a:xfrm>
            <a:prstGeom prst="line">
              <a:avLst/>
            </a:prstGeom>
            <a:noFill/>
            <a:ln w="25400" algn="ctr">
              <a:solidFill>
                <a:srgbClr val="CC006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直線コネクタ 12"/>
            <p:cNvCxnSpPr>
              <a:cxnSpLocks noChangeShapeType="1"/>
            </p:cNvCxnSpPr>
            <p:nvPr/>
          </p:nvCxnSpPr>
          <p:spPr bwMode="auto">
            <a:xfrm flipV="1">
              <a:off x="6438370" y="2716866"/>
              <a:ext cx="229658" cy="39968"/>
            </a:xfrm>
            <a:prstGeom prst="line">
              <a:avLst/>
            </a:prstGeom>
            <a:noFill/>
            <a:ln w="25400" algn="ctr">
              <a:solidFill>
                <a:srgbClr val="CC006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" name="直線コネクタ 15"/>
            <p:cNvCxnSpPr>
              <a:cxnSpLocks noChangeShapeType="1"/>
            </p:cNvCxnSpPr>
            <p:nvPr/>
          </p:nvCxnSpPr>
          <p:spPr bwMode="auto">
            <a:xfrm rot="5400000">
              <a:off x="6171996" y="2920270"/>
              <a:ext cx="699434" cy="292628"/>
            </a:xfrm>
            <a:prstGeom prst="line">
              <a:avLst/>
            </a:prstGeom>
            <a:noFill/>
            <a:ln w="25400" algn="ctr">
              <a:solidFill>
                <a:srgbClr val="CC0066"/>
              </a:solidFill>
              <a:round/>
              <a:headEnd/>
              <a:tailEnd type="triangle" w="lg" len="lg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1600200" y="1981200"/>
            <a:ext cx="1487908" cy="348109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62" dirty="0">
                <a:solidFill>
                  <a:srgbClr val="000000"/>
                </a:solidFill>
                <a:latin typeface="Chalkboard" pitchFamily="1" charset="0"/>
              </a:rPr>
              <a:t>Measurement</a:t>
            </a: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1364275" y="3341077"/>
            <a:ext cx="2114681" cy="348109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662" dirty="0">
                <a:solidFill>
                  <a:srgbClr val="000000"/>
                </a:solidFill>
                <a:latin typeface="Chalkboard" pitchFamily="1" charset="0"/>
              </a:rPr>
              <a:t>Receive and Record</a:t>
            </a:r>
            <a:endParaRPr lang="en-US" altLang="ja-JP" sz="1662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下矢印 20"/>
          <p:cNvSpPr>
            <a:spLocks noChangeArrowheads="1"/>
          </p:cNvSpPr>
          <p:nvPr/>
        </p:nvSpPr>
        <p:spPr bwMode="auto">
          <a:xfrm rot="-5400000">
            <a:off x="3996105" y="3270738"/>
            <a:ext cx="316523" cy="468923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CACE1"/>
              </a:gs>
              <a:gs pos="35001">
                <a:srgbClr val="C5C5E9"/>
              </a:gs>
              <a:gs pos="100000">
                <a:srgbClr val="E9E9F7"/>
              </a:gs>
            </a:gsLst>
            <a:lin ang="16200000" scaled="1"/>
          </a:gradFill>
          <a:ln w="9525" algn="ctr">
            <a:solidFill>
              <a:srgbClr val="29298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rot="10800000" anchor="ctr"/>
          <a:lstStyle/>
          <a:p>
            <a:pPr algn="ctr" eaLnBrk="1" hangingPunct="1">
              <a:defRPr/>
            </a:pPr>
            <a:endParaRPr lang="ja-JP" altLang="en-US" sz="1662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grpSp>
        <p:nvGrpSpPr>
          <p:cNvPr id="2065" name="グループ化 42"/>
          <p:cNvGrpSpPr>
            <a:grpSpLocks/>
          </p:cNvGrpSpPr>
          <p:nvPr/>
        </p:nvGrpSpPr>
        <p:grpSpPr bwMode="auto">
          <a:xfrm>
            <a:off x="1798028" y="2523392"/>
            <a:ext cx="1760779" cy="593039"/>
            <a:chOff x="2463800" y="2682876"/>
            <a:chExt cx="1905948" cy="642258"/>
          </a:xfrm>
        </p:grpSpPr>
        <p:pic>
          <p:nvPicPr>
            <p:cNvPr id="2078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 l="4742" r="16495"/>
            <a:stretch>
              <a:fillRect/>
            </a:stretch>
          </p:blipFill>
          <p:spPr bwMode="auto">
            <a:xfrm>
              <a:off x="2463800" y="2682876"/>
              <a:ext cx="1317999" cy="58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9" name="テキスト ボックス 25"/>
            <p:cNvSpPr txBox="1">
              <a:spLocks noChangeArrowheads="1"/>
            </p:cNvSpPr>
            <p:nvPr/>
          </p:nvSpPr>
          <p:spPr bwMode="auto">
            <a:xfrm>
              <a:off x="3161727" y="3009799"/>
              <a:ext cx="1208021" cy="315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ja-JP" sz="1292" dirty="0">
                  <a:solidFill>
                    <a:schemeClr val="tx1"/>
                  </a:solidFill>
                  <a:latin typeface="ＭＳ Ｐゴシック" pitchFamily="50" charset="-128"/>
                </a:rPr>
                <a:t>Interferogram</a:t>
              </a:r>
            </a:p>
          </p:txBody>
        </p:sp>
      </p:grpSp>
      <p:sp>
        <p:nvSpPr>
          <p:cNvPr id="2066" name="テキスト ボックス 37"/>
          <p:cNvSpPr txBox="1">
            <a:spLocks noChangeArrowheads="1"/>
          </p:cNvSpPr>
          <p:nvPr/>
        </p:nvSpPr>
        <p:spPr bwMode="auto">
          <a:xfrm>
            <a:off x="3171093" y="1672003"/>
            <a:ext cx="1013419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2585" dirty="0">
                <a:solidFill>
                  <a:schemeClr val="tx1"/>
                </a:solidFill>
                <a:latin typeface="Chalkboard"/>
              </a:rPr>
              <a:t>JAXA</a:t>
            </a:r>
          </a:p>
        </p:txBody>
      </p:sp>
      <p:grpSp>
        <p:nvGrpSpPr>
          <p:cNvPr id="2067" name="Group 32"/>
          <p:cNvGrpSpPr>
            <a:grpSpLocks/>
          </p:cNvGrpSpPr>
          <p:nvPr/>
        </p:nvGrpSpPr>
        <p:grpSpPr bwMode="auto">
          <a:xfrm>
            <a:off x="5304693" y="1742342"/>
            <a:ext cx="2039815" cy="1305658"/>
            <a:chOff x="3664" y="2948"/>
            <a:chExt cx="2082" cy="1299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3664" y="2948"/>
            <a:ext cx="2082" cy="1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r:id="rId7" imgW="2962275" imgH="1847850" progId="">
                    <p:embed/>
                  </p:oleObj>
                </mc:Choice>
                <mc:Fallback>
                  <p:oleObj r:id="rId7" imgW="2962275" imgH="184785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4" y="2948"/>
                          <a:ext cx="2082" cy="129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5" name="Text Box 29"/>
            <p:cNvSpPr txBox="1">
              <a:spLocks noChangeArrowheads="1"/>
            </p:cNvSpPr>
            <p:nvPr/>
          </p:nvSpPr>
          <p:spPr bwMode="auto">
            <a:xfrm>
              <a:off x="4457" y="3702"/>
              <a:ext cx="434" cy="26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ja-JP" sz="1108" dirty="0">
                  <a:solidFill>
                    <a:schemeClr val="tx1"/>
                  </a:solidFill>
                  <a:latin typeface="ＭＳ Ｐゴシック" pitchFamily="50" charset="-128"/>
                </a:rPr>
                <a:t>H</a:t>
              </a:r>
              <a:r>
                <a:rPr lang="en-US" altLang="ja-JP" sz="1108" baseline="-10000" dirty="0">
                  <a:solidFill>
                    <a:schemeClr val="tx1"/>
                  </a:solidFill>
                  <a:latin typeface="ＭＳ Ｐゴシック" pitchFamily="50" charset="-128"/>
                </a:rPr>
                <a:t>2</a:t>
              </a:r>
              <a:r>
                <a:rPr lang="en-US" altLang="ja-JP" sz="1108" dirty="0">
                  <a:solidFill>
                    <a:schemeClr val="tx1"/>
                  </a:solidFill>
                  <a:latin typeface="ＭＳ Ｐゴシック" pitchFamily="50" charset="-128"/>
                </a:rPr>
                <a:t>O</a:t>
              </a:r>
            </a:p>
          </p:txBody>
        </p:sp>
        <p:sp>
          <p:nvSpPr>
            <p:cNvPr id="2076" name="Text Box 30"/>
            <p:cNvSpPr txBox="1">
              <a:spLocks noChangeArrowheads="1"/>
            </p:cNvSpPr>
            <p:nvPr/>
          </p:nvSpPr>
          <p:spPr bwMode="auto">
            <a:xfrm>
              <a:off x="5231" y="3721"/>
              <a:ext cx="437" cy="26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ja-JP" sz="1108" dirty="0">
                  <a:solidFill>
                    <a:schemeClr val="tx1"/>
                  </a:solidFill>
                  <a:latin typeface="ＭＳ Ｐゴシック" pitchFamily="50" charset="-128"/>
                </a:rPr>
                <a:t>CO</a:t>
              </a:r>
              <a:r>
                <a:rPr lang="en-US" altLang="ja-JP" sz="1108" baseline="-10000" dirty="0">
                  <a:solidFill>
                    <a:schemeClr val="tx1"/>
                  </a:solidFill>
                  <a:latin typeface="ＭＳ Ｐゴシック" pitchFamily="50" charset="-128"/>
                </a:rPr>
                <a:t>2</a:t>
              </a:r>
              <a:endParaRPr lang="en-US" altLang="ja-JP" sz="1477" dirty="0">
                <a:solidFill>
                  <a:schemeClr val="tx1"/>
                </a:solidFill>
                <a:latin typeface="ＭＳ Ｐゴシック" pitchFamily="50" charset="-128"/>
              </a:endParaRPr>
            </a:p>
          </p:txBody>
        </p:sp>
        <p:sp>
          <p:nvSpPr>
            <p:cNvPr id="2077" name="Text Box 31"/>
            <p:cNvSpPr txBox="1">
              <a:spLocks noChangeArrowheads="1"/>
            </p:cNvSpPr>
            <p:nvPr/>
          </p:nvSpPr>
          <p:spPr bwMode="auto">
            <a:xfrm>
              <a:off x="4844" y="3702"/>
              <a:ext cx="427" cy="26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ja-JP" sz="1108" dirty="0">
                  <a:solidFill>
                    <a:schemeClr val="tx1"/>
                  </a:solidFill>
                  <a:latin typeface="ＭＳ Ｐゴシック" pitchFamily="50" charset="-128"/>
                </a:rPr>
                <a:t>CH</a:t>
              </a:r>
              <a:r>
                <a:rPr lang="en-US" altLang="ja-JP" sz="1108" baseline="-10000" dirty="0">
                  <a:solidFill>
                    <a:schemeClr val="tx1"/>
                  </a:solidFill>
                  <a:latin typeface="ＭＳ Ｐゴシック" pitchFamily="50" charset="-128"/>
                </a:rPr>
                <a:t>4</a:t>
              </a:r>
              <a:endParaRPr lang="en-US" altLang="ja-JP" sz="1108" dirty="0">
                <a:solidFill>
                  <a:schemeClr val="tx1"/>
                </a:solidFill>
                <a:latin typeface="ＭＳ Ｐゴシック" pitchFamily="50" charset="-128"/>
              </a:endParaRPr>
            </a:p>
          </p:txBody>
        </p:sp>
      </p:grpSp>
      <p:sp>
        <p:nvSpPr>
          <p:cNvPr id="54" name="右矢印 53"/>
          <p:cNvSpPr/>
          <p:nvPr/>
        </p:nvSpPr>
        <p:spPr>
          <a:xfrm>
            <a:off x="7804558" y="3448050"/>
            <a:ext cx="1103435" cy="268165"/>
          </a:xfrm>
          <a:prstGeom prst="right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62" dirty="0"/>
          </a:p>
        </p:txBody>
      </p:sp>
      <p:sp>
        <p:nvSpPr>
          <p:cNvPr id="2069" name="テキスト ボックス 55"/>
          <p:cNvSpPr txBox="1">
            <a:spLocks noChangeArrowheads="1"/>
          </p:cNvSpPr>
          <p:nvPr/>
        </p:nvSpPr>
        <p:spPr bwMode="auto">
          <a:xfrm>
            <a:off x="7724044" y="3220182"/>
            <a:ext cx="1277815" cy="1704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ja-JP" sz="1108" dirty="0">
                <a:solidFill>
                  <a:srgbClr val="CC0066"/>
                </a:solidFill>
                <a:latin typeface="Chalkboard"/>
              </a:rPr>
              <a:t>Data distribution</a:t>
            </a:r>
            <a:endParaRPr lang="en-US" altLang="ja-JP" sz="1108" dirty="0">
              <a:solidFill>
                <a:srgbClr val="CC0066"/>
              </a:solidFill>
              <a:latin typeface="ＭＳ Ｐゴシック" pitchFamily="50" charset="-128"/>
            </a:endParaRPr>
          </a:p>
        </p:txBody>
      </p:sp>
      <p:sp>
        <p:nvSpPr>
          <p:cNvPr id="39" name="正方形/長方形 38"/>
          <p:cNvSpPr>
            <a:spLocks noChangeArrowheads="1"/>
          </p:cNvSpPr>
          <p:nvPr/>
        </p:nvSpPr>
        <p:spPr bwMode="auto">
          <a:xfrm>
            <a:off x="3856893" y="4415203"/>
            <a:ext cx="3760177" cy="813289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ja-JP" sz="1292" dirty="0">
                <a:solidFill>
                  <a:srgbClr val="000000"/>
                </a:solidFill>
                <a:latin typeface="Chalkboard" pitchFamily="1" charset="0"/>
              </a:rPr>
              <a:t>Level 2 and 3Processing</a:t>
            </a:r>
            <a:endParaRPr lang="en-US" altLang="ja-JP" sz="1292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ja-JP" altLang="en-US" sz="1292" dirty="0">
                <a:solidFill>
                  <a:srgbClr val="000000"/>
                </a:solidFill>
                <a:latin typeface="Chalkboard" pitchFamily="1" charset="0"/>
              </a:rPr>
              <a:t>　</a:t>
            </a:r>
            <a:r>
              <a:rPr lang="en-US" altLang="ja-JP" sz="1292" dirty="0">
                <a:solidFill>
                  <a:srgbClr val="000000"/>
                </a:solidFill>
                <a:latin typeface="Chalkboard" pitchFamily="1" charset="0"/>
              </a:rPr>
              <a:t>- to produce the global distribution map for CO</a:t>
            </a:r>
            <a:r>
              <a:rPr lang="en-US" altLang="ja-JP" sz="1292" baseline="-25000" dirty="0">
                <a:solidFill>
                  <a:srgbClr val="000000"/>
                </a:solidFill>
                <a:latin typeface="Chalkboard" pitchFamily="1" charset="0"/>
              </a:rPr>
              <a:t>2</a:t>
            </a:r>
            <a:r>
              <a:rPr lang="en-US" altLang="ja-JP" sz="1292" dirty="0">
                <a:solidFill>
                  <a:srgbClr val="000000"/>
                </a:solidFill>
                <a:latin typeface="Chalkboard" pitchFamily="1" charset="0"/>
              </a:rPr>
              <a:t> and CH</a:t>
            </a:r>
            <a:r>
              <a:rPr lang="en-US" altLang="ja-JP" sz="1292" baseline="-25000" dirty="0">
                <a:solidFill>
                  <a:srgbClr val="000000"/>
                </a:solidFill>
                <a:latin typeface="Chalkboard" pitchFamily="1" charset="0"/>
              </a:rPr>
              <a:t>4</a:t>
            </a:r>
            <a:endParaRPr lang="en-US" altLang="ja-JP" sz="1292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ja-JP" altLang="en-US" sz="1292" dirty="0">
                <a:solidFill>
                  <a:srgbClr val="000000"/>
                </a:solidFill>
                <a:latin typeface="Arial" charset="0"/>
              </a:rPr>
              <a:t>　</a:t>
            </a:r>
            <a:r>
              <a:rPr lang="en-US" altLang="ja-JP" sz="1292" dirty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altLang="ja-JP" sz="1292" dirty="0">
                <a:solidFill>
                  <a:srgbClr val="000000"/>
                </a:solidFill>
                <a:latin typeface="Chalkboard" pitchFamily="1" charset="0"/>
              </a:rPr>
              <a:t>validation</a:t>
            </a:r>
          </a:p>
        </p:txBody>
      </p:sp>
      <p:sp>
        <p:nvSpPr>
          <p:cNvPr id="34" name="正方形/長方形 33"/>
          <p:cNvSpPr>
            <a:spLocks noChangeArrowheads="1"/>
          </p:cNvSpPr>
          <p:nvPr/>
        </p:nvSpPr>
        <p:spPr bwMode="auto">
          <a:xfrm>
            <a:off x="4435721" y="2977661"/>
            <a:ext cx="2933700" cy="738554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ja-JP" sz="1292" dirty="0">
                <a:solidFill>
                  <a:srgbClr val="000000"/>
                </a:solidFill>
                <a:latin typeface="Arial" charset="0"/>
              </a:rPr>
              <a:t>Level 1 processing</a:t>
            </a:r>
          </a:p>
          <a:p>
            <a:pPr eaLnBrk="1" hangingPunct="1">
              <a:defRPr/>
            </a:pPr>
            <a:r>
              <a:rPr lang="en-US" altLang="ja-JP" sz="1292" dirty="0">
                <a:solidFill>
                  <a:srgbClr val="000000"/>
                </a:solidFill>
                <a:latin typeface="Arial" charset="0"/>
              </a:rPr>
              <a:t>  - processing to spectra</a:t>
            </a:r>
          </a:p>
          <a:p>
            <a:pPr eaLnBrk="1" hangingPunct="1">
              <a:defRPr/>
            </a:pPr>
            <a:r>
              <a:rPr lang="ja-JP" altLang="en-US" sz="1292" dirty="0">
                <a:solidFill>
                  <a:srgbClr val="000000"/>
                </a:solidFill>
                <a:latin typeface="Arial" charset="0"/>
              </a:rPr>
              <a:t>　</a:t>
            </a:r>
            <a:r>
              <a:rPr lang="en-US" altLang="ja-JP" sz="1292" dirty="0">
                <a:solidFill>
                  <a:srgbClr val="000000"/>
                </a:solidFill>
                <a:latin typeface="Arial" charset="0"/>
              </a:rPr>
              <a:t>- calibration</a:t>
            </a:r>
          </a:p>
        </p:txBody>
      </p:sp>
      <p:pic>
        <p:nvPicPr>
          <p:cNvPr id="2074" name="Picture 2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213" y="4991496"/>
            <a:ext cx="2236177" cy="1271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5" name="Picture 9" descr="D:\GOSAT\DATA\XCO2_L2_20100101_0131average_v00.5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3399" y="5286766"/>
            <a:ext cx="2101788" cy="1096384"/>
          </a:xfrm>
          <a:prstGeom prst="rect">
            <a:avLst/>
          </a:prstGeom>
          <a:noFill/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24" y="2794495"/>
            <a:ext cx="617976" cy="29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0689" y="2401375"/>
            <a:ext cx="820782" cy="3292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64997" y="2505823"/>
            <a:ext cx="707781" cy="723722"/>
          </a:xfrm>
          <a:prstGeom prst="rect">
            <a:avLst/>
          </a:prstGeom>
        </p:spPr>
      </p:pic>
      <p:sp>
        <p:nvSpPr>
          <p:cNvPr id="40" name="右矢印 39"/>
          <p:cNvSpPr/>
          <p:nvPr/>
        </p:nvSpPr>
        <p:spPr>
          <a:xfrm>
            <a:off x="7804558" y="5286765"/>
            <a:ext cx="1103435" cy="268165"/>
          </a:xfrm>
          <a:prstGeom prst="right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62" dirty="0"/>
          </a:p>
        </p:txBody>
      </p:sp>
      <p:sp>
        <p:nvSpPr>
          <p:cNvPr id="45" name="テキスト ボックス 55"/>
          <p:cNvSpPr txBox="1">
            <a:spLocks noChangeArrowheads="1"/>
          </p:cNvSpPr>
          <p:nvPr/>
        </p:nvSpPr>
        <p:spPr bwMode="auto">
          <a:xfrm>
            <a:off x="7737459" y="4821847"/>
            <a:ext cx="1277815" cy="3409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ja-JP" sz="1108" dirty="0">
                <a:solidFill>
                  <a:srgbClr val="CC0066"/>
                </a:solidFill>
                <a:latin typeface="Chalkboard"/>
              </a:rPr>
              <a:t>Data distribution</a:t>
            </a:r>
          </a:p>
          <a:p>
            <a:pPr eaLnBrk="1" hangingPunct="1"/>
            <a:r>
              <a:rPr lang="en-US" altLang="ja-JP" sz="1108" dirty="0">
                <a:solidFill>
                  <a:srgbClr val="CC0066"/>
                </a:solidFill>
                <a:latin typeface="Chalkboard"/>
              </a:rPr>
              <a:t>Public</a:t>
            </a:r>
            <a:endParaRPr lang="en-US" altLang="ja-JP" sz="1108" dirty="0">
              <a:solidFill>
                <a:srgbClr val="CC0066"/>
              </a:solidFill>
              <a:latin typeface="ＭＳ Ｐゴシック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4876" y="2125986"/>
            <a:ext cx="643167" cy="538368"/>
          </a:xfrm>
          <a:prstGeom prst="rect">
            <a:avLst/>
          </a:prstGeom>
        </p:spPr>
      </p:pic>
      <p:sp>
        <p:nvSpPr>
          <p:cNvPr id="47" name="下矢印 46"/>
          <p:cNvSpPr>
            <a:spLocks noChangeArrowheads="1"/>
          </p:cNvSpPr>
          <p:nvPr/>
        </p:nvSpPr>
        <p:spPr bwMode="auto">
          <a:xfrm>
            <a:off x="4079191" y="5338396"/>
            <a:ext cx="316523" cy="814814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CACE1"/>
              </a:gs>
              <a:gs pos="35001">
                <a:srgbClr val="C5C5E9"/>
              </a:gs>
              <a:gs pos="100000">
                <a:srgbClr val="E9E9F7"/>
              </a:gs>
            </a:gsLst>
            <a:lin ang="16200000" scaled="1"/>
          </a:gradFill>
          <a:ln w="9525" algn="ctr">
            <a:solidFill>
              <a:srgbClr val="292989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ja-JP" altLang="en-US" sz="1662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3535974" y="6153210"/>
            <a:ext cx="1343638" cy="31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477" dirty="0">
                <a:solidFill>
                  <a:srgbClr val="002060"/>
                </a:solidFill>
                <a:cs typeface="Arial" panose="020B0604020202020204" pitchFamily="34" charset="0"/>
              </a:rPr>
              <a:t>Regional Flux</a:t>
            </a:r>
          </a:p>
        </p:txBody>
      </p:sp>
      <p:sp>
        <p:nvSpPr>
          <p:cNvPr id="49" name="スライド番号プレースホルダ 1"/>
          <p:cNvSpPr txBox="1">
            <a:spLocks noGrp="1"/>
          </p:cNvSpPr>
          <p:nvPr/>
        </p:nvSpPr>
        <p:spPr bwMode="auto">
          <a:xfrm>
            <a:off x="8481140" y="6343034"/>
            <a:ext cx="562708" cy="3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585">
                <a:solidFill>
                  <a:srgbClr val="008000"/>
                </a:solidFill>
                <a:cs typeface="Arial" pitchFamily="34" charset="0"/>
              </a:rPr>
              <a:pPr algn="r"/>
              <a:t>9</a:t>
            </a:fld>
            <a:endParaRPr lang="en-US" altLang="ja-JP" sz="2585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10379</TotalTime>
  <Words>868</Words>
  <Application>Microsoft Office PowerPoint</Application>
  <PresentationFormat>画面に合わせる (4:3)</PresentationFormat>
  <Paragraphs>215</Paragraphs>
  <Slides>11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11</vt:i4>
      </vt:variant>
    </vt:vector>
  </HeadingPairs>
  <TitlesOfParts>
    <vt:vector size="24" baseType="lpstr">
      <vt:lpstr>Arial Unicode MS</vt:lpstr>
      <vt:lpstr>Avenir Roman</vt:lpstr>
      <vt:lpstr>Chalkboard</vt:lpstr>
      <vt:lpstr>Droid Serif</vt:lpstr>
      <vt:lpstr>ＭＳ Ｐゴシック</vt:lpstr>
      <vt:lpstr>明朝</vt:lpstr>
      <vt:lpstr>Arial</vt:lpstr>
      <vt:lpstr>Arial Bold</vt:lpstr>
      <vt:lpstr>Calibri</vt:lpstr>
      <vt:lpstr>Cambria Math</vt:lpstr>
      <vt:lpstr>Helvetica</vt:lpstr>
      <vt:lpstr>Times New Roman</vt:lpstr>
      <vt:lpstr>Default</vt:lpstr>
      <vt:lpstr>An Effort for Improving Reliability of  GHG Monitoring from Space  – JAXA-NASA Joint Collaboration for 10 years -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International Collaboration to Demonstrate the Reliability of the GHG Monitoring from Space Inter-Comparison between GOSAT and OCO-2</vt:lpstr>
      <vt:lpstr>PowerPoint プレゼンテーション</vt:lpstr>
      <vt:lpstr>PowerPoint プレゼンテーション</vt:lpstr>
      <vt:lpstr>GOSAT Data Products and Distribution</vt:lpstr>
      <vt:lpstr>Beyond Data Products Analytical Results Availability  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Akihiko Kuze</cp:lastModifiedBy>
  <cp:revision>150</cp:revision>
  <dcterms:modified xsi:type="dcterms:W3CDTF">2017-09-12T03:26:02Z</dcterms:modified>
</cp:coreProperties>
</file>