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2" r:id="rId1"/>
    <p:sldMasterId id="2147483654" r:id="rId2"/>
    <p:sldMasterId id="2147483661" r:id="rId3"/>
  </p:sldMasterIdLst>
  <p:notesMasterIdLst>
    <p:notesMasterId r:id="rId21"/>
  </p:notesMasterIdLst>
  <p:handoutMasterIdLst>
    <p:handoutMasterId r:id="rId22"/>
  </p:handoutMasterIdLst>
  <p:sldIdLst>
    <p:sldId id="643" r:id="rId4"/>
    <p:sldId id="655" r:id="rId5"/>
    <p:sldId id="657" r:id="rId6"/>
    <p:sldId id="656" r:id="rId7"/>
    <p:sldId id="653" r:id="rId8"/>
    <p:sldId id="645" r:id="rId9"/>
    <p:sldId id="646" r:id="rId10"/>
    <p:sldId id="648" r:id="rId11"/>
    <p:sldId id="649" r:id="rId12"/>
    <p:sldId id="658" r:id="rId13"/>
    <p:sldId id="660" r:id="rId14"/>
    <p:sldId id="644" r:id="rId15"/>
    <p:sldId id="647" r:id="rId16"/>
    <p:sldId id="650" r:id="rId17"/>
    <p:sldId id="651" r:id="rId18"/>
    <p:sldId id="652" r:id="rId19"/>
    <p:sldId id="659" r:id="rId20"/>
  </p:sldIdLst>
  <p:sldSz cx="9144000" cy="6858000" type="screen4x3"/>
  <p:notesSz cx="9939338" cy="6805613"/>
  <p:defaultTextStyle>
    <a:defPPr>
      <a:defRPr lang="ja-JP"/>
    </a:defPPr>
    <a:lvl1pPr algn="l" rtl="0" eaLnBrk="0" fontAlgn="base" hangingPunct="0">
      <a:spcBef>
        <a:spcPct val="0"/>
      </a:spcBef>
      <a:spcAft>
        <a:spcPct val="0"/>
      </a:spcAft>
      <a:defRPr kumimoji="1" kern="1200" baseline="-250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umimoji="1" kern="1200" baseline="-250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umimoji="1" kern="1200" baseline="-250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umimoji="1" kern="1200" baseline="-250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umimoji="1" kern="1200" baseline="-250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umimoji="1" kern="1200" baseline="-250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umimoji="1" kern="1200" baseline="-250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umimoji="1" kern="1200" baseline="-250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umimoji="1" kern="1200" baseline="-250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3" userDrawn="1">
          <p15:clr>
            <a:srgbClr val="A4A3A4"/>
          </p15:clr>
        </p15:guide>
        <p15:guide id="2" pos="31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5DD"/>
    <a:srgbClr val="0000FF"/>
    <a:srgbClr val="FF66CC"/>
    <a:srgbClr val="008000"/>
    <a:srgbClr val="FFFFFF"/>
    <a:srgbClr val="CC3399"/>
    <a:srgbClr val="FFFFCC"/>
    <a:srgbClr val="F8E6A6"/>
    <a:srgbClr val="B8D4E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5" autoAdjust="0"/>
    <p:restoredTop sz="99253" autoAdjust="0"/>
  </p:normalViewPr>
  <p:slideViewPr>
    <p:cSldViewPr snapToGrid="0">
      <p:cViewPr varScale="1">
        <p:scale>
          <a:sx n="130" d="100"/>
          <a:sy n="130" d="100"/>
        </p:scale>
        <p:origin x="1242" y="132"/>
      </p:cViewPr>
      <p:guideLst>
        <p:guide orient="horz" pos="2160"/>
        <p:guide pos="2880"/>
      </p:guideLst>
    </p:cSldViewPr>
  </p:slideViewPr>
  <p:outlineViewPr>
    <p:cViewPr>
      <p:scale>
        <a:sx n="33" d="100"/>
        <a:sy n="33" d="100"/>
      </p:scale>
      <p:origin x="78" y="2013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30" d="100"/>
          <a:sy n="130" d="100"/>
        </p:scale>
        <p:origin x="-786" y="-96"/>
      </p:cViewPr>
      <p:guideLst>
        <p:guide orient="horz" pos="2143"/>
        <p:guide pos="3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4308379" cy="340040"/>
          </a:xfrm>
          <a:prstGeom prst="rect">
            <a:avLst/>
          </a:prstGeom>
          <a:noFill/>
          <a:ln>
            <a:noFill/>
          </a:ln>
          <a:extLst/>
        </p:spPr>
        <p:txBody>
          <a:bodyPr vert="horz" wrap="square" lIns="91446" tIns="45723" rIns="91446" bIns="45723" numCol="1" anchor="t" anchorCtr="0" compatLnSpc="1">
            <a:prstTxWarp prst="textNoShape">
              <a:avLst/>
            </a:prstTxWarp>
          </a:bodyPr>
          <a:lstStyle>
            <a:lvl1pPr defTabSz="912657" eaLnBrk="1" hangingPunct="1">
              <a:defRPr sz="1200" baseline="0">
                <a:latin typeface="Arial" charset="0"/>
                <a:ea typeface="ＭＳ Ｐゴシック" pitchFamily="34" charset="-128"/>
                <a:cs typeface="+mn-cs"/>
              </a:defRPr>
            </a:lvl1pPr>
          </a:lstStyle>
          <a:p>
            <a:pPr>
              <a:defRPr/>
            </a:pPr>
            <a:endParaRPr lang="en-US" altLang="ja-JP"/>
          </a:p>
        </p:txBody>
      </p:sp>
      <p:sp>
        <p:nvSpPr>
          <p:cNvPr id="87043" name="Rectangle 3"/>
          <p:cNvSpPr>
            <a:spLocks noGrp="1" noChangeArrowheads="1"/>
          </p:cNvSpPr>
          <p:nvPr>
            <p:ph type="dt" sz="quarter" idx="1"/>
          </p:nvPr>
        </p:nvSpPr>
        <p:spPr bwMode="auto">
          <a:xfrm>
            <a:off x="5629360" y="0"/>
            <a:ext cx="4308379" cy="340040"/>
          </a:xfrm>
          <a:prstGeom prst="rect">
            <a:avLst/>
          </a:prstGeom>
          <a:noFill/>
          <a:ln>
            <a:noFill/>
          </a:ln>
          <a:extLst/>
        </p:spPr>
        <p:txBody>
          <a:bodyPr vert="horz" wrap="square" lIns="91446" tIns="45723" rIns="91446" bIns="45723" numCol="1" anchor="t" anchorCtr="0" compatLnSpc="1">
            <a:prstTxWarp prst="textNoShape">
              <a:avLst/>
            </a:prstTxWarp>
          </a:bodyPr>
          <a:lstStyle>
            <a:lvl1pPr algn="r" defTabSz="912657" eaLnBrk="1" hangingPunct="1">
              <a:defRPr sz="1200" baseline="0">
                <a:latin typeface="Arial" charset="0"/>
                <a:ea typeface="ＭＳ Ｐゴシック" pitchFamily="34" charset="-128"/>
                <a:cs typeface="+mn-cs"/>
              </a:defRPr>
            </a:lvl1pPr>
          </a:lstStyle>
          <a:p>
            <a:pPr>
              <a:defRPr/>
            </a:pPr>
            <a:fld id="{9C320315-C1BD-48DB-95F5-519C5138953D}" type="datetime1">
              <a:rPr lang="ja-JP" altLang="en-US"/>
              <a:pPr>
                <a:defRPr/>
              </a:pPr>
              <a:t>2017/9/11</a:t>
            </a:fld>
            <a:endParaRPr lang="en-US" altLang="ja-JP"/>
          </a:p>
        </p:txBody>
      </p:sp>
      <p:sp>
        <p:nvSpPr>
          <p:cNvPr id="87044" name="Rectangle 4"/>
          <p:cNvSpPr>
            <a:spLocks noGrp="1" noChangeArrowheads="1"/>
          </p:cNvSpPr>
          <p:nvPr>
            <p:ph type="ftr" sz="quarter" idx="2"/>
          </p:nvPr>
        </p:nvSpPr>
        <p:spPr bwMode="auto">
          <a:xfrm>
            <a:off x="0" y="6463969"/>
            <a:ext cx="4308379" cy="340040"/>
          </a:xfrm>
          <a:prstGeom prst="rect">
            <a:avLst/>
          </a:prstGeom>
          <a:noFill/>
          <a:ln>
            <a:noFill/>
          </a:ln>
          <a:extLst/>
        </p:spPr>
        <p:txBody>
          <a:bodyPr vert="horz" wrap="square" lIns="91446" tIns="45723" rIns="91446" bIns="45723" numCol="1" anchor="b" anchorCtr="0" compatLnSpc="1">
            <a:prstTxWarp prst="textNoShape">
              <a:avLst/>
            </a:prstTxWarp>
          </a:bodyPr>
          <a:lstStyle>
            <a:lvl1pPr defTabSz="912657" eaLnBrk="1" hangingPunct="1">
              <a:defRPr sz="1200" baseline="0">
                <a:latin typeface="Arial" charset="0"/>
                <a:ea typeface="ＭＳ Ｐゴシック" pitchFamily="34" charset="-128"/>
                <a:cs typeface="+mn-cs"/>
              </a:defRPr>
            </a:lvl1pPr>
          </a:lstStyle>
          <a:p>
            <a:pPr>
              <a:defRPr/>
            </a:pPr>
            <a:endParaRPr lang="en-US" altLang="ja-JP"/>
          </a:p>
        </p:txBody>
      </p:sp>
      <p:sp>
        <p:nvSpPr>
          <p:cNvPr id="87045" name="Rectangle 5"/>
          <p:cNvSpPr>
            <a:spLocks noGrp="1" noChangeArrowheads="1"/>
          </p:cNvSpPr>
          <p:nvPr>
            <p:ph type="sldNum" sz="quarter" idx="3"/>
          </p:nvPr>
        </p:nvSpPr>
        <p:spPr bwMode="auto">
          <a:xfrm>
            <a:off x="5629360" y="6463969"/>
            <a:ext cx="4308379" cy="340040"/>
          </a:xfrm>
          <a:prstGeom prst="rect">
            <a:avLst/>
          </a:prstGeom>
          <a:noFill/>
          <a:ln>
            <a:noFill/>
          </a:ln>
          <a:extLst/>
        </p:spPr>
        <p:txBody>
          <a:bodyPr vert="horz" wrap="square" lIns="91446" tIns="45723" rIns="91446" bIns="45723" numCol="1" anchor="b" anchorCtr="0" compatLnSpc="1">
            <a:prstTxWarp prst="textNoShape">
              <a:avLst/>
            </a:prstTxWarp>
          </a:bodyPr>
          <a:lstStyle>
            <a:lvl1pPr algn="r" defTabSz="912657" eaLnBrk="1" hangingPunct="1">
              <a:defRPr sz="1200" baseline="0">
                <a:ea typeface="ＭＳ Ｐゴシック" panose="020B0600070205080204" pitchFamily="50" charset="-128"/>
                <a:cs typeface="Arial" panose="020B0604020202020204" pitchFamily="34" charset="0"/>
              </a:defRPr>
            </a:lvl1pPr>
          </a:lstStyle>
          <a:p>
            <a:pPr>
              <a:defRPr/>
            </a:pPr>
            <a:fld id="{627B46C2-3D8A-44EC-BEEA-C89A7AF132E7}"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4305180" cy="340040"/>
          </a:xfrm>
          <a:prstGeom prst="rect">
            <a:avLst/>
          </a:prstGeom>
          <a:noFill/>
          <a:ln>
            <a:noFill/>
          </a:ln>
          <a:extLst/>
        </p:spPr>
        <p:txBody>
          <a:bodyPr vert="horz" wrap="square" lIns="92226" tIns="46114" rIns="92226" bIns="46114" numCol="1" anchor="t" anchorCtr="0" compatLnSpc="1">
            <a:prstTxWarp prst="textNoShape">
              <a:avLst/>
            </a:prstTxWarp>
          </a:bodyPr>
          <a:lstStyle>
            <a:lvl1pPr defTabSz="914259" eaLnBrk="1" hangingPunct="1">
              <a:defRPr sz="1200" baseline="0">
                <a:latin typeface="Arial" charset="0"/>
                <a:ea typeface="ＭＳ Ｐゴシック" pitchFamily="34" charset="-128"/>
                <a:cs typeface="+mn-cs"/>
              </a:defRPr>
            </a:lvl1pPr>
          </a:lstStyle>
          <a:p>
            <a:pPr>
              <a:defRPr/>
            </a:pPr>
            <a:endParaRPr lang="ja-JP" altLang="en-US"/>
          </a:p>
        </p:txBody>
      </p:sp>
      <p:sp>
        <p:nvSpPr>
          <p:cNvPr id="3" name="日付プレースホルダ 2"/>
          <p:cNvSpPr>
            <a:spLocks noGrp="1"/>
          </p:cNvSpPr>
          <p:nvPr>
            <p:ph type="dt" idx="1"/>
          </p:nvPr>
        </p:nvSpPr>
        <p:spPr bwMode="auto">
          <a:xfrm>
            <a:off x="5629360" y="0"/>
            <a:ext cx="4308379" cy="340040"/>
          </a:xfrm>
          <a:prstGeom prst="rect">
            <a:avLst/>
          </a:prstGeom>
          <a:noFill/>
          <a:ln>
            <a:noFill/>
          </a:ln>
          <a:extLst/>
        </p:spPr>
        <p:txBody>
          <a:bodyPr vert="horz" wrap="square" lIns="92226" tIns="46114" rIns="92226" bIns="46114" numCol="1" anchor="t" anchorCtr="0" compatLnSpc="1">
            <a:prstTxWarp prst="textNoShape">
              <a:avLst/>
            </a:prstTxWarp>
          </a:bodyPr>
          <a:lstStyle>
            <a:lvl1pPr algn="r" defTabSz="914259" eaLnBrk="1" hangingPunct="1">
              <a:defRPr sz="1200" baseline="0">
                <a:latin typeface="Arial" charset="0"/>
                <a:ea typeface="ＭＳ Ｐゴシック" pitchFamily="34" charset="-128"/>
                <a:cs typeface="+mn-cs"/>
              </a:defRPr>
            </a:lvl1pPr>
          </a:lstStyle>
          <a:p>
            <a:pPr>
              <a:defRPr/>
            </a:pPr>
            <a:fld id="{CB4E3351-D217-4F09-A06C-DCA93EB4D3D5}" type="datetime1">
              <a:rPr lang="en-US" altLang="ja-JP"/>
              <a:pPr>
                <a:defRPr/>
              </a:pPr>
              <a:t>9/11/2017</a:t>
            </a:fld>
            <a:endParaRPr lang="en-US" altLang="ja-JP"/>
          </a:p>
        </p:txBody>
      </p:sp>
      <p:sp>
        <p:nvSpPr>
          <p:cNvPr id="24580" name="スライド イメージ プレースホルダ 3"/>
          <p:cNvSpPr>
            <a:spLocks noGrp="1" noRot="1" noChangeAspect="1"/>
          </p:cNvSpPr>
          <p:nvPr>
            <p:ph type="sldImg" idx="2"/>
          </p:nvPr>
        </p:nvSpPr>
        <p:spPr bwMode="auto">
          <a:xfrm>
            <a:off x="3270250" y="509588"/>
            <a:ext cx="3405188" cy="2554287"/>
          </a:xfrm>
          <a:prstGeom prst="rect">
            <a:avLst/>
          </a:prstGeom>
          <a:noFill/>
          <a:ln w="12700">
            <a:solidFill>
              <a:srgbClr val="000000"/>
            </a:solidFill>
            <a:miter lim="800000"/>
            <a:headEnd/>
            <a:tailEnd/>
          </a:ln>
        </p:spPr>
        <p:txBody>
          <a:bodyPr vert="horz" wrap="square" lIns="92226" tIns="46113" rIns="92226" bIns="46113" numCol="1" anchor="t" anchorCtr="0" compatLnSpc="1">
            <a:prstTxWarp prst="textNoShape">
              <a:avLst/>
            </a:prstTxWarp>
          </a:bodyPr>
          <a:lstStyle/>
          <a:p>
            <a:pPr lvl="0"/>
            <a:r>
              <a:rPr lang="en-US" altLang="ja-JP" noProof="0" dirty="0"/>
              <a:t> </a:t>
            </a:r>
            <a:endParaRPr lang="ja-JP" altLang="en-US" noProof="0"/>
          </a:p>
        </p:txBody>
      </p:sp>
      <p:sp>
        <p:nvSpPr>
          <p:cNvPr id="5" name="ノート プレースホルダ 4"/>
          <p:cNvSpPr>
            <a:spLocks noGrp="1"/>
          </p:cNvSpPr>
          <p:nvPr>
            <p:ph type="body" sz="quarter" idx="3"/>
          </p:nvPr>
        </p:nvSpPr>
        <p:spPr bwMode="auto">
          <a:xfrm>
            <a:off x="993135" y="3231985"/>
            <a:ext cx="7953069" cy="3063568"/>
          </a:xfrm>
          <a:prstGeom prst="rect">
            <a:avLst/>
          </a:prstGeom>
          <a:noFill/>
          <a:ln>
            <a:noFill/>
          </a:ln>
          <a:extLst/>
        </p:spPr>
        <p:txBody>
          <a:bodyPr vert="horz" wrap="square" lIns="92226" tIns="46114" rIns="92226" bIns="4611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bwMode="auto">
          <a:xfrm>
            <a:off x="0" y="6463969"/>
            <a:ext cx="4305180" cy="340040"/>
          </a:xfrm>
          <a:prstGeom prst="rect">
            <a:avLst/>
          </a:prstGeom>
          <a:noFill/>
          <a:ln>
            <a:noFill/>
          </a:ln>
          <a:extLst/>
        </p:spPr>
        <p:txBody>
          <a:bodyPr vert="horz" wrap="square" lIns="92226" tIns="46114" rIns="92226" bIns="46114" numCol="1" anchor="b" anchorCtr="0" compatLnSpc="1">
            <a:prstTxWarp prst="textNoShape">
              <a:avLst/>
            </a:prstTxWarp>
          </a:bodyPr>
          <a:lstStyle>
            <a:lvl1pPr defTabSz="914259" eaLnBrk="1" hangingPunct="1">
              <a:defRPr sz="1200" baseline="0">
                <a:latin typeface="Arial" charset="0"/>
                <a:ea typeface="ＭＳ Ｐゴシック" pitchFamily="34" charset="-128"/>
                <a:cs typeface="+mn-cs"/>
              </a:defRPr>
            </a:lvl1pPr>
          </a:lstStyle>
          <a:p>
            <a:pPr>
              <a:defRPr/>
            </a:pPr>
            <a:endParaRPr lang="ja-JP" altLang="en-US"/>
          </a:p>
        </p:txBody>
      </p:sp>
      <p:sp>
        <p:nvSpPr>
          <p:cNvPr id="7" name="スライド番号プレースホルダ 6"/>
          <p:cNvSpPr>
            <a:spLocks noGrp="1"/>
          </p:cNvSpPr>
          <p:nvPr>
            <p:ph type="sldNum" sz="quarter" idx="5"/>
          </p:nvPr>
        </p:nvSpPr>
        <p:spPr bwMode="auto">
          <a:xfrm>
            <a:off x="5629360" y="6463969"/>
            <a:ext cx="4308379" cy="340040"/>
          </a:xfrm>
          <a:prstGeom prst="rect">
            <a:avLst/>
          </a:prstGeom>
          <a:noFill/>
          <a:ln>
            <a:noFill/>
          </a:ln>
          <a:extLst/>
        </p:spPr>
        <p:txBody>
          <a:bodyPr vert="horz" wrap="square" lIns="92226" tIns="46114" rIns="92226" bIns="46114" numCol="1" anchor="b" anchorCtr="0" compatLnSpc="1">
            <a:prstTxWarp prst="textNoShape">
              <a:avLst/>
            </a:prstTxWarp>
          </a:bodyPr>
          <a:lstStyle>
            <a:lvl1pPr algn="r" defTabSz="914259" eaLnBrk="1" hangingPunct="1">
              <a:defRPr sz="1200" baseline="0">
                <a:ea typeface="ＭＳ Ｐゴシック" panose="020B0600070205080204" pitchFamily="50" charset="-128"/>
                <a:cs typeface="Arial" panose="020B0604020202020204" pitchFamily="34" charset="0"/>
              </a:defRPr>
            </a:lvl1pPr>
          </a:lstStyle>
          <a:p>
            <a:pPr>
              <a:defRPr/>
            </a:pPr>
            <a:fld id="{3A3A09C3-07D3-4E1B-92BB-D844BF32CC2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pitchFamily="-109" charset="-128"/>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3D7B11D-3F50-495B-A016-78F9AD4F687D}" type="slidenum">
              <a:rPr lang="en-US" altLang="ja-JP"/>
              <a:pPr>
                <a:defRPr/>
              </a:pPr>
              <a:t>‹#›</a:t>
            </a:fld>
            <a:endParaRPr lang="en-US" altLang="ja-JP"/>
          </a:p>
        </p:txBody>
      </p:sp>
    </p:spTree>
    <p:extLst>
      <p:ext uri="{BB962C8B-B14F-4D97-AF65-F5344CB8AC3E}">
        <p14:creationId xmlns:p14="http://schemas.microsoft.com/office/powerpoint/2010/main" val="373685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1B4198-B281-4B3F-AD0E-C2B7C5A457C4}" type="slidenum">
              <a:rPr lang="en-US" altLang="ja-JP"/>
              <a:pPr>
                <a:defRPr/>
              </a:pPr>
              <a:t>‹#›</a:t>
            </a:fld>
            <a:endParaRPr lang="en-US" altLang="ja-JP"/>
          </a:p>
        </p:txBody>
      </p:sp>
    </p:spTree>
    <p:extLst>
      <p:ext uri="{BB962C8B-B14F-4D97-AF65-F5344CB8AC3E}">
        <p14:creationId xmlns:p14="http://schemas.microsoft.com/office/powerpoint/2010/main" val="25148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30635DA-1DEC-4C74-8426-A449F5D016F5}" type="slidenum">
              <a:rPr lang="en-US" altLang="ja-JP"/>
              <a:pPr>
                <a:defRPr/>
              </a:pPr>
              <a:t>‹#›</a:t>
            </a:fld>
            <a:endParaRPr lang="en-US" altLang="ja-JP"/>
          </a:p>
        </p:txBody>
      </p:sp>
    </p:spTree>
    <p:extLst>
      <p:ext uri="{BB962C8B-B14F-4D97-AF65-F5344CB8AC3E}">
        <p14:creationId xmlns:p14="http://schemas.microsoft.com/office/powerpoint/2010/main" val="270071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D94BAB1-EB71-485A-A158-F05932C0C1C1}" type="slidenum">
              <a:rPr lang="en-US" altLang="ja-JP"/>
              <a:pPr>
                <a:defRPr/>
              </a:pPr>
              <a:t>‹#›</a:t>
            </a:fld>
            <a:endParaRPr lang="en-US" altLang="ja-JP"/>
          </a:p>
        </p:txBody>
      </p:sp>
    </p:spTree>
    <p:extLst>
      <p:ext uri="{BB962C8B-B14F-4D97-AF65-F5344CB8AC3E}">
        <p14:creationId xmlns:p14="http://schemas.microsoft.com/office/powerpoint/2010/main" val="17053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E4E5B60E-BAAC-4713-B8E6-646F7E8EB514}" type="slidenum">
              <a:rPr lang="ja-JP" altLang="en-US"/>
              <a:pPr>
                <a:defRPr/>
              </a:pPr>
              <a:t>‹#›</a:t>
            </a:fld>
            <a:endParaRPr lang="en-US" altLang="ja-JP"/>
          </a:p>
        </p:txBody>
      </p:sp>
    </p:spTree>
    <p:extLst>
      <p:ext uri="{BB962C8B-B14F-4D97-AF65-F5344CB8AC3E}">
        <p14:creationId xmlns:p14="http://schemas.microsoft.com/office/powerpoint/2010/main" val="348226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3" name="Rectangle 6"/>
          <p:cNvSpPr>
            <a:spLocks noGrp="1" noChangeArrowheads="1"/>
          </p:cNvSpPr>
          <p:nvPr>
            <p:ph type="sldNum" sz="quarter" idx="11"/>
          </p:nvPr>
        </p:nvSpPr>
        <p:spPr>
          <a:ln/>
        </p:spPr>
        <p:txBody>
          <a:bodyPr/>
          <a:lstStyle>
            <a:lvl1pPr>
              <a:defRPr/>
            </a:lvl1pPr>
          </a:lstStyle>
          <a:p>
            <a:pPr>
              <a:defRPr/>
            </a:pPr>
            <a:fld id="{7EC6FB19-D830-42C9-9331-9E402B8BB4B0}" type="slidenum">
              <a:rPr lang="ja-JP" altLang="en-US"/>
              <a:pPr>
                <a:defRPr/>
              </a:pPr>
              <a:t>‹#›</a:t>
            </a:fld>
            <a:endParaRPr lang="en-US" altLang="ja-JP"/>
          </a:p>
        </p:txBody>
      </p:sp>
    </p:spTree>
    <p:extLst>
      <p:ext uri="{BB962C8B-B14F-4D97-AF65-F5344CB8AC3E}">
        <p14:creationId xmlns:p14="http://schemas.microsoft.com/office/powerpoint/2010/main" val="197244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506413" y="790575"/>
            <a:ext cx="8207375" cy="71438"/>
          </a:xfrm>
          <a:prstGeom prst="rect">
            <a:avLst/>
          </a:prstGeom>
          <a:gradFill rotWithShape="1">
            <a:gsLst>
              <a:gs pos="0">
                <a:srgbClr val="003300"/>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baseline="-25000">
                <a:solidFill>
                  <a:schemeClr val="tx1"/>
                </a:solidFill>
                <a:latin typeface="Arial" panose="020B0604020202020204" pitchFamily="34" charset="0"/>
                <a:ea typeface="ＭＳ Ｐゴシック" panose="020B0600070205080204" pitchFamily="50" charset="-128"/>
              </a:defRPr>
            </a:lvl1pPr>
            <a:lvl2pPr marL="742950" indent="-285750">
              <a:defRPr kumimoji="1" baseline="-25000">
                <a:solidFill>
                  <a:schemeClr val="tx1"/>
                </a:solidFill>
                <a:latin typeface="Arial" panose="020B0604020202020204" pitchFamily="34" charset="0"/>
                <a:ea typeface="ＭＳ Ｐゴシック" panose="020B0600070205080204" pitchFamily="50" charset="-128"/>
              </a:defRPr>
            </a:lvl2pPr>
            <a:lvl3pPr marL="1143000" indent="-228600">
              <a:defRPr kumimoji="1" baseline="-25000">
                <a:solidFill>
                  <a:schemeClr val="tx1"/>
                </a:solidFill>
                <a:latin typeface="Arial" panose="020B0604020202020204" pitchFamily="34" charset="0"/>
                <a:ea typeface="ＭＳ Ｐゴシック" panose="020B0600070205080204" pitchFamily="50" charset="-128"/>
              </a:defRPr>
            </a:lvl3pPr>
            <a:lvl4pPr marL="1600200" indent="-228600">
              <a:defRPr kumimoji="1" baseline="-25000">
                <a:solidFill>
                  <a:schemeClr val="tx1"/>
                </a:solidFill>
                <a:latin typeface="Arial" panose="020B0604020202020204" pitchFamily="34" charset="0"/>
                <a:ea typeface="ＭＳ Ｐゴシック" panose="020B0600070205080204" pitchFamily="50" charset="-128"/>
              </a:defRPr>
            </a:lvl4pPr>
            <a:lvl5pPr marL="2057400" indent="-228600">
              <a:defRPr kumimoji="1" baseline="-25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baseline="0">
              <a:solidFill>
                <a:srgbClr val="000000"/>
              </a:solidFill>
            </a:endParaRPr>
          </a:p>
        </p:txBody>
      </p:sp>
      <p:sp>
        <p:nvSpPr>
          <p:cNvPr id="5" name="Rectangle 9"/>
          <p:cNvSpPr>
            <a:spLocks noChangeArrowheads="1"/>
          </p:cNvSpPr>
          <p:nvPr userDrawn="1"/>
        </p:nvSpPr>
        <p:spPr bwMode="auto">
          <a:xfrm>
            <a:off x="8458200" y="6375400"/>
            <a:ext cx="463550" cy="366713"/>
          </a:xfrm>
          <a:prstGeom prst="rect">
            <a:avLst/>
          </a:prstGeom>
          <a:noFill/>
          <a:ln w="9525">
            <a:noFill/>
            <a:miter lim="800000"/>
            <a:headEnd/>
            <a:tailEnd/>
          </a:ln>
        </p:spPr>
        <p:txBody>
          <a:bodyPr wrap="none">
            <a:spAutoFit/>
          </a:bodyPr>
          <a:lstStyle>
            <a:lvl1pPr>
              <a:defRPr kumimoji="1" baseline="-25000">
                <a:solidFill>
                  <a:schemeClr val="tx1"/>
                </a:solidFill>
                <a:latin typeface="Arial" panose="020B0604020202020204" pitchFamily="34" charset="0"/>
                <a:ea typeface="ＭＳ Ｐゴシック" panose="020B0600070205080204" pitchFamily="50" charset="-128"/>
              </a:defRPr>
            </a:lvl1pPr>
            <a:lvl2pPr marL="742950" indent="-285750">
              <a:defRPr kumimoji="1" baseline="-25000">
                <a:solidFill>
                  <a:schemeClr val="tx1"/>
                </a:solidFill>
                <a:latin typeface="Arial" panose="020B0604020202020204" pitchFamily="34" charset="0"/>
                <a:ea typeface="ＭＳ Ｐゴシック" panose="020B0600070205080204" pitchFamily="50" charset="-128"/>
              </a:defRPr>
            </a:lvl2pPr>
            <a:lvl3pPr marL="1143000" indent="-228600">
              <a:defRPr kumimoji="1" baseline="-25000">
                <a:solidFill>
                  <a:schemeClr val="tx1"/>
                </a:solidFill>
                <a:latin typeface="Arial" panose="020B0604020202020204" pitchFamily="34" charset="0"/>
                <a:ea typeface="ＭＳ Ｐゴシック" panose="020B0600070205080204" pitchFamily="50" charset="-128"/>
              </a:defRPr>
            </a:lvl3pPr>
            <a:lvl4pPr marL="1600200" indent="-228600">
              <a:defRPr kumimoji="1" baseline="-25000">
                <a:solidFill>
                  <a:schemeClr val="tx1"/>
                </a:solidFill>
                <a:latin typeface="Arial" panose="020B0604020202020204" pitchFamily="34" charset="0"/>
                <a:ea typeface="ＭＳ Ｐゴシック" panose="020B0600070205080204" pitchFamily="50" charset="-128"/>
              </a:defRPr>
            </a:lvl4pPr>
            <a:lvl5pPr marL="2057400" indent="-228600">
              <a:defRPr kumimoji="1" baseline="-25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9pPr>
          </a:lstStyle>
          <a:p>
            <a:pPr>
              <a:defRPr/>
            </a:pPr>
            <a:fld id="{ED3AF252-6695-4E5B-8937-60A40ECDEBC1}" type="slidenum">
              <a:rPr lang="ja-JP" altLang="en-US" baseline="0" smtClean="0">
                <a:solidFill>
                  <a:srgbClr val="000000"/>
                </a:solidFill>
                <a:cs typeface="Arial" panose="020B0604020202020204" pitchFamily="34" charset="0"/>
              </a:rPr>
              <a:pPr>
                <a:defRPr/>
              </a:pPr>
              <a:t>‹#›</a:t>
            </a:fld>
            <a:endParaRPr lang="en-US" altLang="ja-JP" baseline="0">
              <a:solidFill>
                <a:srgbClr val="000000"/>
              </a:solidFill>
              <a:cs typeface="Arial" panose="020B0604020202020204" pitchFamily="34" charset="0"/>
            </a:endParaRPr>
          </a:p>
        </p:txBody>
      </p:sp>
      <p:pic>
        <p:nvPicPr>
          <p:cNvPr id="6" name="Picture 20" descr="NIESロゴ"/>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6225" y="0"/>
            <a:ext cx="124777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ftr" sz="quarter" idx="10"/>
          </p:nvPr>
        </p:nvSpPr>
        <p:spPr/>
        <p:txBody>
          <a:bodyPr/>
          <a:lstStyle>
            <a:lvl1pPr>
              <a:defRPr/>
            </a:lvl1pPr>
          </a:lstStyle>
          <a:p>
            <a:pPr>
              <a:defRPr/>
            </a:pPr>
            <a:endParaRPr lang="en-US" altLang="ja-JP"/>
          </a:p>
        </p:txBody>
      </p:sp>
      <p:sp>
        <p:nvSpPr>
          <p:cNvPr id="8" name="Rectangle 6"/>
          <p:cNvSpPr>
            <a:spLocks noGrp="1" noChangeArrowheads="1"/>
          </p:cNvSpPr>
          <p:nvPr>
            <p:ph type="sldNum" sz="quarter" idx="11"/>
          </p:nvPr>
        </p:nvSpPr>
        <p:spPr/>
        <p:txBody>
          <a:bodyPr/>
          <a:lstStyle>
            <a:lvl1pPr>
              <a:defRPr/>
            </a:lvl1pPr>
          </a:lstStyle>
          <a:p>
            <a:pPr>
              <a:defRPr/>
            </a:pPr>
            <a:fld id="{505A2DBD-76F1-49C5-A49D-A811D51755F8}" type="slidenum">
              <a:rPr lang="ja-JP" altLang="en-US"/>
              <a:pPr>
                <a:defRPr/>
              </a:pPr>
              <a:t>‹#›</a:t>
            </a:fld>
            <a:endParaRPr lang="en-US" altLang="ja-JP"/>
          </a:p>
        </p:txBody>
      </p:sp>
    </p:spTree>
    <p:extLst>
      <p:ext uri="{BB962C8B-B14F-4D97-AF65-F5344CB8AC3E}">
        <p14:creationId xmlns:p14="http://schemas.microsoft.com/office/powerpoint/2010/main" val="414384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49885" y="99074"/>
            <a:ext cx="6562725" cy="1143000"/>
          </a:xfrm>
        </p:spPr>
        <p:txBody>
          <a:bodyPr/>
          <a:lstStyle/>
          <a:p>
            <a:r>
              <a:rPr lang="ja-JP" altLang="en-US"/>
              <a:t>マスタ タイトルの書式設定</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1"/>
          </p:nvPr>
        </p:nvSpPr>
        <p:spPr>
          <a:ln/>
        </p:spPr>
        <p:txBody>
          <a:bodyPr/>
          <a:lstStyle>
            <a:lvl1pPr>
              <a:defRPr/>
            </a:lvl1pPr>
          </a:lstStyle>
          <a:p>
            <a:pPr>
              <a:defRPr/>
            </a:pPr>
            <a:fld id="{801D89D2-58DA-4DD7-9AC7-A1E98B5C979B}" type="slidenum">
              <a:rPr lang="ja-JP" altLang="en-US"/>
              <a:pPr>
                <a:defRPr/>
              </a:pPr>
              <a:t>‹#›</a:t>
            </a:fld>
            <a:endParaRPr lang="en-US" altLang="ja-JP"/>
          </a:p>
        </p:txBody>
      </p:sp>
    </p:spTree>
    <p:extLst>
      <p:ext uri="{BB962C8B-B14F-4D97-AF65-F5344CB8AC3E}">
        <p14:creationId xmlns:p14="http://schemas.microsoft.com/office/powerpoint/2010/main" val="101484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baseline="0">
                <a:solidFill>
                  <a:srgbClr val="000000"/>
                </a:solidFill>
                <a:latin typeface="Arial" charset="0"/>
                <a:ea typeface="ＭＳ Ｐゴシック" pitchFamily="34" charset="-128"/>
                <a:cs typeface="+mn-cs"/>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33B170CC-A178-4F40-9489-083CB3239FC7}" type="slidenum">
              <a:rPr lang="ja-JP" altLang="en-US"/>
              <a:pPr>
                <a:defRPr/>
              </a:pPr>
              <a:t>‹#›</a:t>
            </a:fld>
            <a:endParaRPr lang="en-US" altLang="ja-JP"/>
          </a:p>
        </p:txBody>
      </p:sp>
    </p:spTree>
    <p:extLst>
      <p:ext uri="{BB962C8B-B14F-4D97-AF65-F5344CB8AC3E}">
        <p14:creationId xmlns:p14="http://schemas.microsoft.com/office/powerpoint/2010/main" val="386985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0" y="285750"/>
            <a:ext cx="521493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latin typeface="Times New Roman" pitchFamily="18" charset="0"/>
                <a:ea typeface="ＭＳ Ｐゴシック" pitchFamily="34" charset="-128"/>
                <a:cs typeface="+mn-cs"/>
              </a:defRPr>
            </a:lvl1pPr>
          </a:lstStyle>
          <a:p>
            <a:pPr>
              <a:defRPr/>
            </a:pPr>
            <a:endParaRPr lang="en-US" altLang="ja-JP"/>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latin typeface="Times New Roman" pitchFamily="18" charset="0"/>
                <a:ea typeface="ＭＳ Ｐゴシック" pitchFamily="34" charset="-128"/>
                <a:cs typeface="+mn-cs"/>
              </a:defRPr>
            </a:lvl1pPr>
          </a:lstStyle>
          <a:p>
            <a:pPr>
              <a:defRPr/>
            </a:pPr>
            <a:endParaRPr lang="en-US" altLang="ja-JP"/>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3300"/>
                </a:solidFill>
                <a:latin typeface="Times New Roman" panose="02020603050405020304" pitchFamily="18" charset="0"/>
                <a:ea typeface="ＭＳ Ｐゴシック" panose="020B0600070205080204" pitchFamily="50" charset="-128"/>
                <a:cs typeface="Arial" panose="020B0604020202020204" pitchFamily="34" charset="0"/>
              </a:defRPr>
            </a:lvl1pPr>
          </a:lstStyle>
          <a:p>
            <a:pPr>
              <a:defRPr/>
            </a:pPr>
            <a:fld id="{ACE59A4E-EDF5-4C4D-B53F-C3B66B62B7B4}" type="slidenum">
              <a:rPr lang="en-US" altLang="ja-JP"/>
              <a:pPr>
                <a:defRPr/>
              </a:pPr>
              <a:t>‹#›</a:t>
            </a:fld>
            <a:endParaRPr lang="en-US" altLang="ja-JP"/>
          </a:p>
        </p:txBody>
      </p:sp>
      <p:sp>
        <p:nvSpPr>
          <p:cNvPr id="1031" name="Rectangle 8"/>
          <p:cNvSpPr>
            <a:spLocks noChangeArrowheads="1"/>
          </p:cNvSpPr>
          <p:nvPr userDrawn="1"/>
        </p:nvSpPr>
        <p:spPr bwMode="auto">
          <a:xfrm>
            <a:off x="468313" y="1412875"/>
            <a:ext cx="8207375" cy="71438"/>
          </a:xfrm>
          <a:prstGeom prst="rect">
            <a:avLst/>
          </a:prstGeom>
          <a:gradFill rotWithShape="1">
            <a:gsLst>
              <a:gs pos="0">
                <a:srgbClr val="003300"/>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baseline="-25000">
                <a:solidFill>
                  <a:schemeClr val="tx1"/>
                </a:solidFill>
                <a:latin typeface="Arial" panose="020B0604020202020204" pitchFamily="34" charset="0"/>
                <a:ea typeface="ＭＳ Ｐゴシック" panose="020B0600070205080204" pitchFamily="50" charset="-128"/>
              </a:defRPr>
            </a:lvl1pPr>
            <a:lvl2pPr marL="742950" indent="-285750">
              <a:defRPr kumimoji="1" baseline="-25000">
                <a:solidFill>
                  <a:schemeClr val="tx1"/>
                </a:solidFill>
                <a:latin typeface="Arial" panose="020B0604020202020204" pitchFamily="34" charset="0"/>
                <a:ea typeface="ＭＳ Ｐゴシック" panose="020B0600070205080204" pitchFamily="50" charset="-128"/>
              </a:defRPr>
            </a:lvl2pPr>
            <a:lvl3pPr marL="1143000" indent="-228600">
              <a:defRPr kumimoji="1" baseline="-25000">
                <a:solidFill>
                  <a:schemeClr val="tx1"/>
                </a:solidFill>
                <a:latin typeface="Arial" panose="020B0604020202020204" pitchFamily="34" charset="0"/>
                <a:ea typeface="ＭＳ Ｐゴシック" panose="020B0600070205080204" pitchFamily="50" charset="-128"/>
              </a:defRPr>
            </a:lvl3pPr>
            <a:lvl4pPr marL="1600200" indent="-228600">
              <a:defRPr kumimoji="1" baseline="-25000">
                <a:solidFill>
                  <a:schemeClr val="tx1"/>
                </a:solidFill>
                <a:latin typeface="Arial" panose="020B0604020202020204" pitchFamily="34" charset="0"/>
                <a:ea typeface="ＭＳ Ｐゴシック" panose="020B0600070205080204" pitchFamily="50" charset="-128"/>
              </a:defRPr>
            </a:lvl4pPr>
            <a:lvl5pPr marL="2057400" indent="-228600">
              <a:defRPr kumimoji="1" baseline="-25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baseline="0"/>
          </a:p>
        </p:txBody>
      </p:sp>
      <p:pic>
        <p:nvPicPr>
          <p:cNvPr id="1032" name="Picture 20" descr="NIESロゴ"/>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215188" y="79375"/>
            <a:ext cx="8715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572250" y="642938"/>
            <a:ext cx="20510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4" descr="A3_1_blue_glay"/>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92838" y="123825"/>
            <a:ext cx="92233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072438" y="79375"/>
            <a:ext cx="7905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36" name="図 5" descr="GOSATロゴ.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5750" y="119063"/>
            <a:ext cx="101123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kumimoji="1" sz="4000">
          <a:solidFill>
            <a:schemeClr val="tx2"/>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kumimoji="1" sz="4000">
          <a:solidFill>
            <a:schemeClr val="tx2"/>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kumimoji="1" sz="4000">
          <a:solidFill>
            <a:schemeClr val="tx2"/>
          </a:solidFill>
          <a:latin typeface="Arial" pitchFamily="-109" charset="0"/>
          <a:ea typeface="ＭＳ Ｐゴシック" pitchFamily="-109" charset="-128"/>
          <a:cs typeface="ＭＳ Ｐゴシック" pitchFamily="-109" charset="-128"/>
        </a:defRPr>
      </a:lvl5pPr>
      <a:lvl6pPr marL="457200" algn="l" rtl="0" fontAlgn="base">
        <a:spcBef>
          <a:spcPct val="0"/>
        </a:spcBef>
        <a:spcAft>
          <a:spcPct val="0"/>
        </a:spcAft>
        <a:defRPr kumimoji="1" sz="4000">
          <a:solidFill>
            <a:schemeClr val="tx2"/>
          </a:solidFill>
          <a:latin typeface="Arial" pitchFamily="-109" charset="0"/>
          <a:ea typeface="ＭＳ Ｐゴシック" pitchFamily="-109" charset="-128"/>
          <a:cs typeface="ＭＳ Ｐゴシック" pitchFamily="-109" charset="-128"/>
        </a:defRPr>
      </a:lvl6pPr>
      <a:lvl7pPr marL="914400" algn="l" rtl="0" fontAlgn="base">
        <a:spcBef>
          <a:spcPct val="0"/>
        </a:spcBef>
        <a:spcAft>
          <a:spcPct val="0"/>
        </a:spcAft>
        <a:defRPr kumimoji="1" sz="4000">
          <a:solidFill>
            <a:schemeClr val="tx2"/>
          </a:solidFill>
          <a:latin typeface="Arial" pitchFamily="-109" charset="0"/>
          <a:ea typeface="ＭＳ Ｐゴシック" pitchFamily="-109" charset="-128"/>
          <a:cs typeface="ＭＳ Ｐゴシック" pitchFamily="-109" charset="-128"/>
        </a:defRPr>
      </a:lvl7pPr>
      <a:lvl8pPr marL="1371600" algn="l" rtl="0" fontAlgn="base">
        <a:spcBef>
          <a:spcPct val="0"/>
        </a:spcBef>
        <a:spcAft>
          <a:spcPct val="0"/>
        </a:spcAft>
        <a:defRPr kumimoji="1" sz="4000">
          <a:solidFill>
            <a:schemeClr val="tx2"/>
          </a:solidFill>
          <a:latin typeface="Arial" pitchFamily="-109" charset="0"/>
          <a:ea typeface="ＭＳ Ｐゴシック" pitchFamily="-109" charset="-128"/>
          <a:cs typeface="ＭＳ Ｐゴシック" pitchFamily="-109" charset="-128"/>
        </a:defRPr>
      </a:lvl8pPr>
      <a:lvl9pPr marL="1828800" algn="l" rtl="0" fontAlgn="base">
        <a:spcBef>
          <a:spcPct val="0"/>
        </a:spcBef>
        <a:spcAft>
          <a:spcPct val="0"/>
        </a:spcAft>
        <a:defRPr kumimoji="1" sz="40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656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68313"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latin typeface="Times New Roman" pitchFamily="18" charset="0"/>
                <a:ea typeface="ＭＳ Ｐゴシック" pitchFamily="34" charset="-128"/>
                <a:cs typeface="+mn-cs"/>
              </a:defRPr>
            </a:lvl1pPr>
          </a:lstStyle>
          <a:p>
            <a:pPr>
              <a:defRPr/>
            </a:pPr>
            <a:endParaRPr lang="en-US" altLang="ja-JP"/>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3300"/>
                </a:solidFill>
                <a:latin typeface="Times New Roman" panose="02020603050405020304" pitchFamily="18" charset="0"/>
                <a:ea typeface="ＭＳ Ｐゴシック" panose="020B0600070205080204" pitchFamily="50" charset="-128"/>
                <a:cs typeface="Arial" panose="020B0604020202020204" pitchFamily="34" charset="0"/>
              </a:defRPr>
            </a:lvl1pPr>
          </a:lstStyle>
          <a:p>
            <a:pPr>
              <a:defRPr/>
            </a:pPr>
            <a:fld id="{28E0EAFC-3FEE-447B-90D6-7666221BE020}" type="slidenum">
              <a:rPr lang="ja-JP" altLang="en-US"/>
              <a:pPr>
                <a:defRPr/>
              </a:pPr>
              <a:t>‹#›</a:t>
            </a:fld>
            <a:endParaRPr lang="en-US" altLang="ja-JP"/>
          </a:p>
        </p:txBody>
      </p:sp>
      <p:sp>
        <p:nvSpPr>
          <p:cNvPr id="2054" name="Rectangle 8"/>
          <p:cNvSpPr>
            <a:spLocks noChangeArrowheads="1"/>
          </p:cNvSpPr>
          <p:nvPr userDrawn="1"/>
        </p:nvSpPr>
        <p:spPr bwMode="auto">
          <a:xfrm>
            <a:off x="468313" y="1412875"/>
            <a:ext cx="8207375" cy="71438"/>
          </a:xfrm>
          <a:prstGeom prst="rect">
            <a:avLst/>
          </a:prstGeom>
          <a:gradFill rotWithShape="1">
            <a:gsLst>
              <a:gs pos="0">
                <a:srgbClr val="003300"/>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baseline="-25000">
                <a:solidFill>
                  <a:schemeClr val="tx1"/>
                </a:solidFill>
                <a:latin typeface="Arial" panose="020B0604020202020204" pitchFamily="34" charset="0"/>
                <a:ea typeface="ＭＳ Ｐゴシック" panose="020B0600070205080204" pitchFamily="50" charset="-128"/>
              </a:defRPr>
            </a:lvl1pPr>
            <a:lvl2pPr marL="742950" indent="-285750">
              <a:defRPr kumimoji="1" baseline="-25000">
                <a:solidFill>
                  <a:schemeClr val="tx1"/>
                </a:solidFill>
                <a:latin typeface="Arial" panose="020B0604020202020204" pitchFamily="34" charset="0"/>
                <a:ea typeface="ＭＳ Ｐゴシック" panose="020B0600070205080204" pitchFamily="50" charset="-128"/>
              </a:defRPr>
            </a:lvl2pPr>
            <a:lvl3pPr marL="1143000" indent="-228600">
              <a:defRPr kumimoji="1" baseline="-25000">
                <a:solidFill>
                  <a:schemeClr val="tx1"/>
                </a:solidFill>
                <a:latin typeface="Arial" panose="020B0604020202020204" pitchFamily="34" charset="0"/>
                <a:ea typeface="ＭＳ Ｐゴシック" panose="020B0600070205080204" pitchFamily="50" charset="-128"/>
              </a:defRPr>
            </a:lvl3pPr>
            <a:lvl4pPr marL="1600200" indent="-228600">
              <a:defRPr kumimoji="1" baseline="-25000">
                <a:solidFill>
                  <a:schemeClr val="tx1"/>
                </a:solidFill>
                <a:latin typeface="Arial" panose="020B0604020202020204" pitchFamily="34" charset="0"/>
                <a:ea typeface="ＭＳ Ｐゴシック" panose="020B0600070205080204" pitchFamily="50" charset="-128"/>
              </a:defRPr>
            </a:lvl4pPr>
            <a:lvl5pPr marL="2057400" indent="-228600">
              <a:defRPr kumimoji="1" baseline="-25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baseline="0"/>
          </a:p>
        </p:txBody>
      </p:sp>
      <p:sp>
        <p:nvSpPr>
          <p:cNvPr id="2055" name="Rectangle 9"/>
          <p:cNvSpPr>
            <a:spLocks noChangeArrowheads="1"/>
          </p:cNvSpPr>
          <p:nvPr userDrawn="1"/>
        </p:nvSpPr>
        <p:spPr bwMode="auto">
          <a:xfrm>
            <a:off x="8458200" y="6375400"/>
            <a:ext cx="463550" cy="366713"/>
          </a:xfrm>
          <a:prstGeom prst="rect">
            <a:avLst/>
          </a:prstGeom>
          <a:noFill/>
          <a:ln w="9525">
            <a:noFill/>
            <a:miter lim="800000"/>
            <a:headEnd/>
            <a:tailEnd/>
          </a:ln>
        </p:spPr>
        <p:txBody>
          <a:bodyPr wrap="none">
            <a:spAutoFit/>
          </a:bodyPr>
          <a:lstStyle>
            <a:lvl1pPr>
              <a:defRPr kumimoji="1" baseline="-25000">
                <a:solidFill>
                  <a:schemeClr val="tx1"/>
                </a:solidFill>
                <a:latin typeface="Arial" panose="020B0604020202020204" pitchFamily="34" charset="0"/>
                <a:ea typeface="ＭＳ Ｐゴシック" panose="020B0600070205080204" pitchFamily="50" charset="-128"/>
              </a:defRPr>
            </a:lvl1pPr>
            <a:lvl2pPr marL="742950" indent="-285750">
              <a:defRPr kumimoji="1" baseline="-25000">
                <a:solidFill>
                  <a:schemeClr val="tx1"/>
                </a:solidFill>
                <a:latin typeface="Arial" panose="020B0604020202020204" pitchFamily="34" charset="0"/>
                <a:ea typeface="ＭＳ Ｐゴシック" panose="020B0600070205080204" pitchFamily="50" charset="-128"/>
              </a:defRPr>
            </a:lvl2pPr>
            <a:lvl3pPr marL="1143000" indent="-228600">
              <a:defRPr kumimoji="1" baseline="-25000">
                <a:solidFill>
                  <a:schemeClr val="tx1"/>
                </a:solidFill>
                <a:latin typeface="Arial" panose="020B0604020202020204" pitchFamily="34" charset="0"/>
                <a:ea typeface="ＭＳ Ｐゴシック" panose="020B0600070205080204" pitchFamily="50" charset="-128"/>
              </a:defRPr>
            </a:lvl3pPr>
            <a:lvl4pPr marL="1600200" indent="-228600">
              <a:defRPr kumimoji="1" baseline="-25000">
                <a:solidFill>
                  <a:schemeClr val="tx1"/>
                </a:solidFill>
                <a:latin typeface="Arial" panose="020B0604020202020204" pitchFamily="34" charset="0"/>
                <a:ea typeface="ＭＳ Ｐゴシック" panose="020B0600070205080204" pitchFamily="50" charset="-128"/>
              </a:defRPr>
            </a:lvl4pPr>
            <a:lvl5pPr marL="2057400" indent="-228600">
              <a:defRPr kumimoji="1" baseline="-25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9pPr>
          </a:lstStyle>
          <a:p>
            <a:pPr>
              <a:defRPr/>
            </a:pPr>
            <a:fld id="{EAE30979-8593-4CDA-A0B4-97DE94FB55C2}" type="slidenum">
              <a:rPr lang="ja-JP" altLang="en-US" baseline="0" smtClean="0">
                <a:cs typeface="Arial" panose="020B0604020202020204" pitchFamily="34" charset="0"/>
              </a:rPr>
              <a:pPr>
                <a:defRPr/>
              </a:pPr>
              <a:t>‹#›</a:t>
            </a:fld>
            <a:endParaRPr lang="en-US" altLang="ja-JP" baseline="0">
              <a:cs typeface="Arial" panose="020B0604020202020204" pitchFamily="34" charset="0"/>
            </a:endParaRPr>
          </a:p>
        </p:txBody>
      </p:sp>
      <p:pic>
        <p:nvPicPr>
          <p:cNvPr id="2056" name="Picture 20" descr="NIESロゴ"/>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96175" y="285750"/>
            <a:ext cx="8715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53425" y="285750"/>
            <a:ext cx="7905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6" r:id="rId1"/>
    <p:sldLayoutId id="2147483757" r:id="rId2"/>
  </p:sldLayoutIdLst>
  <p:txStyles>
    <p:titleStyle>
      <a:lvl1pPr algn="l" rtl="0" eaLnBrk="0" fontAlgn="base" hangingPunct="0">
        <a:spcBef>
          <a:spcPct val="0"/>
        </a:spcBef>
        <a:spcAft>
          <a:spcPct val="0"/>
        </a:spcAft>
        <a:defRPr kumimoji="1" sz="3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kumimoji="1" sz="3200">
          <a:solidFill>
            <a:schemeClr val="tx2"/>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kumimoji="1" sz="3200">
          <a:solidFill>
            <a:schemeClr val="tx2"/>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kumimoji="1" sz="3200">
          <a:solidFill>
            <a:schemeClr val="tx2"/>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kumimoji="1" sz="3200">
          <a:solidFill>
            <a:schemeClr val="tx2"/>
          </a:solidFill>
          <a:latin typeface="Arial" pitchFamily="-106" charset="0"/>
          <a:ea typeface="ＭＳ Ｐゴシック" pitchFamily="-106" charset="-128"/>
          <a:cs typeface="ＭＳ Ｐゴシック" pitchFamily="-106" charset="-128"/>
        </a:defRPr>
      </a:lvl6pPr>
      <a:lvl7pPr marL="914400" algn="l" rtl="0" fontAlgn="base">
        <a:spcBef>
          <a:spcPct val="0"/>
        </a:spcBef>
        <a:spcAft>
          <a:spcPct val="0"/>
        </a:spcAft>
        <a:defRPr kumimoji="1" sz="3200">
          <a:solidFill>
            <a:schemeClr val="tx2"/>
          </a:solidFill>
          <a:latin typeface="Arial" pitchFamily="-106" charset="0"/>
          <a:ea typeface="ＭＳ Ｐゴシック" pitchFamily="-106" charset="-128"/>
          <a:cs typeface="ＭＳ Ｐゴシック" pitchFamily="-106" charset="-128"/>
        </a:defRPr>
      </a:lvl7pPr>
      <a:lvl8pPr marL="1371600" algn="l" rtl="0" fontAlgn="base">
        <a:spcBef>
          <a:spcPct val="0"/>
        </a:spcBef>
        <a:spcAft>
          <a:spcPct val="0"/>
        </a:spcAft>
        <a:defRPr kumimoji="1" sz="3200">
          <a:solidFill>
            <a:schemeClr val="tx2"/>
          </a:solidFill>
          <a:latin typeface="Arial" pitchFamily="-106" charset="0"/>
          <a:ea typeface="ＭＳ Ｐゴシック" pitchFamily="-106" charset="-128"/>
          <a:cs typeface="ＭＳ Ｐゴシック" pitchFamily="-106" charset="-128"/>
        </a:defRPr>
      </a:lvl8pPr>
      <a:lvl9pPr marL="1828800" algn="l" rtl="0" fontAlgn="base">
        <a:spcBef>
          <a:spcPct val="0"/>
        </a:spcBef>
        <a:spcAft>
          <a:spcPct val="0"/>
        </a:spcAft>
        <a:defRPr kumimoji="1" sz="3200">
          <a:solidFill>
            <a:schemeClr val="tx2"/>
          </a:solidFill>
          <a:latin typeface="Arial"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Font typeface="Wingdings" panose="05000000000000000000"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Ø"/>
        <a:defRPr kumimoji="1" sz="20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l"/>
        <a:defRPr kumimoji="1">
          <a:solidFill>
            <a:schemeClr val="tx1"/>
          </a:solidFill>
          <a:latin typeface="+mn-lt"/>
          <a:ea typeface="+mn-ea"/>
        </a:defRPr>
      </a:lvl3pPr>
      <a:lvl4pPr marL="1600200" indent="-228600" algn="l" rtl="0" eaLnBrk="0" fontAlgn="base" hangingPunct="0">
        <a:spcBef>
          <a:spcPct val="20000"/>
        </a:spcBef>
        <a:spcAft>
          <a:spcPct val="0"/>
        </a:spcAft>
        <a:buChar char="–"/>
        <a:defRPr kumimoji="1" sz="1600">
          <a:solidFill>
            <a:schemeClr val="tx1"/>
          </a:solidFill>
          <a:latin typeface="+mn-lt"/>
          <a:ea typeface="+mn-ea"/>
        </a:defRPr>
      </a:lvl4pPr>
      <a:lvl5pPr marL="2057400" indent="-228600" algn="l" rtl="0" eaLnBrk="0" fontAlgn="base" hangingPunct="0">
        <a:spcBef>
          <a:spcPct val="20000"/>
        </a:spcBef>
        <a:spcAft>
          <a:spcPct val="0"/>
        </a:spcAft>
        <a:buChar char="»"/>
        <a:defRPr kumimoji="1" sz="1600">
          <a:solidFill>
            <a:schemeClr val="tx1"/>
          </a:solidFill>
          <a:latin typeface="+mn-lt"/>
          <a:ea typeface="+mn-ea"/>
        </a:defRPr>
      </a:lvl5pPr>
      <a:lvl6pPr marL="2514600" indent="-228600" algn="l" rtl="0" fontAlgn="base">
        <a:spcBef>
          <a:spcPct val="20000"/>
        </a:spcBef>
        <a:spcAft>
          <a:spcPct val="0"/>
        </a:spcAft>
        <a:buChar char="»"/>
        <a:defRPr kumimoji="1" sz="1600">
          <a:solidFill>
            <a:schemeClr val="tx1"/>
          </a:solidFill>
          <a:latin typeface="+mn-lt"/>
          <a:ea typeface="+mn-ea"/>
        </a:defRPr>
      </a:lvl6pPr>
      <a:lvl7pPr marL="2971800" indent="-228600" algn="l" rtl="0" fontAlgn="base">
        <a:spcBef>
          <a:spcPct val="20000"/>
        </a:spcBef>
        <a:spcAft>
          <a:spcPct val="0"/>
        </a:spcAft>
        <a:buChar char="»"/>
        <a:defRPr kumimoji="1" sz="1600">
          <a:solidFill>
            <a:schemeClr val="tx1"/>
          </a:solidFill>
          <a:latin typeface="+mn-lt"/>
          <a:ea typeface="+mn-ea"/>
        </a:defRPr>
      </a:lvl7pPr>
      <a:lvl8pPr marL="3429000" indent="-228600" algn="l" rtl="0" fontAlgn="base">
        <a:spcBef>
          <a:spcPct val="20000"/>
        </a:spcBef>
        <a:spcAft>
          <a:spcPct val="0"/>
        </a:spcAft>
        <a:buChar char="»"/>
        <a:defRPr kumimoji="1" sz="1600">
          <a:solidFill>
            <a:schemeClr val="tx1"/>
          </a:solidFill>
          <a:latin typeface="+mn-lt"/>
          <a:ea typeface="+mn-ea"/>
        </a:defRPr>
      </a:lvl8pPr>
      <a:lvl9pPr marL="3886200" indent="-228600" algn="l" rtl="0" fontAlgn="base">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656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68313"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1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Times New Roman" pitchFamily="18" charset="0"/>
                <a:ea typeface="ＭＳ Ｐゴシック" pitchFamily="34" charset="-128"/>
                <a:cs typeface="+mn-cs"/>
              </a:defRPr>
            </a:lvl1pPr>
          </a:lstStyle>
          <a:p>
            <a:pPr>
              <a:defRPr/>
            </a:pPr>
            <a:endParaRPr lang="en-US" altLang="ja-JP"/>
          </a:p>
        </p:txBody>
      </p:sp>
      <p:sp>
        <p:nvSpPr>
          <p:cNvPr id="171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3300"/>
                </a:solidFill>
                <a:latin typeface="Times New Roman" panose="02020603050405020304" pitchFamily="18" charset="0"/>
                <a:ea typeface="ＭＳ Ｐゴシック" panose="020B0600070205080204" pitchFamily="50" charset="-128"/>
                <a:cs typeface="Arial" panose="020B0604020202020204" pitchFamily="34" charset="0"/>
              </a:defRPr>
            </a:lvl1pPr>
          </a:lstStyle>
          <a:p>
            <a:pPr>
              <a:defRPr/>
            </a:pPr>
            <a:fld id="{BDF6A7B4-123B-485C-8F37-DE396193494D}" type="slidenum">
              <a:rPr lang="ja-JP" altLang="en-US"/>
              <a:pPr>
                <a:defRPr/>
              </a:pPr>
              <a:t>‹#›</a:t>
            </a:fld>
            <a:endParaRPr lang="en-US" altLang="ja-JP"/>
          </a:p>
        </p:txBody>
      </p:sp>
      <p:sp>
        <p:nvSpPr>
          <p:cNvPr id="3078" name="Rectangle 8"/>
          <p:cNvSpPr>
            <a:spLocks noChangeArrowheads="1"/>
          </p:cNvSpPr>
          <p:nvPr userDrawn="1"/>
        </p:nvSpPr>
        <p:spPr bwMode="auto">
          <a:xfrm>
            <a:off x="468313" y="1412875"/>
            <a:ext cx="8207375" cy="71438"/>
          </a:xfrm>
          <a:prstGeom prst="rect">
            <a:avLst/>
          </a:prstGeom>
          <a:gradFill rotWithShape="1">
            <a:gsLst>
              <a:gs pos="0">
                <a:srgbClr val="003300"/>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baseline="-25000">
                <a:solidFill>
                  <a:schemeClr val="tx1"/>
                </a:solidFill>
                <a:latin typeface="Arial" panose="020B0604020202020204" pitchFamily="34" charset="0"/>
                <a:ea typeface="ＭＳ Ｐゴシック" panose="020B0600070205080204" pitchFamily="50" charset="-128"/>
              </a:defRPr>
            </a:lvl1pPr>
            <a:lvl2pPr marL="742950" indent="-285750">
              <a:defRPr kumimoji="1" baseline="-25000">
                <a:solidFill>
                  <a:schemeClr val="tx1"/>
                </a:solidFill>
                <a:latin typeface="Arial" panose="020B0604020202020204" pitchFamily="34" charset="0"/>
                <a:ea typeface="ＭＳ Ｐゴシック" panose="020B0600070205080204" pitchFamily="50" charset="-128"/>
              </a:defRPr>
            </a:lvl2pPr>
            <a:lvl3pPr marL="1143000" indent="-228600">
              <a:defRPr kumimoji="1" baseline="-25000">
                <a:solidFill>
                  <a:schemeClr val="tx1"/>
                </a:solidFill>
                <a:latin typeface="Arial" panose="020B0604020202020204" pitchFamily="34" charset="0"/>
                <a:ea typeface="ＭＳ Ｐゴシック" panose="020B0600070205080204" pitchFamily="50" charset="-128"/>
              </a:defRPr>
            </a:lvl3pPr>
            <a:lvl4pPr marL="1600200" indent="-228600">
              <a:defRPr kumimoji="1" baseline="-25000">
                <a:solidFill>
                  <a:schemeClr val="tx1"/>
                </a:solidFill>
                <a:latin typeface="Arial" panose="020B0604020202020204" pitchFamily="34" charset="0"/>
                <a:ea typeface="ＭＳ Ｐゴシック" panose="020B0600070205080204" pitchFamily="50" charset="-128"/>
              </a:defRPr>
            </a:lvl4pPr>
            <a:lvl5pPr marL="2057400" indent="-228600">
              <a:defRPr kumimoji="1" baseline="-25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baseline="0">
              <a:solidFill>
                <a:srgbClr val="000000"/>
              </a:solidFill>
            </a:endParaRPr>
          </a:p>
        </p:txBody>
      </p:sp>
      <p:sp>
        <p:nvSpPr>
          <p:cNvPr id="3079" name="Rectangle 9"/>
          <p:cNvSpPr>
            <a:spLocks noChangeArrowheads="1"/>
          </p:cNvSpPr>
          <p:nvPr userDrawn="1"/>
        </p:nvSpPr>
        <p:spPr bwMode="auto">
          <a:xfrm>
            <a:off x="8458200" y="6375400"/>
            <a:ext cx="463550" cy="366713"/>
          </a:xfrm>
          <a:prstGeom prst="rect">
            <a:avLst/>
          </a:prstGeom>
          <a:noFill/>
          <a:ln w="9525">
            <a:noFill/>
            <a:miter lim="800000"/>
            <a:headEnd/>
            <a:tailEnd/>
          </a:ln>
        </p:spPr>
        <p:txBody>
          <a:bodyPr wrap="none">
            <a:spAutoFit/>
          </a:bodyPr>
          <a:lstStyle>
            <a:lvl1pPr>
              <a:defRPr kumimoji="1" baseline="-25000">
                <a:solidFill>
                  <a:schemeClr val="tx1"/>
                </a:solidFill>
                <a:latin typeface="Arial" panose="020B0604020202020204" pitchFamily="34" charset="0"/>
                <a:ea typeface="ＭＳ Ｐゴシック" panose="020B0600070205080204" pitchFamily="50" charset="-128"/>
              </a:defRPr>
            </a:lvl1pPr>
            <a:lvl2pPr marL="742950" indent="-285750">
              <a:defRPr kumimoji="1" baseline="-25000">
                <a:solidFill>
                  <a:schemeClr val="tx1"/>
                </a:solidFill>
                <a:latin typeface="Arial" panose="020B0604020202020204" pitchFamily="34" charset="0"/>
                <a:ea typeface="ＭＳ Ｐゴシック" panose="020B0600070205080204" pitchFamily="50" charset="-128"/>
              </a:defRPr>
            </a:lvl2pPr>
            <a:lvl3pPr marL="1143000" indent="-228600">
              <a:defRPr kumimoji="1" baseline="-25000">
                <a:solidFill>
                  <a:schemeClr val="tx1"/>
                </a:solidFill>
                <a:latin typeface="Arial" panose="020B0604020202020204" pitchFamily="34" charset="0"/>
                <a:ea typeface="ＭＳ Ｐゴシック" panose="020B0600070205080204" pitchFamily="50" charset="-128"/>
              </a:defRPr>
            </a:lvl3pPr>
            <a:lvl4pPr marL="1600200" indent="-228600">
              <a:defRPr kumimoji="1" baseline="-25000">
                <a:solidFill>
                  <a:schemeClr val="tx1"/>
                </a:solidFill>
                <a:latin typeface="Arial" panose="020B0604020202020204" pitchFamily="34" charset="0"/>
                <a:ea typeface="ＭＳ Ｐゴシック" panose="020B0600070205080204" pitchFamily="50" charset="-128"/>
              </a:defRPr>
            </a:lvl4pPr>
            <a:lvl5pPr marL="2057400" indent="-228600">
              <a:defRPr kumimoji="1" baseline="-25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baseline="-25000">
                <a:solidFill>
                  <a:schemeClr val="tx1"/>
                </a:solidFill>
                <a:latin typeface="Arial" panose="020B0604020202020204" pitchFamily="34" charset="0"/>
                <a:ea typeface="ＭＳ Ｐゴシック" panose="020B0600070205080204" pitchFamily="50" charset="-128"/>
              </a:defRPr>
            </a:lvl9pPr>
          </a:lstStyle>
          <a:p>
            <a:pPr>
              <a:defRPr/>
            </a:pPr>
            <a:fld id="{3328ABD5-0AB8-4CCC-8046-73E645CDAF5F}" type="slidenum">
              <a:rPr lang="ja-JP" altLang="en-US" baseline="0" smtClean="0">
                <a:solidFill>
                  <a:srgbClr val="000000"/>
                </a:solidFill>
                <a:cs typeface="Arial" panose="020B0604020202020204" pitchFamily="34" charset="0"/>
              </a:rPr>
              <a:pPr>
                <a:defRPr/>
              </a:pPr>
              <a:t>‹#›</a:t>
            </a:fld>
            <a:endParaRPr lang="en-US" altLang="ja-JP" baseline="0">
              <a:solidFill>
                <a:srgbClr val="000000"/>
              </a:solidFill>
              <a:cs typeface="Arial" panose="020B0604020202020204" pitchFamily="34" charset="0"/>
            </a:endParaRPr>
          </a:p>
        </p:txBody>
      </p:sp>
      <p:pic>
        <p:nvPicPr>
          <p:cNvPr id="3080" name="Picture 20" descr="NIESロゴ"/>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128710" y="390521"/>
            <a:ext cx="8715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179030" y="390521"/>
            <a:ext cx="7905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9" r:id="rId1"/>
    <p:sldLayoutId id="2147483758" r:id="rId2"/>
    <p:sldLayoutId id="2147483760" r:id="rId3"/>
  </p:sldLayoutIdLst>
  <p:txStyles>
    <p:titleStyle>
      <a:lvl1pPr algn="l" rtl="0" eaLnBrk="0" fontAlgn="base" hangingPunct="0">
        <a:spcBef>
          <a:spcPct val="0"/>
        </a:spcBef>
        <a:spcAft>
          <a:spcPct val="0"/>
        </a:spcAft>
        <a:defRPr kumimoji="1" sz="3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200">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200">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200">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200">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200">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200">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2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Wingdings" panose="05000000000000000000"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Ø"/>
        <a:defRPr kumimoji="1" sz="20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l"/>
        <a:defRPr kumimoji="1">
          <a:solidFill>
            <a:schemeClr val="tx1"/>
          </a:solidFill>
          <a:latin typeface="+mn-lt"/>
          <a:ea typeface="+mn-ea"/>
        </a:defRPr>
      </a:lvl3pPr>
      <a:lvl4pPr marL="1600200" indent="-228600" algn="l" rtl="0" eaLnBrk="0" fontAlgn="base" hangingPunct="0">
        <a:spcBef>
          <a:spcPct val="20000"/>
        </a:spcBef>
        <a:spcAft>
          <a:spcPct val="0"/>
        </a:spcAft>
        <a:buChar char="–"/>
        <a:defRPr kumimoji="1" sz="1600">
          <a:solidFill>
            <a:schemeClr val="tx1"/>
          </a:solidFill>
          <a:latin typeface="+mn-lt"/>
          <a:ea typeface="+mn-ea"/>
        </a:defRPr>
      </a:lvl4pPr>
      <a:lvl5pPr marL="2057400" indent="-228600" algn="l" rtl="0" eaLnBrk="0" fontAlgn="base" hangingPunct="0">
        <a:spcBef>
          <a:spcPct val="20000"/>
        </a:spcBef>
        <a:spcAft>
          <a:spcPct val="0"/>
        </a:spcAft>
        <a:buChar char="»"/>
        <a:defRPr kumimoji="1" sz="1600">
          <a:solidFill>
            <a:schemeClr val="tx1"/>
          </a:solidFill>
          <a:latin typeface="+mn-lt"/>
          <a:ea typeface="+mn-ea"/>
        </a:defRPr>
      </a:lvl5pPr>
      <a:lvl6pPr marL="2514600" indent="-228600" algn="l" rtl="0" fontAlgn="base">
        <a:spcBef>
          <a:spcPct val="20000"/>
        </a:spcBef>
        <a:spcAft>
          <a:spcPct val="0"/>
        </a:spcAft>
        <a:buChar char="»"/>
        <a:defRPr kumimoji="1" sz="1600">
          <a:solidFill>
            <a:schemeClr val="tx1"/>
          </a:solidFill>
          <a:latin typeface="+mn-lt"/>
          <a:ea typeface="+mn-ea"/>
        </a:defRPr>
      </a:lvl6pPr>
      <a:lvl7pPr marL="2971800" indent="-228600" algn="l" rtl="0" fontAlgn="base">
        <a:spcBef>
          <a:spcPct val="20000"/>
        </a:spcBef>
        <a:spcAft>
          <a:spcPct val="0"/>
        </a:spcAft>
        <a:buChar char="»"/>
        <a:defRPr kumimoji="1" sz="1600">
          <a:solidFill>
            <a:schemeClr val="tx1"/>
          </a:solidFill>
          <a:latin typeface="+mn-lt"/>
          <a:ea typeface="+mn-ea"/>
        </a:defRPr>
      </a:lvl7pPr>
      <a:lvl8pPr marL="3429000" indent="-228600" algn="l" rtl="0" fontAlgn="base">
        <a:spcBef>
          <a:spcPct val="20000"/>
        </a:spcBef>
        <a:spcAft>
          <a:spcPct val="0"/>
        </a:spcAft>
        <a:buChar char="»"/>
        <a:defRPr kumimoji="1" sz="1600">
          <a:solidFill>
            <a:schemeClr val="tx1"/>
          </a:solidFill>
          <a:latin typeface="+mn-lt"/>
          <a:ea typeface="+mn-ea"/>
        </a:defRPr>
      </a:lvl8pPr>
      <a:lvl9pPr marL="3886200" indent="-228600" algn="l" rtl="0" fontAlgn="base">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36" y="1727353"/>
            <a:ext cx="8170606" cy="1517292"/>
          </a:xfrm>
        </p:spPr>
        <p:txBody>
          <a:bodyPr/>
          <a:lstStyle/>
          <a:p>
            <a:pPr algn="ctr"/>
            <a:r>
              <a:rPr lang="en-US" sz="2800" dirty="0"/>
              <a:t>Guidebook on use of GHG observations by satellites  for estimating surface emissions:</a:t>
            </a:r>
            <a:br>
              <a:rPr lang="en-US" sz="2800" dirty="0"/>
            </a:br>
            <a:r>
              <a:rPr lang="en-US" sz="2800" dirty="0"/>
              <a:t>review of research</a:t>
            </a:r>
          </a:p>
        </p:txBody>
      </p:sp>
      <p:sp>
        <p:nvSpPr>
          <p:cNvPr id="3" name="TextBox 2"/>
          <p:cNvSpPr txBox="1"/>
          <p:nvPr/>
        </p:nvSpPr>
        <p:spPr>
          <a:xfrm>
            <a:off x="1316395" y="3720506"/>
            <a:ext cx="6850273" cy="1754326"/>
          </a:xfrm>
          <a:prstGeom prst="rect">
            <a:avLst/>
          </a:prstGeom>
          <a:noFill/>
        </p:spPr>
        <p:txBody>
          <a:bodyPr wrap="none" rtlCol="0">
            <a:spAutoFit/>
          </a:bodyPr>
          <a:lstStyle/>
          <a:p>
            <a:pPr algn="ctr"/>
            <a:r>
              <a:rPr lang="en-US" baseline="0" dirty="0"/>
              <a:t>Shamil Maksyutov, Tsuneo Matsunaga </a:t>
            </a:r>
          </a:p>
          <a:p>
            <a:pPr algn="ctr"/>
            <a:endParaRPr lang="en-US" baseline="0" dirty="0"/>
          </a:p>
          <a:p>
            <a:pPr algn="ctr"/>
            <a:r>
              <a:rPr lang="en-US" baseline="0" dirty="0"/>
              <a:t>National Institute for Environmental Studies, Tsukuba, Japan</a:t>
            </a:r>
          </a:p>
          <a:p>
            <a:endParaRPr lang="en-US" baseline="0" dirty="0"/>
          </a:p>
          <a:p>
            <a:endParaRPr lang="en-US" baseline="0" dirty="0"/>
          </a:p>
          <a:p>
            <a:pPr algn="ctr"/>
            <a:r>
              <a:rPr lang="en-US" baseline="0" dirty="0"/>
              <a:t>CEOS meeting, </a:t>
            </a:r>
            <a:r>
              <a:rPr lang="en-US" baseline="0" dirty="0" err="1"/>
              <a:t>Frascati</a:t>
            </a:r>
            <a:r>
              <a:rPr lang="en-US" baseline="0" dirty="0"/>
              <a:t>, Sep 12, 2017 </a:t>
            </a:r>
          </a:p>
        </p:txBody>
      </p:sp>
    </p:spTree>
    <p:extLst>
      <p:ext uri="{BB962C8B-B14F-4D97-AF65-F5344CB8AC3E}">
        <p14:creationId xmlns:p14="http://schemas.microsoft.com/office/powerpoint/2010/main" val="1351166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3" y="546878"/>
            <a:ext cx="6391835" cy="997918"/>
          </a:xfrm>
        </p:spPr>
        <p:txBody>
          <a:bodyPr/>
          <a:lstStyle/>
          <a:p>
            <a:pPr lvl="0"/>
            <a:r>
              <a:rPr lang="en-US" sz="2000" dirty="0">
                <a:solidFill>
                  <a:srgbClr val="000000"/>
                </a:solidFill>
                <a:latin typeface="Arial" panose="020B0604020202020204" pitchFamily="34" charset="0"/>
                <a:ea typeface="ＭＳ Ｐゴシック" panose="020B0600070205080204" pitchFamily="34" charset="-128"/>
                <a:cs typeface="+mn-cs"/>
              </a:rPr>
              <a:t>Comparing </a:t>
            </a:r>
            <a:r>
              <a:rPr lang="en-US" sz="2000" dirty="0">
                <a:solidFill>
                  <a:srgbClr val="1365DD"/>
                </a:solidFill>
                <a:latin typeface="Arial" panose="020B0604020202020204" pitchFamily="34" charset="0"/>
                <a:ea typeface="ＭＳ Ｐゴシック" panose="020B0600070205080204" pitchFamily="34" charset="-128"/>
                <a:cs typeface="+mn-cs"/>
              </a:rPr>
              <a:t>GOSAT</a:t>
            </a:r>
            <a:r>
              <a:rPr lang="en-US" sz="2000" dirty="0">
                <a:solidFill>
                  <a:srgbClr val="000000"/>
                </a:solidFill>
                <a:latin typeface="Arial" panose="020B0604020202020204" pitchFamily="34" charset="0"/>
                <a:ea typeface="ＭＳ Ｐゴシック" panose="020B0600070205080204" pitchFamily="34" charset="-128"/>
                <a:cs typeface="+mn-cs"/>
              </a:rPr>
              <a:t> observations of localized CO</a:t>
            </a:r>
            <a:r>
              <a:rPr lang="en-US" sz="2000" baseline="-25000" dirty="0">
                <a:solidFill>
                  <a:srgbClr val="000000"/>
                </a:solidFill>
                <a:latin typeface="Arial" panose="020B0604020202020204" pitchFamily="34" charset="0"/>
                <a:ea typeface="ＭＳ Ｐゴシック" panose="020B0600070205080204" pitchFamily="34" charset="-128"/>
                <a:cs typeface="+mn-cs"/>
              </a:rPr>
              <a:t>2</a:t>
            </a:r>
            <a:r>
              <a:rPr lang="en-US" sz="2000" dirty="0">
                <a:solidFill>
                  <a:srgbClr val="000000"/>
                </a:solidFill>
                <a:latin typeface="Arial" panose="020B0604020202020204" pitchFamily="34" charset="0"/>
                <a:ea typeface="ＭＳ Ｐゴシック" panose="020B0600070205080204" pitchFamily="34" charset="-128"/>
                <a:cs typeface="+mn-cs"/>
              </a:rPr>
              <a:t> enhancements by large emitters with inventory-based estimates</a:t>
            </a:r>
            <a:br>
              <a:rPr lang="en-US" sz="2800" dirty="0">
                <a:solidFill>
                  <a:srgbClr val="000000"/>
                </a:solidFill>
                <a:latin typeface="Arial" panose="020B0604020202020204" pitchFamily="34" charset="0"/>
                <a:ea typeface="ＭＳ Ｐゴシック" panose="020B0600070205080204" pitchFamily="34" charset="-128"/>
                <a:cs typeface="+mn-cs"/>
              </a:rPr>
            </a:br>
            <a:endParaRPr lang="en-US" sz="2800" dirty="0"/>
          </a:p>
        </p:txBody>
      </p:sp>
      <p:sp>
        <p:nvSpPr>
          <p:cNvPr id="3" name="TextBox 2"/>
          <p:cNvSpPr txBox="1"/>
          <p:nvPr/>
        </p:nvSpPr>
        <p:spPr>
          <a:xfrm>
            <a:off x="5569957" y="5402656"/>
            <a:ext cx="3092114" cy="1029788"/>
          </a:xfrm>
          <a:prstGeom prst="rect">
            <a:avLst/>
          </a:prstGeom>
          <a:noFill/>
        </p:spPr>
        <p:txBody>
          <a:bodyPr wrap="square" rtlCol="0">
            <a:spAutoFit/>
          </a:bodyPr>
          <a:lstStyle/>
          <a:p>
            <a:r>
              <a:rPr lang="en-US" sz="1200" baseline="0" dirty="0" err="1"/>
              <a:t>Janardanan</a:t>
            </a:r>
            <a:r>
              <a:rPr lang="en-US" sz="1200" baseline="0" dirty="0"/>
              <a:t>, R.; Maksyutov, S.; Oda, T.; Saito, M.; Kaiser, J. W.; </a:t>
            </a:r>
            <a:r>
              <a:rPr lang="en-US" sz="1200" baseline="0" dirty="0" err="1"/>
              <a:t>Ganshin</a:t>
            </a:r>
            <a:r>
              <a:rPr lang="en-US" sz="1200" baseline="0" dirty="0"/>
              <a:t>, A.; </a:t>
            </a:r>
            <a:r>
              <a:rPr lang="en-US" sz="1200" baseline="0" dirty="0" err="1"/>
              <a:t>Stohl</a:t>
            </a:r>
            <a:r>
              <a:rPr lang="en-US" sz="1200" baseline="0" dirty="0"/>
              <a:t>, A.; Matsunaga, T.; Yoshida, Y.; Yokota, T.. Geophysical Research Letters (2016), 43, 3486–3493</a:t>
            </a:r>
          </a:p>
        </p:txBody>
      </p:sp>
      <p:pic>
        <p:nvPicPr>
          <p:cNvPr id="4" name="Picture 3"/>
          <p:cNvPicPr>
            <a:picLocks noChangeAspect="1"/>
          </p:cNvPicPr>
          <p:nvPr/>
        </p:nvPicPr>
        <p:blipFill>
          <a:blip r:embed="rId2"/>
          <a:stretch>
            <a:fillRect/>
          </a:stretch>
        </p:blipFill>
        <p:spPr>
          <a:xfrm>
            <a:off x="304954" y="1483608"/>
            <a:ext cx="5029045" cy="5296547"/>
          </a:xfrm>
          <a:prstGeom prst="rect">
            <a:avLst/>
          </a:prstGeom>
        </p:spPr>
      </p:pic>
      <p:pic>
        <p:nvPicPr>
          <p:cNvPr id="5" name="Picture 4"/>
          <p:cNvPicPr>
            <a:picLocks noChangeAspect="1"/>
          </p:cNvPicPr>
          <p:nvPr/>
        </p:nvPicPr>
        <p:blipFill rotWithShape="1">
          <a:blip r:embed="rId3"/>
          <a:srcRect l="7023" t="1" r="11974" b="51001"/>
          <a:stretch/>
        </p:blipFill>
        <p:spPr>
          <a:xfrm>
            <a:off x="5177677" y="1483608"/>
            <a:ext cx="3876675" cy="2105955"/>
          </a:xfrm>
          <a:prstGeom prst="rect">
            <a:avLst/>
          </a:prstGeom>
        </p:spPr>
      </p:pic>
      <p:sp>
        <p:nvSpPr>
          <p:cNvPr id="6" name="TextBox 5"/>
          <p:cNvSpPr txBox="1"/>
          <p:nvPr/>
        </p:nvSpPr>
        <p:spPr>
          <a:xfrm>
            <a:off x="2178578" y="6581001"/>
            <a:ext cx="1389375" cy="276999"/>
          </a:xfrm>
          <a:prstGeom prst="rect">
            <a:avLst/>
          </a:prstGeom>
          <a:noFill/>
        </p:spPr>
        <p:txBody>
          <a:bodyPr wrap="square" rtlCol="0">
            <a:spAutoFit/>
          </a:bodyPr>
          <a:lstStyle/>
          <a:p>
            <a:r>
              <a:rPr lang="en-US" sz="1200" baseline="0" dirty="0" err="1"/>
              <a:t>model+inventory</a:t>
            </a:r>
            <a:endParaRPr lang="en-US" sz="1200" baseline="0" dirty="0"/>
          </a:p>
        </p:txBody>
      </p:sp>
      <p:sp>
        <p:nvSpPr>
          <p:cNvPr id="7" name="TextBox 6"/>
          <p:cNvSpPr txBox="1"/>
          <p:nvPr/>
        </p:nvSpPr>
        <p:spPr>
          <a:xfrm rot="-5400000">
            <a:off x="-1249969" y="3847733"/>
            <a:ext cx="2832846" cy="276999"/>
          </a:xfrm>
          <a:prstGeom prst="rect">
            <a:avLst/>
          </a:prstGeom>
          <a:noFill/>
        </p:spPr>
        <p:txBody>
          <a:bodyPr wrap="square" rtlCol="0">
            <a:spAutoFit/>
          </a:bodyPr>
          <a:lstStyle/>
          <a:p>
            <a:r>
              <a:rPr lang="en-US" sz="1200" baseline="0" dirty="0"/>
              <a:t>GOSAT observed CO</a:t>
            </a:r>
            <a:r>
              <a:rPr lang="en-US" sz="1200" dirty="0"/>
              <a:t>2</a:t>
            </a:r>
            <a:r>
              <a:rPr lang="en-US" sz="1200" baseline="0" dirty="0"/>
              <a:t> enhancements</a:t>
            </a:r>
          </a:p>
        </p:txBody>
      </p:sp>
      <p:sp>
        <p:nvSpPr>
          <p:cNvPr id="8" name="Rectangle 7"/>
          <p:cNvSpPr/>
          <p:nvPr/>
        </p:nvSpPr>
        <p:spPr>
          <a:xfrm>
            <a:off x="5569957" y="3589563"/>
            <a:ext cx="3354587" cy="1600438"/>
          </a:xfrm>
          <a:prstGeom prst="rect">
            <a:avLst/>
          </a:prstGeom>
        </p:spPr>
        <p:txBody>
          <a:bodyPr wrap="square">
            <a:spAutoFit/>
          </a:bodyPr>
          <a:lstStyle/>
          <a:p>
            <a:r>
              <a:rPr lang="en-US" sz="1400" baseline="0" dirty="0"/>
              <a:t>Simulated X</a:t>
            </a:r>
            <a:r>
              <a:rPr lang="en-US" sz="1400" dirty="0"/>
              <a:t>CO2</a:t>
            </a:r>
            <a:r>
              <a:rPr lang="en-US" sz="1400" baseline="0" dirty="0"/>
              <a:t> enhancements agree with the observed over several continental regions across the globe, including North America with a regression slope of 1.05±0.21, but with a larger slope over East Asia (1.22±0.32).</a:t>
            </a:r>
            <a:r>
              <a:rPr lang="en-US" sz="2000" dirty="0"/>
              <a:t> </a:t>
            </a:r>
          </a:p>
        </p:txBody>
      </p:sp>
    </p:spTree>
    <p:extLst>
      <p:ext uri="{BB962C8B-B14F-4D97-AF65-F5344CB8AC3E}">
        <p14:creationId xmlns:p14="http://schemas.microsoft.com/office/powerpoint/2010/main" val="192364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24" y="449981"/>
            <a:ext cx="5837888" cy="997918"/>
          </a:xfrm>
        </p:spPr>
        <p:txBody>
          <a:bodyPr/>
          <a:lstStyle/>
          <a:p>
            <a:pPr lvl="0"/>
            <a:r>
              <a:rPr lang="en-US" sz="2000" dirty="0">
                <a:solidFill>
                  <a:srgbClr val="000000"/>
                </a:solidFill>
                <a:latin typeface="Arial" panose="020B0604020202020204" pitchFamily="34" charset="0"/>
                <a:ea typeface="ＭＳ Ｐゴシック" panose="020B0600070205080204" pitchFamily="34" charset="-128"/>
                <a:cs typeface="+mn-cs"/>
              </a:rPr>
              <a:t>Direct space-based observations of anthropogenic CO</a:t>
            </a:r>
            <a:r>
              <a:rPr lang="en-US" sz="2000" baseline="-25000" dirty="0">
                <a:solidFill>
                  <a:srgbClr val="000000"/>
                </a:solidFill>
                <a:latin typeface="Arial" panose="020B0604020202020204" pitchFamily="34" charset="0"/>
                <a:ea typeface="ＭＳ Ｐゴシック" panose="020B0600070205080204" pitchFamily="34" charset="-128"/>
                <a:cs typeface="+mn-cs"/>
              </a:rPr>
              <a:t>2</a:t>
            </a:r>
            <a:r>
              <a:rPr lang="en-US" sz="2000" dirty="0">
                <a:solidFill>
                  <a:srgbClr val="000000"/>
                </a:solidFill>
                <a:latin typeface="Arial" panose="020B0604020202020204" pitchFamily="34" charset="0"/>
                <a:ea typeface="ＭＳ Ｐゴシック" panose="020B0600070205080204" pitchFamily="34" charset="-128"/>
                <a:cs typeface="+mn-cs"/>
              </a:rPr>
              <a:t> emission areas from </a:t>
            </a:r>
            <a:r>
              <a:rPr lang="en-US" sz="2000" dirty="0">
                <a:solidFill>
                  <a:srgbClr val="1365DD"/>
                </a:solidFill>
                <a:latin typeface="Arial" panose="020B0604020202020204" pitchFamily="34" charset="0"/>
                <a:ea typeface="ＭＳ Ｐゴシック" panose="020B0600070205080204" pitchFamily="34" charset="-128"/>
                <a:cs typeface="+mn-cs"/>
              </a:rPr>
              <a:t>OCO-2</a:t>
            </a:r>
            <a:br>
              <a:rPr lang="en-US" sz="2800" dirty="0">
                <a:solidFill>
                  <a:srgbClr val="000000"/>
                </a:solidFill>
                <a:latin typeface="Arial" panose="020B0604020202020204" pitchFamily="34" charset="0"/>
                <a:ea typeface="ＭＳ Ｐゴシック" panose="020B0600070205080204" pitchFamily="34" charset="-128"/>
                <a:cs typeface="+mn-cs"/>
              </a:rPr>
            </a:br>
            <a:endParaRPr lang="en-US" sz="2800" dirty="0"/>
          </a:p>
        </p:txBody>
      </p:sp>
      <p:sp>
        <p:nvSpPr>
          <p:cNvPr id="7" name="TextBox 6"/>
          <p:cNvSpPr txBox="1"/>
          <p:nvPr/>
        </p:nvSpPr>
        <p:spPr>
          <a:xfrm>
            <a:off x="137352" y="6540966"/>
            <a:ext cx="8543365" cy="276999"/>
          </a:xfrm>
          <a:prstGeom prst="rect">
            <a:avLst/>
          </a:prstGeom>
          <a:noFill/>
        </p:spPr>
        <p:txBody>
          <a:bodyPr wrap="square" rtlCol="0">
            <a:spAutoFit/>
          </a:bodyPr>
          <a:lstStyle/>
          <a:p>
            <a:r>
              <a:rPr lang="en-US" sz="1200" baseline="0" dirty="0" err="1"/>
              <a:t>Hakkarainen</a:t>
            </a:r>
            <a:r>
              <a:rPr lang="en-US" sz="1200" baseline="0" dirty="0"/>
              <a:t>, J., I. </a:t>
            </a:r>
            <a:r>
              <a:rPr lang="en-US" sz="1200" baseline="0" dirty="0" err="1"/>
              <a:t>Ialongo</a:t>
            </a:r>
            <a:r>
              <a:rPr lang="en-US" sz="1200" baseline="0" dirty="0"/>
              <a:t>, and J. </a:t>
            </a:r>
            <a:r>
              <a:rPr lang="en-US" sz="1200" baseline="0" dirty="0" err="1"/>
              <a:t>Tamminen</a:t>
            </a:r>
            <a:r>
              <a:rPr lang="en-US" sz="1200" baseline="0" dirty="0"/>
              <a:t> (2016), </a:t>
            </a:r>
            <a:r>
              <a:rPr lang="en-US" sz="1200" baseline="0" dirty="0" err="1"/>
              <a:t>Geophys</a:t>
            </a:r>
            <a:r>
              <a:rPr lang="en-US" sz="1200" baseline="0" dirty="0"/>
              <a:t>. Res. Lett., 43, 11,400–11,406.</a:t>
            </a:r>
          </a:p>
        </p:txBody>
      </p:sp>
      <p:pic>
        <p:nvPicPr>
          <p:cNvPr id="6" name="Picture 5"/>
          <p:cNvPicPr>
            <a:picLocks noChangeAspect="1"/>
          </p:cNvPicPr>
          <p:nvPr/>
        </p:nvPicPr>
        <p:blipFill>
          <a:blip r:embed="rId2"/>
          <a:stretch>
            <a:fillRect/>
          </a:stretch>
        </p:blipFill>
        <p:spPr>
          <a:xfrm>
            <a:off x="137352" y="1541587"/>
            <a:ext cx="6252741" cy="4907931"/>
          </a:xfrm>
          <a:prstGeom prst="rect">
            <a:avLst/>
          </a:prstGeom>
        </p:spPr>
      </p:pic>
      <p:sp>
        <p:nvSpPr>
          <p:cNvPr id="11" name="Rectangle 10"/>
          <p:cNvSpPr/>
          <p:nvPr/>
        </p:nvSpPr>
        <p:spPr>
          <a:xfrm>
            <a:off x="6518787" y="1687227"/>
            <a:ext cx="2483048" cy="4893647"/>
          </a:xfrm>
          <a:prstGeom prst="rect">
            <a:avLst/>
          </a:prstGeom>
        </p:spPr>
        <p:txBody>
          <a:bodyPr wrap="square">
            <a:spAutoFit/>
          </a:bodyPr>
          <a:lstStyle/>
          <a:p>
            <a:r>
              <a:rPr lang="en-US" sz="1200" baseline="0" dirty="0"/>
              <a:t>Identification of anthropogenic CO</a:t>
            </a:r>
            <a:r>
              <a:rPr lang="en-US" sz="1200" dirty="0"/>
              <a:t>2</a:t>
            </a:r>
            <a:r>
              <a:rPr lang="en-US" sz="1200" baseline="0" dirty="0"/>
              <a:t> signatures from space is challenging because of the strong effect of natural variability and transport. </a:t>
            </a:r>
          </a:p>
          <a:p>
            <a:endParaRPr lang="en-US" sz="1200" baseline="0" dirty="0"/>
          </a:p>
          <a:p>
            <a:r>
              <a:rPr lang="en-US" sz="1200" baseline="0" dirty="0"/>
              <a:t>For OCO-2, additional challenge is large amount of high spatial resolution data, - difficult to make global transport modeling</a:t>
            </a:r>
          </a:p>
          <a:p>
            <a:endParaRPr lang="en-US" sz="1200" baseline="0" dirty="0"/>
          </a:p>
          <a:p>
            <a:r>
              <a:rPr lang="en-US" sz="1200" baseline="0" dirty="0"/>
              <a:t>Authors developed a novel methodology to derive CO</a:t>
            </a:r>
            <a:r>
              <a:rPr lang="en-US" sz="1200" dirty="0"/>
              <a:t>2</a:t>
            </a:r>
            <a:r>
              <a:rPr lang="en-US" sz="1200" baseline="0" dirty="0"/>
              <a:t> anomaly maps, solely based on collocated satellite-based OCO-2 CO</a:t>
            </a:r>
            <a:r>
              <a:rPr lang="en-US" sz="1200" dirty="0"/>
              <a:t>2</a:t>
            </a:r>
            <a:r>
              <a:rPr lang="en-US" sz="1200" baseline="0" dirty="0"/>
              <a:t> and OMI NO</a:t>
            </a:r>
            <a:r>
              <a:rPr lang="en-US" sz="1200" dirty="0"/>
              <a:t>2</a:t>
            </a:r>
            <a:r>
              <a:rPr lang="en-US" sz="1200" baseline="0" dirty="0"/>
              <a:t> measurements with high spatial coverage and detail. </a:t>
            </a:r>
          </a:p>
          <a:p>
            <a:endParaRPr lang="en-US" sz="1200" baseline="0" dirty="0"/>
          </a:p>
          <a:p>
            <a:r>
              <a:rPr lang="en-US" sz="1200" baseline="0" dirty="0"/>
              <a:t>Were able to identify the major anthropogenic CO</a:t>
            </a:r>
            <a:r>
              <a:rPr lang="en-US" sz="1200" dirty="0"/>
              <a:t>2</a:t>
            </a:r>
            <a:r>
              <a:rPr lang="en-US" sz="1200" baseline="0" dirty="0"/>
              <a:t> emission regions, such as Europe, USA and China. In addition, several smaller isolated emitting areas, like individual cities, were detected.</a:t>
            </a:r>
          </a:p>
        </p:txBody>
      </p:sp>
    </p:spTree>
    <p:extLst>
      <p:ext uri="{BB962C8B-B14F-4D97-AF65-F5344CB8AC3E}">
        <p14:creationId xmlns:p14="http://schemas.microsoft.com/office/powerpoint/2010/main" val="4715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840" y="233082"/>
            <a:ext cx="9515612" cy="6624919"/>
            <a:chOff x="123624" y="-15863"/>
            <a:chExt cx="9379919" cy="7789524"/>
          </a:xfrm>
        </p:grpSpPr>
        <p:pic>
          <p:nvPicPr>
            <p:cNvPr id="4" name="Picture 3"/>
            <p:cNvPicPr/>
            <p:nvPr/>
          </p:nvPicPr>
          <p:blipFill rotWithShape="1">
            <a:blip r:embed="rId2"/>
            <a:srcRect l="10740" t="3182" r="-228"/>
            <a:stretch/>
          </p:blipFill>
          <p:spPr>
            <a:xfrm>
              <a:off x="123624" y="-15863"/>
              <a:ext cx="9090479" cy="7789524"/>
            </a:xfrm>
            <a:prstGeom prst="rect">
              <a:avLst/>
            </a:prstGeom>
          </p:spPr>
        </p:pic>
        <p:pic>
          <p:nvPicPr>
            <p:cNvPr id="5" name="Picture 4"/>
            <p:cNvPicPr/>
            <p:nvPr/>
          </p:nvPicPr>
          <p:blipFill>
            <a:blip r:embed="rId3"/>
            <a:stretch>
              <a:fillRect/>
            </a:stretch>
          </p:blipFill>
          <p:spPr>
            <a:xfrm>
              <a:off x="179512" y="1196752"/>
              <a:ext cx="8964488" cy="4464496"/>
            </a:xfrm>
            <a:prstGeom prst="rect">
              <a:avLst/>
            </a:prstGeom>
          </p:spPr>
        </p:pic>
        <p:sp>
          <p:nvSpPr>
            <p:cNvPr id="6" name="Rectangle 5"/>
            <p:cNvSpPr/>
            <p:nvPr/>
          </p:nvSpPr>
          <p:spPr>
            <a:xfrm>
              <a:off x="162547" y="866138"/>
              <a:ext cx="6831186" cy="40124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dirty="0">
                  <a:solidFill>
                    <a:srgbClr val="395F1B"/>
                  </a:solidFill>
                  <a:latin typeface="Tahoma" panose="020B0604030504040204" pitchFamily="34" charset="0"/>
                  <a:ea typeface="Tahoma" panose="020B0604030504040204" pitchFamily="34" charset="0"/>
                </a:rPr>
                <a:t>“Close Flyby” of Ghent Generating Station  </a:t>
              </a:r>
              <a:endParaRPr kumimoji="0" lang="en-US" sz="1050" kern="0" baseline="0" dirty="0">
                <a:solidFill>
                  <a:srgbClr val="000000"/>
                </a:solidFill>
                <a:ea typeface="Arial" panose="020B0604020202020204" pitchFamily="34" charset="0"/>
              </a:endParaRPr>
            </a:p>
          </p:txBody>
        </p:sp>
        <p:pic>
          <p:nvPicPr>
            <p:cNvPr id="7" name="Picture 6"/>
            <p:cNvPicPr/>
            <p:nvPr/>
          </p:nvPicPr>
          <p:blipFill>
            <a:blip r:embed="rId4"/>
            <a:stretch>
              <a:fillRect/>
            </a:stretch>
          </p:blipFill>
          <p:spPr>
            <a:xfrm>
              <a:off x="2178550" y="4183885"/>
              <a:ext cx="878689" cy="878689"/>
            </a:xfrm>
            <a:prstGeom prst="rect">
              <a:avLst/>
            </a:prstGeom>
          </p:spPr>
        </p:pic>
        <p:sp>
          <p:nvSpPr>
            <p:cNvPr id="8" name="Shape 11562"/>
            <p:cNvSpPr/>
            <p:nvPr/>
          </p:nvSpPr>
          <p:spPr>
            <a:xfrm>
              <a:off x="827583" y="2204860"/>
              <a:ext cx="2330056" cy="554000"/>
            </a:xfrm>
            <a:custGeom>
              <a:avLst/>
              <a:gdLst/>
              <a:ahLst/>
              <a:cxnLst/>
              <a:rect l="0" t="0" r="0" b="0"/>
              <a:pathLst>
                <a:path w="2330056" h="554000">
                  <a:moveTo>
                    <a:pt x="0" y="0"/>
                  </a:moveTo>
                  <a:lnTo>
                    <a:pt x="2330056" y="0"/>
                  </a:lnTo>
                  <a:lnTo>
                    <a:pt x="2330056" y="554000"/>
                  </a:lnTo>
                  <a:lnTo>
                    <a:pt x="0" y="554000"/>
                  </a:lnTo>
                  <a:lnTo>
                    <a:pt x="0" y="0"/>
                  </a:lnTo>
                </a:path>
              </a:pathLst>
            </a:custGeom>
            <a:solidFill>
              <a:srgbClr val="FFFFFF"/>
            </a:solidFill>
            <a:ln w="9525" cap="flat" cmpd="sng" algn="ctr">
              <a:solidFill>
                <a:srgbClr val="FFFFFF"/>
              </a:solidFill>
              <a:prstDash val="solid"/>
              <a:round/>
            </a:ln>
            <a:effectLst/>
          </p:spPr>
          <p:txBody>
            <a:bodyPr/>
            <a:lstStyle/>
            <a:p>
              <a:pPr eaLnBrk="1" fontAlgn="auto" hangingPunct="1">
                <a:spcBef>
                  <a:spcPts val="0"/>
                </a:spcBef>
                <a:spcAft>
                  <a:spcPts val="0"/>
                </a:spcAft>
              </a:pPr>
              <a:endParaRPr kumimoji="0" lang="en-US" kern="0" baseline="0">
                <a:solidFill>
                  <a:sysClr val="windowText" lastClr="000000"/>
                </a:solidFill>
                <a:latin typeface="Calibri" panose="020F0502020204030204"/>
                <a:ea typeface="+mn-ea"/>
              </a:endParaRPr>
            </a:p>
          </p:txBody>
        </p:sp>
        <p:sp>
          <p:nvSpPr>
            <p:cNvPr id="9" name="Rectangle 8"/>
            <p:cNvSpPr/>
            <p:nvPr/>
          </p:nvSpPr>
          <p:spPr>
            <a:xfrm>
              <a:off x="919024" y="2241278"/>
              <a:ext cx="1631827" cy="330587"/>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a:solidFill>
                    <a:srgbClr val="FF0000"/>
                  </a:solidFill>
                  <a:ea typeface="Arial" panose="020B0604020202020204" pitchFamily="34" charset="0"/>
                </a:rPr>
                <a:t>ECMWF -121.9</a:t>
              </a:r>
              <a:endParaRPr kumimoji="0" lang="en-US" kern="0" baseline="0">
                <a:solidFill>
                  <a:srgbClr val="000000"/>
                </a:solidFill>
                <a:ea typeface="Arial" panose="020B0604020202020204" pitchFamily="34" charset="0"/>
              </a:endParaRPr>
            </a:p>
          </p:txBody>
        </p:sp>
        <p:sp>
          <p:nvSpPr>
            <p:cNvPr id="10" name="Rectangle 9"/>
            <p:cNvSpPr/>
            <p:nvPr/>
          </p:nvSpPr>
          <p:spPr>
            <a:xfrm>
              <a:off x="2145844" y="2292983"/>
              <a:ext cx="94860" cy="236918"/>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kern="0" baseline="0">
                  <a:solidFill>
                    <a:srgbClr val="FF0000"/>
                  </a:solidFill>
                  <a:ea typeface="Arial" panose="020B0604020202020204" pitchFamily="34" charset="0"/>
                </a:rPr>
                <a:t>°</a:t>
              </a:r>
              <a:endParaRPr kumimoji="0" lang="en-US" kern="0" baseline="0">
                <a:solidFill>
                  <a:srgbClr val="000000"/>
                </a:solidFill>
                <a:ea typeface="Arial" panose="020B0604020202020204" pitchFamily="34" charset="0"/>
              </a:endParaRPr>
            </a:p>
          </p:txBody>
        </p:sp>
        <p:sp>
          <p:nvSpPr>
            <p:cNvPr id="11" name="Rectangle 10"/>
            <p:cNvSpPr/>
            <p:nvPr/>
          </p:nvSpPr>
          <p:spPr>
            <a:xfrm>
              <a:off x="2217472" y="2241278"/>
              <a:ext cx="1123813" cy="330587"/>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a:solidFill>
                    <a:srgbClr val="FF0000"/>
                  </a:solidFill>
                  <a:ea typeface="Arial" panose="020B0604020202020204" pitchFamily="34" charset="0"/>
                </a:rPr>
                <a:t>, 0.50 m/s </a:t>
              </a:r>
              <a:endParaRPr kumimoji="0" lang="en-US" kern="0" baseline="0">
                <a:solidFill>
                  <a:srgbClr val="000000"/>
                </a:solidFill>
                <a:ea typeface="Arial" panose="020B0604020202020204" pitchFamily="34" charset="0"/>
              </a:endParaRPr>
            </a:p>
          </p:txBody>
        </p:sp>
        <p:sp>
          <p:nvSpPr>
            <p:cNvPr id="12" name="Rectangle 11"/>
            <p:cNvSpPr/>
            <p:nvPr/>
          </p:nvSpPr>
          <p:spPr>
            <a:xfrm>
              <a:off x="919033" y="2469869"/>
              <a:ext cx="1597440" cy="330587"/>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a:solidFill>
                    <a:srgbClr val="0000FF"/>
                  </a:solidFill>
                  <a:ea typeface="Arial" panose="020B0604020202020204" pitchFamily="34" charset="0"/>
                </a:rPr>
                <a:t>MERRA -138.4</a:t>
              </a:r>
              <a:endParaRPr kumimoji="0" lang="en-US" kern="0" baseline="0">
                <a:solidFill>
                  <a:srgbClr val="000000"/>
                </a:solidFill>
                <a:ea typeface="Arial" panose="020B0604020202020204" pitchFamily="34" charset="0"/>
              </a:endParaRPr>
            </a:p>
          </p:txBody>
        </p:sp>
        <p:sp>
          <p:nvSpPr>
            <p:cNvPr id="13" name="Rectangle 12"/>
            <p:cNvSpPr/>
            <p:nvPr/>
          </p:nvSpPr>
          <p:spPr>
            <a:xfrm>
              <a:off x="2119936" y="2521583"/>
              <a:ext cx="94860" cy="236918"/>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kern="0" baseline="0">
                  <a:solidFill>
                    <a:srgbClr val="0000FF"/>
                  </a:solidFill>
                  <a:ea typeface="Arial" panose="020B0604020202020204" pitchFamily="34" charset="0"/>
                </a:rPr>
                <a:t>°</a:t>
              </a:r>
              <a:endParaRPr kumimoji="0" lang="en-US" kern="0" baseline="0">
                <a:solidFill>
                  <a:srgbClr val="000000"/>
                </a:solidFill>
                <a:ea typeface="Arial" panose="020B0604020202020204" pitchFamily="34" charset="0"/>
              </a:endParaRPr>
            </a:p>
          </p:txBody>
        </p:sp>
        <p:sp>
          <p:nvSpPr>
            <p:cNvPr id="14" name="Rectangle 13"/>
            <p:cNvSpPr/>
            <p:nvPr/>
          </p:nvSpPr>
          <p:spPr>
            <a:xfrm>
              <a:off x="2191564" y="2469878"/>
              <a:ext cx="1123813" cy="330587"/>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a:solidFill>
                    <a:srgbClr val="0000FF"/>
                  </a:solidFill>
                  <a:ea typeface="Arial" panose="020B0604020202020204" pitchFamily="34" charset="0"/>
                </a:rPr>
                <a:t>, 1.41 m/s </a:t>
              </a:r>
              <a:endParaRPr kumimoji="0" lang="en-US" kern="0" baseline="0">
                <a:solidFill>
                  <a:srgbClr val="000000"/>
                </a:solidFill>
                <a:ea typeface="Arial" panose="020B0604020202020204" pitchFamily="34" charset="0"/>
              </a:endParaRPr>
            </a:p>
          </p:txBody>
        </p:sp>
        <p:sp>
          <p:nvSpPr>
            <p:cNvPr id="15" name="Rectangle 14"/>
            <p:cNvSpPr/>
            <p:nvPr/>
          </p:nvSpPr>
          <p:spPr>
            <a:xfrm>
              <a:off x="630992" y="5065522"/>
              <a:ext cx="2277498" cy="423829"/>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b="1" kern="0" baseline="0">
                  <a:solidFill>
                    <a:srgbClr val="FFFFFF"/>
                  </a:solidFill>
                  <a:ea typeface="Arial" panose="020B0604020202020204" pitchFamily="34" charset="0"/>
                </a:rPr>
                <a:t>~8 km to swath </a:t>
              </a:r>
              <a:endParaRPr kumimoji="0" lang="en-US" kern="0" baseline="0">
                <a:solidFill>
                  <a:srgbClr val="000000"/>
                </a:solidFill>
                <a:ea typeface="Arial" panose="020B0604020202020204" pitchFamily="34" charset="0"/>
              </a:endParaRPr>
            </a:p>
          </p:txBody>
        </p:sp>
        <p:sp>
          <p:nvSpPr>
            <p:cNvPr id="16" name="Rectangle 15"/>
            <p:cNvSpPr/>
            <p:nvPr/>
          </p:nvSpPr>
          <p:spPr>
            <a:xfrm>
              <a:off x="2112922" y="2821162"/>
              <a:ext cx="1203441"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a:solidFill>
                    <a:srgbClr val="FFFFFF"/>
                  </a:solidFill>
                  <a:ea typeface="Arial" panose="020B0604020202020204" pitchFamily="34" charset="0"/>
                </a:rPr>
                <a:t>Kentucky </a:t>
              </a:r>
              <a:endParaRPr kumimoji="0" lang="en-US" kern="0" baseline="0">
                <a:solidFill>
                  <a:srgbClr val="000000"/>
                </a:solidFill>
                <a:ea typeface="Arial" panose="020B0604020202020204" pitchFamily="34" charset="0"/>
              </a:endParaRPr>
            </a:p>
          </p:txBody>
        </p:sp>
        <p:sp>
          <p:nvSpPr>
            <p:cNvPr id="17" name="Rectangle 16"/>
            <p:cNvSpPr/>
            <p:nvPr/>
          </p:nvSpPr>
          <p:spPr>
            <a:xfrm>
              <a:off x="2115970" y="3049762"/>
              <a:ext cx="1268303"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a:solidFill>
                    <a:srgbClr val="FFFFFF"/>
                  </a:solidFill>
                  <a:ea typeface="Arial" panose="020B0604020202020204" pitchFamily="34" charset="0"/>
                </a:rPr>
                <a:t>Aug 2015  </a:t>
              </a:r>
              <a:endParaRPr kumimoji="0" lang="en-US" kern="0" baseline="0">
                <a:solidFill>
                  <a:srgbClr val="000000"/>
                </a:solidFill>
                <a:ea typeface="Arial" panose="020B0604020202020204" pitchFamily="34" charset="0"/>
              </a:endParaRPr>
            </a:p>
          </p:txBody>
        </p:sp>
        <p:sp>
          <p:nvSpPr>
            <p:cNvPr id="18" name="Rectangle 17"/>
            <p:cNvSpPr/>
            <p:nvPr/>
          </p:nvSpPr>
          <p:spPr>
            <a:xfrm>
              <a:off x="2109874" y="3278362"/>
              <a:ext cx="742317"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a:solidFill>
                    <a:srgbClr val="FFFFFF"/>
                  </a:solidFill>
                  <a:ea typeface="Arial" panose="020B0604020202020204" pitchFamily="34" charset="0"/>
                </a:rPr>
                <a:t> MtCO</a:t>
              </a:r>
              <a:endParaRPr kumimoji="0" lang="en-US" kern="0" baseline="0">
                <a:solidFill>
                  <a:srgbClr val="000000"/>
                </a:solidFill>
                <a:ea typeface="Arial" panose="020B0604020202020204" pitchFamily="34" charset="0"/>
              </a:endParaRPr>
            </a:p>
          </p:txBody>
        </p:sp>
        <p:sp>
          <p:nvSpPr>
            <p:cNvPr id="19" name="Rectangle 18"/>
            <p:cNvSpPr/>
            <p:nvPr/>
          </p:nvSpPr>
          <p:spPr>
            <a:xfrm>
              <a:off x="1747162" y="3278362"/>
              <a:ext cx="481432"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a:solidFill>
                    <a:srgbClr val="FFFFFF"/>
                  </a:solidFill>
                  <a:ea typeface="Arial" panose="020B0604020202020204" pitchFamily="34" charset="0"/>
                </a:rPr>
                <a:t>11.0</a:t>
              </a:r>
              <a:endParaRPr kumimoji="0" lang="en-US" kern="0" baseline="0">
                <a:solidFill>
                  <a:srgbClr val="000000"/>
                </a:solidFill>
                <a:ea typeface="Arial" panose="020B0604020202020204" pitchFamily="34" charset="0"/>
              </a:endParaRPr>
            </a:p>
          </p:txBody>
        </p:sp>
        <p:sp>
          <p:nvSpPr>
            <p:cNvPr id="20" name="Rectangle 19"/>
            <p:cNvSpPr/>
            <p:nvPr/>
          </p:nvSpPr>
          <p:spPr>
            <a:xfrm>
              <a:off x="2667658" y="3389241"/>
              <a:ext cx="93564" cy="234519"/>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000" b="1" kern="0" baseline="0">
                  <a:solidFill>
                    <a:srgbClr val="FFFFFF"/>
                  </a:solidFill>
                  <a:ea typeface="Arial" panose="020B0604020202020204" pitchFamily="34" charset="0"/>
                </a:rPr>
                <a:t>2</a:t>
              </a:r>
              <a:endParaRPr kumimoji="0" lang="en-US" kern="0" baseline="0">
                <a:solidFill>
                  <a:srgbClr val="000000"/>
                </a:solidFill>
                <a:ea typeface="Arial" panose="020B0604020202020204" pitchFamily="34" charset="0"/>
              </a:endParaRPr>
            </a:p>
          </p:txBody>
        </p:sp>
        <p:sp>
          <p:nvSpPr>
            <p:cNvPr id="21" name="Rectangle 20"/>
            <p:cNvSpPr/>
            <p:nvPr/>
          </p:nvSpPr>
          <p:spPr>
            <a:xfrm>
              <a:off x="2737762" y="3278362"/>
              <a:ext cx="451454"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a:solidFill>
                    <a:srgbClr val="FFFFFF"/>
                  </a:solidFill>
                  <a:ea typeface="Arial" panose="020B0604020202020204" pitchFamily="34" charset="0"/>
                </a:rPr>
                <a:t>/yr  </a:t>
              </a:r>
              <a:endParaRPr kumimoji="0" lang="en-US" kern="0" baseline="0">
                <a:solidFill>
                  <a:srgbClr val="000000"/>
                </a:solidFill>
                <a:ea typeface="Arial" panose="020B0604020202020204" pitchFamily="34" charset="0"/>
              </a:endParaRPr>
            </a:p>
          </p:txBody>
        </p:sp>
        <p:sp>
          <p:nvSpPr>
            <p:cNvPr id="22" name="Shape 11563"/>
            <p:cNvSpPr/>
            <p:nvPr/>
          </p:nvSpPr>
          <p:spPr>
            <a:xfrm>
              <a:off x="1331646" y="5733250"/>
              <a:ext cx="2664295" cy="553999"/>
            </a:xfrm>
            <a:custGeom>
              <a:avLst/>
              <a:gdLst/>
              <a:ahLst/>
              <a:cxnLst/>
              <a:rect l="0" t="0" r="0" b="0"/>
              <a:pathLst>
                <a:path w="2664295" h="553999">
                  <a:moveTo>
                    <a:pt x="0" y="0"/>
                  </a:moveTo>
                  <a:lnTo>
                    <a:pt x="2664295" y="0"/>
                  </a:lnTo>
                  <a:lnTo>
                    <a:pt x="2664295" y="553999"/>
                  </a:lnTo>
                  <a:lnTo>
                    <a:pt x="0" y="553999"/>
                  </a:lnTo>
                  <a:lnTo>
                    <a:pt x="0" y="0"/>
                  </a:lnTo>
                </a:path>
              </a:pathLst>
            </a:custGeom>
            <a:solidFill>
              <a:srgbClr val="FFFFFF"/>
            </a:solidFill>
            <a:ln w="0" cap="flat">
              <a:noFill/>
              <a:round/>
            </a:ln>
            <a:effectLst/>
          </p:spPr>
          <p:txBody>
            <a:bodyPr/>
            <a:lstStyle/>
            <a:p>
              <a:pPr eaLnBrk="1" fontAlgn="auto" hangingPunct="1">
                <a:spcBef>
                  <a:spcPts val="0"/>
                </a:spcBef>
                <a:spcAft>
                  <a:spcPts val="0"/>
                </a:spcAft>
              </a:pPr>
              <a:endParaRPr kumimoji="0" lang="en-US" kern="0" baseline="0">
                <a:solidFill>
                  <a:sysClr val="windowText" lastClr="000000"/>
                </a:solidFill>
                <a:latin typeface="Calibri" panose="020F0502020204030204"/>
                <a:ea typeface="+mn-ea"/>
              </a:endParaRPr>
            </a:p>
          </p:txBody>
        </p:sp>
        <p:sp>
          <p:nvSpPr>
            <p:cNvPr id="23" name="Rectangle 22"/>
            <p:cNvSpPr/>
            <p:nvPr/>
          </p:nvSpPr>
          <p:spPr>
            <a:xfrm>
              <a:off x="1483990" y="5770976"/>
              <a:ext cx="3208108"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a:solidFill>
                    <a:srgbClr val="FF0000"/>
                  </a:solidFill>
                  <a:ea typeface="Arial" panose="020B0604020202020204" pitchFamily="34" charset="0"/>
                </a:rPr>
                <a:t>Enhancement is large due </a:t>
              </a:r>
              <a:endParaRPr kumimoji="0" lang="en-US" kern="0" baseline="0">
                <a:solidFill>
                  <a:srgbClr val="000000"/>
                </a:solidFill>
                <a:ea typeface="Arial" panose="020B0604020202020204" pitchFamily="34" charset="0"/>
              </a:endParaRPr>
            </a:p>
          </p:txBody>
        </p:sp>
        <p:sp>
          <p:nvSpPr>
            <p:cNvPr id="24" name="Rectangle 23"/>
            <p:cNvSpPr/>
            <p:nvPr/>
          </p:nvSpPr>
          <p:spPr>
            <a:xfrm>
              <a:off x="1430650" y="5999576"/>
              <a:ext cx="3349950"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a:solidFill>
                    <a:srgbClr val="FF0000"/>
                  </a:solidFill>
                  <a:ea typeface="Arial" panose="020B0604020202020204" pitchFamily="34" charset="0"/>
                </a:rPr>
                <a:t>to low wind speed (~ 1 m/s) </a:t>
              </a:r>
              <a:endParaRPr kumimoji="0" lang="en-US" kern="0" baseline="0">
                <a:solidFill>
                  <a:srgbClr val="000000"/>
                </a:solidFill>
                <a:ea typeface="Arial" panose="020B0604020202020204" pitchFamily="34" charset="0"/>
              </a:endParaRPr>
            </a:p>
          </p:txBody>
        </p:sp>
        <p:sp>
          <p:nvSpPr>
            <p:cNvPr id="25" name="Shape 11564"/>
            <p:cNvSpPr/>
            <p:nvPr/>
          </p:nvSpPr>
          <p:spPr>
            <a:xfrm>
              <a:off x="5076050" y="5589232"/>
              <a:ext cx="4067950" cy="1261885"/>
            </a:xfrm>
            <a:custGeom>
              <a:avLst/>
              <a:gdLst/>
              <a:ahLst/>
              <a:cxnLst/>
              <a:rect l="0" t="0" r="0" b="0"/>
              <a:pathLst>
                <a:path w="4067950" h="1261885">
                  <a:moveTo>
                    <a:pt x="0" y="0"/>
                  </a:moveTo>
                  <a:lnTo>
                    <a:pt x="4067950" y="0"/>
                  </a:lnTo>
                  <a:lnTo>
                    <a:pt x="4067950" y="1261885"/>
                  </a:lnTo>
                  <a:lnTo>
                    <a:pt x="0" y="1261885"/>
                  </a:lnTo>
                  <a:lnTo>
                    <a:pt x="0" y="0"/>
                  </a:lnTo>
                </a:path>
              </a:pathLst>
            </a:custGeom>
            <a:solidFill>
              <a:srgbClr val="FFFFFF"/>
            </a:solidFill>
            <a:ln w="0" cap="flat">
              <a:noFill/>
              <a:round/>
            </a:ln>
            <a:effectLst/>
          </p:spPr>
          <p:txBody>
            <a:bodyPr/>
            <a:lstStyle/>
            <a:p>
              <a:pPr eaLnBrk="1" fontAlgn="auto" hangingPunct="1">
                <a:spcBef>
                  <a:spcPts val="0"/>
                </a:spcBef>
                <a:spcAft>
                  <a:spcPts val="0"/>
                </a:spcAft>
              </a:pPr>
              <a:endParaRPr kumimoji="0" lang="en-US" kern="0" baseline="0">
                <a:solidFill>
                  <a:sysClr val="windowText" lastClr="000000"/>
                </a:solidFill>
                <a:latin typeface="Calibri" panose="020F0502020204030204"/>
                <a:ea typeface="+mn-ea"/>
              </a:endParaRPr>
            </a:p>
          </p:txBody>
        </p:sp>
        <p:sp>
          <p:nvSpPr>
            <p:cNvPr id="26" name="Rectangle 25"/>
            <p:cNvSpPr/>
            <p:nvPr/>
          </p:nvSpPr>
          <p:spPr>
            <a:xfrm>
              <a:off x="5167496" y="5626959"/>
              <a:ext cx="4336047"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dirty="0">
                  <a:solidFill>
                    <a:srgbClr val="000000"/>
                  </a:solidFill>
                  <a:ea typeface="Arial" panose="020B0604020202020204" pitchFamily="34" charset="0"/>
                </a:rPr>
                <a:t>EPA Reported Emissions: 29.2 </a:t>
              </a:r>
              <a:r>
                <a:rPr kumimoji="0" lang="en-US" sz="1500" b="1" kern="0" baseline="0" dirty="0" err="1">
                  <a:solidFill>
                    <a:srgbClr val="000000"/>
                  </a:solidFill>
                  <a:ea typeface="Arial" panose="020B0604020202020204" pitchFamily="34" charset="0"/>
                </a:rPr>
                <a:t>ktCO</a:t>
              </a:r>
              <a:endParaRPr kumimoji="0" lang="en-US" kern="0" baseline="0" dirty="0">
                <a:solidFill>
                  <a:srgbClr val="000000"/>
                </a:solidFill>
                <a:ea typeface="Arial" panose="020B0604020202020204" pitchFamily="34" charset="0"/>
              </a:endParaRPr>
            </a:p>
          </p:txBody>
        </p:sp>
        <p:sp>
          <p:nvSpPr>
            <p:cNvPr id="27" name="Rectangle 26"/>
            <p:cNvSpPr/>
            <p:nvPr/>
          </p:nvSpPr>
          <p:spPr>
            <a:xfrm>
              <a:off x="8427333" y="5737839"/>
              <a:ext cx="93564" cy="234519"/>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000" b="1" kern="0" baseline="0">
                  <a:solidFill>
                    <a:srgbClr val="000000"/>
                  </a:solidFill>
                  <a:ea typeface="Arial" panose="020B0604020202020204" pitchFamily="34" charset="0"/>
                </a:rPr>
                <a:t>2</a:t>
              </a:r>
              <a:endParaRPr kumimoji="0" lang="en-US" kern="0" baseline="0">
                <a:solidFill>
                  <a:srgbClr val="000000"/>
                </a:solidFill>
                <a:ea typeface="Arial" panose="020B0604020202020204" pitchFamily="34" charset="0"/>
              </a:endParaRPr>
            </a:p>
          </p:txBody>
        </p:sp>
        <p:sp>
          <p:nvSpPr>
            <p:cNvPr id="28" name="Rectangle 27"/>
            <p:cNvSpPr/>
            <p:nvPr/>
          </p:nvSpPr>
          <p:spPr>
            <a:xfrm>
              <a:off x="8497436" y="5626959"/>
              <a:ext cx="569016"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a:solidFill>
                    <a:srgbClr val="000000"/>
                  </a:solidFill>
                  <a:ea typeface="Arial" panose="020B0604020202020204" pitchFamily="34" charset="0"/>
                </a:rPr>
                <a:t>/day </a:t>
              </a:r>
              <a:endParaRPr kumimoji="0" lang="en-US" kern="0" baseline="0">
                <a:solidFill>
                  <a:srgbClr val="000000"/>
                </a:solidFill>
                <a:ea typeface="Arial" panose="020B0604020202020204" pitchFamily="34" charset="0"/>
              </a:endParaRPr>
            </a:p>
          </p:txBody>
        </p:sp>
        <p:sp>
          <p:nvSpPr>
            <p:cNvPr id="29" name="Rectangle 28"/>
            <p:cNvSpPr/>
            <p:nvPr/>
          </p:nvSpPr>
          <p:spPr>
            <a:xfrm>
              <a:off x="5167496" y="5852511"/>
              <a:ext cx="3197506"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dirty="0">
                  <a:solidFill>
                    <a:srgbClr val="000000"/>
                  </a:solidFill>
                  <a:ea typeface="Arial" panose="020B0604020202020204" pitchFamily="34" charset="0"/>
                </a:rPr>
                <a:t>Estimated Emissions: 27.6</a:t>
              </a:r>
              <a:endParaRPr kumimoji="0" lang="en-US" kern="0" baseline="0" dirty="0">
                <a:solidFill>
                  <a:srgbClr val="000000"/>
                </a:solidFill>
                <a:ea typeface="Arial" panose="020B0604020202020204" pitchFamily="34" charset="0"/>
              </a:endParaRPr>
            </a:p>
          </p:txBody>
        </p:sp>
        <p:sp>
          <p:nvSpPr>
            <p:cNvPr id="30" name="Rectangle 29"/>
            <p:cNvSpPr/>
            <p:nvPr/>
          </p:nvSpPr>
          <p:spPr>
            <a:xfrm>
              <a:off x="7572147" y="5839426"/>
              <a:ext cx="147965" cy="253119"/>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kern="0" baseline="0" dirty="0">
                  <a:solidFill>
                    <a:srgbClr val="000000"/>
                  </a:solidFill>
                  <a:ea typeface="Arial" panose="020B0604020202020204" pitchFamily="34" charset="0"/>
                </a:rPr>
                <a:t>±</a:t>
              </a:r>
              <a:endParaRPr kumimoji="0" lang="en-US" kern="0" baseline="0" dirty="0">
                <a:solidFill>
                  <a:srgbClr val="000000"/>
                </a:solidFill>
                <a:ea typeface="Arial" panose="020B0604020202020204" pitchFamily="34" charset="0"/>
              </a:endParaRPr>
            </a:p>
          </p:txBody>
        </p:sp>
        <p:sp>
          <p:nvSpPr>
            <p:cNvPr id="31" name="Rectangle 30"/>
            <p:cNvSpPr/>
            <p:nvPr/>
          </p:nvSpPr>
          <p:spPr>
            <a:xfrm>
              <a:off x="8058525" y="5852511"/>
              <a:ext cx="669347"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dirty="0">
                  <a:solidFill>
                    <a:srgbClr val="000000"/>
                  </a:solidFill>
                  <a:ea typeface="Arial" panose="020B0604020202020204" pitchFamily="34" charset="0"/>
                </a:rPr>
                <a:t> </a:t>
              </a:r>
              <a:r>
                <a:rPr kumimoji="0" lang="en-US" sz="1500" b="1" kern="0" baseline="0" dirty="0" err="1">
                  <a:solidFill>
                    <a:srgbClr val="000000"/>
                  </a:solidFill>
                  <a:ea typeface="Arial" panose="020B0604020202020204" pitchFamily="34" charset="0"/>
                </a:rPr>
                <a:t>ktCO</a:t>
              </a:r>
              <a:endParaRPr kumimoji="0" lang="en-US" kern="0" baseline="0" dirty="0">
                <a:solidFill>
                  <a:srgbClr val="000000"/>
                </a:solidFill>
                <a:ea typeface="Arial" panose="020B0604020202020204" pitchFamily="34" charset="0"/>
              </a:endParaRPr>
            </a:p>
          </p:txBody>
        </p:sp>
        <p:sp>
          <p:nvSpPr>
            <p:cNvPr id="32" name="Rectangle 31"/>
            <p:cNvSpPr/>
            <p:nvPr/>
          </p:nvSpPr>
          <p:spPr>
            <a:xfrm>
              <a:off x="7685145" y="5852511"/>
              <a:ext cx="495621"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dirty="0">
                  <a:solidFill>
                    <a:srgbClr val="000000"/>
                  </a:solidFill>
                  <a:ea typeface="Arial" panose="020B0604020202020204" pitchFamily="34" charset="0"/>
                </a:rPr>
                <a:t>13.7</a:t>
              </a:r>
              <a:endParaRPr kumimoji="0" lang="en-US" kern="0" baseline="0" dirty="0">
                <a:solidFill>
                  <a:srgbClr val="000000"/>
                </a:solidFill>
                <a:ea typeface="Arial" panose="020B0604020202020204" pitchFamily="34" charset="0"/>
              </a:endParaRPr>
            </a:p>
          </p:txBody>
        </p:sp>
        <p:sp>
          <p:nvSpPr>
            <p:cNvPr id="33" name="Rectangle 32"/>
            <p:cNvSpPr/>
            <p:nvPr/>
          </p:nvSpPr>
          <p:spPr>
            <a:xfrm>
              <a:off x="8561445" y="5963391"/>
              <a:ext cx="93564" cy="234519"/>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000" b="1" kern="0" baseline="0">
                  <a:solidFill>
                    <a:srgbClr val="000000"/>
                  </a:solidFill>
                  <a:ea typeface="Arial" panose="020B0604020202020204" pitchFamily="34" charset="0"/>
                </a:rPr>
                <a:t>2</a:t>
              </a:r>
              <a:endParaRPr kumimoji="0" lang="en-US" kern="0" baseline="0">
                <a:solidFill>
                  <a:srgbClr val="000000"/>
                </a:solidFill>
                <a:ea typeface="Arial" panose="020B0604020202020204" pitchFamily="34" charset="0"/>
              </a:endParaRPr>
            </a:p>
          </p:txBody>
        </p:sp>
        <p:sp>
          <p:nvSpPr>
            <p:cNvPr id="34" name="Rectangle 33"/>
            <p:cNvSpPr/>
            <p:nvPr/>
          </p:nvSpPr>
          <p:spPr>
            <a:xfrm>
              <a:off x="8631548" y="5852511"/>
              <a:ext cx="646039"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dirty="0">
                  <a:solidFill>
                    <a:srgbClr val="000000"/>
                  </a:solidFill>
                  <a:ea typeface="Arial" panose="020B0604020202020204" pitchFamily="34" charset="0"/>
                </a:rPr>
                <a:t>/day  </a:t>
              </a:r>
              <a:endParaRPr kumimoji="0" lang="en-US" kern="0" baseline="0" dirty="0">
                <a:solidFill>
                  <a:srgbClr val="000000"/>
                </a:solidFill>
                <a:ea typeface="Arial" panose="020B0604020202020204" pitchFamily="34" charset="0"/>
              </a:endParaRPr>
            </a:p>
          </p:txBody>
        </p:sp>
        <p:sp>
          <p:nvSpPr>
            <p:cNvPr id="35" name="Rectangle 34"/>
            <p:cNvSpPr/>
            <p:nvPr/>
          </p:nvSpPr>
          <p:spPr>
            <a:xfrm>
              <a:off x="5167496" y="6084159"/>
              <a:ext cx="1687918" cy="353191"/>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b="1" kern="0" baseline="0" dirty="0">
                  <a:solidFill>
                    <a:srgbClr val="000000"/>
                  </a:solidFill>
                  <a:ea typeface="Arial" panose="020B0604020202020204" pitchFamily="34" charset="0"/>
                </a:rPr>
                <a:t>Error budget: </a:t>
              </a:r>
              <a:endParaRPr kumimoji="0" lang="en-US" kern="0" baseline="0" dirty="0">
                <a:solidFill>
                  <a:srgbClr val="000000"/>
                </a:solidFill>
                <a:ea typeface="Arial" panose="020B0604020202020204" pitchFamily="34" charset="0"/>
              </a:endParaRPr>
            </a:p>
          </p:txBody>
        </p:sp>
        <p:sp>
          <p:nvSpPr>
            <p:cNvPr id="36" name="Rectangle 35"/>
            <p:cNvSpPr/>
            <p:nvPr/>
          </p:nvSpPr>
          <p:spPr>
            <a:xfrm>
              <a:off x="6435464" y="6096570"/>
              <a:ext cx="1427878" cy="330586"/>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dirty="0">
                  <a:solidFill>
                    <a:srgbClr val="000000"/>
                  </a:solidFill>
                  <a:ea typeface="Arial" panose="020B0604020202020204" pitchFamily="34" charset="0"/>
                </a:rPr>
                <a:t>wind speed: </a:t>
              </a:r>
              <a:endParaRPr kumimoji="0" lang="en-US" kern="0" baseline="0" dirty="0">
                <a:solidFill>
                  <a:srgbClr val="000000"/>
                </a:solidFill>
                <a:ea typeface="Arial" panose="020B0604020202020204" pitchFamily="34" charset="0"/>
              </a:endParaRPr>
            </a:p>
          </p:txBody>
        </p:sp>
        <p:sp>
          <p:nvSpPr>
            <p:cNvPr id="37" name="Rectangle 36"/>
            <p:cNvSpPr/>
            <p:nvPr/>
          </p:nvSpPr>
          <p:spPr>
            <a:xfrm>
              <a:off x="7492200" y="6087242"/>
              <a:ext cx="138495" cy="236918"/>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kern="0" baseline="0" dirty="0">
                  <a:solidFill>
                    <a:srgbClr val="000000"/>
                  </a:solidFill>
                  <a:ea typeface="Arial" panose="020B0604020202020204" pitchFamily="34" charset="0"/>
                </a:rPr>
                <a:t>±</a:t>
              </a:r>
              <a:endParaRPr kumimoji="0" lang="en-US" kern="0" baseline="0" dirty="0">
                <a:solidFill>
                  <a:srgbClr val="000000"/>
                </a:solidFill>
                <a:ea typeface="Arial" panose="020B0604020202020204" pitchFamily="34" charset="0"/>
              </a:endParaRPr>
            </a:p>
          </p:txBody>
        </p:sp>
        <p:sp>
          <p:nvSpPr>
            <p:cNvPr id="38" name="Rectangle 37"/>
            <p:cNvSpPr/>
            <p:nvPr/>
          </p:nvSpPr>
          <p:spPr>
            <a:xfrm>
              <a:off x="7611991" y="6096570"/>
              <a:ext cx="462248" cy="330586"/>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a:solidFill>
                    <a:srgbClr val="000000"/>
                  </a:solidFill>
                  <a:ea typeface="Arial" panose="020B0604020202020204" pitchFamily="34" charset="0"/>
                </a:rPr>
                <a:t>13.2</a:t>
              </a:r>
              <a:endParaRPr kumimoji="0" lang="en-US" kern="0" baseline="0">
                <a:solidFill>
                  <a:srgbClr val="000000"/>
                </a:solidFill>
                <a:ea typeface="Arial" panose="020B0604020202020204" pitchFamily="34" charset="0"/>
              </a:endParaRPr>
            </a:p>
          </p:txBody>
        </p:sp>
        <p:sp>
          <p:nvSpPr>
            <p:cNvPr id="39" name="Rectangle 38"/>
            <p:cNvSpPr/>
            <p:nvPr/>
          </p:nvSpPr>
          <p:spPr>
            <a:xfrm>
              <a:off x="7959546" y="6096570"/>
              <a:ext cx="870494" cy="330586"/>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dirty="0">
                  <a:solidFill>
                    <a:srgbClr val="000000"/>
                  </a:solidFill>
                  <a:ea typeface="Arial" panose="020B0604020202020204" pitchFamily="34" charset="0"/>
                </a:rPr>
                <a:t> </a:t>
              </a:r>
              <a:r>
                <a:rPr kumimoji="0" lang="en-US" sz="1400" b="1" kern="0" baseline="0" dirty="0" err="1">
                  <a:solidFill>
                    <a:srgbClr val="000000"/>
                  </a:solidFill>
                  <a:ea typeface="Arial" panose="020B0604020202020204" pitchFamily="34" charset="0"/>
                </a:rPr>
                <a:t>kt</a:t>
              </a:r>
              <a:r>
                <a:rPr kumimoji="0" lang="en-US" sz="1400" b="1" kern="0" baseline="0" dirty="0">
                  <a:solidFill>
                    <a:srgbClr val="000000"/>
                  </a:solidFill>
                  <a:ea typeface="Arial" panose="020B0604020202020204" pitchFamily="34" charset="0"/>
                </a:rPr>
                <a:t>/day  </a:t>
              </a:r>
              <a:endParaRPr kumimoji="0" lang="en-US" kern="0" baseline="0" dirty="0">
                <a:solidFill>
                  <a:srgbClr val="000000"/>
                </a:solidFill>
                <a:ea typeface="Arial" panose="020B0604020202020204" pitchFamily="34" charset="0"/>
              </a:endParaRPr>
            </a:p>
          </p:txBody>
        </p:sp>
        <p:sp>
          <p:nvSpPr>
            <p:cNvPr id="40" name="Rectangle 39"/>
            <p:cNvSpPr/>
            <p:nvPr/>
          </p:nvSpPr>
          <p:spPr>
            <a:xfrm>
              <a:off x="5167496" y="6309930"/>
              <a:ext cx="2648724" cy="330586"/>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dirty="0">
                  <a:solidFill>
                    <a:srgbClr val="000000"/>
                  </a:solidFill>
                  <a:ea typeface="Arial" panose="020B0604020202020204" pitchFamily="34" charset="0"/>
                </a:rPr>
                <a:t>background ensemble: </a:t>
              </a:r>
              <a:endParaRPr kumimoji="0" lang="en-US" kern="0" baseline="0" dirty="0">
                <a:solidFill>
                  <a:srgbClr val="000000"/>
                </a:solidFill>
                <a:ea typeface="Arial" panose="020B0604020202020204" pitchFamily="34" charset="0"/>
              </a:endParaRPr>
            </a:p>
          </p:txBody>
        </p:sp>
        <p:sp>
          <p:nvSpPr>
            <p:cNvPr id="41" name="Rectangle 40"/>
            <p:cNvSpPr/>
            <p:nvPr/>
          </p:nvSpPr>
          <p:spPr>
            <a:xfrm>
              <a:off x="7126696" y="6309930"/>
              <a:ext cx="138495" cy="236918"/>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kern="0" baseline="0" dirty="0">
                  <a:solidFill>
                    <a:srgbClr val="000000"/>
                  </a:solidFill>
                  <a:ea typeface="Arial" panose="020B0604020202020204" pitchFamily="34" charset="0"/>
                </a:rPr>
                <a:t>±</a:t>
              </a:r>
              <a:endParaRPr kumimoji="0" lang="en-US" kern="0" baseline="0" dirty="0">
                <a:solidFill>
                  <a:srgbClr val="000000"/>
                </a:solidFill>
                <a:ea typeface="Arial" panose="020B0604020202020204" pitchFamily="34" charset="0"/>
              </a:endParaRPr>
            </a:p>
          </p:txBody>
        </p:sp>
        <p:sp>
          <p:nvSpPr>
            <p:cNvPr id="42" name="Rectangle 41"/>
            <p:cNvSpPr/>
            <p:nvPr/>
          </p:nvSpPr>
          <p:spPr>
            <a:xfrm>
              <a:off x="7259948" y="6309930"/>
              <a:ext cx="330625" cy="330586"/>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a:solidFill>
                    <a:srgbClr val="000000"/>
                  </a:solidFill>
                  <a:ea typeface="Arial" panose="020B0604020202020204" pitchFamily="34" charset="0"/>
                </a:rPr>
                <a:t>0.5</a:t>
              </a:r>
              <a:endParaRPr kumimoji="0" lang="en-US" kern="0" baseline="0">
                <a:solidFill>
                  <a:srgbClr val="000000"/>
                </a:solidFill>
                <a:ea typeface="Arial" panose="020B0604020202020204" pitchFamily="34" charset="0"/>
              </a:endParaRPr>
            </a:p>
          </p:txBody>
        </p:sp>
        <p:sp>
          <p:nvSpPr>
            <p:cNvPr id="43" name="Rectangle 42"/>
            <p:cNvSpPr/>
            <p:nvPr/>
          </p:nvSpPr>
          <p:spPr>
            <a:xfrm>
              <a:off x="7508538" y="6309930"/>
              <a:ext cx="870498" cy="330586"/>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a:solidFill>
                    <a:srgbClr val="000000"/>
                  </a:solidFill>
                  <a:ea typeface="Arial" panose="020B0604020202020204" pitchFamily="34" charset="0"/>
                </a:rPr>
                <a:t> kt/day  </a:t>
              </a:r>
              <a:endParaRPr kumimoji="0" lang="en-US" kern="0" baseline="0">
                <a:solidFill>
                  <a:srgbClr val="000000"/>
                </a:solidFill>
                <a:ea typeface="Arial" panose="020B0604020202020204" pitchFamily="34" charset="0"/>
              </a:endParaRPr>
            </a:p>
          </p:txBody>
        </p:sp>
        <p:sp>
          <p:nvSpPr>
            <p:cNvPr id="44" name="Rectangle 43"/>
            <p:cNvSpPr/>
            <p:nvPr/>
          </p:nvSpPr>
          <p:spPr>
            <a:xfrm>
              <a:off x="5167496" y="6523290"/>
              <a:ext cx="2818721" cy="330586"/>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a:solidFill>
                    <a:srgbClr val="000000"/>
                  </a:solidFill>
                  <a:ea typeface="Arial" panose="020B0604020202020204" pitchFamily="34" charset="0"/>
                </a:rPr>
                <a:t>enhancement ensemble: </a:t>
              </a:r>
              <a:endParaRPr kumimoji="0" lang="en-US" kern="0" baseline="0">
                <a:solidFill>
                  <a:srgbClr val="000000"/>
                </a:solidFill>
                <a:ea typeface="Arial" panose="020B0604020202020204" pitchFamily="34" charset="0"/>
              </a:endParaRPr>
            </a:p>
          </p:txBody>
        </p:sp>
        <p:sp>
          <p:nvSpPr>
            <p:cNvPr id="45" name="Rectangle 44"/>
            <p:cNvSpPr/>
            <p:nvPr/>
          </p:nvSpPr>
          <p:spPr>
            <a:xfrm>
              <a:off x="7248369" y="6513094"/>
              <a:ext cx="138495" cy="236918"/>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kern="0" baseline="0" dirty="0">
                  <a:solidFill>
                    <a:srgbClr val="000000"/>
                  </a:solidFill>
                  <a:ea typeface="Arial" panose="020B0604020202020204" pitchFamily="34" charset="0"/>
                </a:rPr>
                <a:t>±</a:t>
              </a:r>
              <a:endParaRPr kumimoji="0" lang="en-US" kern="0" baseline="0" dirty="0">
                <a:solidFill>
                  <a:srgbClr val="000000"/>
                </a:solidFill>
                <a:ea typeface="Arial" panose="020B0604020202020204" pitchFamily="34" charset="0"/>
              </a:endParaRPr>
            </a:p>
          </p:txBody>
        </p:sp>
        <p:sp>
          <p:nvSpPr>
            <p:cNvPr id="46" name="Rectangle 45"/>
            <p:cNvSpPr/>
            <p:nvPr/>
          </p:nvSpPr>
          <p:spPr>
            <a:xfrm>
              <a:off x="7389488" y="6523290"/>
              <a:ext cx="330625" cy="330586"/>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a:solidFill>
                    <a:srgbClr val="000000"/>
                  </a:solidFill>
                  <a:ea typeface="Arial" panose="020B0604020202020204" pitchFamily="34" charset="0"/>
                </a:rPr>
                <a:t>2.8</a:t>
              </a:r>
              <a:endParaRPr kumimoji="0" lang="en-US" kern="0" baseline="0">
                <a:solidFill>
                  <a:srgbClr val="000000"/>
                </a:solidFill>
                <a:ea typeface="Arial" panose="020B0604020202020204" pitchFamily="34" charset="0"/>
              </a:endParaRPr>
            </a:p>
          </p:txBody>
        </p:sp>
        <p:sp>
          <p:nvSpPr>
            <p:cNvPr id="47" name="Rectangle 46"/>
            <p:cNvSpPr/>
            <p:nvPr/>
          </p:nvSpPr>
          <p:spPr>
            <a:xfrm>
              <a:off x="7638078" y="6523290"/>
              <a:ext cx="801487" cy="330586"/>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400" b="1" kern="0" baseline="0">
                  <a:solidFill>
                    <a:srgbClr val="000000"/>
                  </a:solidFill>
                  <a:ea typeface="Arial" panose="020B0604020202020204" pitchFamily="34" charset="0"/>
                </a:rPr>
                <a:t> kt/day </a:t>
              </a:r>
              <a:endParaRPr kumimoji="0" lang="en-US" kern="0" baseline="0">
                <a:solidFill>
                  <a:srgbClr val="000000"/>
                </a:solidFill>
                <a:ea typeface="Arial" panose="020B0604020202020204" pitchFamily="34" charset="0"/>
              </a:endParaRPr>
            </a:p>
          </p:txBody>
        </p:sp>
        <p:sp>
          <p:nvSpPr>
            <p:cNvPr id="48" name="Rectangle 47"/>
            <p:cNvSpPr/>
            <p:nvPr/>
          </p:nvSpPr>
          <p:spPr>
            <a:xfrm>
              <a:off x="7901734" y="2877680"/>
              <a:ext cx="544693" cy="337229"/>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kern="0" baseline="0">
                  <a:solidFill>
                    <a:srgbClr val="000000"/>
                  </a:solidFill>
                  <a:ea typeface="Arial" panose="020B0604020202020204" pitchFamily="34" charset="0"/>
                </a:rPr>
                <a:t> km  </a:t>
              </a:r>
              <a:endParaRPr kumimoji="0" lang="en-US" kern="0" baseline="0">
                <a:solidFill>
                  <a:srgbClr val="000000"/>
                </a:solidFill>
                <a:ea typeface="Arial" panose="020B0604020202020204" pitchFamily="34" charset="0"/>
              </a:endParaRPr>
            </a:p>
          </p:txBody>
        </p:sp>
        <p:sp>
          <p:nvSpPr>
            <p:cNvPr id="49" name="Rectangle 48"/>
            <p:cNvSpPr/>
            <p:nvPr/>
          </p:nvSpPr>
          <p:spPr>
            <a:xfrm>
              <a:off x="7635034" y="2877680"/>
              <a:ext cx="353736" cy="337229"/>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kern="0" baseline="0" dirty="0">
                  <a:solidFill>
                    <a:srgbClr val="000000"/>
                  </a:solidFill>
                  <a:ea typeface="Arial" panose="020B0604020202020204" pitchFamily="34" charset="0"/>
                </a:rPr>
                <a:t>2.5</a:t>
              </a:r>
              <a:endParaRPr kumimoji="0" lang="en-US" kern="0" baseline="0" dirty="0">
                <a:solidFill>
                  <a:srgbClr val="000000"/>
                </a:solidFill>
                <a:ea typeface="Arial" panose="020B0604020202020204" pitchFamily="34" charset="0"/>
              </a:endParaRPr>
            </a:p>
          </p:txBody>
        </p:sp>
        <p:sp>
          <p:nvSpPr>
            <p:cNvPr id="50" name="Rectangle 49"/>
            <p:cNvSpPr/>
            <p:nvPr/>
          </p:nvSpPr>
          <p:spPr>
            <a:xfrm>
              <a:off x="7444534" y="3106280"/>
              <a:ext cx="1337216" cy="337229"/>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500" kern="0" baseline="0">
                  <a:solidFill>
                    <a:srgbClr val="000000"/>
                  </a:solidFill>
                  <a:ea typeface="Arial" panose="020B0604020202020204" pitchFamily="34" charset="0"/>
                </a:rPr>
                <a:t>buffer zone </a:t>
              </a:r>
              <a:endParaRPr kumimoji="0" lang="en-US" kern="0" baseline="0">
                <a:solidFill>
                  <a:srgbClr val="000000"/>
                </a:solidFill>
                <a:ea typeface="Arial" panose="020B0604020202020204" pitchFamily="34" charset="0"/>
              </a:endParaRPr>
            </a:p>
          </p:txBody>
        </p:sp>
        <p:sp>
          <p:nvSpPr>
            <p:cNvPr id="51" name="Shape 11565"/>
            <p:cNvSpPr/>
            <p:nvPr/>
          </p:nvSpPr>
          <p:spPr>
            <a:xfrm>
              <a:off x="3057233" y="1133069"/>
              <a:ext cx="6086767" cy="338556"/>
            </a:xfrm>
            <a:custGeom>
              <a:avLst/>
              <a:gdLst/>
              <a:ahLst/>
              <a:cxnLst/>
              <a:rect l="0" t="0" r="0" b="0"/>
              <a:pathLst>
                <a:path w="6086767" h="338556">
                  <a:moveTo>
                    <a:pt x="0" y="0"/>
                  </a:moveTo>
                  <a:lnTo>
                    <a:pt x="6086767" y="0"/>
                  </a:lnTo>
                  <a:lnTo>
                    <a:pt x="6086767" y="338556"/>
                  </a:lnTo>
                  <a:lnTo>
                    <a:pt x="0" y="338556"/>
                  </a:lnTo>
                  <a:lnTo>
                    <a:pt x="0" y="0"/>
                  </a:lnTo>
                </a:path>
              </a:pathLst>
            </a:custGeom>
            <a:solidFill>
              <a:srgbClr val="FFFFFF"/>
            </a:solidFill>
            <a:ln w="0" cap="flat">
              <a:noFill/>
              <a:round/>
            </a:ln>
            <a:effectLst/>
          </p:spPr>
          <p:txBody>
            <a:bodyPr/>
            <a:lstStyle/>
            <a:p>
              <a:pPr eaLnBrk="1" fontAlgn="auto" hangingPunct="1">
                <a:spcBef>
                  <a:spcPts val="0"/>
                </a:spcBef>
                <a:spcAft>
                  <a:spcPts val="0"/>
                </a:spcAft>
              </a:pPr>
              <a:endParaRPr kumimoji="0" lang="en-US" kern="0" baseline="0">
                <a:solidFill>
                  <a:sysClr val="windowText" lastClr="000000"/>
                </a:solidFill>
                <a:latin typeface="Calibri" panose="020F0502020204030204"/>
                <a:ea typeface="+mn-ea"/>
              </a:endParaRPr>
            </a:p>
          </p:txBody>
        </p:sp>
        <p:sp>
          <p:nvSpPr>
            <p:cNvPr id="52" name="Rectangle 51"/>
            <p:cNvSpPr/>
            <p:nvPr/>
          </p:nvSpPr>
          <p:spPr>
            <a:xfrm>
              <a:off x="4068429" y="1169953"/>
              <a:ext cx="3924552" cy="358812"/>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600" kern="0" baseline="0">
                  <a:solidFill>
                    <a:srgbClr val="000000"/>
                  </a:solidFill>
                  <a:ea typeface="Arial" panose="020B0604020202020204" pitchFamily="34" charset="0"/>
                </a:rPr>
                <a:t>Wind direction adjusted by +22.2</a:t>
              </a:r>
              <a:endParaRPr kumimoji="0" lang="en-US" kern="0" baseline="0">
                <a:solidFill>
                  <a:srgbClr val="000000"/>
                </a:solidFill>
                <a:ea typeface="Arial" panose="020B0604020202020204" pitchFamily="34" charset="0"/>
              </a:endParaRPr>
            </a:p>
          </p:txBody>
        </p:sp>
        <p:sp>
          <p:nvSpPr>
            <p:cNvPr id="53" name="Rectangle 52"/>
            <p:cNvSpPr/>
            <p:nvPr/>
          </p:nvSpPr>
          <p:spPr>
            <a:xfrm>
              <a:off x="7019218" y="1226295"/>
              <a:ext cx="107832" cy="269317"/>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600" kern="0" baseline="0">
                  <a:solidFill>
                    <a:srgbClr val="000000"/>
                  </a:solidFill>
                  <a:ea typeface="Arial" panose="020B0604020202020204" pitchFamily="34" charset="0"/>
                </a:rPr>
                <a:t>°</a:t>
              </a:r>
              <a:endParaRPr kumimoji="0" lang="en-US" kern="0" baseline="0">
                <a:solidFill>
                  <a:srgbClr val="000000"/>
                </a:solidFill>
                <a:ea typeface="Arial" panose="020B0604020202020204" pitchFamily="34" charset="0"/>
              </a:endParaRPr>
            </a:p>
          </p:txBody>
        </p:sp>
        <p:sp>
          <p:nvSpPr>
            <p:cNvPr id="54" name="Rectangle 53"/>
            <p:cNvSpPr/>
            <p:nvPr/>
          </p:nvSpPr>
          <p:spPr>
            <a:xfrm>
              <a:off x="7101106" y="1169953"/>
              <a:ext cx="1220089" cy="358812"/>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600" kern="0" baseline="0">
                  <a:solidFill>
                    <a:srgbClr val="000000"/>
                  </a:solidFill>
                  <a:ea typeface="Arial" panose="020B0604020202020204" pitchFamily="34" charset="0"/>
                </a:rPr>
                <a:t> from mea</a:t>
              </a:r>
              <a:endParaRPr kumimoji="0" lang="en-US" kern="0" baseline="0">
                <a:solidFill>
                  <a:srgbClr val="000000"/>
                </a:solidFill>
                <a:ea typeface="Arial" panose="020B0604020202020204" pitchFamily="34" charset="0"/>
              </a:endParaRPr>
            </a:p>
          </p:txBody>
        </p:sp>
        <p:sp>
          <p:nvSpPr>
            <p:cNvPr id="55" name="Rectangle 54"/>
            <p:cNvSpPr/>
            <p:nvPr/>
          </p:nvSpPr>
          <p:spPr>
            <a:xfrm>
              <a:off x="8018467" y="1169953"/>
              <a:ext cx="224817" cy="358812"/>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600" kern="0" baseline="0">
                  <a:solidFill>
                    <a:srgbClr val="000000"/>
                  </a:solidFill>
                  <a:ea typeface="Arial" panose="020B0604020202020204" pitchFamily="34" charset="0"/>
                </a:rPr>
                <a:t>n </a:t>
              </a:r>
              <a:endParaRPr kumimoji="0" lang="en-US" kern="0" baseline="0">
                <a:solidFill>
                  <a:srgbClr val="000000"/>
                </a:solidFill>
                <a:ea typeface="Arial" panose="020B0604020202020204" pitchFamily="34" charset="0"/>
              </a:endParaRPr>
            </a:p>
          </p:txBody>
        </p:sp>
        <p:sp>
          <p:nvSpPr>
            <p:cNvPr id="56" name="Shape 11566"/>
            <p:cNvSpPr/>
            <p:nvPr/>
          </p:nvSpPr>
          <p:spPr>
            <a:xfrm>
              <a:off x="3995941" y="836714"/>
              <a:ext cx="4104463" cy="338556"/>
            </a:xfrm>
            <a:custGeom>
              <a:avLst/>
              <a:gdLst/>
              <a:ahLst/>
              <a:cxnLst/>
              <a:rect l="0" t="0" r="0" b="0"/>
              <a:pathLst>
                <a:path w="4104463" h="338556">
                  <a:moveTo>
                    <a:pt x="0" y="0"/>
                  </a:moveTo>
                  <a:lnTo>
                    <a:pt x="4104463" y="0"/>
                  </a:lnTo>
                  <a:lnTo>
                    <a:pt x="4104463" y="338556"/>
                  </a:lnTo>
                  <a:lnTo>
                    <a:pt x="0" y="338556"/>
                  </a:lnTo>
                  <a:lnTo>
                    <a:pt x="0" y="0"/>
                  </a:lnTo>
                </a:path>
              </a:pathLst>
            </a:custGeom>
            <a:solidFill>
              <a:srgbClr val="FFFFFF"/>
            </a:solidFill>
            <a:ln w="0" cap="flat">
              <a:noFill/>
              <a:round/>
            </a:ln>
            <a:effectLst/>
          </p:spPr>
          <p:txBody>
            <a:bodyPr/>
            <a:lstStyle/>
            <a:p>
              <a:pPr eaLnBrk="1" fontAlgn="auto" hangingPunct="1">
                <a:spcBef>
                  <a:spcPts val="0"/>
                </a:spcBef>
                <a:spcAft>
                  <a:spcPts val="0"/>
                </a:spcAft>
              </a:pPr>
              <a:endParaRPr kumimoji="0" lang="en-US" kern="0" baseline="0">
                <a:solidFill>
                  <a:sysClr val="windowText" lastClr="000000"/>
                </a:solidFill>
                <a:latin typeface="Calibri" panose="020F0502020204030204"/>
                <a:ea typeface="+mn-ea"/>
              </a:endParaRPr>
            </a:p>
          </p:txBody>
        </p:sp>
        <p:sp>
          <p:nvSpPr>
            <p:cNvPr id="57" name="Rectangle 56"/>
            <p:cNvSpPr/>
            <p:nvPr/>
          </p:nvSpPr>
          <p:spPr>
            <a:xfrm>
              <a:off x="4211077" y="874211"/>
              <a:ext cx="584720" cy="375795"/>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600" b="1" kern="0" baseline="0">
                  <a:solidFill>
                    <a:srgbClr val="000000"/>
                  </a:solidFill>
                  <a:ea typeface="Arial" panose="020B0604020202020204" pitchFamily="34" charset="0"/>
                </a:rPr>
                <a:t>XCO</a:t>
              </a:r>
              <a:endParaRPr kumimoji="0" lang="en-US" kern="0" baseline="0">
                <a:solidFill>
                  <a:srgbClr val="000000"/>
                </a:solidFill>
                <a:ea typeface="Arial" panose="020B0604020202020204" pitchFamily="34" charset="0"/>
              </a:endParaRPr>
            </a:p>
          </p:txBody>
        </p:sp>
        <p:sp>
          <p:nvSpPr>
            <p:cNvPr id="58" name="Rectangle 57"/>
            <p:cNvSpPr/>
            <p:nvPr/>
          </p:nvSpPr>
          <p:spPr>
            <a:xfrm>
              <a:off x="4649989" y="991242"/>
              <a:ext cx="100327" cy="251472"/>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050" b="1" kern="0" baseline="0">
                  <a:solidFill>
                    <a:srgbClr val="000000"/>
                  </a:solidFill>
                  <a:ea typeface="Arial" panose="020B0604020202020204" pitchFamily="34" charset="0"/>
                </a:rPr>
                <a:t>2</a:t>
              </a:r>
              <a:endParaRPr kumimoji="0" lang="en-US" kern="0" baseline="0">
                <a:solidFill>
                  <a:srgbClr val="000000"/>
                </a:solidFill>
                <a:ea typeface="Arial" panose="020B0604020202020204" pitchFamily="34" charset="0"/>
              </a:endParaRPr>
            </a:p>
          </p:txBody>
        </p:sp>
        <p:sp>
          <p:nvSpPr>
            <p:cNvPr id="59" name="Rectangle 58"/>
            <p:cNvSpPr/>
            <p:nvPr/>
          </p:nvSpPr>
          <p:spPr>
            <a:xfrm>
              <a:off x="4724665" y="874211"/>
              <a:ext cx="4277929" cy="375795"/>
            </a:xfrm>
            <a:prstGeom prst="rect">
              <a:avLst/>
            </a:prstGeom>
            <a:ln>
              <a:noFill/>
            </a:ln>
          </p:spPr>
          <p:txBody>
            <a:bodyPr vert="horz" lIns="0" tIns="0" rIns="0" bIns="0" rtlCol="0">
              <a:noAutofit/>
            </a:bodyPr>
            <a:lstStyle/>
            <a:p>
              <a:pPr eaLnBrk="1" fontAlgn="auto" hangingPunct="1">
                <a:lnSpc>
                  <a:spcPct val="107000"/>
                </a:lnSpc>
                <a:spcBef>
                  <a:spcPts val="0"/>
                </a:spcBef>
                <a:spcAft>
                  <a:spcPts val="800"/>
                </a:spcAft>
              </a:pPr>
              <a:r>
                <a:rPr kumimoji="0" lang="en-US" sz="1600" b="1" kern="0" baseline="0" dirty="0">
                  <a:solidFill>
                    <a:srgbClr val="000000"/>
                  </a:solidFill>
                  <a:ea typeface="Arial" panose="020B0604020202020204" pitchFamily="34" charset="0"/>
                </a:rPr>
                <a:t> Relative to Background Average </a:t>
              </a:r>
              <a:endParaRPr kumimoji="0" lang="en-US" kern="0" baseline="0" dirty="0">
                <a:solidFill>
                  <a:srgbClr val="000000"/>
                </a:solidFill>
                <a:ea typeface="Arial" panose="020B0604020202020204" pitchFamily="34" charset="0"/>
              </a:endParaRPr>
            </a:p>
          </p:txBody>
        </p:sp>
      </p:grpSp>
      <p:sp>
        <p:nvSpPr>
          <p:cNvPr id="2" name="Title 1"/>
          <p:cNvSpPr>
            <a:spLocks noGrp="1"/>
          </p:cNvSpPr>
          <p:nvPr>
            <p:ph type="title"/>
          </p:nvPr>
        </p:nvSpPr>
        <p:spPr>
          <a:xfrm>
            <a:off x="324606" y="148069"/>
            <a:ext cx="8544600" cy="640841"/>
          </a:xfrm>
        </p:spPr>
        <p:txBody>
          <a:bodyPr/>
          <a:lstStyle/>
          <a:p>
            <a:pPr algn="ctr"/>
            <a:r>
              <a:rPr lang="en-US" sz="2000" dirty="0"/>
              <a:t>Quantifying CO</a:t>
            </a:r>
            <a:r>
              <a:rPr lang="en-US" sz="2000" baseline="-25000" dirty="0"/>
              <a:t>2</a:t>
            </a:r>
            <a:r>
              <a:rPr lang="en-US" sz="2000" dirty="0"/>
              <a:t> emissions from individual coal power plants using </a:t>
            </a:r>
            <a:r>
              <a:rPr lang="en-US" sz="2000" dirty="0">
                <a:solidFill>
                  <a:srgbClr val="1365DD"/>
                </a:solidFill>
              </a:rPr>
              <a:t>OCO-2</a:t>
            </a:r>
            <a:r>
              <a:rPr lang="en-US" sz="2000" dirty="0"/>
              <a:t> observations</a:t>
            </a:r>
          </a:p>
        </p:txBody>
      </p:sp>
      <p:sp>
        <p:nvSpPr>
          <p:cNvPr id="60" name="Title 1"/>
          <p:cNvSpPr txBox="1">
            <a:spLocks/>
          </p:cNvSpPr>
          <p:nvPr/>
        </p:nvSpPr>
        <p:spPr bwMode="auto">
          <a:xfrm>
            <a:off x="-27562" y="6018176"/>
            <a:ext cx="7031788" cy="41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200">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200">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200">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200">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200">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200">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200">
                <a:solidFill>
                  <a:schemeClr val="tx2"/>
                </a:solidFill>
                <a:latin typeface="Arial" pitchFamily="34" charset="0"/>
                <a:ea typeface="ＭＳ Ｐゴシック" pitchFamily="50" charset="-128"/>
              </a:defRPr>
            </a:lvl9pPr>
          </a:lstStyle>
          <a:p>
            <a:r>
              <a:rPr lang="en-US" sz="1600" kern="0" baseline="0" dirty="0"/>
              <a:t>R. </a:t>
            </a:r>
            <a:r>
              <a:rPr lang="en-US" sz="1600" kern="0" baseline="0" dirty="0" err="1"/>
              <a:t>Nassar</a:t>
            </a:r>
            <a:r>
              <a:rPr lang="en-US" sz="1600" kern="0" baseline="0" dirty="0"/>
              <a:t>, T. G. Hill, D. Wunch, D. Jones and T. Oda, IWGGMS, 2017 </a:t>
            </a:r>
          </a:p>
          <a:p>
            <a:r>
              <a:rPr lang="en-US" sz="1600" kern="0" baseline="0" dirty="0"/>
              <a:t>(do not cite: paper in review)</a:t>
            </a:r>
          </a:p>
        </p:txBody>
      </p:sp>
    </p:spTree>
    <p:extLst>
      <p:ext uri="{BB962C8B-B14F-4D97-AF65-F5344CB8AC3E}">
        <p14:creationId xmlns:p14="http://schemas.microsoft.com/office/powerpoint/2010/main" val="91829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1"/>
          <p:cNvPicPr/>
          <p:nvPr/>
        </p:nvPicPr>
        <p:blipFill>
          <a:blip r:embed="rId2">
            <a:extLst>
              <a:ext uri="{28A0092B-C50C-407E-A947-70E740481C1C}">
                <a14:useLocalDpi xmlns:a14="http://schemas.microsoft.com/office/drawing/2010/main" val="0"/>
              </a:ext>
            </a:extLst>
          </a:blip>
          <a:stretch>
            <a:fillRect/>
          </a:stretch>
        </p:blipFill>
        <p:spPr>
          <a:xfrm>
            <a:off x="4653759" y="1464724"/>
            <a:ext cx="3971365" cy="2937754"/>
          </a:xfrm>
          <a:prstGeom prst="rect">
            <a:avLst/>
          </a:prstGeom>
        </p:spPr>
      </p:pic>
      <p:sp>
        <p:nvSpPr>
          <p:cNvPr id="11" name="TextBox 10"/>
          <p:cNvSpPr txBox="1"/>
          <p:nvPr/>
        </p:nvSpPr>
        <p:spPr>
          <a:xfrm>
            <a:off x="4593799" y="4402478"/>
            <a:ext cx="4490242" cy="2308324"/>
          </a:xfrm>
          <a:prstGeom prst="rect">
            <a:avLst/>
          </a:prstGeom>
          <a:noFill/>
        </p:spPr>
        <p:txBody>
          <a:bodyPr wrap="square" rtlCol="0">
            <a:spAutoFit/>
          </a:bodyPr>
          <a:lstStyle/>
          <a:p>
            <a:r>
              <a:rPr lang="en-US" sz="1200" baseline="0" dirty="0"/>
              <a:t>Estimated methane emissions are shown for the targeted regions Bakken in light brown, and Eagle Ford in dark brown. Shown are absolute emission increase (2009–2011 relative to 2006–2008) in the left panel, and the leakage rate relative to production in the right panel, in each case together with the 1𝜎-uncertainty ranges. </a:t>
            </a:r>
          </a:p>
          <a:p>
            <a:r>
              <a:rPr lang="en-US" sz="1200" baseline="0" dirty="0"/>
              <a:t>For comparison, leakage estimates from previous studies in Marcellus, Uintah and Denver-Julesburg (yellow, blue, and magenta) are shown together with the EPA bottom-up inventory estimates</a:t>
            </a:r>
          </a:p>
          <a:p>
            <a:endParaRPr lang="en-US" sz="1200" baseline="0" dirty="0"/>
          </a:p>
          <a:p>
            <a:r>
              <a:rPr lang="en-US" sz="1200" baseline="0" dirty="0" err="1"/>
              <a:t>Schneising</a:t>
            </a:r>
            <a:r>
              <a:rPr lang="en-US" sz="1200" baseline="0" dirty="0"/>
              <a:t>, O., et al, Earth's Future, 2014.</a:t>
            </a:r>
          </a:p>
        </p:txBody>
      </p:sp>
      <p:pic>
        <p:nvPicPr>
          <p:cNvPr id="12" name="Picture 11"/>
          <p:cNvPicPr>
            <a:picLocks noChangeAspect="1"/>
          </p:cNvPicPr>
          <p:nvPr/>
        </p:nvPicPr>
        <p:blipFill rotWithShape="1">
          <a:blip r:embed="rId3"/>
          <a:srcRect l="40294" t="18549" r="30196" b="19803"/>
          <a:stretch/>
        </p:blipFill>
        <p:spPr>
          <a:xfrm>
            <a:off x="338328" y="1539121"/>
            <a:ext cx="3193849" cy="4170042"/>
          </a:xfrm>
          <a:prstGeom prst="rect">
            <a:avLst/>
          </a:prstGeom>
        </p:spPr>
      </p:pic>
      <p:sp>
        <p:nvSpPr>
          <p:cNvPr id="13" name="Title 12"/>
          <p:cNvSpPr>
            <a:spLocks noGrp="1"/>
          </p:cNvSpPr>
          <p:nvPr>
            <p:ph type="title"/>
          </p:nvPr>
        </p:nvSpPr>
        <p:spPr>
          <a:xfrm>
            <a:off x="182293" y="328030"/>
            <a:ext cx="6061941" cy="1070166"/>
          </a:xfrm>
        </p:spPr>
        <p:txBody>
          <a:bodyPr/>
          <a:lstStyle/>
          <a:p>
            <a:pPr lvl="0"/>
            <a:r>
              <a:rPr lang="en-US" sz="2000" kern="1200" dirty="0">
                <a:solidFill>
                  <a:srgbClr val="000000"/>
                </a:solidFill>
                <a:latin typeface="Arial" panose="020B0604020202020204" pitchFamily="34" charset="0"/>
                <a:ea typeface="ＭＳ Ｐゴシック" panose="020B0600070205080204" pitchFamily="34" charset="-128"/>
                <a:cs typeface="+mn-cs"/>
              </a:rPr>
              <a:t>Remote sensing of fugitive methane emissions from oil and gas production in North American tight geologic formations </a:t>
            </a:r>
            <a:br>
              <a:rPr lang="en-US" sz="2000" kern="1200" dirty="0">
                <a:solidFill>
                  <a:srgbClr val="000000"/>
                </a:solidFill>
                <a:latin typeface="Arial" panose="020B0604020202020204" pitchFamily="34" charset="0"/>
                <a:ea typeface="ＭＳ Ｐゴシック" panose="020B0600070205080204" pitchFamily="34" charset="-128"/>
                <a:cs typeface="+mn-cs"/>
              </a:rPr>
            </a:br>
            <a:r>
              <a:rPr lang="en-US" sz="2000" kern="1200" dirty="0">
                <a:solidFill>
                  <a:srgbClr val="000000"/>
                </a:solidFill>
                <a:latin typeface="Arial" panose="020B0604020202020204" pitchFamily="34" charset="0"/>
                <a:ea typeface="ＭＳ Ｐゴシック" panose="020B0600070205080204" pitchFamily="34" charset="-128"/>
                <a:cs typeface="+mn-cs"/>
              </a:rPr>
              <a:t>		</a:t>
            </a:r>
            <a:endParaRPr lang="en-US" sz="2000" dirty="0"/>
          </a:p>
        </p:txBody>
      </p:sp>
      <p:sp>
        <p:nvSpPr>
          <p:cNvPr id="14" name="TextBox 13"/>
          <p:cNvSpPr txBox="1"/>
          <p:nvPr/>
        </p:nvSpPr>
        <p:spPr>
          <a:xfrm>
            <a:off x="822960" y="6565392"/>
            <a:ext cx="184731" cy="276999"/>
          </a:xfrm>
          <a:prstGeom prst="rect">
            <a:avLst/>
          </a:prstGeom>
          <a:noFill/>
        </p:spPr>
        <p:txBody>
          <a:bodyPr wrap="none" rtlCol="0">
            <a:spAutoFit/>
          </a:bodyPr>
          <a:lstStyle/>
          <a:p>
            <a:endParaRPr lang="en-US" dirty="0"/>
          </a:p>
        </p:txBody>
      </p:sp>
      <p:sp>
        <p:nvSpPr>
          <p:cNvPr id="17" name="TextBox 16"/>
          <p:cNvSpPr txBox="1"/>
          <p:nvPr/>
        </p:nvSpPr>
        <p:spPr>
          <a:xfrm>
            <a:off x="182293" y="5830645"/>
            <a:ext cx="4475181" cy="1015663"/>
          </a:xfrm>
          <a:prstGeom prst="rect">
            <a:avLst/>
          </a:prstGeom>
          <a:noFill/>
        </p:spPr>
        <p:txBody>
          <a:bodyPr wrap="square" rtlCol="0">
            <a:spAutoFit/>
          </a:bodyPr>
          <a:lstStyle/>
          <a:p>
            <a:r>
              <a:rPr lang="en-US" sz="1200" baseline="0" dirty="0"/>
              <a:t>The diﬀerence between the SCHIAMACHY mole fraction anomalies of methane, for the period 2009–2011 relative to the period 2006–2008. The locations of the oil and gas wells are shown in pink. Well positions are taken from the Fracking Chemical Database [</a:t>
            </a:r>
            <a:r>
              <a:rPr lang="en-US" sz="1200" baseline="0" dirty="0" err="1"/>
              <a:t>SkyTruth</a:t>
            </a:r>
            <a:r>
              <a:rPr lang="en-US" sz="1200" baseline="0" dirty="0"/>
              <a:t>, 2013] </a:t>
            </a:r>
          </a:p>
        </p:txBody>
      </p:sp>
      <p:sp>
        <p:nvSpPr>
          <p:cNvPr id="2" name="Right Brace 1"/>
          <p:cNvSpPr/>
          <p:nvPr/>
        </p:nvSpPr>
        <p:spPr>
          <a:xfrm rot="5400000">
            <a:off x="5852359" y="3422153"/>
            <a:ext cx="565673" cy="152803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3238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74" y="546878"/>
            <a:ext cx="5844280" cy="997918"/>
          </a:xfrm>
        </p:spPr>
        <p:txBody>
          <a:bodyPr/>
          <a:lstStyle/>
          <a:p>
            <a:pPr lvl="0"/>
            <a:r>
              <a:rPr lang="en-US" sz="2400" dirty="0">
                <a:solidFill>
                  <a:srgbClr val="000000"/>
                </a:solidFill>
                <a:latin typeface="Arial" panose="020B0604020202020204" pitchFamily="34" charset="0"/>
                <a:ea typeface="ＭＳ Ｐゴシック" panose="020B0600070205080204" pitchFamily="34" charset="-128"/>
                <a:cs typeface="+mn-cs"/>
              </a:rPr>
              <a:t>Four corners: The largest US methane anomaly viewed from space</a:t>
            </a:r>
            <a:br>
              <a:rPr lang="en-US" sz="2800" dirty="0">
                <a:solidFill>
                  <a:srgbClr val="000000"/>
                </a:solidFill>
                <a:latin typeface="Arial" panose="020B0604020202020204" pitchFamily="34" charset="0"/>
                <a:ea typeface="ＭＳ Ｐゴシック" panose="020B0600070205080204" pitchFamily="34" charset="-128"/>
                <a:cs typeface="+mn-cs"/>
              </a:rPr>
            </a:br>
            <a:endParaRPr lang="en-US" sz="2800" dirty="0"/>
          </a:p>
        </p:txBody>
      </p:sp>
      <p:sp>
        <p:nvSpPr>
          <p:cNvPr id="3" name="TextBox 2"/>
          <p:cNvSpPr txBox="1"/>
          <p:nvPr/>
        </p:nvSpPr>
        <p:spPr>
          <a:xfrm>
            <a:off x="267476" y="5302469"/>
            <a:ext cx="8313822" cy="1508105"/>
          </a:xfrm>
          <a:prstGeom prst="rect">
            <a:avLst/>
          </a:prstGeom>
          <a:noFill/>
        </p:spPr>
        <p:txBody>
          <a:bodyPr wrap="square" rtlCol="0">
            <a:spAutoFit/>
          </a:bodyPr>
          <a:lstStyle/>
          <a:p>
            <a:r>
              <a:rPr lang="en-US" sz="1400" baseline="0" dirty="0"/>
              <a:t>Column methane anomalies and emissions over the U.S. (a) Average SCIAMACHY anomaly from 2003 to 2009. (b) Average anomaly over just the Four Corners region 2003 to 2009. (c) EDGAR v4.2 gridded methane emissions (smoothed). (d) WRF-</a:t>
            </a:r>
            <a:r>
              <a:rPr lang="en-US" sz="1400" baseline="0" dirty="0" err="1"/>
              <a:t>Chem</a:t>
            </a:r>
            <a:r>
              <a:rPr lang="en-US" sz="1400" baseline="0" dirty="0"/>
              <a:t> simulated methane anomaly using 3.5 times EDGAR v4.2 emissions for the Four Corners region. </a:t>
            </a:r>
          </a:p>
          <a:p>
            <a:endParaRPr lang="en-US" sz="1200" baseline="0" dirty="0"/>
          </a:p>
          <a:p>
            <a:r>
              <a:rPr lang="en-US" sz="1200" baseline="0" dirty="0" err="1"/>
              <a:t>Kort</a:t>
            </a:r>
            <a:r>
              <a:rPr lang="en-US" sz="1200" baseline="0" dirty="0"/>
              <a:t>, E. A., C. Frankenberg, K. R. </a:t>
            </a:r>
            <a:r>
              <a:rPr lang="en-US" sz="1200" baseline="0" dirty="0" err="1"/>
              <a:t>Costigan</a:t>
            </a:r>
            <a:r>
              <a:rPr lang="en-US" sz="1200" baseline="0" dirty="0"/>
              <a:t>, R. </a:t>
            </a:r>
            <a:r>
              <a:rPr lang="en-US" sz="1200" baseline="0" dirty="0" err="1"/>
              <a:t>Lindenmaier</a:t>
            </a:r>
            <a:r>
              <a:rPr lang="en-US" sz="1200" baseline="0" dirty="0"/>
              <a:t>, M. K. Dubey, and D. Wunch (2014), </a:t>
            </a:r>
            <a:r>
              <a:rPr lang="en-US" sz="1200" baseline="0" dirty="0" err="1"/>
              <a:t>Geophys</a:t>
            </a:r>
            <a:r>
              <a:rPr lang="en-US" sz="1200" baseline="0" dirty="0"/>
              <a:t>. Res. Lett., 41, 6898-6903, doi:10.1002/ 2014GL061503</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67476" y="1544796"/>
            <a:ext cx="6043678" cy="3825063"/>
          </a:xfrm>
          <a:prstGeom prst="rect">
            <a:avLst/>
          </a:prstGeom>
          <a:noFill/>
          <a:ln>
            <a:noFill/>
          </a:ln>
        </p:spPr>
      </p:pic>
      <p:sp>
        <p:nvSpPr>
          <p:cNvPr id="5" name="TextBox 4"/>
          <p:cNvSpPr txBox="1"/>
          <p:nvPr/>
        </p:nvSpPr>
        <p:spPr>
          <a:xfrm>
            <a:off x="6311154" y="1847562"/>
            <a:ext cx="2832846" cy="2646878"/>
          </a:xfrm>
          <a:prstGeom prst="rect">
            <a:avLst/>
          </a:prstGeom>
          <a:noFill/>
        </p:spPr>
        <p:txBody>
          <a:bodyPr wrap="square" rtlCol="0">
            <a:spAutoFit/>
          </a:bodyPr>
          <a:lstStyle/>
          <a:p>
            <a:r>
              <a:rPr lang="en-US" sz="1400" baseline="0" dirty="0" err="1"/>
              <a:t>Kort</a:t>
            </a:r>
            <a:r>
              <a:rPr lang="en-US" sz="1400" baseline="0" dirty="0"/>
              <a:t> et al. (2014) found the Four Corners to be the largest single methane source in the continental US (0.59 </a:t>
            </a:r>
            <a:r>
              <a:rPr lang="en-US" sz="1400" baseline="0" dirty="0" err="1"/>
              <a:t>Tg</a:t>
            </a:r>
            <a:r>
              <a:rPr lang="en-US" sz="1400" baseline="0" dirty="0"/>
              <a:t> a</a:t>
            </a:r>
            <a:r>
              <a:rPr lang="en-US" sz="1400" baseline="30000" dirty="0"/>
              <a:t>−1</a:t>
            </a:r>
            <a:r>
              <a:rPr lang="en-US" sz="1400" baseline="0" dirty="0"/>
              <a:t>) on the basis of SCIAMACHY and TCCON observations, with a magnitude 3.5 times larger than EDGARv4.2 and 1.8 times larger than reported by the US EPA Greenhouse Gas Reporting Program (EPA, 2014).</a:t>
            </a:r>
          </a:p>
          <a:p>
            <a:endParaRPr lang="en-US" sz="1200" baseline="0" dirty="0"/>
          </a:p>
        </p:txBody>
      </p:sp>
    </p:spTree>
    <p:extLst>
      <p:ext uri="{BB962C8B-B14F-4D97-AF65-F5344CB8AC3E}">
        <p14:creationId xmlns:p14="http://schemas.microsoft.com/office/powerpoint/2010/main" val="168281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24" y="449981"/>
            <a:ext cx="6205530" cy="997918"/>
          </a:xfrm>
        </p:spPr>
        <p:txBody>
          <a:bodyPr/>
          <a:lstStyle/>
          <a:p>
            <a:pPr lvl="0"/>
            <a:r>
              <a:rPr lang="en-US" sz="2400" dirty="0">
                <a:solidFill>
                  <a:srgbClr val="000000"/>
                </a:solidFill>
                <a:latin typeface="Arial" panose="020B0604020202020204" pitchFamily="34" charset="0"/>
                <a:ea typeface="ＭＳ Ｐゴシック" panose="020B0600070205080204" pitchFamily="34" charset="-128"/>
                <a:cs typeface="+mn-cs"/>
              </a:rPr>
              <a:t>Satellite-derived methane hotspot emission estimates using a fast data-driven method</a:t>
            </a:r>
            <a:br>
              <a:rPr lang="en-US" sz="2800" dirty="0">
                <a:solidFill>
                  <a:srgbClr val="000000"/>
                </a:solidFill>
                <a:latin typeface="Arial" panose="020B0604020202020204" pitchFamily="34" charset="0"/>
                <a:ea typeface="ＭＳ Ｐゴシック" panose="020B0600070205080204" pitchFamily="34" charset="-128"/>
                <a:cs typeface="+mn-cs"/>
              </a:rPr>
            </a:br>
            <a:endParaRPr lang="en-US" sz="2800" dirty="0"/>
          </a:p>
        </p:txBody>
      </p:sp>
      <p:sp>
        <p:nvSpPr>
          <p:cNvPr id="3" name="TextBox 2"/>
          <p:cNvSpPr txBox="1"/>
          <p:nvPr/>
        </p:nvSpPr>
        <p:spPr>
          <a:xfrm>
            <a:off x="4325061" y="4360410"/>
            <a:ext cx="4621794" cy="1169551"/>
          </a:xfrm>
          <a:prstGeom prst="rect">
            <a:avLst/>
          </a:prstGeom>
          <a:noFill/>
        </p:spPr>
        <p:txBody>
          <a:bodyPr wrap="square" rtlCol="0">
            <a:spAutoFit/>
          </a:bodyPr>
          <a:lstStyle/>
          <a:p>
            <a:r>
              <a:rPr lang="en-US" sz="1400" baseline="0" dirty="0"/>
              <a:t>Annual methane emissions as obtained from SCIAMACHY and GOSAT for the three regions: (a) Four Corners in the USA, (b) Central Valley, California, USA, and (c) Turkmenistan compared with EDGAR and literature values.</a:t>
            </a:r>
          </a:p>
        </p:txBody>
      </p:sp>
      <p:sp>
        <p:nvSpPr>
          <p:cNvPr id="7" name="TextBox 6"/>
          <p:cNvSpPr txBox="1"/>
          <p:nvPr/>
        </p:nvSpPr>
        <p:spPr>
          <a:xfrm>
            <a:off x="4325061" y="5591451"/>
            <a:ext cx="4716855" cy="646331"/>
          </a:xfrm>
          <a:prstGeom prst="rect">
            <a:avLst/>
          </a:prstGeom>
          <a:noFill/>
        </p:spPr>
        <p:txBody>
          <a:bodyPr wrap="square" rtlCol="0">
            <a:spAutoFit/>
          </a:bodyPr>
          <a:lstStyle/>
          <a:p>
            <a:r>
              <a:rPr lang="en-US" sz="1200" baseline="0" dirty="0" err="1"/>
              <a:t>Buchwitz</a:t>
            </a:r>
            <a:r>
              <a:rPr lang="en-US" sz="1200" baseline="0" dirty="0"/>
              <a:t>, M., </a:t>
            </a:r>
            <a:r>
              <a:rPr lang="en-US" sz="1200" baseline="0" dirty="0" err="1"/>
              <a:t>Schneising</a:t>
            </a:r>
            <a:r>
              <a:rPr lang="en-US" sz="1200" baseline="0" dirty="0"/>
              <a:t>, O., Reuter, M., </a:t>
            </a:r>
            <a:r>
              <a:rPr lang="en-US" sz="1200" baseline="0" dirty="0" err="1"/>
              <a:t>Heymann</a:t>
            </a:r>
            <a:r>
              <a:rPr lang="en-US" sz="1200" baseline="0" dirty="0"/>
              <a:t>, J., et al, Atmos. Chem. Phys., 17, 5751-5774, https://doi.org/10.5194/acp-17-5751-2017, 2017.</a:t>
            </a:r>
          </a:p>
        </p:txBody>
      </p:sp>
      <p:pic>
        <p:nvPicPr>
          <p:cNvPr id="8" name="Grafik 12"/>
          <p:cNvPicPr/>
          <p:nvPr/>
        </p:nvPicPr>
        <p:blipFill>
          <a:blip r:embed="rId2">
            <a:extLst>
              <a:ext uri="{28A0092B-C50C-407E-A947-70E740481C1C}">
                <a14:useLocalDpi xmlns:a14="http://schemas.microsoft.com/office/drawing/2010/main" val="0"/>
              </a:ext>
            </a:extLst>
          </a:blip>
          <a:stretch>
            <a:fillRect/>
          </a:stretch>
        </p:blipFill>
        <p:spPr>
          <a:xfrm>
            <a:off x="270355" y="1491594"/>
            <a:ext cx="3667902" cy="2636890"/>
          </a:xfrm>
          <a:prstGeom prst="rect">
            <a:avLst/>
          </a:prstGeom>
        </p:spPr>
      </p:pic>
      <p:pic>
        <p:nvPicPr>
          <p:cNvPr id="9" name="Grafik 13"/>
          <p:cNvPicPr/>
          <p:nvPr/>
        </p:nvPicPr>
        <p:blipFill>
          <a:blip r:embed="rId3">
            <a:extLst>
              <a:ext uri="{28A0092B-C50C-407E-A947-70E740481C1C}">
                <a14:useLocalDpi xmlns:a14="http://schemas.microsoft.com/office/drawing/2010/main" val="0"/>
              </a:ext>
            </a:extLst>
          </a:blip>
          <a:stretch>
            <a:fillRect/>
          </a:stretch>
        </p:blipFill>
        <p:spPr>
          <a:xfrm>
            <a:off x="4325061" y="1491594"/>
            <a:ext cx="3705363" cy="2636890"/>
          </a:xfrm>
          <a:prstGeom prst="rect">
            <a:avLst/>
          </a:prstGeom>
        </p:spPr>
      </p:pic>
      <p:pic>
        <p:nvPicPr>
          <p:cNvPr id="10" name="Grafik 14"/>
          <p:cNvPicPr/>
          <p:nvPr/>
        </p:nvPicPr>
        <p:blipFill>
          <a:blip r:embed="rId4">
            <a:extLst>
              <a:ext uri="{28A0092B-C50C-407E-A947-70E740481C1C}">
                <a14:useLocalDpi xmlns:a14="http://schemas.microsoft.com/office/drawing/2010/main" val="0"/>
              </a:ext>
            </a:extLst>
          </a:blip>
          <a:stretch>
            <a:fillRect/>
          </a:stretch>
        </p:blipFill>
        <p:spPr>
          <a:xfrm>
            <a:off x="270355" y="4209961"/>
            <a:ext cx="3667902" cy="2589187"/>
          </a:xfrm>
          <a:prstGeom prst="rect">
            <a:avLst/>
          </a:prstGeom>
        </p:spPr>
      </p:pic>
    </p:spTree>
    <p:extLst>
      <p:ext uri="{BB962C8B-B14F-4D97-AF65-F5344CB8AC3E}">
        <p14:creationId xmlns:p14="http://schemas.microsoft.com/office/powerpoint/2010/main" val="2280352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74" y="403442"/>
            <a:ext cx="5844280" cy="997918"/>
          </a:xfrm>
        </p:spPr>
        <p:txBody>
          <a:bodyPr/>
          <a:lstStyle/>
          <a:p>
            <a:pPr lvl="0"/>
            <a:r>
              <a:rPr lang="en-US" sz="2000" dirty="0">
                <a:solidFill>
                  <a:srgbClr val="000000"/>
                </a:solidFill>
                <a:latin typeface="Arial" panose="020B0604020202020204" pitchFamily="34" charset="0"/>
                <a:ea typeface="ＭＳ Ｐゴシック" panose="020B0600070205080204" pitchFamily="34" charset="-128"/>
                <a:cs typeface="+mn-cs"/>
              </a:rPr>
              <a:t>Estimating global and North American methane emissions with high spatial resolution using </a:t>
            </a:r>
            <a:r>
              <a:rPr lang="en-US" sz="2000" dirty="0">
                <a:solidFill>
                  <a:srgbClr val="1365DD"/>
                </a:solidFill>
                <a:latin typeface="Arial" panose="020B0604020202020204" pitchFamily="34" charset="0"/>
                <a:ea typeface="ＭＳ Ｐゴシック" panose="020B0600070205080204" pitchFamily="34" charset="-128"/>
                <a:cs typeface="+mn-cs"/>
              </a:rPr>
              <a:t>GOSAT</a:t>
            </a:r>
            <a:r>
              <a:rPr lang="en-US" sz="2000" dirty="0">
                <a:solidFill>
                  <a:srgbClr val="000000"/>
                </a:solidFill>
                <a:latin typeface="Arial" panose="020B0604020202020204" pitchFamily="34" charset="0"/>
                <a:ea typeface="ＭＳ Ｐゴシック" panose="020B0600070205080204" pitchFamily="34" charset="-128"/>
                <a:cs typeface="+mn-cs"/>
              </a:rPr>
              <a:t> satellite data</a:t>
            </a:r>
            <a:br>
              <a:rPr lang="en-US" sz="2800" dirty="0">
                <a:solidFill>
                  <a:srgbClr val="000000"/>
                </a:solidFill>
                <a:latin typeface="Arial" panose="020B0604020202020204" pitchFamily="34" charset="0"/>
                <a:ea typeface="ＭＳ Ｐゴシック" panose="020B0600070205080204" pitchFamily="34" charset="-128"/>
                <a:cs typeface="+mn-cs"/>
              </a:rPr>
            </a:br>
            <a:endParaRPr lang="en-US" sz="2800" dirty="0"/>
          </a:p>
        </p:txBody>
      </p:sp>
      <p:sp>
        <p:nvSpPr>
          <p:cNvPr id="3" name="TextBox 2"/>
          <p:cNvSpPr txBox="1"/>
          <p:nvPr/>
        </p:nvSpPr>
        <p:spPr>
          <a:xfrm>
            <a:off x="331838" y="4988535"/>
            <a:ext cx="8077056" cy="1384995"/>
          </a:xfrm>
          <a:prstGeom prst="rect">
            <a:avLst/>
          </a:prstGeom>
          <a:noFill/>
        </p:spPr>
        <p:txBody>
          <a:bodyPr wrap="square" rtlCol="0">
            <a:spAutoFit/>
          </a:bodyPr>
          <a:lstStyle/>
          <a:p>
            <a:r>
              <a:rPr lang="en-US" sz="1400" baseline="0" dirty="0"/>
              <a:t>Methane emissions in North America in 2009–2011 estimated with inverse model, using global GEOS-</a:t>
            </a:r>
            <a:r>
              <a:rPr lang="en-US" sz="1400" baseline="0" dirty="0" err="1"/>
              <a:t>Chem</a:t>
            </a:r>
            <a:r>
              <a:rPr lang="en-US" sz="1400" baseline="0" dirty="0"/>
              <a:t> transport model with 0.5 </a:t>
            </a:r>
            <a:r>
              <a:rPr lang="en-US" sz="1400" baseline="0" dirty="0" err="1"/>
              <a:t>deg</a:t>
            </a:r>
            <a:r>
              <a:rPr lang="en-US" sz="1400" baseline="0" dirty="0"/>
              <a:t> resolution zoom over N. America. The left panel show posterior (optimized=best fit) emissions and the right panel shows the scaling factors, ratio of posterior(optimized)/prior</a:t>
            </a:r>
          </a:p>
          <a:p>
            <a:endParaRPr lang="en-US" sz="1400" baseline="0" dirty="0"/>
          </a:p>
          <a:p>
            <a:r>
              <a:rPr lang="en-US" sz="1400" baseline="0" dirty="0"/>
              <a:t>Turner, A. J., Jacob, D. J., </a:t>
            </a:r>
            <a:r>
              <a:rPr lang="en-US" sz="1400" baseline="0" dirty="0" err="1"/>
              <a:t>Wecht</a:t>
            </a:r>
            <a:r>
              <a:rPr lang="en-US" sz="1400" baseline="0" dirty="0"/>
              <a:t>, K. J., et al. (2015). Atmospheric Chemistry &amp; Physics, 15, 7049</a:t>
            </a:r>
            <a:r>
              <a:rPr lang="en-US" sz="1200" baseline="0" dirty="0"/>
              <a:t>.</a:t>
            </a:r>
          </a:p>
        </p:txBody>
      </p:sp>
      <p:pic>
        <p:nvPicPr>
          <p:cNvPr id="4" name="Picture 3"/>
          <p:cNvPicPr>
            <a:picLocks noChangeAspect="1"/>
          </p:cNvPicPr>
          <p:nvPr/>
        </p:nvPicPr>
        <p:blipFill rotWithShape="1">
          <a:blip r:embed="rId2"/>
          <a:srcRect l="18714" t="50333" r="13508" b="14127"/>
          <a:stretch/>
        </p:blipFill>
        <p:spPr>
          <a:xfrm>
            <a:off x="331838" y="2057399"/>
            <a:ext cx="8437777" cy="2765323"/>
          </a:xfrm>
          <a:prstGeom prst="rect">
            <a:avLst/>
          </a:prstGeom>
        </p:spPr>
      </p:pic>
    </p:spTree>
    <p:extLst>
      <p:ext uri="{BB962C8B-B14F-4D97-AF65-F5344CB8AC3E}">
        <p14:creationId xmlns:p14="http://schemas.microsoft.com/office/powerpoint/2010/main" val="289176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61" y="480510"/>
            <a:ext cx="1649520" cy="997918"/>
          </a:xfrm>
        </p:spPr>
        <p:txBody>
          <a:bodyPr/>
          <a:lstStyle/>
          <a:p>
            <a:pPr lvl="0"/>
            <a:r>
              <a:rPr lang="en-US" sz="2400" dirty="0">
                <a:solidFill>
                  <a:srgbClr val="000000"/>
                </a:solidFill>
                <a:latin typeface="Arial" panose="020B0604020202020204" pitchFamily="34" charset="0"/>
                <a:ea typeface="ＭＳ Ｐゴシック" panose="020B0600070205080204" pitchFamily="34" charset="-128"/>
                <a:cs typeface="+mn-cs"/>
              </a:rPr>
              <a:t>Summary</a:t>
            </a:r>
            <a:br>
              <a:rPr lang="en-US" sz="2800" dirty="0">
                <a:solidFill>
                  <a:srgbClr val="000000"/>
                </a:solidFill>
                <a:latin typeface="Arial" panose="020B0604020202020204" pitchFamily="34" charset="0"/>
                <a:ea typeface="ＭＳ Ｐゴシック" panose="020B0600070205080204" pitchFamily="34" charset="-128"/>
                <a:cs typeface="+mn-cs"/>
              </a:rPr>
            </a:br>
            <a:endParaRPr lang="en-US" sz="2800" dirty="0"/>
          </a:p>
        </p:txBody>
      </p:sp>
      <p:sp>
        <p:nvSpPr>
          <p:cNvPr id="5" name="TextBox 4"/>
          <p:cNvSpPr txBox="1"/>
          <p:nvPr/>
        </p:nvSpPr>
        <p:spPr>
          <a:xfrm>
            <a:off x="304800" y="2097741"/>
            <a:ext cx="8706077" cy="3539430"/>
          </a:xfrm>
          <a:prstGeom prst="rect">
            <a:avLst/>
          </a:prstGeom>
          <a:noFill/>
        </p:spPr>
        <p:txBody>
          <a:bodyPr wrap="square" rtlCol="0">
            <a:spAutoFit/>
          </a:bodyPr>
          <a:lstStyle/>
          <a:p>
            <a:r>
              <a:rPr lang="en-US" sz="1600" baseline="0" dirty="0"/>
              <a:t>Guidebook on use of GHG observations by satellites  for estimating surface emissions is now in preparation by MOE, NIES and expert scientists from around the world</a:t>
            </a:r>
          </a:p>
          <a:p>
            <a:endParaRPr lang="en-US" sz="1600" baseline="0" dirty="0"/>
          </a:p>
          <a:p>
            <a:r>
              <a:rPr lang="en-US" sz="1600" baseline="0" dirty="0"/>
              <a:t>The Guidebook  introduce methods developed for estimating GHG emissions using satellite observations: observation of concentration enhancements around strong emitting sources and inverse modeling</a:t>
            </a:r>
          </a:p>
          <a:p>
            <a:endParaRPr lang="en-US" sz="1600" baseline="0" dirty="0"/>
          </a:p>
          <a:p>
            <a:r>
              <a:rPr lang="en-US" sz="1600" baseline="0" dirty="0"/>
              <a:t>Case studies based on more than 12 published research papers are presented to demonstrate application of the data analysis methods for regional to country level emission estimates based on satellite observations by SCIAMACHY, GOSAT and OCO-2</a:t>
            </a:r>
          </a:p>
          <a:p>
            <a:endParaRPr lang="en-US" sz="1600" baseline="0" dirty="0"/>
          </a:p>
          <a:p>
            <a:r>
              <a:rPr lang="en-US" sz="1600" baseline="0" dirty="0"/>
              <a:t>Guidebook publication is scheduled for March 2018, to make it available for use in 2019 Refinements to 2006 IPCC Guidelines on Emission Inventories</a:t>
            </a:r>
          </a:p>
          <a:p>
            <a:endParaRPr lang="en-US" sz="1600" baseline="0" dirty="0"/>
          </a:p>
        </p:txBody>
      </p:sp>
    </p:spTree>
    <p:extLst>
      <p:ext uri="{BB962C8B-B14F-4D97-AF65-F5344CB8AC3E}">
        <p14:creationId xmlns:p14="http://schemas.microsoft.com/office/powerpoint/2010/main" val="347035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78" y="247999"/>
            <a:ext cx="5844280" cy="997918"/>
          </a:xfrm>
        </p:spPr>
        <p:txBody>
          <a:bodyPr/>
          <a:lstStyle/>
          <a:p>
            <a:pPr algn="ctr"/>
            <a:r>
              <a:rPr lang="en-US" sz="2400" dirty="0"/>
              <a:t>Guidebook plan</a:t>
            </a:r>
          </a:p>
        </p:txBody>
      </p:sp>
      <p:sp>
        <p:nvSpPr>
          <p:cNvPr id="3" name="TextBox 2"/>
          <p:cNvSpPr txBox="1"/>
          <p:nvPr/>
        </p:nvSpPr>
        <p:spPr>
          <a:xfrm>
            <a:off x="395795" y="1882391"/>
            <a:ext cx="8650941" cy="4031873"/>
          </a:xfrm>
          <a:prstGeom prst="rect">
            <a:avLst/>
          </a:prstGeom>
          <a:noFill/>
        </p:spPr>
        <p:txBody>
          <a:bodyPr wrap="square" rtlCol="0">
            <a:spAutoFit/>
          </a:bodyPr>
          <a:lstStyle/>
          <a:p>
            <a:r>
              <a:rPr lang="en-US" sz="1600" baseline="0" dirty="0"/>
              <a:t>Ministry of Environment, Japan and National Institute for Environmental Studies support preparation of a Guidebook on use of greenhouse gas (GHG) observations by satellites  for estimating surface emissions (title is tentative)</a:t>
            </a:r>
          </a:p>
          <a:p>
            <a:endParaRPr lang="en-US" sz="1600" baseline="0" dirty="0"/>
          </a:p>
          <a:p>
            <a:r>
              <a:rPr lang="en-US" sz="1600" baseline="0" dirty="0"/>
              <a:t>The purpose of the Guidebook is to facilitate use of satellite GHG concentration observations for estimating the emissions, at a city to national scale, for applications such as national emission inventory improvement and verification in support of implementation of the Paris agreement on the gradual reductions of the GHG emissions</a:t>
            </a:r>
          </a:p>
          <a:p>
            <a:endParaRPr lang="en-US" sz="1600" baseline="0" dirty="0"/>
          </a:p>
          <a:p>
            <a:r>
              <a:rPr lang="en-US" sz="1600" baseline="0" dirty="0"/>
              <a:t>The timing and schedule of the Guidebook preparation is set to provide a contribution to materials available for use in 2019 Refinements to 2006 IPCC Guidelines on Emission  Inventories.</a:t>
            </a:r>
          </a:p>
          <a:p>
            <a:endParaRPr lang="en-US" sz="1600" baseline="0" dirty="0"/>
          </a:p>
          <a:p>
            <a:r>
              <a:rPr lang="en-US" sz="1600" baseline="0" dirty="0"/>
              <a:t>Guidebook will include overview, introduction to satellite GHG data analysis methodology and a number of case studies, based on published research papers. </a:t>
            </a:r>
          </a:p>
          <a:p>
            <a:endParaRPr lang="en-US" sz="1600" baseline="0" dirty="0"/>
          </a:p>
        </p:txBody>
      </p:sp>
    </p:spTree>
    <p:extLst>
      <p:ext uri="{BB962C8B-B14F-4D97-AF65-F5344CB8AC3E}">
        <p14:creationId xmlns:p14="http://schemas.microsoft.com/office/powerpoint/2010/main" val="245815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74" y="546878"/>
            <a:ext cx="6184938" cy="997918"/>
          </a:xfrm>
        </p:spPr>
        <p:txBody>
          <a:bodyPr/>
          <a:lstStyle/>
          <a:p>
            <a:pPr lvl="0"/>
            <a:r>
              <a:rPr lang="en-US" sz="2400" dirty="0">
                <a:solidFill>
                  <a:srgbClr val="000000"/>
                </a:solidFill>
                <a:latin typeface="Arial" panose="020B0604020202020204" pitchFamily="34" charset="0"/>
                <a:ea typeface="ＭＳ Ｐゴシック" panose="020B0600070205080204" pitchFamily="34" charset="-128"/>
                <a:cs typeface="+mn-cs"/>
              </a:rPr>
              <a:t>Guidebook table of contents and schedule</a:t>
            </a:r>
            <a:br>
              <a:rPr lang="en-US" sz="2800" dirty="0">
                <a:solidFill>
                  <a:srgbClr val="000000"/>
                </a:solidFill>
                <a:latin typeface="Arial" panose="020B0604020202020204" pitchFamily="34" charset="0"/>
                <a:ea typeface="ＭＳ Ｐゴシック" panose="020B0600070205080204" pitchFamily="34" charset="-128"/>
                <a:cs typeface="+mn-cs"/>
              </a:rPr>
            </a:br>
            <a:endParaRPr lang="en-US" sz="2800" dirty="0"/>
          </a:p>
        </p:txBody>
      </p:sp>
      <p:sp>
        <p:nvSpPr>
          <p:cNvPr id="3" name="TextBox 2"/>
          <p:cNvSpPr txBox="1"/>
          <p:nvPr/>
        </p:nvSpPr>
        <p:spPr>
          <a:xfrm>
            <a:off x="404121" y="1544796"/>
            <a:ext cx="8291644" cy="5262979"/>
          </a:xfrm>
          <a:prstGeom prst="rect">
            <a:avLst/>
          </a:prstGeom>
          <a:noFill/>
        </p:spPr>
        <p:txBody>
          <a:bodyPr wrap="square" rtlCol="0">
            <a:spAutoFit/>
          </a:bodyPr>
          <a:lstStyle/>
          <a:p>
            <a:r>
              <a:rPr lang="en-US" sz="1400" baseline="0" dirty="0"/>
              <a:t>1. Overview</a:t>
            </a:r>
          </a:p>
          <a:p>
            <a:r>
              <a:rPr lang="en-US" sz="1400" baseline="0" dirty="0"/>
              <a:t>2. Fundamentals, Part 1</a:t>
            </a:r>
          </a:p>
          <a:p>
            <a:r>
              <a:rPr lang="en-US" sz="1400" baseline="0" dirty="0"/>
              <a:t>        Satellite measurements of GHG concentration, retrievals, validation, </a:t>
            </a:r>
          </a:p>
          <a:p>
            <a:r>
              <a:rPr lang="en-US" sz="1400" baseline="0" dirty="0"/>
              <a:t>       atmospheric transport models, emission sources, etc.</a:t>
            </a:r>
          </a:p>
          <a:p>
            <a:r>
              <a:rPr lang="en-US" sz="1400" baseline="0" dirty="0"/>
              <a:t>3. Fundamentals, Part 2</a:t>
            </a:r>
          </a:p>
          <a:p>
            <a:r>
              <a:rPr lang="en-US" sz="1400" baseline="0" dirty="0"/>
              <a:t>         How to compare satellite GHG measurements and emission inventories</a:t>
            </a:r>
          </a:p>
          <a:p>
            <a:r>
              <a:rPr lang="en-US" sz="1400" baseline="0" dirty="0"/>
              <a:t>　3.1 Concentration-based methods</a:t>
            </a:r>
          </a:p>
          <a:p>
            <a:r>
              <a:rPr lang="en-US" sz="1400" baseline="0" dirty="0"/>
              <a:t>　3.2 Flux estimates by inverse modeling</a:t>
            </a:r>
          </a:p>
          <a:p>
            <a:r>
              <a:rPr lang="en-US" sz="1400" baseline="0" dirty="0"/>
              <a:t>4. Case Studies of using satellite observation data for emission estimates</a:t>
            </a:r>
          </a:p>
          <a:p>
            <a:r>
              <a:rPr lang="en-US" sz="1400" baseline="0" dirty="0"/>
              <a:t>  4.1 ...</a:t>
            </a:r>
          </a:p>
          <a:p>
            <a:r>
              <a:rPr lang="en-US" sz="1400" baseline="0" dirty="0"/>
              <a:t>Appendix</a:t>
            </a:r>
          </a:p>
          <a:p>
            <a:r>
              <a:rPr lang="en-US" sz="1400" baseline="0" dirty="0"/>
              <a:t>1. List of available satellites and products</a:t>
            </a:r>
          </a:p>
          <a:p>
            <a:r>
              <a:rPr lang="en-US" sz="1400" baseline="0" dirty="0"/>
              <a:t>2. List of related peer-reviewed papers</a:t>
            </a:r>
          </a:p>
          <a:p>
            <a:endParaRPr lang="en-US" sz="1400" baseline="0" dirty="0"/>
          </a:p>
          <a:p>
            <a:r>
              <a:rPr lang="en-US" sz="1400" baseline="0" dirty="0"/>
              <a:t>Schedule and plan</a:t>
            </a:r>
          </a:p>
          <a:p>
            <a:r>
              <a:rPr lang="en-US" sz="1400" baseline="0" dirty="0"/>
              <a:t>- Language: English (The final edition will be translated into other languages later.)</a:t>
            </a:r>
          </a:p>
          <a:p>
            <a:r>
              <a:rPr lang="en-US" sz="1400" baseline="0" dirty="0"/>
              <a:t>- Number of pages: 4 - 8 printed pages (including figures and tables)</a:t>
            </a:r>
          </a:p>
          <a:p>
            <a:r>
              <a:rPr lang="en-US" sz="1400" baseline="0" dirty="0"/>
              <a:t>- Contents: Explaining methods for comparing flux estimation using the satellite GHG measurements with GHG emission inventories, and showing practical examples.</a:t>
            </a:r>
          </a:p>
          <a:p>
            <a:pPr marL="171450" indent="-171450">
              <a:buFontTx/>
              <a:buChar char="-"/>
            </a:pPr>
            <a:r>
              <a:rPr lang="en-US" sz="1400" baseline="0" dirty="0"/>
              <a:t>Submission deadline for case studies and chapters/sections: Friday, September 1, 2017</a:t>
            </a:r>
          </a:p>
          <a:p>
            <a:pPr marL="171450" indent="-171450">
              <a:buFontTx/>
              <a:buChar char="-"/>
            </a:pPr>
            <a:r>
              <a:rPr lang="en-US" sz="1400" baseline="0" dirty="0"/>
              <a:t>Draft edition of the guidebook to be completed and released on a website at the end of September, </a:t>
            </a:r>
          </a:p>
          <a:p>
            <a:pPr marL="171450" indent="-171450">
              <a:buFontTx/>
              <a:buChar char="-"/>
            </a:pPr>
            <a:r>
              <a:rPr lang="en-US" sz="1400" baseline="0" dirty="0"/>
              <a:t>First edition will be published at the end of March, 2018.</a:t>
            </a:r>
          </a:p>
          <a:p>
            <a:r>
              <a:rPr lang="en-US" sz="1400" baseline="0" dirty="0"/>
              <a:t>-  Notes: Main methods on this manuscript must be published in peer-reviewed papers by the time of guidebook publication. Case studies using actual satellite GHG data are preferable.</a:t>
            </a:r>
          </a:p>
        </p:txBody>
      </p:sp>
    </p:spTree>
    <p:extLst>
      <p:ext uri="{BB962C8B-B14F-4D97-AF65-F5344CB8AC3E}">
        <p14:creationId xmlns:p14="http://schemas.microsoft.com/office/powerpoint/2010/main" val="178936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00" y="340401"/>
            <a:ext cx="5844280" cy="997918"/>
          </a:xfrm>
        </p:spPr>
        <p:txBody>
          <a:bodyPr/>
          <a:lstStyle/>
          <a:p>
            <a:pPr lvl="0"/>
            <a:r>
              <a:rPr lang="en-US" sz="2400" dirty="0">
                <a:solidFill>
                  <a:srgbClr val="000000"/>
                </a:solidFill>
                <a:latin typeface="Arial" panose="020B0604020202020204" pitchFamily="34" charset="0"/>
                <a:ea typeface="ＭＳ Ｐゴシック" panose="020B0600070205080204" pitchFamily="34" charset="-128"/>
                <a:cs typeface="+mn-cs"/>
              </a:rPr>
              <a:t>Emission estimation methods</a:t>
            </a:r>
            <a:endParaRPr lang="en-US" sz="2800" dirty="0"/>
          </a:p>
        </p:txBody>
      </p:sp>
      <p:sp>
        <p:nvSpPr>
          <p:cNvPr id="3" name="TextBox 2"/>
          <p:cNvSpPr txBox="1"/>
          <p:nvPr/>
        </p:nvSpPr>
        <p:spPr>
          <a:xfrm>
            <a:off x="127661" y="1643058"/>
            <a:ext cx="6007668" cy="5047536"/>
          </a:xfrm>
          <a:prstGeom prst="rect">
            <a:avLst/>
          </a:prstGeom>
          <a:noFill/>
        </p:spPr>
        <p:txBody>
          <a:bodyPr wrap="square" rtlCol="0">
            <a:spAutoFit/>
          </a:bodyPr>
          <a:lstStyle/>
          <a:p>
            <a:r>
              <a:rPr lang="en-US" sz="1400" u="sng" baseline="0" dirty="0"/>
              <a:t>Observing local concentration enhancements</a:t>
            </a:r>
          </a:p>
          <a:p>
            <a:endParaRPr lang="en-US" sz="1400" baseline="0" dirty="0"/>
          </a:p>
          <a:p>
            <a:r>
              <a:rPr lang="en-US" sz="1400" baseline="0" dirty="0"/>
              <a:t>Anthropogenic emissions of  CO</a:t>
            </a:r>
            <a:r>
              <a:rPr lang="en-US" sz="1400" dirty="0"/>
              <a:t>2</a:t>
            </a:r>
            <a:r>
              <a:rPr lang="en-US" sz="1400" baseline="0" dirty="0"/>
              <a:t>, CH</a:t>
            </a:r>
            <a:r>
              <a:rPr lang="en-US" sz="1400" dirty="0"/>
              <a:t>4</a:t>
            </a:r>
            <a:r>
              <a:rPr lang="en-US" sz="1400" baseline="0" dirty="0"/>
              <a:t>, (and NO</a:t>
            </a:r>
            <a:r>
              <a:rPr lang="en-US" sz="1400" dirty="0"/>
              <a:t>x</a:t>
            </a:r>
            <a:r>
              <a:rPr lang="en-US" sz="1400" baseline="0" dirty="0"/>
              <a:t>, CO, …) lead to buildup of the concentration above the emission area and transport of a high concentration plume by wind downstream the emission source (city, powerplant, etc.). Satellites observe increased column GHG concentration when the plume is in the observation footprint. The plumes are identified either by using transport model, or by another pollution tracer observation (</a:t>
            </a:r>
            <a:r>
              <a:rPr lang="en-US" sz="1400" baseline="0" dirty="0" err="1"/>
              <a:t>eg</a:t>
            </a:r>
            <a:r>
              <a:rPr lang="en-US" sz="1400" baseline="0" dirty="0"/>
              <a:t> NO2 by OMI), or by long term averaging (see SCIAMACHY papers)</a:t>
            </a:r>
          </a:p>
          <a:p>
            <a:endParaRPr lang="en-US" sz="1400" baseline="0" dirty="0"/>
          </a:p>
          <a:p>
            <a:r>
              <a:rPr lang="en-US" sz="1400" baseline="0" dirty="0"/>
              <a:t>Processed mean enhancements are related to fluxes using either simple wind-speed dependent model, or high resolution transport model.</a:t>
            </a:r>
          </a:p>
          <a:p>
            <a:endParaRPr lang="en-US" sz="1400" baseline="0" dirty="0"/>
          </a:p>
          <a:p>
            <a:r>
              <a:rPr lang="en-US" sz="1400" u="sng" baseline="0" dirty="0"/>
              <a:t>Inverse modeling</a:t>
            </a:r>
          </a:p>
          <a:p>
            <a:endParaRPr lang="en-US" sz="1400" baseline="0" dirty="0"/>
          </a:p>
          <a:p>
            <a:r>
              <a:rPr lang="en-US" sz="1400" baseline="0" dirty="0"/>
              <a:t>Inverse modeling optimize fluxes by providing flux corrections that reduce misfit/difference between observations and transport model simulations. </a:t>
            </a:r>
          </a:p>
          <a:p>
            <a:endParaRPr lang="en-US" sz="1400" baseline="0" dirty="0"/>
          </a:p>
          <a:p>
            <a:r>
              <a:rPr lang="en-US" sz="1400" baseline="0" dirty="0"/>
              <a:t>The inverse model provides fluxes at grid-point resolution, that can be used to estimate regional flux by summing over selected (country) area. The emission enhancement processing is not done usually, as transport model makes prediction of both background and emission influenced concentration.</a:t>
            </a:r>
          </a:p>
        </p:txBody>
      </p:sp>
      <p:pic>
        <p:nvPicPr>
          <p:cNvPr id="4" name="Picture 3"/>
          <p:cNvPicPr>
            <a:picLocks noChangeAspect="1"/>
          </p:cNvPicPr>
          <p:nvPr/>
        </p:nvPicPr>
        <p:blipFill rotWithShape="1">
          <a:blip r:embed="rId2"/>
          <a:srcRect l="53243" t="14664" r="23409" b="30973"/>
          <a:stretch/>
        </p:blipFill>
        <p:spPr>
          <a:xfrm>
            <a:off x="6303780" y="1592480"/>
            <a:ext cx="2588341" cy="2516443"/>
          </a:xfrm>
          <a:prstGeom prst="rect">
            <a:avLst/>
          </a:prstGeom>
        </p:spPr>
      </p:pic>
      <p:pic>
        <p:nvPicPr>
          <p:cNvPr id="5" name="Picture 4"/>
          <p:cNvPicPr>
            <a:picLocks noChangeAspect="1"/>
          </p:cNvPicPr>
          <p:nvPr/>
        </p:nvPicPr>
        <p:blipFill rotWithShape="1">
          <a:blip r:embed="rId3"/>
          <a:srcRect l="6461" t="5576" r="8768" b="5337"/>
          <a:stretch/>
        </p:blipFill>
        <p:spPr>
          <a:xfrm>
            <a:off x="6194322" y="4358149"/>
            <a:ext cx="2949677" cy="2322870"/>
          </a:xfrm>
          <a:prstGeom prst="rect">
            <a:avLst/>
          </a:prstGeom>
        </p:spPr>
      </p:pic>
      <p:sp>
        <p:nvSpPr>
          <p:cNvPr id="7" name="Text Box 9"/>
          <p:cNvSpPr txBox="1">
            <a:spLocks noChangeArrowheads="1"/>
          </p:cNvSpPr>
          <p:nvPr/>
        </p:nvSpPr>
        <p:spPr bwMode="auto">
          <a:xfrm>
            <a:off x="6473646" y="5860928"/>
            <a:ext cx="12987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u"/>
              <a:defRPr kumimoji="1"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Ø"/>
              <a:defRPr kumimoji="1"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l"/>
              <a:defRPr kumimoj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aseline="0" dirty="0">
                <a:solidFill>
                  <a:srgbClr val="0000FF"/>
                </a:solidFill>
              </a:rPr>
              <a:t>observations</a:t>
            </a:r>
            <a:r>
              <a:rPr lang="en-US" altLang="en-US" sz="1400" baseline="0" dirty="0"/>
              <a:t> </a:t>
            </a:r>
          </a:p>
          <a:p>
            <a:pPr>
              <a:spcBef>
                <a:spcPct val="0"/>
              </a:spcBef>
              <a:buFontTx/>
              <a:buNone/>
            </a:pPr>
            <a:r>
              <a:rPr lang="en-US" altLang="en-US" sz="1400" baseline="0" dirty="0">
                <a:solidFill>
                  <a:srgbClr val="FF66CC"/>
                </a:solidFill>
              </a:rPr>
              <a:t>forward</a:t>
            </a:r>
            <a:r>
              <a:rPr lang="en-US" altLang="en-US" sz="1400" baseline="0" dirty="0"/>
              <a:t> </a:t>
            </a:r>
          </a:p>
          <a:p>
            <a:pPr>
              <a:spcBef>
                <a:spcPct val="0"/>
              </a:spcBef>
              <a:buFontTx/>
              <a:buNone/>
            </a:pPr>
            <a:r>
              <a:rPr lang="en-US" altLang="en-US" sz="1400" baseline="0" dirty="0">
                <a:solidFill>
                  <a:srgbClr val="008000"/>
                </a:solidFill>
              </a:rPr>
              <a:t>inversion</a:t>
            </a:r>
            <a:r>
              <a:rPr lang="en-US" altLang="en-US" sz="1400" baseline="0" dirty="0"/>
              <a:t> </a:t>
            </a:r>
          </a:p>
        </p:txBody>
      </p:sp>
      <p:sp>
        <p:nvSpPr>
          <p:cNvPr id="8" name="Text Box 9"/>
          <p:cNvSpPr txBox="1">
            <a:spLocks noChangeArrowheads="1"/>
          </p:cNvSpPr>
          <p:nvPr/>
        </p:nvSpPr>
        <p:spPr bwMode="auto">
          <a:xfrm>
            <a:off x="6597229" y="4545604"/>
            <a:ext cx="24913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u"/>
              <a:defRPr kumimoji="1"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Ø"/>
              <a:defRPr kumimoji="1"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l"/>
              <a:defRPr kumimoj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aseline="0" dirty="0"/>
              <a:t>model vs observations, CH</a:t>
            </a:r>
            <a:r>
              <a:rPr lang="en-US" altLang="en-US" sz="1400" dirty="0"/>
              <a:t>4</a:t>
            </a:r>
            <a:r>
              <a:rPr lang="en-US" altLang="en-US" sz="1400" baseline="0" dirty="0"/>
              <a:t>, </a:t>
            </a:r>
          </a:p>
          <a:p>
            <a:pPr>
              <a:spcBef>
                <a:spcPct val="0"/>
              </a:spcBef>
              <a:buFontTx/>
              <a:buNone/>
            </a:pPr>
            <a:r>
              <a:rPr lang="en-US" altLang="en-US" sz="1400" baseline="0" dirty="0"/>
              <a:t>COI station (Japan) </a:t>
            </a:r>
          </a:p>
        </p:txBody>
      </p:sp>
      <p:sp>
        <p:nvSpPr>
          <p:cNvPr id="6" name="TextBox 5"/>
          <p:cNvSpPr txBox="1"/>
          <p:nvPr/>
        </p:nvSpPr>
        <p:spPr>
          <a:xfrm>
            <a:off x="6573347" y="2850701"/>
            <a:ext cx="2191626" cy="461665"/>
          </a:xfrm>
          <a:prstGeom prst="rect">
            <a:avLst/>
          </a:prstGeom>
          <a:noFill/>
        </p:spPr>
        <p:txBody>
          <a:bodyPr wrap="none" rtlCol="0">
            <a:spAutoFit/>
          </a:bodyPr>
          <a:lstStyle/>
          <a:p>
            <a:r>
              <a:rPr lang="en-US" dirty="0"/>
              <a:t>OCO-2 observation over US, </a:t>
            </a:r>
          </a:p>
          <a:p>
            <a:r>
              <a:rPr lang="en-US" dirty="0" err="1"/>
              <a:t>Nassar</a:t>
            </a:r>
            <a:r>
              <a:rPr lang="en-US" dirty="0"/>
              <a:t> et al 2017</a:t>
            </a:r>
          </a:p>
        </p:txBody>
      </p:sp>
    </p:spTree>
    <p:extLst>
      <p:ext uri="{BB962C8B-B14F-4D97-AF65-F5344CB8AC3E}">
        <p14:creationId xmlns:p14="http://schemas.microsoft.com/office/powerpoint/2010/main" val="419729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52" y="233250"/>
            <a:ext cx="5844280" cy="997918"/>
          </a:xfrm>
        </p:spPr>
        <p:txBody>
          <a:bodyPr/>
          <a:lstStyle/>
          <a:p>
            <a:pPr algn="ctr"/>
            <a:r>
              <a:rPr lang="en-US" sz="2400" dirty="0"/>
              <a:t>Studies featured in the guidebook: CO</a:t>
            </a:r>
            <a:r>
              <a:rPr lang="en-US" sz="2400" baseline="-25000" dirty="0"/>
              <a:t>2</a:t>
            </a:r>
          </a:p>
        </p:txBody>
      </p:sp>
      <p:sp>
        <p:nvSpPr>
          <p:cNvPr id="3" name="TextBox 2"/>
          <p:cNvSpPr txBox="1"/>
          <p:nvPr/>
        </p:nvSpPr>
        <p:spPr>
          <a:xfrm>
            <a:off x="350971" y="1622414"/>
            <a:ext cx="8650941" cy="5016758"/>
          </a:xfrm>
          <a:prstGeom prst="rect">
            <a:avLst/>
          </a:prstGeom>
          <a:noFill/>
        </p:spPr>
        <p:txBody>
          <a:bodyPr wrap="square" rtlCol="0">
            <a:spAutoFit/>
          </a:bodyPr>
          <a:lstStyle/>
          <a:p>
            <a:r>
              <a:rPr lang="en-US" sz="1600" baseline="0" dirty="0" err="1"/>
              <a:t>Schneising</a:t>
            </a:r>
            <a:r>
              <a:rPr lang="en-US" sz="1600" baseline="0" dirty="0"/>
              <a:t> et al ACP 2008, ACP 2013 used 3 years of SCIAMACHY CO</a:t>
            </a:r>
            <a:r>
              <a:rPr lang="en-US" sz="1600" dirty="0"/>
              <a:t>2</a:t>
            </a:r>
            <a:r>
              <a:rPr lang="en-US" sz="1600" baseline="0" dirty="0"/>
              <a:t> observations to show anthropogenic CO</a:t>
            </a:r>
            <a:r>
              <a:rPr lang="en-US" sz="1600" dirty="0"/>
              <a:t>2</a:t>
            </a:r>
            <a:r>
              <a:rPr lang="en-US" sz="1600" baseline="0" dirty="0"/>
              <a:t> enhancements over W. Europe and their correlation with EDGAR emissions</a:t>
            </a:r>
          </a:p>
          <a:p>
            <a:endParaRPr lang="en-US" sz="1600" baseline="0" dirty="0"/>
          </a:p>
          <a:p>
            <a:r>
              <a:rPr lang="en-US" sz="1600" baseline="0" dirty="0" err="1"/>
              <a:t>Kort</a:t>
            </a:r>
            <a:r>
              <a:rPr lang="en-US" sz="1600" baseline="0" dirty="0"/>
              <a:t> et al GRL 2012 Used GOSAT observations to quantify anthropogenic CO</a:t>
            </a:r>
            <a:r>
              <a:rPr lang="en-US" sz="1600" dirty="0"/>
              <a:t>2</a:t>
            </a:r>
            <a:r>
              <a:rPr lang="en-US" sz="1600" baseline="0" dirty="0"/>
              <a:t> enhancements over megacities Los-Angeles and Mumbai</a:t>
            </a:r>
          </a:p>
          <a:p>
            <a:endParaRPr lang="en-US" sz="1600" baseline="0" dirty="0"/>
          </a:p>
          <a:p>
            <a:r>
              <a:rPr lang="en-US" sz="1600" baseline="0" dirty="0"/>
              <a:t>Reuter et al Nat. </a:t>
            </a:r>
            <a:r>
              <a:rPr lang="en-US" sz="1600" baseline="0" dirty="0" err="1"/>
              <a:t>Geosci</a:t>
            </a:r>
            <a:r>
              <a:rPr lang="en-US" sz="1600" baseline="0" dirty="0"/>
              <a:t>. 2014 looked at the ratio of NO</a:t>
            </a:r>
            <a:r>
              <a:rPr lang="en-US" sz="1600" dirty="0"/>
              <a:t>x</a:t>
            </a:r>
            <a:r>
              <a:rPr lang="en-US" sz="1600" baseline="0" dirty="0"/>
              <a:t> to CO</a:t>
            </a:r>
            <a:r>
              <a:rPr lang="en-US" sz="1600" dirty="0"/>
              <a:t>2</a:t>
            </a:r>
            <a:r>
              <a:rPr lang="en-US" sz="1600" baseline="0" dirty="0"/>
              <a:t> enhancements and found decreasing emissions of NO</a:t>
            </a:r>
            <a:r>
              <a:rPr lang="en-US" sz="1600" dirty="0"/>
              <a:t>x</a:t>
            </a:r>
            <a:r>
              <a:rPr lang="en-US" sz="1600" baseline="0" dirty="0"/>
              <a:t> relative to CO</a:t>
            </a:r>
            <a:r>
              <a:rPr lang="en-US" sz="1600" dirty="0"/>
              <a:t>2</a:t>
            </a:r>
            <a:r>
              <a:rPr lang="en-US" sz="1600" baseline="0" dirty="0"/>
              <a:t> in East Asia</a:t>
            </a:r>
          </a:p>
          <a:p>
            <a:endParaRPr lang="en-US" sz="1600" baseline="0" dirty="0"/>
          </a:p>
          <a:p>
            <a:r>
              <a:rPr lang="en-US" sz="1600" baseline="0" dirty="0" err="1"/>
              <a:t>Janardanan</a:t>
            </a:r>
            <a:r>
              <a:rPr lang="en-US" sz="1600" baseline="0" dirty="0"/>
              <a:t> et al GRL 2016 used GOSAT observations and transport model to quantify anthropogenic CO</a:t>
            </a:r>
            <a:r>
              <a:rPr lang="en-US" sz="1600" dirty="0"/>
              <a:t>2</a:t>
            </a:r>
            <a:r>
              <a:rPr lang="en-US" sz="1600" baseline="0" dirty="0"/>
              <a:t> enhancements around the globe and found good correlation between observations and model, allowing to infer regional emission biases in inventory</a:t>
            </a:r>
          </a:p>
          <a:p>
            <a:endParaRPr lang="en-US" sz="1600" baseline="0" dirty="0"/>
          </a:p>
          <a:p>
            <a:r>
              <a:rPr lang="en-US" sz="1600" baseline="0" dirty="0" err="1"/>
              <a:t>Hakkarainen</a:t>
            </a:r>
            <a:r>
              <a:rPr lang="en-US" sz="1600" baseline="0" dirty="0"/>
              <a:t> et al GRL 2017 used X</a:t>
            </a:r>
            <a:r>
              <a:rPr lang="en-US" sz="1600" dirty="0"/>
              <a:t>CO2</a:t>
            </a:r>
            <a:r>
              <a:rPr lang="en-US" sz="1600" baseline="0" dirty="0"/>
              <a:t> observations by OCO-2 and NO</a:t>
            </a:r>
            <a:r>
              <a:rPr lang="en-US" sz="1600" dirty="0"/>
              <a:t>2</a:t>
            </a:r>
            <a:r>
              <a:rPr lang="en-US" sz="1600" baseline="0" dirty="0"/>
              <a:t> from OMI to map anthropogenic CO</a:t>
            </a:r>
            <a:r>
              <a:rPr lang="en-US" sz="1600" dirty="0"/>
              <a:t>2</a:t>
            </a:r>
            <a:r>
              <a:rPr lang="en-US" sz="1600" baseline="0" dirty="0"/>
              <a:t> enhancements globally</a:t>
            </a:r>
          </a:p>
          <a:p>
            <a:endParaRPr lang="en-US" sz="1600" baseline="0" dirty="0"/>
          </a:p>
          <a:p>
            <a:pPr lvl="0"/>
            <a:r>
              <a:rPr lang="en-US" sz="1600" baseline="0" dirty="0" err="1"/>
              <a:t>Nassar</a:t>
            </a:r>
            <a:r>
              <a:rPr lang="en-US" sz="1600" baseline="0" dirty="0"/>
              <a:t> et al 2017 (in review) </a:t>
            </a:r>
            <a:r>
              <a:rPr lang="en-US" sz="1600" baseline="0" dirty="0">
                <a:solidFill>
                  <a:srgbClr val="000000"/>
                </a:solidFill>
              </a:rPr>
              <a:t>used observations by OCO-2 to estimate CO</a:t>
            </a:r>
            <a:r>
              <a:rPr lang="en-US" sz="1600" dirty="0">
                <a:solidFill>
                  <a:srgbClr val="000000"/>
                </a:solidFill>
              </a:rPr>
              <a:t>2</a:t>
            </a:r>
            <a:r>
              <a:rPr lang="en-US" sz="1600" baseline="0" dirty="0">
                <a:solidFill>
                  <a:srgbClr val="000000"/>
                </a:solidFill>
              </a:rPr>
              <a:t> emissions by several power plants in US using simple Gaussian plume model to simulate CO</a:t>
            </a:r>
            <a:r>
              <a:rPr lang="en-US" sz="1600" dirty="0">
                <a:solidFill>
                  <a:srgbClr val="000000"/>
                </a:solidFill>
              </a:rPr>
              <a:t>2</a:t>
            </a:r>
            <a:r>
              <a:rPr lang="en-US" sz="1600" baseline="0" dirty="0">
                <a:solidFill>
                  <a:srgbClr val="000000"/>
                </a:solidFill>
              </a:rPr>
              <a:t> enhancements</a:t>
            </a:r>
          </a:p>
        </p:txBody>
      </p:sp>
    </p:spTree>
    <p:extLst>
      <p:ext uri="{BB962C8B-B14F-4D97-AF65-F5344CB8AC3E}">
        <p14:creationId xmlns:p14="http://schemas.microsoft.com/office/powerpoint/2010/main" val="257767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00" y="270122"/>
            <a:ext cx="5844280" cy="997918"/>
          </a:xfrm>
        </p:spPr>
        <p:txBody>
          <a:bodyPr/>
          <a:lstStyle/>
          <a:p>
            <a:pPr algn="ctr"/>
            <a:r>
              <a:rPr lang="en-US" sz="2400" dirty="0"/>
              <a:t>Studies featured in the guidebook: methane</a:t>
            </a:r>
          </a:p>
        </p:txBody>
      </p:sp>
      <p:sp>
        <p:nvSpPr>
          <p:cNvPr id="3" name="TextBox 2"/>
          <p:cNvSpPr txBox="1"/>
          <p:nvPr/>
        </p:nvSpPr>
        <p:spPr>
          <a:xfrm>
            <a:off x="369078" y="1685788"/>
            <a:ext cx="8650941" cy="4524315"/>
          </a:xfrm>
          <a:prstGeom prst="rect">
            <a:avLst/>
          </a:prstGeom>
          <a:noFill/>
        </p:spPr>
        <p:txBody>
          <a:bodyPr wrap="square" rtlCol="0">
            <a:spAutoFit/>
          </a:bodyPr>
          <a:lstStyle/>
          <a:p>
            <a:r>
              <a:rPr lang="en-US" sz="1600" baseline="0" dirty="0" err="1"/>
              <a:t>Schneising</a:t>
            </a:r>
            <a:r>
              <a:rPr lang="en-US" sz="1600" baseline="0" dirty="0"/>
              <a:t> et al Earth's Future 2014, found increase of SCIAMACHY-observed CH</a:t>
            </a:r>
            <a:r>
              <a:rPr lang="en-US" sz="1600" dirty="0"/>
              <a:t>4</a:t>
            </a:r>
            <a:r>
              <a:rPr lang="en-US" sz="1600" baseline="0" dirty="0"/>
              <a:t> enhancements over US gas and oil fields over time and used the data to estimate increase of fugitive methane emissions.</a:t>
            </a:r>
          </a:p>
          <a:p>
            <a:endParaRPr lang="en-US" sz="1600" baseline="0" dirty="0"/>
          </a:p>
          <a:p>
            <a:r>
              <a:rPr lang="en-US" sz="1600" baseline="0" dirty="0" err="1"/>
              <a:t>Kort</a:t>
            </a:r>
            <a:r>
              <a:rPr lang="en-US" sz="1600" baseline="0" dirty="0"/>
              <a:t> et al GRL 2014 observed SCIAMACHY XCH4 anomaly over Four Corners region from 2003 to 2009, corresponding to large emissions from coal and gas basin</a:t>
            </a:r>
          </a:p>
          <a:p>
            <a:endParaRPr lang="en-US" sz="1600" baseline="0" dirty="0"/>
          </a:p>
          <a:p>
            <a:r>
              <a:rPr lang="en-US" sz="1600" baseline="0" dirty="0" err="1"/>
              <a:t>Buchwitz</a:t>
            </a:r>
            <a:r>
              <a:rPr lang="en-US" sz="1600" baseline="0" dirty="0"/>
              <a:t> et al ACP 2017 estimated annual methane emissions from SCIAMACHY and GOSAT observations for the three regions: Four Corners, Central Valley, in USA, and Turkmenistan </a:t>
            </a:r>
          </a:p>
          <a:p>
            <a:endParaRPr lang="en-US" sz="1600" baseline="0" dirty="0"/>
          </a:p>
          <a:p>
            <a:r>
              <a:rPr lang="en-US" sz="1600" baseline="0" dirty="0"/>
              <a:t>Turner et al ACP 2015 used GOSAT XCH4 observations and inverse model to estimate methane emissions over the globe and North America</a:t>
            </a:r>
          </a:p>
          <a:p>
            <a:endParaRPr lang="en-US" sz="1600" baseline="0" dirty="0"/>
          </a:p>
          <a:p>
            <a:r>
              <a:rPr lang="en-US" sz="1600" baseline="0" dirty="0" err="1"/>
              <a:t>Janardanan</a:t>
            </a:r>
            <a:r>
              <a:rPr lang="en-US" sz="1600" baseline="0" dirty="0"/>
              <a:t> et al RS 2017 (in print) used GOSAT XCH</a:t>
            </a:r>
            <a:r>
              <a:rPr lang="en-US" sz="1600" dirty="0"/>
              <a:t>4</a:t>
            </a:r>
            <a:r>
              <a:rPr lang="en-US" sz="1600" baseline="0" dirty="0"/>
              <a:t> observations and transport model to quantify anthropogenic CH</a:t>
            </a:r>
            <a:r>
              <a:rPr lang="en-US" sz="1600" dirty="0"/>
              <a:t>4</a:t>
            </a:r>
            <a:r>
              <a:rPr lang="en-US" sz="1600" baseline="0" dirty="0"/>
              <a:t> enhancements around the globe and estimated regional emission corrections for North America and East Asia</a:t>
            </a:r>
          </a:p>
          <a:p>
            <a:endParaRPr lang="en-US" sz="1600" baseline="0" dirty="0"/>
          </a:p>
        </p:txBody>
      </p:sp>
    </p:spTree>
    <p:extLst>
      <p:ext uri="{BB962C8B-B14F-4D97-AF65-F5344CB8AC3E}">
        <p14:creationId xmlns:p14="http://schemas.microsoft.com/office/powerpoint/2010/main" val="363675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73" y="167025"/>
            <a:ext cx="5844280" cy="997918"/>
          </a:xfrm>
        </p:spPr>
        <p:txBody>
          <a:bodyPr/>
          <a:lstStyle/>
          <a:p>
            <a:pPr algn="ctr"/>
            <a:r>
              <a:rPr lang="en-US" sz="2000" dirty="0"/>
              <a:t>Detecting anthropogenic CO</a:t>
            </a:r>
            <a:r>
              <a:rPr lang="en-US" sz="2000" baseline="-25000" dirty="0"/>
              <a:t>2</a:t>
            </a:r>
            <a:r>
              <a:rPr lang="en-US" sz="2000" dirty="0"/>
              <a:t> concentration enhancements using </a:t>
            </a:r>
            <a:r>
              <a:rPr lang="en-US" sz="2000" dirty="0">
                <a:solidFill>
                  <a:srgbClr val="1365DD"/>
                </a:solidFill>
              </a:rPr>
              <a:t>SCIAMACHY</a:t>
            </a:r>
            <a:r>
              <a:rPr lang="en-US" sz="2000" dirty="0"/>
              <a:t> observations </a:t>
            </a:r>
          </a:p>
        </p:txBody>
      </p:sp>
      <p:sp>
        <p:nvSpPr>
          <p:cNvPr id="3" name="TextBox 2"/>
          <p:cNvSpPr txBox="1"/>
          <p:nvPr/>
        </p:nvSpPr>
        <p:spPr>
          <a:xfrm>
            <a:off x="256702" y="6003197"/>
            <a:ext cx="3595467" cy="830997"/>
          </a:xfrm>
          <a:prstGeom prst="rect">
            <a:avLst/>
          </a:prstGeom>
          <a:noFill/>
        </p:spPr>
        <p:txBody>
          <a:bodyPr wrap="square" rtlCol="0">
            <a:spAutoFit/>
          </a:bodyPr>
          <a:lstStyle/>
          <a:p>
            <a:r>
              <a:rPr lang="en-US" sz="1200" baseline="0" dirty="0" err="1"/>
              <a:t>Schneising</a:t>
            </a:r>
            <a:r>
              <a:rPr lang="en-US" sz="1200" baseline="0" dirty="0"/>
              <a:t>, O., et al: Three years of greenhouse gas column-averaged dry air mole fractions retrieved from satellite – Part 1: Carbon dioxide, Atmos. Chem. Phys., 8, 3827-3853, 2008.</a:t>
            </a:r>
          </a:p>
        </p:txBody>
      </p:sp>
      <p:pic>
        <p:nvPicPr>
          <p:cNvPr id="4" name="Grafik 1"/>
          <p:cNvPicPr/>
          <p:nvPr/>
        </p:nvPicPr>
        <p:blipFill>
          <a:blip r:embed="rId2">
            <a:extLst>
              <a:ext uri="{28A0092B-C50C-407E-A947-70E740481C1C}">
                <a14:useLocalDpi xmlns:a14="http://schemas.microsoft.com/office/drawing/2010/main" val="0"/>
              </a:ext>
            </a:extLst>
          </a:blip>
          <a:stretch>
            <a:fillRect/>
          </a:stretch>
        </p:blipFill>
        <p:spPr>
          <a:xfrm>
            <a:off x="957124" y="1636884"/>
            <a:ext cx="4106173" cy="3062950"/>
          </a:xfrm>
          <a:prstGeom prst="rect">
            <a:avLst/>
          </a:prstGeom>
        </p:spPr>
      </p:pic>
      <p:sp>
        <p:nvSpPr>
          <p:cNvPr id="5" name="TextBox 4"/>
          <p:cNvSpPr txBox="1"/>
          <p:nvPr/>
        </p:nvSpPr>
        <p:spPr>
          <a:xfrm>
            <a:off x="267888" y="4769306"/>
            <a:ext cx="5597070" cy="1219265"/>
          </a:xfrm>
          <a:prstGeom prst="rect">
            <a:avLst/>
          </a:prstGeom>
          <a:noFill/>
        </p:spPr>
        <p:txBody>
          <a:bodyPr wrap="square" rtlCol="0">
            <a:spAutoFit/>
          </a:bodyPr>
          <a:lstStyle/>
          <a:p>
            <a:r>
              <a:rPr lang="en-US" sz="1200" baseline="0" dirty="0"/>
              <a:t>“When averaging the SCIAMACHY X</a:t>
            </a:r>
            <a:r>
              <a:rPr lang="en-US" sz="1200" dirty="0"/>
              <a:t>CO2</a:t>
            </a:r>
            <a:r>
              <a:rPr lang="en-US" sz="1200" baseline="0" dirty="0"/>
              <a:t> over all three years we find elevated CO</a:t>
            </a:r>
            <a:r>
              <a:rPr lang="en-US" sz="1200" dirty="0"/>
              <a:t>2</a:t>
            </a:r>
            <a:r>
              <a:rPr lang="en-US" sz="1200" baseline="0" dirty="0"/>
              <a:t> over the highly populated region of western central Germany and parts of the Netherlands (“Rhine-Main area”) reasonably well correlated with EDGAR anthropogenic CO</a:t>
            </a:r>
            <a:r>
              <a:rPr lang="en-US" sz="1200" dirty="0"/>
              <a:t>2</a:t>
            </a:r>
            <a:r>
              <a:rPr lang="en-US" sz="1200" baseline="0" dirty="0"/>
              <a:t> emissions. On average the regional enhancement is 2.7 ppm including an estimated contribution of 1–1.5 ppm due to aerosol related errors and sampling” (</a:t>
            </a:r>
            <a:r>
              <a:rPr lang="en-US" sz="1200" baseline="0" dirty="0" err="1"/>
              <a:t>Schneising</a:t>
            </a:r>
            <a:r>
              <a:rPr lang="en-US" sz="1200" baseline="0" dirty="0"/>
              <a:t> et al, 2008)</a:t>
            </a:r>
            <a:endParaRPr lang="en-US" sz="1400" baseline="0" dirty="0"/>
          </a:p>
        </p:txBody>
      </p:sp>
      <p:pic>
        <p:nvPicPr>
          <p:cNvPr id="6" name="Grafik 4"/>
          <p:cNvPicPr/>
          <p:nvPr/>
        </p:nvPicPr>
        <p:blipFill rotWithShape="1">
          <a:blip r:embed="rId3">
            <a:extLst>
              <a:ext uri="{28A0092B-C50C-407E-A947-70E740481C1C}">
                <a14:useLocalDpi xmlns:a14="http://schemas.microsoft.com/office/drawing/2010/main" val="0"/>
              </a:ext>
            </a:extLst>
          </a:blip>
          <a:srcRect t="33166" r="-754"/>
          <a:stretch/>
        </p:blipFill>
        <p:spPr>
          <a:xfrm>
            <a:off x="5752532" y="1567412"/>
            <a:ext cx="3099160" cy="4203801"/>
          </a:xfrm>
          <a:prstGeom prst="rect">
            <a:avLst/>
          </a:prstGeom>
        </p:spPr>
      </p:pic>
      <p:sp>
        <p:nvSpPr>
          <p:cNvPr id="8" name="TextBox 7"/>
          <p:cNvSpPr txBox="1"/>
          <p:nvPr/>
        </p:nvSpPr>
        <p:spPr>
          <a:xfrm>
            <a:off x="3866507" y="6003197"/>
            <a:ext cx="4279692" cy="856177"/>
          </a:xfrm>
          <a:prstGeom prst="rect">
            <a:avLst/>
          </a:prstGeom>
          <a:noFill/>
        </p:spPr>
        <p:txBody>
          <a:bodyPr wrap="square" rtlCol="0">
            <a:spAutoFit/>
          </a:bodyPr>
          <a:lstStyle/>
          <a:p>
            <a:r>
              <a:rPr lang="en-US" sz="1200" baseline="0" dirty="0" err="1"/>
              <a:t>Schneising</a:t>
            </a:r>
            <a:r>
              <a:rPr lang="en-US" sz="1200" baseline="0" dirty="0"/>
              <a:t> et al Anthropogenic carbon dioxide source areas observed from space: assessment of regional enhancements and trends, Atmos. Chem. Phys., 13, 2445-2454, 2013.</a:t>
            </a:r>
          </a:p>
        </p:txBody>
      </p:sp>
    </p:spTree>
    <p:extLst>
      <p:ext uri="{BB962C8B-B14F-4D97-AF65-F5344CB8AC3E}">
        <p14:creationId xmlns:p14="http://schemas.microsoft.com/office/powerpoint/2010/main" val="172271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74" y="546878"/>
            <a:ext cx="5844280" cy="997918"/>
          </a:xfrm>
        </p:spPr>
        <p:txBody>
          <a:bodyPr/>
          <a:lstStyle/>
          <a:p>
            <a:pPr lvl="0"/>
            <a:r>
              <a:rPr lang="en-US" sz="2000" kern="1200" dirty="0">
                <a:solidFill>
                  <a:srgbClr val="000000"/>
                </a:solidFill>
                <a:latin typeface="Arial" panose="020B0604020202020204" pitchFamily="34" charset="0"/>
                <a:ea typeface="ＭＳ Ｐゴシック" panose="020B0600070205080204" pitchFamily="34" charset="-128"/>
                <a:cs typeface="+mn-cs"/>
              </a:rPr>
              <a:t>Decreasing emissions of NO</a:t>
            </a:r>
            <a:r>
              <a:rPr lang="en-US" sz="2000" kern="1200" baseline="-25000" dirty="0">
                <a:solidFill>
                  <a:srgbClr val="000000"/>
                </a:solidFill>
                <a:latin typeface="Arial" panose="020B0604020202020204" pitchFamily="34" charset="0"/>
                <a:ea typeface="ＭＳ Ｐゴシック" panose="020B0600070205080204" pitchFamily="34" charset="-128"/>
                <a:cs typeface="+mn-cs"/>
              </a:rPr>
              <a:t>x</a:t>
            </a:r>
            <a:r>
              <a:rPr lang="en-US" sz="2000" kern="1200" dirty="0">
                <a:solidFill>
                  <a:srgbClr val="000000"/>
                </a:solidFill>
                <a:latin typeface="Arial" panose="020B0604020202020204" pitchFamily="34" charset="0"/>
                <a:ea typeface="ＭＳ Ｐゴシック" panose="020B0600070205080204" pitchFamily="34" charset="-128"/>
                <a:cs typeface="+mn-cs"/>
              </a:rPr>
              <a:t> relative to CO</a:t>
            </a:r>
            <a:r>
              <a:rPr lang="en-US" sz="2000" kern="1200" baseline="-25000" dirty="0">
                <a:solidFill>
                  <a:srgbClr val="000000"/>
                </a:solidFill>
                <a:latin typeface="Arial" panose="020B0604020202020204" pitchFamily="34" charset="0"/>
                <a:ea typeface="ＭＳ Ｐゴシック" panose="020B0600070205080204" pitchFamily="34" charset="-128"/>
                <a:cs typeface="+mn-cs"/>
              </a:rPr>
              <a:t>2</a:t>
            </a:r>
            <a:r>
              <a:rPr lang="en-US" sz="2000" kern="1200" dirty="0">
                <a:solidFill>
                  <a:srgbClr val="000000"/>
                </a:solidFill>
                <a:latin typeface="Arial" panose="020B0604020202020204" pitchFamily="34" charset="0"/>
                <a:ea typeface="ＭＳ Ｐゴシック" panose="020B0600070205080204" pitchFamily="34" charset="-128"/>
                <a:cs typeface="+mn-cs"/>
              </a:rPr>
              <a:t> in East Asia inferred from satellite observations                           				</a:t>
            </a:r>
            <a:r>
              <a:rPr lang="en-US" sz="2000" kern="1200" dirty="0">
                <a:solidFill>
                  <a:srgbClr val="1365DD"/>
                </a:solidFill>
                <a:latin typeface="Arial" panose="020B0604020202020204" pitchFamily="34" charset="0"/>
                <a:ea typeface="ＭＳ Ｐゴシック" panose="020B0600070205080204" pitchFamily="34" charset="-128"/>
                <a:cs typeface="+mn-cs"/>
              </a:rPr>
              <a:t>(SCHIAMACHY)</a:t>
            </a:r>
            <a:br>
              <a:rPr lang="en-US" sz="2800" dirty="0">
                <a:solidFill>
                  <a:srgbClr val="1365DD"/>
                </a:solidFill>
                <a:latin typeface="Arial" panose="020B0604020202020204" pitchFamily="34" charset="0"/>
                <a:ea typeface="ＭＳ Ｐゴシック" panose="020B0600070205080204" pitchFamily="34" charset="-128"/>
                <a:cs typeface="+mn-cs"/>
              </a:rPr>
            </a:br>
            <a:endParaRPr lang="en-US" sz="2800" dirty="0">
              <a:solidFill>
                <a:srgbClr val="1365DD"/>
              </a:solidFill>
            </a:endParaRPr>
          </a:p>
        </p:txBody>
      </p:sp>
      <p:sp>
        <p:nvSpPr>
          <p:cNvPr id="3" name="TextBox 2"/>
          <p:cNvSpPr txBox="1"/>
          <p:nvPr/>
        </p:nvSpPr>
        <p:spPr>
          <a:xfrm>
            <a:off x="466874" y="6264900"/>
            <a:ext cx="7709646" cy="461665"/>
          </a:xfrm>
          <a:prstGeom prst="rect">
            <a:avLst/>
          </a:prstGeom>
          <a:noFill/>
        </p:spPr>
        <p:txBody>
          <a:bodyPr wrap="square" rtlCol="0">
            <a:spAutoFit/>
          </a:bodyPr>
          <a:lstStyle/>
          <a:p>
            <a:r>
              <a:rPr lang="en-US" sz="1200" baseline="0" dirty="0"/>
              <a:t>Reuter, M., M. </a:t>
            </a:r>
            <a:r>
              <a:rPr lang="en-US" sz="1200" baseline="0" dirty="0" err="1"/>
              <a:t>Buchwitz</a:t>
            </a:r>
            <a:r>
              <a:rPr lang="en-US" sz="1200" baseline="0" dirty="0"/>
              <a:t>, A. </a:t>
            </a:r>
            <a:r>
              <a:rPr lang="en-US" sz="1200" baseline="0" dirty="0" err="1"/>
              <a:t>Hilboll</a:t>
            </a:r>
            <a:r>
              <a:rPr lang="en-US" sz="1200" baseline="0" dirty="0"/>
              <a:t>, A. Richter, O. </a:t>
            </a:r>
            <a:r>
              <a:rPr lang="en-US" sz="1200" baseline="0" dirty="0" err="1"/>
              <a:t>Schneising</a:t>
            </a:r>
            <a:r>
              <a:rPr lang="en-US" sz="1200" baseline="0" dirty="0"/>
              <a:t>, M. </a:t>
            </a:r>
            <a:r>
              <a:rPr lang="en-US" sz="1200" baseline="0" dirty="0" err="1"/>
              <a:t>Hilker</a:t>
            </a:r>
            <a:r>
              <a:rPr lang="en-US" sz="1200" baseline="0" dirty="0"/>
              <a:t>, J. </a:t>
            </a:r>
            <a:r>
              <a:rPr lang="en-US" sz="1200" baseline="0" dirty="0" err="1"/>
              <a:t>Heymann</a:t>
            </a:r>
            <a:r>
              <a:rPr lang="en-US" sz="1200" baseline="0" dirty="0"/>
              <a:t>, H. </a:t>
            </a:r>
            <a:r>
              <a:rPr lang="en-US" sz="1200" baseline="0" dirty="0" err="1"/>
              <a:t>Bovensmann</a:t>
            </a:r>
            <a:r>
              <a:rPr lang="en-US" sz="1200" baseline="0" dirty="0"/>
              <a:t> and J. P. Burrows (2014), Nature Geoscience, doi:10.1038/ngeo2257</a:t>
            </a:r>
          </a:p>
        </p:txBody>
      </p:sp>
      <p:pic>
        <p:nvPicPr>
          <p:cNvPr id="7" name="Grafik 6"/>
          <p:cNvPicPr/>
          <p:nvPr/>
        </p:nvPicPr>
        <p:blipFill>
          <a:blip r:embed="rId2">
            <a:extLst>
              <a:ext uri="{28A0092B-C50C-407E-A947-70E740481C1C}">
                <a14:useLocalDpi xmlns:a14="http://schemas.microsoft.com/office/drawing/2010/main" val="0"/>
              </a:ext>
            </a:extLst>
          </a:blip>
          <a:stretch>
            <a:fillRect/>
          </a:stretch>
        </p:blipFill>
        <p:spPr>
          <a:xfrm>
            <a:off x="146706" y="1693945"/>
            <a:ext cx="5823788" cy="4285514"/>
          </a:xfrm>
          <a:prstGeom prst="rect">
            <a:avLst/>
          </a:prstGeom>
        </p:spPr>
      </p:pic>
      <p:sp>
        <p:nvSpPr>
          <p:cNvPr id="4" name="Rectangle 3"/>
          <p:cNvSpPr/>
          <p:nvPr/>
        </p:nvSpPr>
        <p:spPr>
          <a:xfrm>
            <a:off x="6060140" y="1859765"/>
            <a:ext cx="3001563" cy="4119693"/>
          </a:xfrm>
          <a:prstGeom prst="rect">
            <a:avLst/>
          </a:prstGeom>
        </p:spPr>
        <p:txBody>
          <a:bodyPr wrap="square">
            <a:spAutoFit/>
          </a:bodyPr>
          <a:lstStyle/>
          <a:p>
            <a:r>
              <a:rPr lang="en-US" sz="1400" baseline="0" dirty="0"/>
              <a:t>Analyzed simultaneous and co-located satellite retrievals from SCIAMACHY of the column-average dry-air mole fraction of CO</a:t>
            </a:r>
            <a:r>
              <a:rPr lang="en-US" sz="1400" dirty="0"/>
              <a:t>2</a:t>
            </a:r>
            <a:r>
              <a:rPr lang="en-US" sz="1400" baseline="0" dirty="0"/>
              <a:t> and NO</a:t>
            </a:r>
            <a:r>
              <a:rPr lang="en-US" sz="1400" dirty="0"/>
              <a:t>2</a:t>
            </a:r>
            <a:r>
              <a:rPr lang="en-US" sz="1400" baseline="0" dirty="0"/>
              <a:t> for the years 2003–2011 to provide a top-down estimate of trends in emissions and in the ratio between CO</a:t>
            </a:r>
            <a:r>
              <a:rPr lang="en-US" sz="1400" dirty="0"/>
              <a:t>2</a:t>
            </a:r>
            <a:r>
              <a:rPr lang="en-US" sz="1400" baseline="0" dirty="0"/>
              <a:t> and NO</a:t>
            </a:r>
            <a:r>
              <a:rPr lang="en-US" sz="1400" dirty="0"/>
              <a:t>x</a:t>
            </a:r>
            <a:r>
              <a:rPr lang="en-US" sz="1400" baseline="0" dirty="0"/>
              <a:t> emissions. </a:t>
            </a:r>
          </a:p>
          <a:p>
            <a:endParaRPr lang="en-US" sz="1400" baseline="0" dirty="0"/>
          </a:p>
          <a:p>
            <a:r>
              <a:rPr lang="en-US" sz="1400" baseline="0" dirty="0"/>
              <a:t>Findings suggest that the recently installed and renewed technology in East Asia, such as power plants, transportation and so on, is cleaner in terms of NO</a:t>
            </a:r>
            <a:r>
              <a:rPr lang="en-US" sz="1400" dirty="0"/>
              <a:t>x</a:t>
            </a:r>
            <a:r>
              <a:rPr lang="en-US" sz="1400" baseline="0" dirty="0"/>
              <a:t> emissions than the old infrastructure, and roughly matches relative emission levels in North America and Europe.</a:t>
            </a:r>
          </a:p>
        </p:txBody>
      </p:sp>
    </p:spTree>
    <p:extLst>
      <p:ext uri="{BB962C8B-B14F-4D97-AF65-F5344CB8AC3E}">
        <p14:creationId xmlns:p14="http://schemas.microsoft.com/office/powerpoint/2010/main" val="379372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74" y="546878"/>
            <a:ext cx="5844280" cy="997918"/>
          </a:xfrm>
        </p:spPr>
        <p:txBody>
          <a:bodyPr/>
          <a:lstStyle/>
          <a:p>
            <a:pPr lvl="0"/>
            <a:r>
              <a:rPr lang="en-US" sz="2000" dirty="0">
                <a:solidFill>
                  <a:srgbClr val="000000"/>
                </a:solidFill>
                <a:latin typeface="Arial" panose="020B0604020202020204" pitchFamily="34" charset="0"/>
                <a:ea typeface="ＭＳ Ｐゴシック" panose="020B0600070205080204" pitchFamily="34" charset="-128"/>
                <a:cs typeface="+mn-cs"/>
              </a:rPr>
              <a:t>Space-based observations of megacity carbon dioxide                                          </a:t>
            </a:r>
            <a:br>
              <a:rPr lang="en-US" sz="2000" dirty="0">
                <a:solidFill>
                  <a:srgbClr val="000000"/>
                </a:solidFill>
                <a:latin typeface="Arial" panose="020B0604020202020204" pitchFamily="34" charset="0"/>
                <a:ea typeface="ＭＳ Ｐゴシック" panose="020B0600070205080204" pitchFamily="34" charset="-128"/>
                <a:cs typeface="+mn-cs"/>
              </a:rPr>
            </a:br>
            <a:r>
              <a:rPr lang="en-US" sz="2000" dirty="0">
                <a:solidFill>
                  <a:srgbClr val="000000"/>
                </a:solidFill>
                <a:latin typeface="Arial" panose="020B0604020202020204" pitchFamily="34" charset="0"/>
                <a:ea typeface="ＭＳ Ｐゴシック" panose="020B0600070205080204" pitchFamily="34" charset="-128"/>
                <a:cs typeface="+mn-cs"/>
              </a:rPr>
              <a:t>                                                    </a:t>
            </a:r>
            <a:r>
              <a:rPr lang="en-US" sz="2000" dirty="0">
                <a:solidFill>
                  <a:srgbClr val="1365DD"/>
                </a:solidFill>
                <a:latin typeface="Arial" panose="020B0604020202020204" pitchFamily="34" charset="0"/>
                <a:ea typeface="ＭＳ Ｐゴシック" panose="020B0600070205080204" pitchFamily="34" charset="-128"/>
                <a:cs typeface="+mn-cs"/>
              </a:rPr>
              <a:t>(</a:t>
            </a:r>
            <a:r>
              <a:rPr lang="en-US" sz="2000" i="1" dirty="0">
                <a:solidFill>
                  <a:srgbClr val="1365DD"/>
                </a:solidFill>
                <a:latin typeface="Arial" panose="020B0604020202020204" pitchFamily="34" charset="0"/>
                <a:ea typeface="ＭＳ Ｐゴシック" panose="020B0600070205080204" pitchFamily="34" charset="-128"/>
                <a:cs typeface="+mn-cs"/>
              </a:rPr>
              <a:t>with</a:t>
            </a:r>
            <a:r>
              <a:rPr lang="en-US" sz="2000" dirty="0">
                <a:solidFill>
                  <a:srgbClr val="1365DD"/>
                </a:solidFill>
                <a:latin typeface="Arial" panose="020B0604020202020204" pitchFamily="34" charset="0"/>
                <a:ea typeface="ＭＳ Ｐゴシック" panose="020B0600070205080204" pitchFamily="34" charset="-128"/>
                <a:cs typeface="+mn-cs"/>
              </a:rPr>
              <a:t> GOSAT)</a:t>
            </a:r>
            <a:br>
              <a:rPr lang="en-US" sz="2800" dirty="0">
                <a:solidFill>
                  <a:srgbClr val="1365DD"/>
                </a:solidFill>
                <a:latin typeface="Arial" panose="020B0604020202020204" pitchFamily="34" charset="0"/>
                <a:ea typeface="ＭＳ Ｐゴシック" panose="020B0600070205080204" pitchFamily="34" charset="-128"/>
                <a:cs typeface="+mn-cs"/>
              </a:rPr>
            </a:br>
            <a:endParaRPr lang="en-US" sz="2800" dirty="0">
              <a:solidFill>
                <a:srgbClr val="1365DD"/>
              </a:solidFill>
            </a:endParaRPr>
          </a:p>
        </p:txBody>
      </p:sp>
      <p:sp>
        <p:nvSpPr>
          <p:cNvPr id="3" name="TextBox 2"/>
          <p:cNvSpPr txBox="1"/>
          <p:nvPr/>
        </p:nvSpPr>
        <p:spPr>
          <a:xfrm>
            <a:off x="153168" y="5151779"/>
            <a:ext cx="8853672" cy="1354217"/>
          </a:xfrm>
          <a:prstGeom prst="rect">
            <a:avLst/>
          </a:prstGeom>
          <a:noFill/>
        </p:spPr>
        <p:txBody>
          <a:bodyPr wrap="square" rtlCol="0">
            <a:spAutoFit/>
          </a:bodyPr>
          <a:lstStyle/>
          <a:p>
            <a:r>
              <a:rPr lang="en-US" sz="1400" baseline="0" dirty="0"/>
              <a:t>Observed XCO2 urban dome of Los Angeles from June 2009 to August 2010. (a) Nightlights map of the Los Angeles megacity and surroundings. Selected GOSAT observations within the basin (pink circles near 34ºN, 118ºW) and in the desert (red triangles near 35ºN, 117–118ºW). (b) Time-series for basin and desert observations averaged in 10-day bins. (c) The difference between 10-day block averages of basin and desert observations. The dashed black line shows the average difference (3.2 ±1.5 ppm)</a:t>
            </a:r>
          </a:p>
          <a:p>
            <a:endParaRPr lang="en-US" sz="1200" baseline="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15216" y="1651870"/>
            <a:ext cx="7445485" cy="3552165"/>
          </a:xfrm>
          <a:prstGeom prst="rect">
            <a:avLst/>
          </a:prstGeom>
          <a:noFill/>
          <a:ln>
            <a:noFill/>
          </a:ln>
        </p:spPr>
      </p:pic>
      <p:sp>
        <p:nvSpPr>
          <p:cNvPr id="8" name="TextBox 7"/>
          <p:cNvSpPr txBox="1"/>
          <p:nvPr/>
        </p:nvSpPr>
        <p:spPr>
          <a:xfrm>
            <a:off x="153168" y="6556415"/>
            <a:ext cx="8404321" cy="461665"/>
          </a:xfrm>
          <a:prstGeom prst="rect">
            <a:avLst/>
          </a:prstGeom>
          <a:noFill/>
        </p:spPr>
        <p:txBody>
          <a:bodyPr wrap="square" rtlCol="0">
            <a:spAutoFit/>
          </a:bodyPr>
          <a:lstStyle/>
          <a:p>
            <a:r>
              <a:rPr lang="en-US" sz="1200" baseline="0" dirty="0" err="1"/>
              <a:t>Kort</a:t>
            </a:r>
            <a:r>
              <a:rPr lang="en-US" sz="1200" baseline="0" dirty="0"/>
              <a:t>, E. A., C. Frankenberg, C. E. Miller, and T. Oda (2012), </a:t>
            </a:r>
            <a:r>
              <a:rPr lang="en-US" sz="1200" baseline="0" dirty="0" err="1"/>
              <a:t>Geophys</a:t>
            </a:r>
            <a:r>
              <a:rPr lang="en-US" sz="1200" baseline="0" dirty="0"/>
              <a:t>. Res. Lett., 39, L17806</a:t>
            </a:r>
          </a:p>
          <a:p>
            <a:endParaRPr lang="en-US" sz="1200" baseline="0" dirty="0"/>
          </a:p>
        </p:txBody>
      </p:sp>
      <p:sp>
        <p:nvSpPr>
          <p:cNvPr id="4" name="TextBox 3"/>
          <p:cNvSpPr txBox="1"/>
          <p:nvPr/>
        </p:nvSpPr>
        <p:spPr>
          <a:xfrm>
            <a:off x="5791200" y="3289452"/>
            <a:ext cx="1592103" cy="276999"/>
          </a:xfrm>
          <a:prstGeom prst="rect">
            <a:avLst/>
          </a:prstGeom>
          <a:noFill/>
        </p:spPr>
        <p:txBody>
          <a:bodyPr wrap="none" rtlCol="0">
            <a:spAutoFit/>
          </a:bodyPr>
          <a:lstStyle/>
          <a:p>
            <a:r>
              <a:rPr lang="en-US" dirty="0"/>
              <a:t>Enhancements, ppm</a:t>
            </a:r>
          </a:p>
        </p:txBody>
      </p:sp>
    </p:spTree>
    <p:extLst>
      <p:ext uri="{BB962C8B-B14F-4D97-AF65-F5344CB8AC3E}">
        <p14:creationId xmlns:p14="http://schemas.microsoft.com/office/powerpoint/2010/main" val="723788382"/>
      </p:ext>
    </p:extLst>
  </p:cSld>
  <p:clrMapOvr>
    <a:masterClrMapping/>
  </p:clrMapOvr>
</p:sld>
</file>

<file path=ppt/theme/theme1.xml><?xml version="1.0" encoding="utf-8"?>
<a:theme xmlns:a="http://schemas.openxmlformats.org/drawingml/2006/main" name="3_デザインの設定">
  <a:themeElements>
    <a:clrScheme name="3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3_デザインの設定">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デザインの設定">
  <a:themeElements>
    <a:clrScheme name="4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デザインの設定">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デザインの設定">
  <a:themeElements>
    <a:clrScheme name="9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34090</TotalTime>
  <Words>2275</Words>
  <Application>Microsoft Office PowerPoint</Application>
  <PresentationFormat>On-screen Show (4:3)</PresentationFormat>
  <Paragraphs>183</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ＭＳ Ｐゴシック</vt:lpstr>
      <vt:lpstr>Arial</vt:lpstr>
      <vt:lpstr>Calibri</vt:lpstr>
      <vt:lpstr>Tahoma</vt:lpstr>
      <vt:lpstr>Times New Roman</vt:lpstr>
      <vt:lpstr>Wingdings</vt:lpstr>
      <vt:lpstr>3_デザインの設定</vt:lpstr>
      <vt:lpstr>4_デザインの設定</vt:lpstr>
      <vt:lpstr>11_デザインの設定</vt:lpstr>
      <vt:lpstr>Guidebook on use of GHG observations by satellites  for estimating surface emissions: review of research</vt:lpstr>
      <vt:lpstr>Guidebook plan</vt:lpstr>
      <vt:lpstr>Guidebook table of contents and schedule </vt:lpstr>
      <vt:lpstr>Emission estimation methods</vt:lpstr>
      <vt:lpstr>Studies featured in the guidebook: CO2</vt:lpstr>
      <vt:lpstr>Studies featured in the guidebook: methane</vt:lpstr>
      <vt:lpstr>Detecting anthropogenic CO2 concentration enhancements using SCIAMACHY observations </vt:lpstr>
      <vt:lpstr>Decreasing emissions of NOx relative to CO2 in East Asia inferred from satellite observations                               (SCHIAMACHY) </vt:lpstr>
      <vt:lpstr>Space-based observations of megacity carbon dioxide                                                                                               (with GOSAT) </vt:lpstr>
      <vt:lpstr>Comparing GOSAT observations of localized CO2 enhancements by large emitters with inventory-based estimates </vt:lpstr>
      <vt:lpstr>Direct space-based observations of anthropogenic CO2 emission areas from OCO-2 </vt:lpstr>
      <vt:lpstr>Quantifying CO2 emissions from individual coal power plants using OCO-2 observations</vt:lpstr>
      <vt:lpstr>Remote sensing of fugitive methane emissions from oil and gas production in North American tight geologic formations    </vt:lpstr>
      <vt:lpstr>Four corners: The largest US methane anomaly viewed from space </vt:lpstr>
      <vt:lpstr>Satellite-derived methane hotspot emission estimates using a fast data-driven method </vt:lpstr>
      <vt:lpstr>Estimating global and North American methane emissions with high spatial resolution using GOSAT satellite data </vt:lpstr>
      <vt:lpstr>Summary </vt:lpstr>
    </vt:vector>
  </TitlesOfParts>
  <Company>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CEOS ppt</dc:title>
  <dc:subject>Sep 12, 2017</dc:subject>
  <dc:creator>S. Maksyutov</dc:creator>
  <cp:lastModifiedBy>Maksyutov SHAMIL</cp:lastModifiedBy>
  <cp:revision>1054</cp:revision>
  <cp:lastPrinted>2017-09-08T01:19:33Z</cp:lastPrinted>
  <dcterms:created xsi:type="dcterms:W3CDTF">2008-10-28T09:32:09Z</dcterms:created>
  <dcterms:modified xsi:type="dcterms:W3CDTF">2017-09-11T03:25:29Z</dcterms:modified>
</cp:coreProperties>
</file>