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5" r:id="rId2"/>
  </p:sldMasterIdLst>
  <p:notesMasterIdLst>
    <p:notesMasterId r:id="rId31"/>
  </p:notesMasterIdLst>
  <p:sldIdLst>
    <p:sldId id="256" r:id="rId3"/>
    <p:sldId id="307" r:id="rId4"/>
    <p:sldId id="282" r:id="rId5"/>
    <p:sldId id="305" r:id="rId6"/>
    <p:sldId id="284" r:id="rId7"/>
    <p:sldId id="285" r:id="rId8"/>
    <p:sldId id="309" r:id="rId9"/>
    <p:sldId id="286" r:id="rId10"/>
    <p:sldId id="310" r:id="rId11"/>
    <p:sldId id="287" r:id="rId12"/>
    <p:sldId id="288" r:id="rId13"/>
    <p:sldId id="303" r:id="rId14"/>
    <p:sldId id="290" r:id="rId15"/>
    <p:sldId id="289" r:id="rId16"/>
    <p:sldId id="292" r:id="rId17"/>
    <p:sldId id="299" r:id="rId18"/>
    <p:sldId id="300" r:id="rId19"/>
    <p:sldId id="306" r:id="rId20"/>
    <p:sldId id="269" r:id="rId21"/>
    <p:sldId id="270" r:id="rId22"/>
    <p:sldId id="271" r:id="rId23"/>
    <p:sldId id="272" r:id="rId24"/>
    <p:sldId id="273" r:id="rId25"/>
    <p:sldId id="274" r:id="rId26"/>
    <p:sldId id="275" r:id="rId27"/>
    <p:sldId id="311" r:id="rId28"/>
    <p:sldId id="301" r:id="rId29"/>
    <p:sldId id="302" r:id="rId30"/>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8"/>
    <p:restoredTop sz="94716"/>
  </p:normalViewPr>
  <p:slideViewPr>
    <p:cSldViewPr>
      <p:cViewPr varScale="1">
        <p:scale>
          <a:sx n="84" d="100"/>
          <a:sy n="84" d="100"/>
        </p:scale>
        <p:origin x="142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47D10890-62FC-4A72-AC60-97757228D65B}" type="slidenum">
              <a:rPr lang="en-US" smtClean="0">
                <a:solidFill>
                  <a:srgbClr val="000000"/>
                </a:solidFill>
              </a:rPr>
              <a:pPr/>
              <a:t>2</a:t>
            </a:fld>
            <a:endParaRPr lang="en-US" dirty="0" smtClean="0">
              <a:solidFill>
                <a:srgbClr val="000000"/>
              </a:solidFill>
            </a:endParaRPr>
          </a:p>
        </p:txBody>
      </p:sp>
      <p:sp>
        <p:nvSpPr>
          <p:cNvPr id="5125" name="Header Placeholder 4"/>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extLst>
      <p:ext uri="{BB962C8B-B14F-4D97-AF65-F5344CB8AC3E}">
        <p14:creationId xmlns:p14="http://schemas.microsoft.com/office/powerpoint/2010/main" val="507301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47D10890-62FC-4A72-AC60-97757228D65B}" type="slidenum">
              <a:rPr lang="en-US" smtClean="0">
                <a:solidFill>
                  <a:srgbClr val="000000"/>
                </a:solidFill>
              </a:rPr>
              <a:pPr/>
              <a:t>3</a:t>
            </a:fld>
            <a:endParaRPr lang="en-US" dirty="0" smtClean="0">
              <a:solidFill>
                <a:srgbClr val="000000"/>
              </a:solidFill>
            </a:endParaRPr>
          </a:p>
        </p:txBody>
      </p:sp>
      <p:sp>
        <p:nvSpPr>
          <p:cNvPr id="5125" name="Header Placeholder 4"/>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extLst>
      <p:ext uri="{BB962C8B-B14F-4D97-AF65-F5344CB8AC3E}">
        <p14:creationId xmlns:p14="http://schemas.microsoft.com/office/powerpoint/2010/main" val="635290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p:txBody>
      </p:sp>
      <p:sp>
        <p:nvSpPr>
          <p:cNvPr id="4" name="スライド番号プレースホルダ 3"/>
          <p:cNvSpPr>
            <a:spLocks noGrp="1"/>
          </p:cNvSpPr>
          <p:nvPr>
            <p:ph type="sldNum" sz="quarter" idx="10"/>
          </p:nvPr>
        </p:nvSpPr>
        <p:spPr>
          <a:xfrm>
            <a:off x="3884613" y="8685213"/>
            <a:ext cx="2971800" cy="457200"/>
          </a:xfrm>
          <a:prstGeom prst="rect">
            <a:avLst/>
          </a:prstGeom>
        </p:spPr>
        <p:txBody>
          <a:bodyPr/>
          <a:lstStyle/>
          <a:p>
            <a:fld id="{BC9D5969-5BD5-4E8A-9533-2AE8511AE988}" type="slidenum">
              <a:rPr kumimoji="1" lang="ja-JP" altLang="en-US" smtClean="0"/>
              <a:pPr/>
              <a:t>6</a:t>
            </a:fld>
            <a:endParaRPr kumimoji="1" lang="ja-JP" altLang="en-US"/>
          </a:p>
        </p:txBody>
      </p:sp>
    </p:spTree>
    <p:extLst>
      <p:ext uri="{BB962C8B-B14F-4D97-AF65-F5344CB8AC3E}">
        <p14:creationId xmlns:p14="http://schemas.microsoft.com/office/powerpoint/2010/main" val="1776104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p:txBody>
      </p:sp>
      <p:sp>
        <p:nvSpPr>
          <p:cNvPr id="4" name="スライド番号プレースホルダ 3"/>
          <p:cNvSpPr>
            <a:spLocks noGrp="1"/>
          </p:cNvSpPr>
          <p:nvPr>
            <p:ph type="sldNum" sz="quarter" idx="10"/>
          </p:nvPr>
        </p:nvSpPr>
        <p:spPr>
          <a:xfrm>
            <a:off x="3884613" y="8685213"/>
            <a:ext cx="2971800" cy="457200"/>
          </a:xfrm>
          <a:prstGeom prst="rect">
            <a:avLst/>
          </a:prstGeom>
        </p:spPr>
        <p:txBody>
          <a:bodyPr/>
          <a:lstStyle/>
          <a:p>
            <a:fld id="{BC9D5969-5BD5-4E8A-9533-2AE8511AE988}" type="slidenum">
              <a:rPr kumimoji="1" lang="ja-JP" altLang="en-US" smtClean="0"/>
              <a:pPr/>
              <a:t>8</a:t>
            </a:fld>
            <a:endParaRPr kumimoji="1" lang="ja-JP" altLang="en-US"/>
          </a:p>
        </p:txBody>
      </p:sp>
    </p:spTree>
    <p:extLst>
      <p:ext uri="{BB962C8B-B14F-4D97-AF65-F5344CB8AC3E}">
        <p14:creationId xmlns:p14="http://schemas.microsoft.com/office/powerpoint/2010/main" val="3007025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98102" y="8829967"/>
            <a:ext cx="2982119" cy="464820"/>
          </a:xfrm>
          <a:prstGeom prst="rect">
            <a:avLst/>
          </a:prstGeom>
        </p:spPr>
        <p:txBody>
          <a:bodyPr/>
          <a:lstStyle/>
          <a:p>
            <a:pPr>
              <a:defRPr/>
            </a:pPr>
            <a:fld id="{3D31D474-A30B-46C7-A7CB-BF5BB52F9BBE}" type="slidenum">
              <a:rPr lang="en-US" smtClean="0"/>
              <a:pPr>
                <a:defRPr/>
              </a:pPr>
              <a:t>9</a:t>
            </a:fld>
            <a:endParaRPr lang="en-US"/>
          </a:p>
        </p:txBody>
      </p:sp>
    </p:spTree>
    <p:extLst>
      <p:ext uri="{BB962C8B-B14F-4D97-AF65-F5344CB8AC3E}">
        <p14:creationId xmlns:p14="http://schemas.microsoft.com/office/powerpoint/2010/main" val="719710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p:txBody>
      </p:sp>
      <p:sp>
        <p:nvSpPr>
          <p:cNvPr id="4" name="スライド番号プレースホルダ 3"/>
          <p:cNvSpPr>
            <a:spLocks noGrp="1"/>
          </p:cNvSpPr>
          <p:nvPr>
            <p:ph type="sldNum" sz="quarter" idx="10"/>
          </p:nvPr>
        </p:nvSpPr>
        <p:spPr>
          <a:xfrm>
            <a:off x="3884613" y="8685213"/>
            <a:ext cx="2971800" cy="457200"/>
          </a:xfrm>
          <a:prstGeom prst="rect">
            <a:avLst/>
          </a:prstGeom>
        </p:spPr>
        <p:txBody>
          <a:bodyPr/>
          <a:lstStyle/>
          <a:p>
            <a:fld id="{BC9D5969-5BD5-4E8A-9533-2AE8511AE988}" type="slidenum">
              <a:rPr kumimoji="1" lang="ja-JP" altLang="en-US" smtClean="0"/>
              <a:pPr/>
              <a:t>10</a:t>
            </a:fld>
            <a:endParaRPr kumimoji="1" lang="ja-JP" altLang="en-US"/>
          </a:p>
        </p:txBody>
      </p:sp>
    </p:spTree>
    <p:extLst>
      <p:ext uri="{BB962C8B-B14F-4D97-AF65-F5344CB8AC3E}">
        <p14:creationId xmlns:p14="http://schemas.microsoft.com/office/powerpoint/2010/main" val="23186850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AutoShape 5"/>
          <p:cNvSpPr>
            <a:spLocks noChangeAspect="1" noChangeArrowheads="1" noTextEdit="1"/>
          </p:cNvSpPr>
          <p:nvPr/>
        </p:nvSpPr>
        <p:spPr bwMode="auto">
          <a:xfrm>
            <a:off x="0" y="3244851"/>
            <a:ext cx="9144000" cy="288925"/>
          </a:xfrm>
          <a:prstGeom prst="rect">
            <a:avLst/>
          </a:prstGeom>
          <a:noFill/>
          <a:ln w="9525">
            <a:noFill/>
            <a:miter lim="800000"/>
            <a:headEnd/>
            <a:tailEnd/>
          </a:ln>
        </p:spPr>
        <p:txBody>
          <a:bodyPr/>
          <a:lstStyle/>
          <a:p>
            <a:pPr>
              <a:defRPr/>
            </a:pPr>
            <a:endParaRPr lang="en-US">
              <a:latin typeface="Tahoma" pitchFamily="34" charset="0"/>
            </a:endParaRPr>
          </a:p>
        </p:txBody>
      </p:sp>
      <p:sp>
        <p:nvSpPr>
          <p:cNvPr id="328706" name="Rectangle 2"/>
          <p:cNvSpPr>
            <a:spLocks noGrp="1" noChangeArrowheads="1"/>
          </p:cNvSpPr>
          <p:nvPr>
            <p:ph type="ctrTitle" sz="quarter"/>
          </p:nvPr>
        </p:nvSpPr>
        <p:spPr>
          <a:xfrm>
            <a:off x="4089889" y="666750"/>
            <a:ext cx="4810857" cy="1874838"/>
          </a:xfrm>
          <a:prstGeom prst="rect">
            <a:avLst/>
          </a:prstGeo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4081097" y="2722564"/>
            <a:ext cx="4826977" cy="1093787"/>
          </a:xfrm>
          <a:prstGeom prst="rect">
            <a:avLst/>
          </a:prstGeo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spTree>
    <p:extLst>
      <p:ext uri="{BB962C8B-B14F-4D97-AF65-F5344CB8AC3E}">
        <p14:creationId xmlns:p14="http://schemas.microsoft.com/office/powerpoint/2010/main" val="14019065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pPr>
              <a:defRPr/>
            </a:pPr>
            <a:fld id="{6BF8D2B0-EFB6-4DAA-9B0B-6F6B3A580823}" type="slidenum">
              <a:rPr lang="en-US"/>
              <a:pPr>
                <a:defRPr/>
              </a:pPr>
              <a:t>‹#›</a:t>
            </a:fld>
            <a:endParaRPr lang="en-US"/>
          </a:p>
        </p:txBody>
      </p:sp>
    </p:spTree>
    <p:extLst>
      <p:ext uri="{BB962C8B-B14F-4D97-AF65-F5344CB8AC3E}">
        <p14:creationId xmlns:p14="http://schemas.microsoft.com/office/powerpoint/2010/main" val="4146739394"/>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30" name="Rectangle 10"/>
          <p:cNvSpPr>
            <a:spLocks noGrp="1" noChangeArrowheads="1"/>
          </p:cNvSpPr>
          <p:nvPr>
            <p:ph type="ctrTitle"/>
          </p:nvPr>
        </p:nvSpPr>
        <p:spPr>
          <a:xfrm>
            <a:off x="685800" y="2895600"/>
            <a:ext cx="4953000" cy="1143000"/>
          </a:xfrm>
        </p:spPr>
        <p:txBody>
          <a:bodyPr/>
          <a:lstStyle>
            <a:lvl1pPr>
              <a:defRPr sz="3600"/>
            </a:lvl1pPr>
          </a:lstStyle>
          <a:p>
            <a:pPr lvl="0"/>
            <a:r>
              <a:rPr lang="en-US" altLang="en-US" noProof="0" smtClean="0"/>
              <a:t>Click to edit Master title style</a:t>
            </a:r>
          </a:p>
        </p:txBody>
      </p:sp>
      <p:sp>
        <p:nvSpPr>
          <p:cNvPr id="5131" name="Rectangle 11"/>
          <p:cNvSpPr>
            <a:spLocks noGrp="1" noChangeArrowheads="1"/>
          </p:cNvSpPr>
          <p:nvPr>
            <p:ph type="subTitle" idx="1"/>
          </p:nvPr>
        </p:nvSpPr>
        <p:spPr>
          <a:xfrm>
            <a:off x="685800" y="4191000"/>
            <a:ext cx="6400800" cy="1752600"/>
          </a:xfrm>
        </p:spPr>
        <p:txBody>
          <a:bodyPr/>
          <a:lstStyle>
            <a:lvl1pPr marL="0" indent="0">
              <a:buFontTx/>
              <a:buNone/>
              <a:defRPr sz="1800"/>
            </a:lvl1pPr>
          </a:lstStyle>
          <a:p>
            <a:pPr lvl="0"/>
            <a:r>
              <a:rPr lang="en-US" altLang="en-US" noProof="0" smtClean="0"/>
              <a:t>Click to edit Master subtitle style</a:t>
            </a:r>
          </a:p>
        </p:txBody>
      </p:sp>
      <p:sp>
        <p:nvSpPr>
          <p:cNvPr id="4" name="Date Placeholder 3"/>
          <p:cNvSpPr>
            <a:spLocks noGrp="1" noChangeArrowheads="1"/>
          </p:cNvSpPr>
          <p:nvPr>
            <p:ph type="dt" sz="half" idx="10"/>
          </p:nvPr>
        </p:nvSpPr>
        <p:spPr bwMode="auto">
          <a:xfrm>
            <a:off x="685800" y="6248400"/>
            <a:ext cx="1905000" cy="457200"/>
          </a:xfrm>
          <a:prstGeom prst="rect">
            <a:avLst/>
          </a:prstGeom>
          <a:extLst/>
        </p:spPr>
        <p:txBody>
          <a:bodyPr vert="horz" wrap="square" lIns="91440" tIns="45720" rIns="91440" bIns="45720" numCol="1" anchor="t" anchorCtr="0" compatLnSpc="1">
            <a:prstTxWarp prst="textNoShape">
              <a:avLst/>
            </a:prstTxWarp>
          </a:bodyPr>
          <a:lstStyle>
            <a:lvl1pPr algn="l">
              <a:defRPr sz="1400"/>
            </a:lvl1pPr>
          </a:lstStyle>
          <a:p>
            <a:pPr defTabSz="914400" rtl="0" eaLnBrk="0" fontAlgn="base" hangingPunct="0">
              <a:spcBef>
                <a:spcPct val="0"/>
              </a:spcBef>
              <a:spcAft>
                <a:spcPct val="0"/>
              </a:spcAft>
            </a:pPr>
            <a:endParaRPr lang="en-US" altLang="en-US" kern="1200">
              <a:solidFill>
                <a:srgbClr val="000000"/>
              </a:solidFill>
              <a:latin typeface="Times" charset="0"/>
              <a:ea typeface="MS PGothic" pitchFamily="34" charset="-128"/>
              <a:cs typeface="+mn-cs"/>
            </a:endParaRPr>
          </a:p>
        </p:txBody>
      </p:sp>
      <p:sp>
        <p:nvSpPr>
          <p:cNvPr id="5" name="Footer Placeholder 4"/>
          <p:cNvSpPr>
            <a:spLocks noGrp="1" noChangeArrowheads="1"/>
          </p:cNvSpPr>
          <p:nvPr>
            <p:ph type="ftr" sz="quarter" idx="11"/>
          </p:nvPr>
        </p:nvSpPr>
        <p:spPr bwMode="auto">
          <a:xfrm>
            <a:off x="3124200" y="6248400"/>
            <a:ext cx="2895600" cy="457200"/>
          </a:xfrm>
          <a:prstGeom prst="rect">
            <a:avLst/>
          </a:prstGeom>
          <a:extLst/>
        </p:spPr>
        <p:txBody>
          <a:bodyPr vert="horz" wrap="square" lIns="91440" tIns="45720" rIns="91440" bIns="45720" numCol="1" anchor="t" anchorCtr="0" compatLnSpc="1">
            <a:prstTxWarp prst="textNoShape">
              <a:avLst/>
            </a:prstTxWarp>
          </a:bodyPr>
          <a:lstStyle>
            <a:lvl1pPr>
              <a:defRPr sz="1400"/>
            </a:lvl1pPr>
          </a:lstStyle>
          <a:p>
            <a:pPr algn="ctr" defTabSz="914400" rtl="0" eaLnBrk="0" fontAlgn="base" hangingPunct="0">
              <a:spcBef>
                <a:spcPct val="0"/>
              </a:spcBef>
              <a:spcAft>
                <a:spcPct val="0"/>
              </a:spcAft>
            </a:pPr>
            <a:endParaRPr lang="en-US" altLang="en-US" kern="1200">
              <a:solidFill>
                <a:srgbClr val="000000"/>
              </a:solidFill>
              <a:latin typeface="Times" charset="0"/>
              <a:ea typeface="MS PGothic" pitchFamily="34" charset="-128"/>
              <a:cs typeface="+mn-cs"/>
            </a:endParaRPr>
          </a:p>
        </p:txBody>
      </p:sp>
      <p:sp>
        <p:nvSpPr>
          <p:cNvPr id="6" name="Slide Number Placeholder 5"/>
          <p:cNvSpPr>
            <a:spLocks noGrp="1" noChangeArrowheads="1"/>
          </p:cNvSpPr>
          <p:nvPr>
            <p:ph type="sldNum" sz="quarter" idx="12"/>
          </p:nvPr>
        </p:nvSpPr>
        <p:spPr bwMode="auto">
          <a:xfrm>
            <a:off x="6553200" y="6248400"/>
            <a:ext cx="1905000" cy="457200"/>
          </a:xfrm>
          <a:prstGeom prst="rect">
            <a:avLst/>
          </a:prstGeom>
          <a:extLst/>
        </p:spPr>
        <p:txBody>
          <a:bodyPr vert="horz" wrap="square" lIns="91440" tIns="45720" rIns="91440" bIns="45720" numCol="1" anchor="t" anchorCtr="0" compatLnSpc="1">
            <a:prstTxWarp prst="textNoShape">
              <a:avLst/>
            </a:prstTxWarp>
          </a:bodyPr>
          <a:lstStyle>
            <a:lvl1pPr algn="r">
              <a:defRPr sz="1400"/>
            </a:lvl1pPr>
          </a:lstStyle>
          <a:p>
            <a:pPr defTabSz="914400" rtl="0" eaLnBrk="0" fontAlgn="base" hangingPunct="0">
              <a:spcBef>
                <a:spcPct val="0"/>
              </a:spcBef>
              <a:spcAft>
                <a:spcPct val="0"/>
              </a:spcAft>
            </a:pPr>
            <a:fld id="{3BC194A8-081C-463C-8BE6-E6714627093F}" type="slidenum">
              <a:rPr lang="en-US" altLang="en-US" kern="1200">
                <a:solidFill>
                  <a:srgbClr val="000000"/>
                </a:solidFill>
                <a:latin typeface="Times" charset="0"/>
                <a:ea typeface="MS PGothic" pitchFamily="34" charset="-128"/>
                <a:cs typeface="+mn-cs"/>
              </a:rPr>
              <a:pPr defTabSz="914400" rtl="0" eaLnBrk="0" fontAlgn="base" hangingPunct="0">
                <a:spcBef>
                  <a:spcPct val="0"/>
                </a:spcBef>
                <a:spcAft>
                  <a:spcPct val="0"/>
                </a:spcAft>
              </a:pPr>
              <a:t>‹#›</a:t>
            </a:fld>
            <a:endParaRPr lang="en-US" altLang="en-US" kern="1200">
              <a:solidFill>
                <a:srgbClr val="000000"/>
              </a:solidFill>
              <a:latin typeface="Times" charset="0"/>
              <a:ea typeface="MS PGothic" pitchFamily="34" charset="-128"/>
              <a:cs typeface="+mn-cs"/>
            </a:endParaRPr>
          </a:p>
        </p:txBody>
      </p:sp>
    </p:spTree>
    <p:extLst>
      <p:ext uri="{BB962C8B-B14F-4D97-AF65-F5344CB8AC3E}">
        <p14:creationId xmlns:p14="http://schemas.microsoft.com/office/powerpoint/2010/main" val="2619276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21925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23661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20574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0574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07709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16476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838693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193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50536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1638" y="188913"/>
            <a:ext cx="7396162" cy="50165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6863" y="1457325"/>
            <a:ext cx="8445500" cy="48641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dirty="0" smtClean="0"/>
              <a:t>May 2013</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4033504-764F-4D7D-8E80-01B1CC0E791C}" type="slidenum">
              <a:rPr lang="en-US" smtClean="0"/>
              <a:pPr/>
              <a:t>‹#›</a:t>
            </a:fld>
            <a:endParaRPr lang="en-US"/>
          </a:p>
        </p:txBody>
      </p:sp>
    </p:spTree>
    <p:extLst>
      <p:ext uri="{BB962C8B-B14F-4D97-AF65-F5344CB8AC3E}">
        <p14:creationId xmlns:p14="http://schemas.microsoft.com/office/powerpoint/2010/main" val="29408427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85552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74081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838200"/>
            <a:ext cx="1943100" cy="5029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8382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41357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mtClean="0"/>
              <a:pPr>
                <a:defRPr/>
              </a:pPr>
              <a:t>‹#›</a:t>
            </a:fld>
            <a:endParaRPr lang="en-US" dirty="0"/>
          </a:p>
        </p:txBody>
      </p:sp>
      <p:sp>
        <p:nvSpPr>
          <p:cNvPr id="5" name="Content Placeholder 4"/>
          <p:cNvSpPr>
            <a:spLocks noGrp="1"/>
          </p:cNvSpPr>
          <p:nvPr>
            <p:ph sz="quarter" idx="11"/>
          </p:nvPr>
        </p:nvSpPr>
        <p:spPr>
          <a:xfrm>
            <a:off x="240142" y="1440873"/>
            <a:ext cx="8686800" cy="5126182"/>
          </a:xfrm>
          <a:prstGeom prst="rect">
            <a:avLst/>
          </a:prstGeom>
        </p:spPr>
        <p:txBody>
          <a:bodyPr/>
          <a:lstStyle>
            <a:lvl1pPr>
              <a:defRPr b="1"/>
            </a:lvl1pPr>
            <a:lvl2pPr>
              <a:defRPr b="1"/>
            </a:lvl2pPr>
            <a:lvl3pPr>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Tree>
    <p:extLst>
      <p:ext uri="{BB962C8B-B14F-4D97-AF65-F5344CB8AC3E}">
        <p14:creationId xmlns:p14="http://schemas.microsoft.com/office/powerpoint/2010/main" val="276128945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mtClean="0"/>
              <a:pPr>
                <a:defRPr/>
              </a:pPr>
              <a:t>‹#›</a:t>
            </a:fld>
            <a:endParaRPr lang="en-US" dirty="0"/>
          </a:p>
        </p:txBody>
      </p:sp>
      <p:sp>
        <p:nvSpPr>
          <p:cNvPr id="5" name="Content Placeholder 4"/>
          <p:cNvSpPr>
            <a:spLocks noGrp="1"/>
          </p:cNvSpPr>
          <p:nvPr>
            <p:ph sz="quarter" idx="11"/>
          </p:nvPr>
        </p:nvSpPr>
        <p:spPr>
          <a:xfrm>
            <a:off x="240142" y="1440873"/>
            <a:ext cx="8686800" cy="5126182"/>
          </a:xfrm>
          <a:prstGeom prst="rect">
            <a:avLst/>
          </a:prstGeom>
        </p:spPr>
        <p:txBody>
          <a:bodyPr/>
          <a:lstStyle>
            <a:lvl1pPr>
              <a:defRPr b="1"/>
            </a:lvl1pPr>
            <a:lvl2pPr>
              <a:defRPr b="1"/>
            </a:lvl2pPr>
            <a:lvl3pPr>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Tree>
    <p:extLst>
      <p:ext uri="{BB962C8B-B14F-4D97-AF65-F5344CB8AC3E}">
        <p14:creationId xmlns:p14="http://schemas.microsoft.com/office/powerpoint/2010/main" val="3020962367"/>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mtClean="0"/>
              <a:pPr>
                <a:defRPr/>
              </a:pPr>
              <a:t>‹#›</a:t>
            </a:fld>
            <a:endParaRPr lang="en-US" dirty="0"/>
          </a:p>
        </p:txBody>
      </p:sp>
      <p:sp>
        <p:nvSpPr>
          <p:cNvPr id="5" name="Content Placeholder 4"/>
          <p:cNvSpPr>
            <a:spLocks noGrp="1"/>
          </p:cNvSpPr>
          <p:nvPr>
            <p:ph sz="quarter" idx="11"/>
          </p:nvPr>
        </p:nvSpPr>
        <p:spPr>
          <a:xfrm>
            <a:off x="240142" y="1440873"/>
            <a:ext cx="8686800" cy="5126182"/>
          </a:xfrm>
          <a:prstGeom prst="rect">
            <a:avLst/>
          </a:prstGeom>
        </p:spPr>
        <p:txBody>
          <a:bodyPr/>
          <a:lstStyle>
            <a:lvl1pPr>
              <a:defRPr b="1"/>
            </a:lvl1pPr>
            <a:lvl2pPr>
              <a:defRPr b="1"/>
            </a:lvl2pPr>
            <a:lvl3pPr>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Tree>
    <p:extLst>
      <p:ext uri="{BB962C8B-B14F-4D97-AF65-F5344CB8AC3E}">
        <p14:creationId xmlns:p14="http://schemas.microsoft.com/office/powerpoint/2010/main" val="4099284928"/>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mtClean="0"/>
              <a:pPr>
                <a:defRPr/>
              </a:pPr>
              <a:t>‹#›</a:t>
            </a:fld>
            <a:endParaRPr lang="en-US" dirty="0"/>
          </a:p>
        </p:txBody>
      </p:sp>
      <p:sp>
        <p:nvSpPr>
          <p:cNvPr id="5" name="Content Placeholder 4"/>
          <p:cNvSpPr>
            <a:spLocks noGrp="1"/>
          </p:cNvSpPr>
          <p:nvPr>
            <p:ph sz="quarter" idx="11"/>
          </p:nvPr>
        </p:nvSpPr>
        <p:spPr>
          <a:xfrm>
            <a:off x="240142" y="1440873"/>
            <a:ext cx="8686800" cy="5126182"/>
          </a:xfrm>
          <a:prstGeom prst="rect">
            <a:avLst/>
          </a:prstGeom>
        </p:spPr>
        <p:txBody>
          <a:bodyPr/>
          <a:lstStyle>
            <a:lvl1pPr>
              <a:defRPr b="1"/>
            </a:lvl1pPr>
            <a:lvl2pPr>
              <a:defRPr b="1"/>
            </a:lvl2pPr>
            <a:lvl3pPr>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Tree>
    <p:extLst>
      <p:ext uri="{BB962C8B-B14F-4D97-AF65-F5344CB8AC3E}">
        <p14:creationId xmlns:p14="http://schemas.microsoft.com/office/powerpoint/2010/main" val="3276882207"/>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mtClean="0"/>
              <a:pPr>
                <a:defRPr/>
              </a:pPr>
              <a:t>‹#›</a:t>
            </a:fld>
            <a:endParaRPr lang="en-US" dirty="0"/>
          </a:p>
        </p:txBody>
      </p:sp>
      <p:sp>
        <p:nvSpPr>
          <p:cNvPr id="5" name="Content Placeholder 4"/>
          <p:cNvSpPr>
            <a:spLocks noGrp="1"/>
          </p:cNvSpPr>
          <p:nvPr>
            <p:ph sz="quarter" idx="11"/>
          </p:nvPr>
        </p:nvSpPr>
        <p:spPr>
          <a:xfrm>
            <a:off x="240142" y="1440873"/>
            <a:ext cx="8686800" cy="5126182"/>
          </a:xfrm>
          <a:prstGeom prst="rect">
            <a:avLst/>
          </a:prstGeom>
        </p:spPr>
        <p:txBody>
          <a:bodyPr/>
          <a:lstStyle>
            <a:lvl1pPr>
              <a:defRPr b="1"/>
            </a:lvl1pPr>
            <a:lvl2pPr>
              <a:defRPr b="1"/>
            </a:lvl2pPr>
            <a:lvl3pPr>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Tree>
    <p:extLst>
      <p:ext uri="{BB962C8B-B14F-4D97-AF65-F5344CB8AC3E}">
        <p14:creationId xmlns:p14="http://schemas.microsoft.com/office/powerpoint/2010/main" val="966000386"/>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mtClean="0"/>
              <a:pPr>
                <a:defRPr/>
              </a:pPr>
              <a:t>‹#›</a:t>
            </a:fld>
            <a:endParaRPr lang="en-US" dirty="0"/>
          </a:p>
        </p:txBody>
      </p:sp>
      <p:sp>
        <p:nvSpPr>
          <p:cNvPr id="5" name="Content Placeholder 4"/>
          <p:cNvSpPr>
            <a:spLocks noGrp="1"/>
          </p:cNvSpPr>
          <p:nvPr>
            <p:ph sz="quarter" idx="11"/>
          </p:nvPr>
        </p:nvSpPr>
        <p:spPr>
          <a:xfrm>
            <a:off x="240142" y="1440873"/>
            <a:ext cx="8686800" cy="5126182"/>
          </a:xfrm>
          <a:prstGeom prst="rect">
            <a:avLst/>
          </a:prstGeom>
        </p:spPr>
        <p:txBody>
          <a:bodyPr/>
          <a:lstStyle>
            <a:lvl1pPr>
              <a:defRPr b="1"/>
            </a:lvl1pPr>
            <a:lvl2pPr>
              <a:defRPr b="1"/>
            </a:lvl2pPr>
            <a:lvl3pPr>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Tree>
    <p:extLst>
      <p:ext uri="{BB962C8B-B14F-4D97-AF65-F5344CB8AC3E}">
        <p14:creationId xmlns:p14="http://schemas.microsoft.com/office/powerpoint/2010/main" val="1378169534"/>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pPr>
              <a:defRPr/>
            </a:pPr>
            <a:fld id="{6BF8D2B0-EFB6-4DAA-9B0B-6F6B3A580823}" type="slidenum">
              <a:rPr lang="en-US"/>
              <a:pPr>
                <a:defRPr/>
              </a:pPr>
              <a:t>‹#›</a:t>
            </a:fld>
            <a:endParaRPr lang="en-US"/>
          </a:p>
        </p:txBody>
      </p:sp>
    </p:spTree>
    <p:extLst>
      <p:ext uri="{BB962C8B-B14F-4D97-AF65-F5344CB8AC3E}">
        <p14:creationId xmlns:p14="http://schemas.microsoft.com/office/powerpoint/2010/main" val="2904595295"/>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72" r:id="rId9"/>
    <p:sldLayoutId id="2147483674" r:id="rId10"/>
    <p:sldLayoutId id="2147483687" r:id="rId11"/>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4"/>
          <p:cNvSpPr>
            <a:spLocks noGrp="1" noChangeArrowheads="1"/>
          </p:cNvSpPr>
          <p:nvPr>
            <p:ph type="title"/>
          </p:nvPr>
        </p:nvSpPr>
        <p:spPr bwMode="auto">
          <a:xfrm>
            <a:off x="685800" y="838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15"/>
          <p:cNvSpPr>
            <a:spLocks noGrp="1" noChangeArrowheads="1"/>
          </p:cNvSpPr>
          <p:nvPr>
            <p:ph type="body" idx="1"/>
          </p:nvPr>
        </p:nvSpPr>
        <p:spPr bwMode="auto">
          <a:xfrm>
            <a:off x="685800" y="2057400"/>
            <a:ext cx="7772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24715533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rtl="0" eaLnBrk="0" fontAlgn="base" hangingPunct="0">
        <a:spcBef>
          <a:spcPct val="0"/>
        </a:spcBef>
        <a:spcAft>
          <a:spcPct val="0"/>
        </a:spcAft>
        <a:defRPr sz="2800" b="1">
          <a:solidFill>
            <a:srgbClr val="005FAA"/>
          </a:solidFill>
          <a:latin typeface="+mj-lt"/>
          <a:ea typeface="MS PGothic" pitchFamily="34" charset="-128"/>
          <a:cs typeface="ＭＳ Ｐゴシック" charset="0"/>
        </a:defRPr>
      </a:lvl1pPr>
      <a:lvl2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2pPr>
      <a:lvl3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3pPr>
      <a:lvl4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4pPr>
      <a:lvl5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5pPr>
      <a:lvl6pPr marL="457200" algn="l" rtl="0" fontAlgn="base">
        <a:spcBef>
          <a:spcPct val="0"/>
        </a:spcBef>
        <a:spcAft>
          <a:spcPct val="0"/>
        </a:spcAft>
        <a:defRPr sz="2800" b="1">
          <a:solidFill>
            <a:srgbClr val="005FAA"/>
          </a:solidFill>
          <a:latin typeface="Arial" charset="0"/>
        </a:defRPr>
      </a:lvl6pPr>
      <a:lvl7pPr marL="914400" algn="l" rtl="0" fontAlgn="base">
        <a:spcBef>
          <a:spcPct val="0"/>
        </a:spcBef>
        <a:spcAft>
          <a:spcPct val="0"/>
        </a:spcAft>
        <a:defRPr sz="2800" b="1">
          <a:solidFill>
            <a:srgbClr val="005FAA"/>
          </a:solidFill>
          <a:latin typeface="Arial" charset="0"/>
        </a:defRPr>
      </a:lvl7pPr>
      <a:lvl8pPr marL="1371600" algn="l" rtl="0" fontAlgn="base">
        <a:spcBef>
          <a:spcPct val="0"/>
        </a:spcBef>
        <a:spcAft>
          <a:spcPct val="0"/>
        </a:spcAft>
        <a:defRPr sz="2800" b="1">
          <a:solidFill>
            <a:srgbClr val="005FAA"/>
          </a:solidFill>
          <a:latin typeface="Arial" charset="0"/>
        </a:defRPr>
      </a:lvl8pPr>
      <a:lvl9pPr marL="1828800" algn="l" rtl="0" fontAlgn="base">
        <a:spcBef>
          <a:spcPct val="0"/>
        </a:spcBef>
        <a:spcAft>
          <a:spcPct val="0"/>
        </a:spcAft>
        <a:defRPr sz="2800" b="1">
          <a:solidFill>
            <a:srgbClr val="005FAA"/>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4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400">
          <a:solidFill>
            <a:schemeClr val="tx1"/>
          </a:solidFill>
          <a:latin typeface="+mn-lt"/>
          <a:ea typeface="MS PGothic" pitchFamily="34" charset="-128"/>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idn.ceos.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ceos.org/document_management/Working_Groups/WGISS/Interest_Groups/Data_Stewardship/Reports/WGISS_DSIG_Archive-Media-Trade-Study_Aug2012.pdf" TargetMode="External"/><Relationship Id="rId13" Type="http://schemas.openxmlformats.org/officeDocument/2006/relationships/hyperlink" Target="http://ceos.org/document_management/Working_Groups/WGISS/Interest_Groups/Data_Stewardship/Best_Practices/CEOS%20Persistent%20Identifier%20Best%20Practices_v1.1.pdf" TargetMode="External"/><Relationship Id="rId3" Type="http://schemas.openxmlformats.org/officeDocument/2006/relationships/hyperlink" Target="http://ceos.org/document_management/Working_Groups/WGISS/Interest_Groups/Data_Stewardship/White_Papers/WGISS_DSIG_Data_Preservation_Techniques_Sep2011.docx" TargetMode="External"/><Relationship Id="rId7" Type="http://schemas.openxmlformats.org/officeDocument/2006/relationships/hyperlink" Target="http://ceos.org/document_management/Working_Groups/WGISS/Interest_Groups/Data_Stewardship/White_Papers/WGISS_DSIG_Browse-Guidelines-Document-v2_Aug2013.pdf" TargetMode="External"/><Relationship Id="rId12" Type="http://schemas.openxmlformats.org/officeDocument/2006/relationships/hyperlink" Target="http://ceos.org/document_management/Working_Groups/WGISS/Interest_Groups/Data_Stewardship/Best_Practices/WGISS_DSIG_Data-Management-Statement-Apr2012.docx" TargetMode="External"/><Relationship Id="rId2" Type="http://schemas.openxmlformats.org/officeDocument/2006/relationships/hyperlink" Target="http://ceos.org/document_management/Working_Groups/WGISS/Interest_Groups/Data_Stewardship/White_Papers/WGISS_DSIG_Data-Long-Term-Archive-Strategies_Sep2011.docx" TargetMode="External"/><Relationship Id="rId16" Type="http://schemas.openxmlformats.org/officeDocument/2006/relationships/hyperlink" Target="http://ceos.org/document_management/Working_Groups/WGISS/Interest_Groups/Data_Stewardship/White_Papers/EO-DataStewardshipGlossary_v1.1.pdf" TargetMode="External"/><Relationship Id="rId1" Type="http://schemas.openxmlformats.org/officeDocument/2006/relationships/slideLayout" Target="../slideLayouts/slideLayout2.xml"/><Relationship Id="rId6" Type="http://schemas.openxmlformats.org/officeDocument/2006/relationships/hyperlink" Target="http://ceos.org/document_management/Working_Groups/WGISS/Interest_Groups/Data_Stewardship/White_Papers/WGISS_DSIG_Guidelines-For-GIS-Ready-Products-Draft_Sep2011.docx" TargetMode="External"/><Relationship Id="rId11" Type="http://schemas.openxmlformats.org/officeDocument/2006/relationships/hyperlink" Target="http://ceos.org/document_management/Working_Groups/WGISS/Interest_Groups/Data_Stewardship/Best_Practices/WGISS_DSIG_Preview-Image-Principle-v2_Jan2013.pdf" TargetMode="External"/><Relationship Id="rId5" Type="http://schemas.openxmlformats.org/officeDocument/2006/relationships/hyperlink" Target="http://ceos.org/document_management/Working_Groups/WGISS/Interest_Groups/Data_Stewardship/White_Papers/WGISS_DSIG_Browse-Survey-1997-2010_Sep2011.docx" TargetMode="External"/><Relationship Id="rId15" Type="http://schemas.openxmlformats.org/officeDocument/2006/relationships/hyperlink" Target="http://ceos.org/document_management/Working_Groups/WGISS/Interest_Groups/Data_Stewardship/Best_Practices/Preservation%20Workflow_v1.0.pdf" TargetMode="External"/><Relationship Id="rId10" Type="http://schemas.openxmlformats.org/officeDocument/2006/relationships/hyperlink" Target="http://ceos.org/document_management/Working_Groups/WGISS/Interest_Groups/Data_Stewardship/Recommendations/EO%20Data%20Preservation%20Guidelines_v1.1.pdf" TargetMode="External"/><Relationship Id="rId4" Type="http://schemas.openxmlformats.org/officeDocument/2006/relationships/hyperlink" Target="http://ceos.org/document_management/Working_Groups/WGISS/Interest_Groups/Data_Stewardship/White_Papers/WGISS_DSIG_Data-Lifecycle-Models-And-Concepts-v13-1_Apr2012.docx" TargetMode="External"/><Relationship Id="rId9" Type="http://schemas.openxmlformats.org/officeDocument/2006/relationships/hyperlink" Target="http://ceos.org/document_management/Working_Groups/WGISS/Interest_Groups/Data_Stewardship/Recommendations/EO%20Preserved%20Data%20Set%20Content_v1.0.pdf" TargetMode="External"/><Relationship Id="rId14" Type="http://schemas.openxmlformats.org/officeDocument/2006/relationships/hyperlink" Target="http://ceos.org/document_management/Working_Groups/WGISS/Interest_Groups/Data_Stewardship/Best_Practices/GenericEarthObservationDataSetConsolidationProcess_v1.0.pdf"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Mirko.Albani@esa.int" TargetMode="External"/><Relationship Id="rId2" Type="http://schemas.openxmlformats.org/officeDocument/2006/relationships/hyperlink" Target="mailto:Andrew.E.Mitchell@NASA.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17" Type="http://schemas.openxmlformats.org/officeDocument/2006/relationships/image" Target="../media/image22.jpeg"/><Relationship Id="rId2" Type="http://schemas.openxmlformats.org/officeDocument/2006/relationships/image" Target="../media/image7.jpeg"/><Relationship Id="rId16" Type="http://schemas.openxmlformats.org/officeDocument/2006/relationships/image" Target="../media/image21.jpeg"/><Relationship Id="rId1" Type="http://schemas.openxmlformats.org/officeDocument/2006/relationships/slideLayout" Target="../slideLayouts/slideLayout10.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5" Type="http://schemas.openxmlformats.org/officeDocument/2006/relationships/image" Target="../media/image2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8292611"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200" b="1" dirty="0" smtClean="0">
                <a:solidFill>
                  <a:srgbClr val="FFFFFF"/>
                </a:solidFill>
                <a:latin typeface="+mj-lt"/>
              </a:rPr>
              <a:t>WGISS Connected Data Assets</a:t>
            </a:r>
            <a:endParaRPr sz="4200" b="1" dirty="0">
              <a:solidFill>
                <a:srgbClr val="FFFFFF"/>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US" dirty="0" smtClean="0">
                <a:solidFill>
                  <a:srgbClr val="FFFFFF"/>
                </a:solidFill>
                <a:latin typeface="+mj-lt"/>
                <a:ea typeface="Arial Bold"/>
                <a:cs typeface="Arial Bold"/>
                <a:sym typeface="Arial Bold"/>
              </a:rPr>
              <a:t>Andrew Mitchell / </a:t>
            </a:r>
            <a:r>
              <a:rPr lang="en-US" dirty="0" err="1" smtClean="0">
                <a:solidFill>
                  <a:srgbClr val="FFFFFF"/>
                </a:solidFill>
                <a:latin typeface="+mj-lt"/>
                <a:ea typeface="Arial Bold"/>
                <a:cs typeface="Arial Bold"/>
                <a:sym typeface="Arial Bold"/>
              </a:rPr>
              <a:t>Mirko</a:t>
            </a:r>
            <a:r>
              <a:rPr lang="en-US" dirty="0" smtClean="0">
                <a:solidFill>
                  <a:srgbClr val="FFFFFF"/>
                </a:solidFill>
                <a:latin typeface="+mj-lt"/>
                <a:ea typeface="Arial Bold"/>
                <a:cs typeface="Arial Bold"/>
                <a:sym typeface="Arial Bold"/>
              </a:rPr>
              <a:t> </a:t>
            </a:r>
            <a:r>
              <a:rPr lang="en-US" dirty="0" err="1" smtClean="0">
                <a:solidFill>
                  <a:srgbClr val="FFFFFF"/>
                </a:solidFill>
                <a:latin typeface="+mj-lt"/>
                <a:ea typeface="Arial Bold"/>
                <a:cs typeface="Arial Bold"/>
                <a:sym typeface="Arial Bold"/>
              </a:rPr>
              <a:t>Albani</a:t>
            </a:r>
            <a:endParaRPr lang="en-US" dirty="0" smtClean="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US" dirty="0" smtClean="0">
                <a:solidFill>
                  <a:srgbClr val="FFFFFF"/>
                </a:solidFill>
                <a:latin typeface="+mj-lt"/>
                <a:ea typeface="Arial Bold"/>
                <a:cs typeface="Arial Bold"/>
                <a:sym typeface="Arial Bold"/>
              </a:rPr>
              <a:t>VC/WG Day</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dirty="0" smtClean="0">
                <a:solidFill>
                  <a:srgbClr val="FFFFFF"/>
                </a:solidFill>
                <a:latin typeface="+mj-lt"/>
                <a:ea typeface="Arial Bold"/>
                <a:cs typeface="Arial Bold"/>
                <a:sym typeface="Arial Bold"/>
              </a:rPr>
              <a:t>CEOS S</a:t>
            </a:r>
            <a:r>
              <a:rPr lang="en-AU" dirty="0" smtClean="0">
                <a:solidFill>
                  <a:srgbClr val="FFFFFF"/>
                </a:solidFill>
                <a:latin typeface="+mj-lt"/>
                <a:ea typeface="Arial Bold"/>
                <a:cs typeface="Arial Bold"/>
                <a:sym typeface="Arial Bold"/>
              </a:rPr>
              <a:t>IT Tech Workshop 2016</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Oxford, UK</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13</a:t>
            </a:r>
            <a:r>
              <a:rPr lang="en-AU" baseline="30000" dirty="0" smtClean="0">
                <a:solidFill>
                  <a:srgbClr val="FFFFFF"/>
                </a:solidFill>
                <a:latin typeface="+mj-lt"/>
                <a:ea typeface="Arial Bold"/>
                <a:cs typeface="Arial Bold"/>
                <a:sym typeface="Arial Bold"/>
              </a:rPr>
              <a:t>th</a:t>
            </a:r>
            <a:r>
              <a:rPr lang="en-AU" dirty="0" smtClean="0">
                <a:solidFill>
                  <a:srgbClr val="FFFFFF"/>
                </a:solidFill>
                <a:latin typeface="+mj-lt"/>
                <a:ea typeface="Arial Bold"/>
                <a:cs typeface="Arial Bold"/>
                <a:sym typeface="Arial Bold"/>
              </a:rPr>
              <a:t> </a:t>
            </a:r>
            <a:r>
              <a:rPr lang="en-AU" dirty="0" smtClean="0">
                <a:solidFill>
                  <a:srgbClr val="FFFFFF"/>
                </a:solidFill>
                <a:latin typeface="+mj-lt"/>
                <a:ea typeface="Arial Bold"/>
                <a:cs typeface="Arial Bold"/>
                <a:sym typeface="Arial Bold"/>
              </a:rPr>
              <a:t>September 2016</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en-US" altLang="ja-JP" dirty="0" smtClean="0"/>
              <a:t>Interoperability - IDN</a:t>
            </a:r>
            <a:endParaRPr lang="ja-JP" altLang="en-US" dirty="0"/>
          </a:p>
        </p:txBody>
      </p:sp>
      <p:sp>
        <p:nvSpPr>
          <p:cNvPr id="3" name="コンテンツ プレースホルダ 2"/>
          <p:cNvSpPr>
            <a:spLocks noGrp="1"/>
          </p:cNvSpPr>
          <p:nvPr>
            <p:ph idx="1"/>
          </p:nvPr>
        </p:nvSpPr>
        <p:spPr>
          <a:xfrm>
            <a:off x="296863" y="1457325"/>
            <a:ext cx="8445500" cy="1057275"/>
          </a:xfrm>
        </p:spPr>
        <p:txBody>
          <a:bodyPr/>
          <a:lstStyle/>
          <a:p>
            <a:pPr marL="0" indent="0">
              <a:buNone/>
            </a:pPr>
            <a:r>
              <a:rPr lang="en-US" altLang="ja-JP" dirty="0" smtClean="0">
                <a:solidFill>
                  <a:srgbClr val="0000CC"/>
                </a:solidFill>
              </a:rPr>
              <a:t>IDN</a:t>
            </a:r>
            <a:r>
              <a:rPr lang="en-US" altLang="ja-JP" dirty="0" smtClean="0"/>
              <a:t> </a:t>
            </a:r>
            <a:r>
              <a:rPr lang="en-US" altLang="ja-JP" dirty="0"/>
              <a:t>= </a:t>
            </a:r>
            <a:r>
              <a:rPr lang="en-US" altLang="ja-JP" u="sng" dirty="0" smtClean="0">
                <a:solidFill>
                  <a:srgbClr val="0000CC"/>
                </a:solidFill>
              </a:rPr>
              <a:t>I</a:t>
            </a:r>
            <a:r>
              <a:rPr lang="en-US" altLang="ja-JP" dirty="0" smtClean="0"/>
              <a:t>nternational </a:t>
            </a:r>
            <a:r>
              <a:rPr lang="en-US" altLang="ja-JP" u="sng" dirty="0" smtClean="0">
                <a:solidFill>
                  <a:srgbClr val="0000CC"/>
                </a:solidFill>
              </a:rPr>
              <a:t>D</a:t>
            </a:r>
            <a:r>
              <a:rPr lang="en-US" altLang="ja-JP" dirty="0" smtClean="0"/>
              <a:t>irectory </a:t>
            </a:r>
            <a:r>
              <a:rPr lang="en-US" altLang="ja-JP" u="sng" dirty="0" smtClean="0">
                <a:solidFill>
                  <a:srgbClr val="0000CC"/>
                </a:solidFill>
              </a:rPr>
              <a:t>N</a:t>
            </a:r>
            <a:r>
              <a:rPr lang="en-US" altLang="ja-JP" dirty="0" smtClean="0"/>
              <a:t>etwork</a:t>
            </a:r>
            <a:endParaRPr lang="en-US" altLang="ja-JP" dirty="0"/>
          </a:p>
          <a:p>
            <a:pPr>
              <a:buFont typeface="Wingdings" panose="05000000000000000000" pitchFamily="2" charset="2"/>
              <a:buChar char="Ø"/>
            </a:pPr>
            <a:r>
              <a:rPr lang="en-US" sz="1600" dirty="0"/>
              <a:t>An international effort developed to assist users in locating data sets, data services, and visualizations. </a:t>
            </a:r>
          </a:p>
        </p:txBody>
      </p:sp>
      <p:sp>
        <p:nvSpPr>
          <p:cNvPr id="5" name="スライド番号プレースホルダ 4"/>
          <p:cNvSpPr>
            <a:spLocks noGrp="1"/>
          </p:cNvSpPr>
          <p:nvPr>
            <p:ph type="sldNum" sz="quarter" idx="12"/>
          </p:nvPr>
        </p:nvSpPr>
        <p:spPr/>
        <p:txBody>
          <a:bodyPr/>
          <a:lstStyle/>
          <a:p>
            <a:fld id="{C238F03A-58E1-4ECA-9024-348A9A81A53D}" type="slidenum">
              <a:rPr lang="en-US" smtClean="0"/>
              <a:pPr/>
              <a:t>10</a:t>
            </a:fld>
            <a:endParaRPr lang="en-US"/>
          </a:p>
        </p:txBody>
      </p:sp>
      <p:sp>
        <p:nvSpPr>
          <p:cNvPr id="6" name="コンテンツ プレースホルダ 2"/>
          <p:cNvSpPr txBox="1">
            <a:spLocks/>
          </p:cNvSpPr>
          <p:nvPr/>
        </p:nvSpPr>
        <p:spPr>
          <a:xfrm>
            <a:off x="296863" y="1457325"/>
            <a:ext cx="5037137" cy="48641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defTabSz="914400">
              <a:buFont typeface="Arial" pitchFamily="34" charset="0"/>
              <a:buChar char="•"/>
            </a:pPr>
            <a:endParaRPr lang="en-GB" dirty="0" smtClean="0">
              <a:solidFill>
                <a:srgbClr val="0000CC"/>
              </a:solidFill>
            </a:endParaRPr>
          </a:p>
          <a:p>
            <a:pPr defTabSz="914400">
              <a:buFont typeface="Arial" pitchFamily="34" charset="0"/>
              <a:buChar char="•"/>
            </a:pPr>
            <a:endParaRPr lang="en-GB" dirty="0"/>
          </a:p>
          <a:p>
            <a:pPr defTabSz="914400">
              <a:buFont typeface="Arial" pitchFamily="34" charset="0"/>
              <a:buChar char="•"/>
            </a:pPr>
            <a:endParaRPr lang="en-GB" dirty="0" smtClean="0"/>
          </a:p>
          <a:p>
            <a:pPr defTabSz="914400">
              <a:buFont typeface="Arial" pitchFamily="34" charset="0"/>
              <a:buChar char="•"/>
            </a:pPr>
            <a:r>
              <a:rPr lang="en-US" sz="1600" dirty="0" smtClean="0"/>
              <a:t>Provides </a:t>
            </a:r>
            <a:r>
              <a:rPr lang="en-US" sz="1600" dirty="0"/>
              <a:t>free, online access to metadata on scientific data in the Earth sciences: geoscience, </a:t>
            </a:r>
            <a:r>
              <a:rPr lang="en-US" sz="1600" dirty="0" err="1"/>
              <a:t>hydrospheric</a:t>
            </a:r>
            <a:r>
              <a:rPr lang="en-US" sz="1600" dirty="0"/>
              <a:t>, </a:t>
            </a:r>
            <a:r>
              <a:rPr lang="en-US" sz="1600" dirty="0" err="1"/>
              <a:t>biospheric</a:t>
            </a:r>
            <a:r>
              <a:rPr lang="en-US" sz="1600" dirty="0"/>
              <a:t>, satellite remote sensing, and atmospheric sciences</a:t>
            </a:r>
            <a:r>
              <a:rPr lang="en-US" sz="1600" dirty="0" smtClean="0"/>
              <a:t>.</a:t>
            </a:r>
          </a:p>
          <a:p>
            <a:pPr defTabSz="914400">
              <a:buFont typeface="Arial" pitchFamily="34" charset="0"/>
              <a:buChar char="•"/>
            </a:pPr>
            <a:endParaRPr lang="en-US" sz="1600" dirty="0"/>
          </a:p>
          <a:p>
            <a:pPr defTabSz="914400">
              <a:buFont typeface="Arial" pitchFamily="34" charset="0"/>
              <a:buChar char="•"/>
            </a:pPr>
            <a:r>
              <a:rPr lang="en-US" sz="1600" dirty="0" smtClean="0"/>
              <a:t>Provides </a:t>
            </a:r>
            <a:r>
              <a:rPr lang="en-US" sz="1600" dirty="0"/>
              <a:t>clients/portals directory-level search of CEOS agencies and others who have registered their collections in the </a:t>
            </a:r>
            <a:r>
              <a:rPr lang="en-US" sz="1600" dirty="0" smtClean="0"/>
              <a:t>IDN</a:t>
            </a:r>
          </a:p>
          <a:p>
            <a:pPr defTabSz="914400">
              <a:buFont typeface="Arial" pitchFamily="34" charset="0"/>
              <a:buChar char="•"/>
            </a:pPr>
            <a:endParaRPr lang="en-US" sz="1600" dirty="0" smtClean="0">
              <a:hlinkClick r:id=""/>
            </a:endParaRPr>
          </a:p>
          <a:p>
            <a:pPr defTabSz="914400">
              <a:buFont typeface="Arial" pitchFamily="34" charset="0"/>
              <a:buChar char="•"/>
            </a:pPr>
            <a:r>
              <a:rPr lang="en-US" sz="1600" dirty="0" smtClean="0">
                <a:hlinkClick r:id=""/>
              </a:rPr>
              <a:t>http</a:t>
            </a:r>
            <a:r>
              <a:rPr lang="en-US" sz="1600" dirty="0">
                <a:hlinkClick r:id="rId3"/>
              </a:rPr>
              <a:t>://idn.ceos.org/</a:t>
            </a:r>
            <a:endParaRPr lang="en-US" sz="1600" dirty="0"/>
          </a:p>
          <a:p>
            <a:pPr defTabSz="914400">
              <a:buFont typeface="Arial" pitchFamily="34" charset="0"/>
              <a:buChar char="•"/>
            </a:pPr>
            <a:endParaRPr lang="en-US" sz="1600" dirty="0"/>
          </a:p>
        </p:txBody>
      </p:sp>
      <p:pic>
        <p:nvPicPr>
          <p:cNvPr id="9" name="Content Placeholder 10" descr="idn.tiff"/>
          <p:cNvPicPr>
            <a:picLocks noChangeAspect="1"/>
          </p:cNvPicPr>
          <p:nvPr/>
        </p:nvPicPr>
        <p:blipFill>
          <a:blip r:embed="rId4"/>
          <a:srcRect/>
          <a:stretch>
            <a:fillRect/>
          </a:stretch>
        </p:blipFill>
        <p:spPr bwMode="auto">
          <a:xfrm>
            <a:off x="5566922" y="2668587"/>
            <a:ext cx="3344155" cy="3498850"/>
          </a:xfrm>
          <a:prstGeom prst="rect">
            <a:avLst/>
          </a:prstGeom>
          <a:noFill/>
          <a:ln w="9525">
            <a:noFill/>
            <a:miter lim="800000"/>
            <a:headEnd/>
            <a:tailEnd/>
          </a:ln>
        </p:spPr>
      </p:pic>
    </p:spTree>
    <p:extLst>
      <p:ext uri="{BB962C8B-B14F-4D97-AF65-F5344CB8AC3E}">
        <p14:creationId xmlns:p14="http://schemas.microsoft.com/office/powerpoint/2010/main" val="25357966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en-US" altLang="ja-JP" dirty="0" smtClean="0"/>
              <a:t>WGISS Interoperability Standards Architecture</a:t>
            </a:r>
            <a:endParaRPr kumimoji="1" lang="ja-JP" altLang="en-US" dirty="0"/>
          </a:p>
        </p:txBody>
      </p:sp>
      <p:sp>
        <p:nvSpPr>
          <p:cNvPr id="6" name="Content Placeholder 5"/>
          <p:cNvSpPr>
            <a:spLocks noGrp="1"/>
          </p:cNvSpPr>
          <p:nvPr>
            <p:ph idx="1"/>
          </p:nvPr>
        </p:nvSpPr>
        <p:spPr>
          <a:xfrm>
            <a:off x="76200" y="1092366"/>
            <a:ext cx="3962400" cy="4340225"/>
          </a:xfrm>
        </p:spPr>
        <p:txBody>
          <a:bodyPr/>
          <a:lstStyle/>
          <a:p>
            <a:endParaRPr lang="en-GB" sz="1400" dirty="0" smtClean="0"/>
          </a:p>
          <a:p>
            <a:r>
              <a:rPr lang="en-GB" sz="1600" dirty="0"/>
              <a:t>WGISS has adopted the CEOS OpenSearch Best Practices in addition to the Open Geospatial Consortium (OGC) </a:t>
            </a:r>
            <a:r>
              <a:rPr lang="en-GB" sz="1600" dirty="0" err="1"/>
              <a:t>Catalog</a:t>
            </a:r>
            <a:r>
              <a:rPr lang="en-GB" sz="1600" dirty="0"/>
              <a:t> Services for the Web (CSW) v2.0.2 standards for searching remote sensing </a:t>
            </a:r>
            <a:r>
              <a:rPr lang="en-GB" sz="1600" dirty="0" err="1"/>
              <a:t>catalogs</a:t>
            </a:r>
            <a:r>
              <a:rPr lang="en-GB" sz="1600" dirty="0"/>
              <a:t>, both for collection and inventory information. </a:t>
            </a:r>
            <a:endParaRPr lang="en-GB" sz="1600" dirty="0" smtClean="0"/>
          </a:p>
          <a:p>
            <a:endParaRPr lang="en-GB" sz="1600" dirty="0" smtClean="0"/>
          </a:p>
          <a:p>
            <a:r>
              <a:rPr lang="en-GB" sz="1600" dirty="0" smtClean="0"/>
              <a:t>The </a:t>
            </a:r>
            <a:r>
              <a:rPr lang="en-GB" sz="1600" dirty="0" err="1"/>
              <a:t>FedEO</a:t>
            </a:r>
            <a:r>
              <a:rPr lang="en-GB" sz="1600" dirty="0"/>
              <a:t>, CWIC and IDN systems have implemented the WGISS supported standards are providing access to over 2300 collections and 76+ millions granules of EO mission data. </a:t>
            </a:r>
            <a:endParaRPr lang="en-GB" sz="1600" dirty="0" smtClean="0"/>
          </a:p>
          <a:p>
            <a:endParaRPr lang="en-US" sz="900" dirty="0"/>
          </a:p>
        </p:txBody>
      </p:sp>
      <p:sp>
        <p:nvSpPr>
          <p:cNvPr id="4" name="スライド番号プレースホルダ 3"/>
          <p:cNvSpPr>
            <a:spLocks noGrp="1"/>
          </p:cNvSpPr>
          <p:nvPr>
            <p:ph type="sldNum" sz="quarter" idx="12"/>
          </p:nvPr>
        </p:nvSpPr>
        <p:spPr/>
        <p:txBody>
          <a:bodyPr/>
          <a:lstStyle/>
          <a:p>
            <a:fld id="{C238F03A-58E1-4ECA-9024-348A9A81A53D}" type="slidenum">
              <a:rPr lang="en-US" smtClean="0"/>
              <a:pPr/>
              <a:t>11</a:t>
            </a:fld>
            <a:endParaRPr lang="en-US"/>
          </a:p>
        </p:txBody>
      </p:sp>
      <p:pic>
        <p:nvPicPr>
          <p:cNvPr id="1026" name="Picture 2" descr="C:\Users\satoko\MIURA\Business\007_利用推進技術\001_WGISS\WGISS36\WGSS-OGC-Joint\2013.09.17 - CWIC FedEO interoperability.png"/>
          <p:cNvPicPr>
            <a:picLocks noChangeAspect="1" noChangeArrowheads="1"/>
          </p:cNvPicPr>
          <p:nvPr/>
        </p:nvPicPr>
        <p:blipFill>
          <a:blip r:embed="rId2" cstate="print"/>
          <a:srcRect r="4698"/>
          <a:stretch>
            <a:fillRect/>
          </a:stretch>
        </p:blipFill>
        <p:spPr bwMode="auto">
          <a:xfrm>
            <a:off x="4071164" y="1861697"/>
            <a:ext cx="5072836" cy="3091303"/>
          </a:xfrm>
          <a:prstGeom prst="rect">
            <a:avLst/>
          </a:prstGeom>
          <a:noFill/>
        </p:spPr>
      </p:pic>
      <p:pic>
        <p:nvPicPr>
          <p:cNvPr id="5" name="Picture 2" descr="http://prajwaldesai.com/wp-content/uploads/2013/09/computer_client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1439985"/>
            <a:ext cx="1197528" cy="723106"/>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5"/>
          <p:cNvSpPr txBox="1">
            <a:spLocks/>
          </p:cNvSpPr>
          <p:nvPr/>
        </p:nvSpPr>
        <p:spPr>
          <a:xfrm>
            <a:off x="367850" y="5562600"/>
            <a:ext cx="8563830" cy="1295400"/>
          </a:xfrm>
          <a:prstGeom prst="rect">
            <a:avLst/>
          </a:prstGeom>
          <a:solidFill>
            <a:schemeClr val="accent3">
              <a:lumMod val="40000"/>
              <a:lumOff val="60000"/>
            </a:schemeClr>
          </a:solidFill>
          <a:ln>
            <a:solidFill>
              <a:schemeClr val="tx1"/>
            </a:solidFill>
          </a:ln>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r>
              <a:rPr lang="en-GB" sz="1600" dirty="0"/>
              <a:t>The IDN provides descriptions of data sets (</a:t>
            </a:r>
            <a:r>
              <a:rPr lang="en-GB" sz="1600" b="1" dirty="0">
                <a:solidFill>
                  <a:srgbClr val="0000CC"/>
                </a:solidFill>
              </a:rPr>
              <a:t>collection level</a:t>
            </a:r>
            <a:r>
              <a:rPr lang="en-GB" sz="1600" dirty="0"/>
              <a:t>) of relevance to global change research. Both the CWIC and the </a:t>
            </a:r>
            <a:r>
              <a:rPr lang="en-GB" sz="1600" dirty="0" err="1"/>
              <a:t>FedEO</a:t>
            </a:r>
            <a:r>
              <a:rPr lang="en-GB" sz="1600" dirty="0"/>
              <a:t> systems offer search of inventory data (</a:t>
            </a:r>
            <a:r>
              <a:rPr lang="en-GB" sz="1600" dirty="0">
                <a:solidFill>
                  <a:srgbClr val="0000CC"/>
                </a:solidFill>
              </a:rPr>
              <a:t>granule level</a:t>
            </a:r>
            <a:r>
              <a:rPr lang="en-GB" sz="1600" dirty="0"/>
              <a:t>) and access to the data records. A WGISS system level team will provide technical support to register data collections in the IDN and to on-board new data providers to connect their inventory systems to CWIC or </a:t>
            </a:r>
            <a:r>
              <a:rPr lang="en-GB" sz="1600" dirty="0" err="1"/>
              <a:t>FedEO</a:t>
            </a:r>
            <a:r>
              <a:rPr lang="en-GB" sz="1600" dirty="0"/>
              <a:t>. </a:t>
            </a:r>
            <a:endParaRPr lang="en-US" sz="1600" dirty="0"/>
          </a:p>
          <a:p>
            <a:pPr defTabSz="914400"/>
            <a:endParaRPr lang="en-US" sz="1100" dirty="0"/>
          </a:p>
        </p:txBody>
      </p:sp>
    </p:spTree>
    <p:extLst>
      <p:ext uri="{BB962C8B-B14F-4D97-AF65-F5344CB8AC3E}">
        <p14:creationId xmlns:p14="http://schemas.microsoft.com/office/powerpoint/2010/main" val="1323940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Counting Data </a:t>
            </a:r>
            <a:r>
              <a:rPr lang="en-US" dirty="0" smtClean="0"/>
              <a:t>Assets</a:t>
            </a:r>
            <a:endParaRPr lang="en-US" dirty="0"/>
          </a:p>
        </p:txBody>
      </p:sp>
      <p:sp>
        <p:nvSpPr>
          <p:cNvPr id="3" name="Content Placeholder 2"/>
          <p:cNvSpPr>
            <a:spLocks noGrp="1"/>
          </p:cNvSpPr>
          <p:nvPr>
            <p:ph idx="1"/>
          </p:nvPr>
        </p:nvSpPr>
        <p:spPr/>
        <p:txBody>
          <a:bodyPr/>
          <a:lstStyle/>
          <a:p>
            <a:pPr marL="0" indent="0">
              <a:buNone/>
            </a:pPr>
            <a:r>
              <a:rPr lang="en-US" sz="1600" dirty="0" smtClean="0"/>
              <a:t>Why are we counting WGISS Connected Data Assets?</a:t>
            </a:r>
          </a:p>
          <a:p>
            <a:r>
              <a:rPr lang="en-US" sz="1600" dirty="0" smtClean="0"/>
              <a:t>Need metrics - CEOS Agencies data that are searchable and accessible via WGISS supported standards</a:t>
            </a:r>
          </a:p>
          <a:p>
            <a:r>
              <a:rPr lang="en-US" sz="1600" dirty="0" smtClean="0"/>
              <a:t>CEOS contribution to GEOSS</a:t>
            </a:r>
          </a:p>
          <a:p>
            <a:pPr marL="0" indent="0">
              <a:buNone/>
            </a:pPr>
            <a:endParaRPr lang="en-US" sz="1600" dirty="0"/>
          </a:p>
          <a:p>
            <a:pPr marL="0" indent="0">
              <a:buNone/>
            </a:pPr>
            <a:r>
              <a:rPr lang="en-US" sz="1600" dirty="0" smtClean="0"/>
              <a:t>What are we counting?</a:t>
            </a:r>
          </a:p>
          <a:p>
            <a:r>
              <a:rPr lang="en-US" sz="1600" dirty="0" smtClean="0"/>
              <a:t>Collection – consists of data records of one mission, sensor, and product type and the associated knowledge;  an ensemble of some products/granules having a common focus or theme or purpose</a:t>
            </a:r>
          </a:p>
          <a:p>
            <a:r>
              <a:rPr lang="en-US" sz="1600" dirty="0" smtClean="0"/>
              <a:t>Granule - the smallest aggregation of data which is independently managed (i.e. described, inventoried);  A data collection can </a:t>
            </a:r>
            <a:r>
              <a:rPr lang="en-US" sz="1600" dirty="0" smtClean="0"/>
              <a:t>consist </a:t>
            </a:r>
            <a:r>
              <a:rPr lang="en-US" sz="1600" dirty="0" smtClean="0"/>
              <a:t>of many granules</a:t>
            </a:r>
            <a:r>
              <a:rPr lang="en-US" sz="1600" dirty="0" smtClean="0"/>
              <a:t>.</a:t>
            </a:r>
          </a:p>
          <a:p>
            <a:endParaRPr lang="en-US" sz="1600" dirty="0"/>
          </a:p>
          <a:p>
            <a:pPr marL="0" indent="0">
              <a:buNone/>
            </a:pPr>
            <a:r>
              <a:rPr lang="en-US" sz="1600" dirty="0" smtClean="0"/>
              <a:t>What are the requirements </a:t>
            </a:r>
            <a:r>
              <a:rPr lang="en-US" sz="1600" dirty="0"/>
              <a:t>to </a:t>
            </a:r>
            <a:r>
              <a:rPr lang="en-US" sz="1600" dirty="0" smtClean="0"/>
              <a:t>be counted?</a:t>
            </a:r>
          </a:p>
          <a:p>
            <a:r>
              <a:rPr lang="en-US" sz="1600" dirty="0" smtClean="0"/>
              <a:t>Collection </a:t>
            </a:r>
            <a:r>
              <a:rPr lang="en-US" sz="1600" dirty="0"/>
              <a:t>is registered in the IDN</a:t>
            </a:r>
          </a:p>
          <a:p>
            <a:r>
              <a:rPr lang="en-US" sz="1600" dirty="0"/>
              <a:t>Granule metadata can be searched using the WGISS supported standards (OGC CSW 2.0.2 or the CEOS OpenSearch BP) by independent clients; </a:t>
            </a:r>
          </a:p>
          <a:p>
            <a:r>
              <a:rPr lang="en-US" sz="1600" dirty="0"/>
              <a:t>Data needs to have an access path</a:t>
            </a:r>
          </a:p>
          <a:p>
            <a:r>
              <a:rPr lang="en-US" sz="1600" dirty="0"/>
              <a:t>No need to be part of CWIC or </a:t>
            </a:r>
            <a:r>
              <a:rPr lang="en-US" sz="1600" dirty="0" err="1"/>
              <a:t>FedEO</a:t>
            </a:r>
            <a:r>
              <a:rPr lang="en-US" sz="1600" dirty="0"/>
              <a:t>!</a:t>
            </a:r>
          </a:p>
          <a:p>
            <a:endParaRPr lang="en-US" sz="1600" dirty="0" smtClean="0"/>
          </a:p>
        </p:txBody>
      </p:sp>
    </p:spTree>
    <p:extLst>
      <p:ext uri="{BB962C8B-B14F-4D97-AF65-F5344CB8AC3E}">
        <p14:creationId xmlns:p14="http://schemas.microsoft.com/office/powerpoint/2010/main" val="1765990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Connected Data Assets</a:t>
            </a:r>
            <a:endParaRPr lang="en-US" dirty="0"/>
          </a:p>
        </p:txBody>
      </p:sp>
      <p:pic>
        <p:nvPicPr>
          <p:cNvPr id="4" name="Content Placeholder 3"/>
          <p:cNvPicPr>
            <a:picLocks noGrp="1" noChangeAspect="1"/>
          </p:cNvPicPr>
          <p:nvPr>
            <p:ph idx="1"/>
          </p:nvPr>
        </p:nvPicPr>
        <p:blipFill>
          <a:blip r:embed="rId2"/>
          <a:stretch>
            <a:fillRect/>
          </a:stretch>
        </p:blipFill>
        <p:spPr>
          <a:xfrm>
            <a:off x="296863" y="1514078"/>
            <a:ext cx="8445500" cy="4750593"/>
          </a:xfrm>
          <a:prstGeom prst="rect">
            <a:avLst/>
          </a:prstGeom>
        </p:spPr>
      </p:pic>
    </p:spTree>
    <p:extLst>
      <p:ext uri="{BB962C8B-B14F-4D97-AF65-F5344CB8AC3E}">
        <p14:creationId xmlns:p14="http://schemas.microsoft.com/office/powerpoint/2010/main" val="3492547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1" indent="0" algn="ctr">
              <a:buNone/>
            </a:pPr>
            <a:r>
              <a:rPr lang="en-US" sz="2800" u="sng" dirty="0" smtClean="0">
                <a:effectLst>
                  <a:outerShdw blurRad="38100" dist="38100" dir="2700000" algn="tl">
                    <a:srgbClr val="000000">
                      <a:alpha val="43137"/>
                    </a:srgbClr>
                  </a:outerShdw>
                </a:effectLst>
              </a:rPr>
              <a:t>System Level Team</a:t>
            </a:r>
          </a:p>
          <a:p>
            <a:pPr marL="0" lvl="1" indent="0" algn="ctr">
              <a:buNone/>
            </a:pPr>
            <a:endParaRPr lang="en-US" sz="2800" dirty="0"/>
          </a:p>
          <a:p>
            <a:pPr marL="857250" lvl="2" indent="-457200" algn="l">
              <a:buFont typeface="Wingdings" panose="05000000000000000000" pitchFamily="2" charset="2"/>
              <a:buChar char="Ø"/>
            </a:pPr>
            <a:r>
              <a:rPr lang="en-US" dirty="0"/>
              <a:t>Assistance in registering data collections</a:t>
            </a:r>
          </a:p>
          <a:p>
            <a:pPr marL="857250" lvl="2" indent="-457200" algn="l">
              <a:buFont typeface="Wingdings" panose="05000000000000000000" pitchFamily="2" charset="2"/>
              <a:buChar char="Ø"/>
            </a:pPr>
            <a:r>
              <a:rPr lang="en-US" dirty="0"/>
              <a:t>On-boarding of new data partners</a:t>
            </a:r>
          </a:p>
          <a:p>
            <a:pPr marL="857250" lvl="2" indent="-457200" algn="l">
              <a:buFont typeface="Wingdings" panose="05000000000000000000" pitchFamily="2" charset="2"/>
              <a:buChar char="Ø"/>
            </a:pPr>
            <a:r>
              <a:rPr lang="en-US" dirty="0"/>
              <a:t>Tech support for client </a:t>
            </a:r>
            <a:r>
              <a:rPr lang="en-US" dirty="0" smtClean="0"/>
              <a:t>partners</a:t>
            </a:r>
          </a:p>
          <a:p>
            <a:pPr marL="857250" lvl="2" indent="-457200" algn="l">
              <a:buFont typeface="Wingdings" panose="05000000000000000000" pitchFamily="2" charset="2"/>
              <a:buChar char="Ø"/>
            </a:pPr>
            <a:r>
              <a:rPr lang="en-US" dirty="0" smtClean="0"/>
              <a:t>Bug fixes</a:t>
            </a:r>
            <a:endParaRPr lang="en-US" dirty="0"/>
          </a:p>
          <a:p>
            <a:pPr marL="857250" lvl="2" indent="-457200" algn="l">
              <a:buFont typeface="Wingdings" panose="05000000000000000000" pitchFamily="2" charset="2"/>
              <a:buChar char="Ø"/>
            </a:pPr>
            <a:r>
              <a:rPr lang="en-US" dirty="0"/>
              <a:t>System level testing and monitoring </a:t>
            </a:r>
          </a:p>
          <a:p>
            <a:pPr marL="857250" lvl="2" indent="-457200" algn="l">
              <a:buFont typeface="Wingdings" panose="05000000000000000000" pitchFamily="2" charset="2"/>
              <a:buChar char="Ø"/>
            </a:pPr>
            <a:r>
              <a:rPr lang="en-US" dirty="0"/>
              <a:t>System level </a:t>
            </a:r>
            <a:r>
              <a:rPr lang="en-US" dirty="0" smtClean="0"/>
              <a:t>metrics</a:t>
            </a:r>
          </a:p>
          <a:p>
            <a:pPr marL="857250" lvl="2" indent="-457200" algn="l">
              <a:buFont typeface="Wingdings" panose="05000000000000000000" pitchFamily="2" charset="2"/>
              <a:buChar char="Ø"/>
            </a:pPr>
            <a:r>
              <a:rPr lang="en-US" dirty="0" smtClean="0"/>
              <a:t>Plan and implement system evolution</a:t>
            </a:r>
            <a:endParaRPr lang="en-US" dirty="0"/>
          </a:p>
          <a:p>
            <a:pPr marL="857250" lvl="2" indent="-457200" algn="l">
              <a:buFont typeface="Wingdings" panose="05000000000000000000" pitchFamily="2" charset="2"/>
              <a:buChar char="Ø"/>
            </a:pPr>
            <a:r>
              <a:rPr lang="en-US" dirty="0"/>
              <a:t>Makes stuff </a:t>
            </a:r>
            <a:r>
              <a:rPr lang="en-US" dirty="0" smtClean="0"/>
              <a:t>work well!</a:t>
            </a:r>
            <a:endParaRPr lang="en-US" dirty="0"/>
          </a:p>
          <a:p>
            <a:pPr marL="400050" lvl="2" indent="0">
              <a:buNone/>
            </a:pPr>
            <a:endParaRPr lang="en-US" dirty="0"/>
          </a:p>
        </p:txBody>
      </p:sp>
      <p:sp>
        <p:nvSpPr>
          <p:cNvPr id="4" name="Title 3"/>
          <p:cNvSpPr>
            <a:spLocks noGrp="1"/>
          </p:cNvSpPr>
          <p:nvPr>
            <p:ph type="title"/>
          </p:nvPr>
        </p:nvSpPr>
        <p:spPr/>
        <p:txBody>
          <a:bodyPr/>
          <a:lstStyle/>
          <a:p>
            <a:r>
              <a:rPr lang="en-US" dirty="0" smtClean="0"/>
              <a:t>System Level Team Responsibilities</a:t>
            </a:r>
            <a:endParaRPr lang="en-US" dirty="0"/>
          </a:p>
        </p:txBody>
      </p:sp>
      <p:pic>
        <p:nvPicPr>
          <p:cNvPr id="1026" name="Picture 2" descr="http://www.provencecloud.com/wp-content/uploads/2015/09/wpid-wp-14411636385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505200"/>
            <a:ext cx="3013075" cy="225980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99075" y="6655123"/>
            <a:ext cx="4267200" cy="200055"/>
          </a:xfrm>
          <a:prstGeom prst="rect">
            <a:avLst/>
          </a:prstGeom>
        </p:spPr>
        <p:txBody>
          <a:bodyPr wrap="square">
            <a:spAutoFit/>
          </a:bodyPr>
          <a:lstStyle/>
          <a:p>
            <a:r>
              <a:rPr lang="en-US" sz="700" dirty="0" smtClean="0"/>
              <a:t>Image Source http</a:t>
            </a:r>
            <a:r>
              <a:rPr lang="en-US" sz="700" dirty="0"/>
              <a:t>://www.provencecloud.com/infogerance/assistance-et-support-technique/</a:t>
            </a:r>
          </a:p>
        </p:txBody>
      </p:sp>
    </p:spTree>
    <p:extLst>
      <p:ext uri="{BB962C8B-B14F-4D97-AF65-F5344CB8AC3E}">
        <p14:creationId xmlns:p14="http://schemas.microsoft.com/office/powerpoint/2010/main" val="2124073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WGISS Data Stewardship </a:t>
            </a:r>
            <a:endParaRPr lang="en-US" dirty="0"/>
          </a:p>
        </p:txBody>
      </p:sp>
      <p:sp>
        <p:nvSpPr>
          <p:cNvPr id="3" name="Content Placeholder 2"/>
          <p:cNvSpPr>
            <a:spLocks noGrp="1"/>
          </p:cNvSpPr>
          <p:nvPr>
            <p:ph idx="1"/>
          </p:nvPr>
        </p:nvSpPr>
        <p:spPr>
          <a:xfrm>
            <a:off x="296863" y="1457325"/>
            <a:ext cx="8445500" cy="1971675"/>
          </a:xfrm>
        </p:spPr>
        <p:txBody>
          <a:bodyPr/>
          <a:lstStyle/>
          <a:p>
            <a:pPr marL="0" indent="0" rtl="0">
              <a:buNone/>
            </a:pPr>
            <a:r>
              <a:rPr lang="en-US" sz="1800" dirty="0"/>
              <a:t>Activities in the Data Preservation and Curation context have the purpose </a:t>
            </a:r>
            <a:r>
              <a:rPr lang="en-US" sz="1800" dirty="0" smtClean="0"/>
              <a:t>to: </a:t>
            </a:r>
          </a:p>
          <a:p>
            <a:pPr rtl="0"/>
            <a:r>
              <a:rPr lang="en-US" sz="1800" dirty="0" smtClean="0"/>
              <a:t>Enable </a:t>
            </a:r>
            <a:r>
              <a:rPr lang="en-US" sz="1800" dirty="0"/>
              <a:t>the sharing of agency investigations, developments, experiences and lessons learned relating to EO data </a:t>
            </a:r>
            <a:r>
              <a:rPr lang="en-US" sz="1800" dirty="0" smtClean="0"/>
              <a:t>stewardship. </a:t>
            </a:r>
          </a:p>
          <a:p>
            <a:pPr rtl="0"/>
            <a:r>
              <a:rPr lang="en-US" sz="1800" dirty="0" smtClean="0"/>
              <a:t>Draft </a:t>
            </a:r>
            <a:r>
              <a:rPr lang="en-US" sz="1800" dirty="0"/>
              <a:t>common cross-agency best practices or guidelines of data stewardship for possible adoption by WGISS</a:t>
            </a:r>
            <a:r>
              <a:rPr lang="en-US" sz="1800" dirty="0" smtClean="0"/>
              <a:t>.</a:t>
            </a:r>
          </a:p>
          <a:p>
            <a:pPr rtl="0"/>
            <a:endParaRPr lang="en-US" sz="1800" dirty="0"/>
          </a:p>
          <a:p>
            <a:pPr marL="0" indent="0" rtl="0">
              <a:buNone/>
            </a:pPr>
            <a:r>
              <a:rPr lang="en-US" sz="1800" dirty="0" smtClean="0"/>
              <a:t> </a:t>
            </a:r>
          </a:p>
          <a:p>
            <a:endParaRPr lang="en-US" dirty="0"/>
          </a:p>
        </p:txBody>
      </p:sp>
      <p:sp>
        <p:nvSpPr>
          <p:cNvPr id="4" name="Content Placeholder 2"/>
          <p:cNvSpPr txBox="1">
            <a:spLocks/>
          </p:cNvSpPr>
          <p:nvPr/>
        </p:nvSpPr>
        <p:spPr>
          <a:xfrm>
            <a:off x="304800" y="3514725"/>
            <a:ext cx="4114800" cy="1971675"/>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US" sz="1800" b="1" dirty="0"/>
              <a:t>White Papers and </a:t>
            </a:r>
            <a:r>
              <a:rPr lang="en-US" sz="1800" b="1" dirty="0" smtClean="0"/>
              <a:t>Reports</a:t>
            </a:r>
            <a:endParaRPr lang="en-US" sz="1800" dirty="0" smtClean="0"/>
          </a:p>
          <a:p>
            <a:r>
              <a:rPr lang="en-US" sz="1400" dirty="0" smtClean="0">
                <a:hlinkClick r:id="rId2"/>
              </a:rPr>
              <a:t>Long-Term Archive Strategies</a:t>
            </a:r>
            <a:endParaRPr lang="en-US" sz="1400" dirty="0" smtClean="0"/>
          </a:p>
          <a:p>
            <a:r>
              <a:rPr lang="en-US" sz="1400" dirty="0" smtClean="0">
                <a:hlinkClick r:id="rId3"/>
              </a:rPr>
              <a:t>Data </a:t>
            </a:r>
            <a:r>
              <a:rPr lang="en-US" sz="1400" dirty="0">
                <a:hlinkClick r:id="rId3"/>
              </a:rPr>
              <a:t>Preservation Techniques</a:t>
            </a:r>
            <a:endParaRPr lang="en-US" sz="1400" dirty="0"/>
          </a:p>
          <a:p>
            <a:r>
              <a:rPr lang="en-US" sz="1400" dirty="0">
                <a:hlinkClick r:id="rId4"/>
              </a:rPr>
              <a:t>Data Lifecycle Models and Concepts</a:t>
            </a:r>
            <a:endParaRPr lang="en-US" sz="1400" dirty="0"/>
          </a:p>
          <a:p>
            <a:r>
              <a:rPr lang="en-US" sz="1400" dirty="0">
                <a:hlinkClick r:id="rId5"/>
              </a:rPr>
              <a:t>Browse Survey 1997-2010</a:t>
            </a:r>
            <a:endParaRPr lang="en-US" sz="1400" dirty="0"/>
          </a:p>
          <a:p>
            <a:r>
              <a:rPr lang="en-US" sz="1400" dirty="0">
                <a:hlinkClick r:id="rId6"/>
              </a:rPr>
              <a:t>Guidelines for GIS-Ready Products</a:t>
            </a:r>
            <a:endParaRPr lang="en-US" sz="1400" dirty="0"/>
          </a:p>
          <a:p>
            <a:r>
              <a:rPr lang="en-US" sz="1400" dirty="0">
                <a:hlinkClick r:id="rId7"/>
              </a:rPr>
              <a:t>Browse Guidelines Document (version 2)</a:t>
            </a:r>
            <a:endParaRPr lang="en-US" sz="1400" dirty="0"/>
          </a:p>
          <a:p>
            <a:r>
              <a:rPr lang="en-US" sz="1400" dirty="0">
                <a:hlinkClick r:id="rId8"/>
              </a:rPr>
              <a:t>Offline Media Trade Study</a:t>
            </a:r>
            <a:endParaRPr lang="en-US" sz="1400" dirty="0"/>
          </a:p>
          <a:p>
            <a:pPr defTabSz="914400" rtl="0"/>
            <a:endParaRPr lang="en-US" sz="1800" dirty="0" smtClean="0"/>
          </a:p>
          <a:p>
            <a:pPr marL="0" indent="0" defTabSz="914400" rtl="0">
              <a:buFont typeface="Arial"/>
              <a:buNone/>
            </a:pPr>
            <a:r>
              <a:rPr lang="en-US" sz="1800" dirty="0" smtClean="0"/>
              <a:t> </a:t>
            </a:r>
          </a:p>
          <a:p>
            <a:pPr defTabSz="914400"/>
            <a:endParaRPr lang="en-US" dirty="0"/>
          </a:p>
        </p:txBody>
      </p:sp>
      <p:sp>
        <p:nvSpPr>
          <p:cNvPr id="5" name="Content Placeholder 2"/>
          <p:cNvSpPr txBox="1">
            <a:spLocks/>
          </p:cNvSpPr>
          <p:nvPr/>
        </p:nvSpPr>
        <p:spPr>
          <a:xfrm>
            <a:off x="4495800" y="3505200"/>
            <a:ext cx="4572000" cy="1971675"/>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US" sz="1800" b="1" dirty="0"/>
              <a:t>Best Practices and Recommendations</a:t>
            </a:r>
            <a:endParaRPr lang="en-US" sz="1800" dirty="0"/>
          </a:p>
          <a:p>
            <a:r>
              <a:rPr lang="en-US" sz="1400" dirty="0">
                <a:hlinkClick r:id="rId9"/>
              </a:rPr>
              <a:t>EO Preserved Data Set Content</a:t>
            </a:r>
            <a:endParaRPr lang="en-US" sz="1400" dirty="0"/>
          </a:p>
          <a:p>
            <a:r>
              <a:rPr lang="en-US" sz="1400" dirty="0">
                <a:hlinkClick r:id="rId10" tooltip="EO Data Preservation Guidelins"/>
              </a:rPr>
              <a:t>EO Data Preservation Guidelines</a:t>
            </a:r>
            <a:endParaRPr lang="en-US" sz="1400" dirty="0"/>
          </a:p>
          <a:p>
            <a:r>
              <a:rPr lang="en-US" sz="1400" dirty="0">
                <a:hlinkClick r:id="rId11"/>
              </a:rPr>
              <a:t>Preview Image Principle</a:t>
            </a:r>
            <a:endParaRPr lang="en-US" sz="1400" dirty="0"/>
          </a:p>
          <a:p>
            <a:r>
              <a:rPr lang="en-US" sz="1400" dirty="0">
                <a:hlinkClick r:id="rId12"/>
              </a:rPr>
              <a:t>Data Management Statement</a:t>
            </a:r>
            <a:endParaRPr lang="en-US" sz="1400" dirty="0"/>
          </a:p>
          <a:p>
            <a:r>
              <a:rPr lang="en-US" sz="1400" dirty="0">
                <a:hlinkClick r:id="rId13" tooltip="Persistent Identifiers v 1.1"/>
              </a:rPr>
              <a:t>CEOS Persistent Identifier Best Practices</a:t>
            </a:r>
            <a:endParaRPr lang="en-US" sz="1400" dirty="0"/>
          </a:p>
          <a:p>
            <a:r>
              <a:rPr lang="en-US" sz="1400" dirty="0">
                <a:hlinkClick r:id="rId14" tooltip="Generic Earth Obseveration Data Set Consolidation Process"/>
              </a:rPr>
              <a:t>Generic Earth Observation Data Set Consolidation Process</a:t>
            </a:r>
            <a:endParaRPr lang="en-US" sz="1400" dirty="0"/>
          </a:p>
          <a:p>
            <a:r>
              <a:rPr lang="en-US" sz="1400" dirty="0">
                <a:hlinkClick r:id="rId15" tooltip="Preservation Workflow"/>
              </a:rPr>
              <a:t>Long Term Preservation of Earth Observation Space Data:  Preservation Workflow</a:t>
            </a:r>
            <a:endParaRPr lang="en-US" sz="1400" dirty="0"/>
          </a:p>
          <a:p>
            <a:r>
              <a:rPr lang="en-US" sz="1400" dirty="0">
                <a:hlinkClick r:id="rId16" tooltip="EO DSIG  Glossary"/>
              </a:rPr>
              <a:t>Long-Term Preservation of Earth Observation Space Data: Glossary of Acronyms and Terms</a:t>
            </a:r>
            <a:endParaRPr lang="en-US" sz="1400" dirty="0"/>
          </a:p>
          <a:p>
            <a:pPr marL="0" indent="0" defTabSz="914400" rtl="0">
              <a:buFont typeface="Arial"/>
              <a:buNone/>
            </a:pPr>
            <a:r>
              <a:rPr lang="en-US" sz="1800" dirty="0" smtClean="0"/>
              <a:t> </a:t>
            </a:r>
          </a:p>
          <a:p>
            <a:pPr defTabSz="914400"/>
            <a:endParaRPr lang="en-US" dirty="0"/>
          </a:p>
        </p:txBody>
      </p:sp>
    </p:spTree>
    <p:extLst>
      <p:ext uri="{BB962C8B-B14F-4D97-AF65-F5344CB8AC3E}">
        <p14:creationId xmlns:p14="http://schemas.microsoft.com/office/powerpoint/2010/main" val="1171388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1638" y="76200"/>
            <a:ext cx="7396162" cy="501650"/>
          </a:xfrm>
        </p:spPr>
        <p:txBody>
          <a:bodyPr/>
          <a:lstStyle/>
          <a:p>
            <a:pPr lvl="0" algn="ctr"/>
            <a:r>
              <a:rPr lang="en-US" dirty="0" smtClean="0"/>
              <a:t>Technology Exploration </a:t>
            </a:r>
            <a:br>
              <a:rPr lang="en-US" dirty="0" smtClean="0"/>
            </a:br>
            <a:r>
              <a:rPr lang="en-US" dirty="0" smtClean="0"/>
              <a:t>Webinars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altLang="ja-JP" dirty="0"/>
              <a:t>Big Data, HPC and Cloud Computing</a:t>
            </a:r>
          </a:p>
          <a:p>
            <a:pPr marL="914400" lvl="1" indent="-514350">
              <a:buFont typeface="+mj-lt"/>
              <a:buAutoNum type="alphaLcPeriod"/>
            </a:pPr>
            <a:r>
              <a:rPr lang="en-US" altLang="ja-JP" sz="1800" dirty="0"/>
              <a:t>What CEOS needs? CEOS Challenges</a:t>
            </a:r>
          </a:p>
          <a:p>
            <a:pPr marL="914400" lvl="1" indent="-514350">
              <a:buFont typeface="+mj-lt"/>
              <a:buAutoNum type="alphaLcPeriod"/>
            </a:pPr>
            <a:r>
              <a:rPr lang="en-US" altLang="ja-JP" sz="1800" dirty="0"/>
              <a:t>Distributed data centers</a:t>
            </a:r>
          </a:p>
          <a:p>
            <a:pPr marL="914400" lvl="1" indent="-514350">
              <a:buFont typeface="+mj-lt"/>
              <a:buAutoNum type="alphaLcPeriod"/>
            </a:pPr>
            <a:r>
              <a:rPr lang="en-US" altLang="ja-JP" sz="1800" dirty="0"/>
              <a:t>Data processing (</a:t>
            </a:r>
            <a:r>
              <a:rPr lang="en-US" altLang="ja-JP" sz="1800" dirty="0" err="1"/>
              <a:t>incl</a:t>
            </a:r>
            <a:r>
              <a:rPr lang="en-US" altLang="ja-JP" sz="1800" dirty="0"/>
              <a:t>, Data cube)</a:t>
            </a:r>
          </a:p>
          <a:p>
            <a:pPr marL="914400" lvl="1" indent="-514350">
              <a:buFont typeface="+mj-lt"/>
              <a:buAutoNum type="alphaLcPeriod"/>
            </a:pPr>
            <a:r>
              <a:rPr lang="en-US" altLang="ja-JP" sz="1800" dirty="0"/>
              <a:t>Data distribution</a:t>
            </a:r>
          </a:p>
          <a:p>
            <a:pPr marL="914400" lvl="1" indent="-514350">
              <a:buFont typeface="+mj-lt"/>
              <a:buAutoNum type="alphaLcPeriod"/>
            </a:pPr>
            <a:r>
              <a:rPr lang="en-US" altLang="ja-JP" sz="1800" dirty="0"/>
              <a:t>Data Analysis</a:t>
            </a:r>
          </a:p>
          <a:p>
            <a:pPr marL="914400" lvl="1" indent="-514350">
              <a:buFont typeface="+mj-lt"/>
              <a:buAutoNum type="alphaLcPeriod"/>
            </a:pPr>
            <a:r>
              <a:rPr lang="en-US" altLang="ja-JP" sz="1800" dirty="0"/>
              <a:t>API and use of standards </a:t>
            </a:r>
            <a:endParaRPr lang="en-US" altLang="ja-JP" sz="1800" dirty="0" smtClean="0"/>
          </a:p>
          <a:p>
            <a:pPr marL="914400" lvl="1" indent="-514350">
              <a:buFont typeface="+mj-lt"/>
              <a:buAutoNum type="alphaLcPeriod"/>
            </a:pPr>
            <a:r>
              <a:rPr lang="en-US" altLang="ja-JP" sz="1800" dirty="0" smtClean="0"/>
              <a:t>Network </a:t>
            </a:r>
            <a:r>
              <a:rPr lang="en-US" altLang="ja-JP" sz="1800" dirty="0"/>
              <a:t>(bandwidth, application)</a:t>
            </a:r>
          </a:p>
          <a:p>
            <a:pPr marL="914400" lvl="1" indent="-514350">
              <a:buFont typeface="+mj-lt"/>
              <a:buAutoNum type="alphaLcPeriod"/>
            </a:pPr>
            <a:r>
              <a:rPr lang="en-US" altLang="ja-JP" sz="1800" dirty="0"/>
              <a:t>Advantages and disadvantages</a:t>
            </a:r>
          </a:p>
          <a:p>
            <a:pPr marL="514350" indent="-514350">
              <a:buFont typeface="+mj-lt"/>
              <a:buAutoNum type="arabicPeriod"/>
            </a:pPr>
            <a:r>
              <a:rPr lang="en-US" altLang="ja-JP" dirty="0"/>
              <a:t>Searching for free satellite data from CEOS agencies</a:t>
            </a:r>
          </a:p>
          <a:p>
            <a:pPr marL="914400" lvl="1" indent="-514350">
              <a:buFont typeface="+mj-lt"/>
              <a:buAutoNum type="alphaLcPeriod"/>
            </a:pPr>
            <a:r>
              <a:rPr lang="en-US" altLang="ja-JP" sz="1800" dirty="0"/>
              <a:t>In suitable forms (related to FAD)</a:t>
            </a:r>
          </a:p>
          <a:p>
            <a:pPr marL="514350" indent="-514350">
              <a:buFont typeface="+mj-lt"/>
              <a:buAutoNum type="arabicPeriod"/>
            </a:pPr>
            <a:r>
              <a:rPr lang="en-US" altLang="ja-JP" dirty="0"/>
              <a:t>GCMD/IDN Keywords – what are they, how to add to these lists</a:t>
            </a:r>
          </a:p>
        </p:txBody>
      </p:sp>
      <p:pic>
        <p:nvPicPr>
          <p:cNvPr id="2050" name="Picture 2" descr="https://cdn2.iconfinder.com/data/icons/university-set-3/512/19-5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600200"/>
            <a:ext cx="2660650" cy="26606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0" y="6657945"/>
            <a:ext cx="5410200" cy="200055"/>
          </a:xfrm>
          <a:prstGeom prst="rect">
            <a:avLst/>
          </a:prstGeom>
        </p:spPr>
        <p:txBody>
          <a:bodyPr wrap="square">
            <a:spAutoFit/>
          </a:bodyPr>
          <a:lstStyle/>
          <a:p>
            <a:r>
              <a:rPr lang="en-US" sz="700" dirty="0" smtClean="0"/>
              <a:t>Source Image https</a:t>
            </a:r>
            <a:r>
              <a:rPr lang="en-US" sz="700" dirty="0"/>
              <a:t>://www.iconfinder.com/icons/730862/blackboard_classoom_education_school_students_teacher_teaching_icon</a:t>
            </a:r>
          </a:p>
        </p:txBody>
      </p:sp>
      <p:sp>
        <p:nvSpPr>
          <p:cNvPr id="5" name="TextBox 4"/>
          <p:cNvSpPr txBox="1"/>
          <p:nvPr/>
        </p:nvSpPr>
        <p:spPr>
          <a:xfrm rot="19761454">
            <a:off x="5227576" y="2479271"/>
            <a:ext cx="4170370"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3200" b="1" i="0" u="none" strike="noStrike" cap="none" spc="0" normalizeH="0" baseline="0" dirty="0" smtClean="0">
                <a:ln>
                  <a:noFill/>
                </a:ln>
                <a:solidFill>
                  <a:srgbClr val="FF0000"/>
                </a:solidFill>
                <a:effectLst/>
                <a:uFillTx/>
              </a:rPr>
              <a:t>Along with WGCAPD</a:t>
            </a:r>
            <a:endParaRPr kumimoji="0" lang="en-US" sz="3200" b="1" i="0" u="none" strike="noStrike" cap="none" spc="0" normalizeH="0" baseline="0" dirty="0">
              <a:ln>
                <a:noFill/>
              </a:ln>
              <a:solidFill>
                <a:srgbClr val="FF0000"/>
              </a:solidFill>
              <a:effectLst/>
              <a:uFillTx/>
            </a:endParaRPr>
          </a:p>
        </p:txBody>
      </p:sp>
    </p:spTree>
    <p:extLst>
      <p:ext uri="{BB962C8B-B14F-4D97-AF65-F5344CB8AC3E}">
        <p14:creationId xmlns:p14="http://schemas.microsoft.com/office/powerpoint/2010/main" val="394954865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1638" y="76200"/>
            <a:ext cx="7396162" cy="501650"/>
          </a:xfrm>
        </p:spPr>
        <p:txBody>
          <a:bodyPr/>
          <a:lstStyle/>
          <a:p>
            <a:pPr lvl="0" algn="ctr"/>
            <a:r>
              <a:rPr lang="en-US" dirty="0" smtClean="0"/>
              <a:t>Technology Exploration </a:t>
            </a:r>
            <a:br>
              <a:rPr lang="en-US" dirty="0" smtClean="0"/>
            </a:br>
            <a:r>
              <a:rPr lang="en-US" dirty="0" smtClean="0"/>
              <a:t>Webinars</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4"/>
            </a:pPr>
            <a:r>
              <a:rPr lang="en-US" altLang="ja-JP" dirty="0"/>
              <a:t>Search Relevancy for Collection searches </a:t>
            </a:r>
          </a:p>
          <a:p>
            <a:pPr marL="514350" indent="-514350">
              <a:buFont typeface="+mj-lt"/>
              <a:buAutoNum type="arabicPeriod" startAt="4"/>
            </a:pPr>
            <a:r>
              <a:rPr lang="en-US" altLang="ja-JP" dirty="0"/>
              <a:t>Data Quality </a:t>
            </a:r>
            <a:r>
              <a:rPr lang="en-US" altLang="ja-JP" dirty="0" smtClean="0"/>
              <a:t>Semantics</a:t>
            </a:r>
            <a:endParaRPr lang="en-US" altLang="ja-JP" dirty="0"/>
          </a:p>
          <a:p>
            <a:pPr marL="914400" lvl="1" indent="-514350">
              <a:buFont typeface="+mj-lt"/>
              <a:buAutoNum type="alphaLcPeriod"/>
            </a:pPr>
            <a:r>
              <a:rPr lang="en-US" altLang="ja-JP" sz="1800" dirty="0"/>
              <a:t>Augmentation of meta data</a:t>
            </a:r>
          </a:p>
          <a:p>
            <a:pPr marL="514350" indent="-514350">
              <a:buFont typeface="+mj-lt"/>
              <a:buAutoNum type="arabicPeriod" startAt="4"/>
            </a:pPr>
            <a:r>
              <a:rPr kumimoji="1" lang="en-US" altLang="ja-JP" dirty="0"/>
              <a:t>Visualization of Data</a:t>
            </a:r>
          </a:p>
          <a:p>
            <a:pPr marL="914400" lvl="1" indent="-514350">
              <a:buFont typeface="+mj-lt"/>
              <a:buAutoNum type="alphaLcPeriod"/>
            </a:pPr>
            <a:r>
              <a:rPr lang="en-US" altLang="ja-JP" sz="1800" dirty="0"/>
              <a:t>Web-based visualization</a:t>
            </a:r>
            <a:endParaRPr kumimoji="1" lang="en-US" altLang="ja-JP" sz="1800" dirty="0"/>
          </a:p>
          <a:p>
            <a:pPr marL="914400" lvl="1" indent="-514350">
              <a:buFont typeface="+mj-lt"/>
              <a:buAutoNum type="alphaLcPeriod"/>
            </a:pPr>
            <a:r>
              <a:rPr kumimoji="1" lang="en-US" altLang="ja-JP" sz="1800" dirty="0"/>
              <a:t>Volume rendering</a:t>
            </a:r>
          </a:p>
          <a:p>
            <a:pPr marL="914400" lvl="1" indent="-514350">
              <a:buFont typeface="+mj-lt"/>
              <a:buAutoNum type="alphaLcPeriod"/>
            </a:pPr>
            <a:r>
              <a:rPr lang="en-US" altLang="ja-JP" sz="1800" dirty="0"/>
              <a:t>Tiling </a:t>
            </a:r>
          </a:p>
          <a:p>
            <a:pPr marL="914400" lvl="1" indent="-514350">
              <a:buFont typeface="+mj-lt"/>
              <a:buAutoNum type="alphaLcPeriod"/>
            </a:pPr>
            <a:r>
              <a:rPr lang="en-US" altLang="ja-JP" sz="1800" dirty="0"/>
              <a:t>Augmented Reality</a:t>
            </a:r>
          </a:p>
          <a:p>
            <a:pPr marL="514350" indent="-514350">
              <a:buFont typeface="+mj-lt"/>
              <a:buAutoNum type="arabicPeriod" startAt="4"/>
            </a:pPr>
            <a:r>
              <a:rPr kumimoji="1" lang="en-US" altLang="ja-JP" dirty="0"/>
              <a:t>Using authentication/SSO</a:t>
            </a:r>
          </a:p>
          <a:p>
            <a:pPr marL="514350" indent="-514350">
              <a:buFont typeface="+mj-lt"/>
              <a:buAutoNum type="arabicPeriod" startAt="4"/>
            </a:pPr>
            <a:r>
              <a:rPr lang="en-US" altLang="ja-JP" dirty="0"/>
              <a:t>M</a:t>
            </a:r>
            <a:r>
              <a:rPr kumimoji="1" lang="en-US" altLang="ja-JP" dirty="0"/>
              <a:t>etrics of usage,  </a:t>
            </a:r>
            <a:r>
              <a:rPr lang="en-US" altLang="ja-JP" dirty="0"/>
              <a:t>metrics </a:t>
            </a:r>
            <a:r>
              <a:rPr kumimoji="1" lang="en-US" altLang="ja-JP" dirty="0"/>
              <a:t>of datasets</a:t>
            </a:r>
          </a:p>
          <a:p>
            <a:pPr marL="514350" indent="-514350">
              <a:buFont typeface="+mj-lt"/>
              <a:buAutoNum type="arabicPeriod" startAt="4"/>
            </a:pPr>
            <a:r>
              <a:rPr kumimoji="1" lang="en-US" altLang="ja-JP" dirty="0"/>
              <a:t>Crowd Sourcing</a:t>
            </a:r>
            <a:endParaRPr kumimoji="1" lang="ja-JP" altLang="en-US" dirty="0"/>
          </a:p>
        </p:txBody>
      </p:sp>
      <p:pic>
        <p:nvPicPr>
          <p:cNvPr id="3074" name="Picture 2" descr="http://blog.atomiclearning.com/highed/sites/blogs.atomiclearning.com/files/images/bigstock-lightbulb-vect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2286000"/>
            <a:ext cx="2153697" cy="332387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19800" y="6596929"/>
            <a:ext cx="4572000" cy="200055"/>
          </a:xfrm>
          <a:prstGeom prst="rect">
            <a:avLst/>
          </a:prstGeom>
        </p:spPr>
        <p:txBody>
          <a:bodyPr>
            <a:spAutoFit/>
          </a:bodyPr>
          <a:lstStyle/>
          <a:p>
            <a:r>
              <a:rPr lang="en-US" sz="700" dirty="0" smtClean="0"/>
              <a:t>Image Source http</a:t>
            </a:r>
            <a:r>
              <a:rPr lang="en-US" sz="700" dirty="0"/>
              <a:t>://blog.atomiclearning.com/tags/tags/taxonomy/term/200</a:t>
            </a:r>
          </a:p>
        </p:txBody>
      </p:sp>
    </p:spTree>
    <p:extLst>
      <p:ext uri="{BB962C8B-B14F-4D97-AF65-F5344CB8AC3E}">
        <p14:creationId xmlns:p14="http://schemas.microsoft.com/office/powerpoint/2010/main" val="13568872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447800" y="1295400"/>
            <a:ext cx="7367781" cy="1344800"/>
          </a:xfrm>
        </p:spPr>
        <p:txBody>
          <a:bodyPr/>
          <a:lstStyle/>
          <a:p>
            <a:r>
              <a:rPr lang="en-GB" dirty="0" smtClean="0"/>
              <a:t>WGISS </a:t>
            </a:r>
            <a:r>
              <a:rPr lang="en-GB" dirty="0" smtClean="0"/>
              <a:t>Connected Data Assets </a:t>
            </a:r>
            <a:br>
              <a:rPr lang="en-GB" dirty="0" smtClean="0"/>
            </a:br>
            <a:r>
              <a:rPr lang="en-GB" dirty="0" smtClean="0"/>
              <a:t>Architecture Discussion </a:t>
            </a:r>
            <a:endParaRPr lang="en-GB" dirty="0"/>
          </a:p>
        </p:txBody>
      </p:sp>
      <p:sp>
        <p:nvSpPr>
          <p:cNvPr id="20" name="Subtitle 2"/>
          <p:cNvSpPr txBox="1">
            <a:spLocks/>
          </p:cNvSpPr>
          <p:nvPr/>
        </p:nvSpPr>
        <p:spPr>
          <a:xfrm>
            <a:off x="6324600" y="1676400"/>
            <a:ext cx="2632402" cy="1093787"/>
          </a:xfrm>
          <a:prstGeom prst="rect">
            <a:avLst/>
          </a:prstGeom>
        </p:spPr>
        <p:txBody>
          <a:bodyPr/>
          <a:lstStyle>
            <a:lvl1pPr marL="0" indent="0">
              <a:spcBef>
                <a:spcPts val="500"/>
              </a:spcBef>
              <a:buSzPct val="100000"/>
              <a:buFont typeface="Arial"/>
              <a:buNone/>
              <a:defRPr sz="1800">
                <a:solidFill>
                  <a:schemeClr val="bg1"/>
                </a:solidFill>
                <a:latin typeface="Century Gothic" pitchFamily="34" charset="0"/>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defTabSz="914400"/>
            <a:endParaRPr lang="en-GB" sz="1600" dirty="0">
              <a:solidFill>
                <a:srgbClr val="FFFF00"/>
              </a:solidFill>
            </a:endParaRPr>
          </a:p>
        </p:txBody>
      </p:sp>
      <p:pic>
        <p:nvPicPr>
          <p:cNvPr id="1030" name="Picture 6" descr="Image result for pick a do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2136" y="5029200"/>
            <a:ext cx="4245864" cy="179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96030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62200" y="188913"/>
            <a:ext cx="6705600" cy="501650"/>
          </a:xfrm>
        </p:spPr>
        <p:txBody>
          <a:bodyPr/>
          <a:lstStyle/>
          <a:p>
            <a:pPr algn="ctr"/>
            <a:r>
              <a:rPr kumimoji="1" lang="en-US" altLang="ja-JP" dirty="0" smtClean="0"/>
              <a:t>Current Issues </a:t>
            </a:r>
            <a:endParaRPr kumimoji="1" lang="ja-JP" altLang="en-US" dirty="0"/>
          </a:p>
        </p:txBody>
      </p:sp>
      <p:sp>
        <p:nvSpPr>
          <p:cNvPr id="4" name="スライド番号プレースホルダ 3"/>
          <p:cNvSpPr>
            <a:spLocks noGrp="1"/>
          </p:cNvSpPr>
          <p:nvPr>
            <p:ph type="sldNum" sz="quarter" idx="12"/>
          </p:nvPr>
        </p:nvSpPr>
        <p:spPr/>
        <p:txBody>
          <a:bodyPr/>
          <a:lstStyle/>
          <a:p>
            <a:fld id="{C238F03A-58E1-4ECA-9024-348A9A81A53D}" type="slidenum">
              <a:rPr lang="en-US" smtClean="0"/>
              <a:pPr/>
              <a:t>19</a:t>
            </a:fld>
            <a:endParaRPr lang="en-US" dirty="0"/>
          </a:p>
        </p:txBody>
      </p:sp>
      <p:pic>
        <p:nvPicPr>
          <p:cNvPr id="1026" name="Picture 2" descr="C:\Users\satoko\MIURA\Business\007_利用推進技術\001_WGISS\WGISS36\WGSS-OGC-Joint\2013.09.17 - CWIC FedEO interoperability.png"/>
          <p:cNvPicPr>
            <a:picLocks noChangeAspect="1" noChangeArrowheads="1"/>
          </p:cNvPicPr>
          <p:nvPr/>
        </p:nvPicPr>
        <p:blipFill>
          <a:blip r:embed="rId2" cstate="print"/>
          <a:srcRect r="4698"/>
          <a:stretch>
            <a:fillRect/>
          </a:stretch>
        </p:blipFill>
        <p:spPr bwMode="auto">
          <a:xfrm>
            <a:off x="2590800" y="2359908"/>
            <a:ext cx="6336215" cy="3739821"/>
          </a:xfrm>
          <a:prstGeom prst="rect">
            <a:avLst/>
          </a:prstGeom>
          <a:noFill/>
        </p:spPr>
      </p:pic>
      <p:sp>
        <p:nvSpPr>
          <p:cNvPr id="3" name="Rectangle 2"/>
          <p:cNvSpPr/>
          <p:nvPr/>
        </p:nvSpPr>
        <p:spPr>
          <a:xfrm>
            <a:off x="385315" y="6230730"/>
            <a:ext cx="8434026" cy="461665"/>
          </a:xfrm>
          <a:prstGeom prst="rect">
            <a:avLst/>
          </a:prstGeom>
        </p:spPr>
        <p:txBody>
          <a:bodyPr wrap="square">
            <a:spAutoFit/>
          </a:bodyPr>
          <a:lstStyle/>
          <a:p>
            <a:r>
              <a:rPr kumimoji="1" lang="en-US" altLang="ja-JP" sz="2400" b="1" dirty="0" smtClean="0"/>
              <a:t>Not easily understandable outside </a:t>
            </a:r>
            <a:r>
              <a:rPr kumimoji="1" lang="en-US" altLang="ja-JP" sz="2400" b="1" dirty="0"/>
              <a:t>(and </a:t>
            </a:r>
            <a:r>
              <a:rPr kumimoji="1" lang="en-US" altLang="ja-JP" sz="2400" b="1" dirty="0" smtClean="0"/>
              <a:t>inside?) WGISS</a:t>
            </a:r>
            <a:endParaRPr kumimoji="1" lang="en-US" altLang="ja-JP" sz="2400" b="1" dirty="0"/>
          </a:p>
        </p:txBody>
      </p:sp>
      <p:sp>
        <p:nvSpPr>
          <p:cNvPr id="6" name="テキスト ボックス 4"/>
          <p:cNvSpPr txBox="1"/>
          <p:nvPr/>
        </p:nvSpPr>
        <p:spPr>
          <a:xfrm>
            <a:off x="1846432" y="332432"/>
            <a:ext cx="1734968" cy="369332"/>
          </a:xfrm>
          <a:prstGeom prst="rect">
            <a:avLst/>
          </a:prstGeom>
          <a:noFill/>
        </p:spPr>
        <p:txBody>
          <a:bodyPr wrap="none" rtlCol="0">
            <a:spAutoFit/>
          </a:bodyPr>
          <a:lstStyle/>
          <a:p>
            <a:r>
              <a:rPr kumimoji="1" lang="en-US" altLang="ja-JP" i="1" dirty="0" smtClean="0">
                <a:solidFill>
                  <a:srgbClr val="FFCCCC"/>
                </a:solidFill>
                <a:latin typeface="+mj-lt"/>
                <a:cs typeface="Times New Roman" pitchFamily="18" charset="0"/>
              </a:rPr>
              <a:t>For discussion</a:t>
            </a:r>
            <a:endParaRPr kumimoji="1" lang="ja-JP" altLang="en-US" i="1" dirty="0">
              <a:solidFill>
                <a:srgbClr val="FFCCCC"/>
              </a:solidFill>
              <a:latin typeface="+mj-lt"/>
              <a:cs typeface="Times New Roman" pitchFamily="18" charset="0"/>
            </a:endParaRPr>
          </a:p>
        </p:txBody>
      </p:sp>
      <p:pic>
        <p:nvPicPr>
          <p:cNvPr id="2050" name="Picture 2" descr="Image result for which do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26416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038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2</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CEOS Work Plan 2016-2018</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7" name="TextBox 6"/>
          <p:cNvSpPr txBox="1"/>
          <p:nvPr/>
        </p:nvSpPr>
        <p:spPr>
          <a:xfrm>
            <a:off x="218570" y="1287499"/>
            <a:ext cx="8831299" cy="5355312"/>
          </a:xfrm>
          <a:prstGeom prst="rect">
            <a:avLst/>
          </a:prstGeom>
          <a:noFill/>
        </p:spPr>
        <p:txBody>
          <a:bodyPr wrap="square" rtlCol="0">
            <a:spAutoFit/>
          </a:bodyPr>
          <a:lstStyle/>
          <a:p>
            <a:pPr lvl="0"/>
            <a:r>
              <a:rPr lang="en-US" dirty="0"/>
              <a:t>In the </a:t>
            </a:r>
            <a:r>
              <a:rPr lang="en-US" b="1" i="1" u="sng" dirty="0"/>
              <a:t>CEOS Work Plan 2016-2018</a:t>
            </a:r>
            <a:r>
              <a:rPr lang="en-US" dirty="0"/>
              <a:t>, </a:t>
            </a:r>
          </a:p>
          <a:p>
            <a:r>
              <a:rPr lang="en-US" b="1" dirty="0"/>
              <a:t> </a:t>
            </a:r>
            <a:endParaRPr lang="en-US" dirty="0"/>
          </a:p>
          <a:p>
            <a:endParaRPr lang="en-US" dirty="0"/>
          </a:p>
          <a:p>
            <a:pPr lvl="2"/>
            <a:r>
              <a:rPr lang="en-US" b="1" dirty="0"/>
              <a:t>DATA-2</a:t>
            </a:r>
            <a:r>
              <a:rPr lang="en-US" dirty="0"/>
              <a:t>: Full representation of CEOS Agency datasets in the IDN and accessible via </a:t>
            </a:r>
            <a:r>
              <a:rPr lang="en-US" dirty="0" smtClean="0"/>
              <a:t>WGISS Interoperable Standards</a:t>
            </a:r>
            <a:endParaRPr lang="en-US" dirty="0"/>
          </a:p>
          <a:p>
            <a:pPr lvl="3"/>
            <a:r>
              <a:rPr lang="en-US" b="1" dirty="0"/>
              <a:t>Status: </a:t>
            </a:r>
            <a:r>
              <a:rPr lang="en-US" b="1" i="1" dirty="0">
                <a:solidFill>
                  <a:srgbClr val="FF0000"/>
                </a:solidFill>
              </a:rPr>
              <a:t>WGISS began discussions with </a:t>
            </a:r>
            <a:r>
              <a:rPr lang="en-US" b="1" i="1" dirty="0" smtClean="0">
                <a:solidFill>
                  <a:srgbClr val="FF0000"/>
                </a:solidFill>
              </a:rPr>
              <a:t>ISRO and the </a:t>
            </a:r>
            <a:r>
              <a:rPr lang="en-US" b="1" i="1" dirty="0">
                <a:solidFill>
                  <a:srgbClr val="FF0000"/>
                </a:solidFill>
              </a:rPr>
              <a:t>following Australian centers in order to get their data accessible via WGISS interoperable standards (i.e. IDN, CWIC). (Geosciences Australia / CSIRO / Bureau of Meteorology /Australian National University &amp;National Computational Infrastructure</a:t>
            </a:r>
            <a:r>
              <a:rPr lang="en-US" b="1" i="1" dirty="0" smtClean="0">
                <a:solidFill>
                  <a:srgbClr val="FF0000"/>
                </a:solidFill>
              </a:rPr>
              <a:t>). </a:t>
            </a:r>
            <a:r>
              <a:rPr lang="en-US" b="1" i="1" dirty="0">
                <a:solidFill>
                  <a:srgbClr val="FF0000"/>
                </a:solidFill>
              </a:rPr>
              <a:t>New entries were added to the IDN </a:t>
            </a:r>
            <a:r>
              <a:rPr lang="en-US" b="1" i="1" dirty="0" smtClean="0">
                <a:solidFill>
                  <a:srgbClr val="FF0000"/>
                </a:solidFill>
              </a:rPr>
              <a:t>from </a:t>
            </a:r>
            <a:r>
              <a:rPr lang="en-US" b="1" i="1" dirty="0">
                <a:solidFill>
                  <a:srgbClr val="FF0000"/>
                </a:solidFill>
              </a:rPr>
              <a:t>ESA, EUMETSAT, and JAXA </a:t>
            </a:r>
            <a:r>
              <a:rPr lang="en-US" b="1" i="1" dirty="0" smtClean="0">
                <a:solidFill>
                  <a:srgbClr val="FF0000"/>
                </a:solidFill>
              </a:rPr>
              <a:t>datasets.</a:t>
            </a:r>
            <a:endParaRPr lang="en-US" b="1" i="1" dirty="0">
              <a:solidFill>
                <a:srgbClr val="FF0000"/>
              </a:solidFill>
            </a:endParaRPr>
          </a:p>
          <a:p>
            <a:pPr lvl="2"/>
            <a:endParaRPr lang="en-US" b="1" dirty="0" smtClean="0"/>
          </a:p>
          <a:p>
            <a:pPr lvl="2"/>
            <a:r>
              <a:rPr lang="en-US" b="1" dirty="0" smtClean="0"/>
              <a:t>VC-1</a:t>
            </a:r>
            <a:r>
              <a:rPr lang="en-US" dirty="0"/>
              <a:t>:  List of Relevant Datasets from VCs</a:t>
            </a:r>
          </a:p>
          <a:p>
            <a:pPr lvl="3"/>
            <a:r>
              <a:rPr lang="en-US" b="1" dirty="0"/>
              <a:t>Status</a:t>
            </a:r>
            <a:r>
              <a:rPr lang="en-US" dirty="0"/>
              <a:t>: </a:t>
            </a:r>
            <a:r>
              <a:rPr lang="en-US" b="1" i="1" dirty="0">
                <a:solidFill>
                  <a:srgbClr val="FF0000"/>
                </a:solidFill>
              </a:rPr>
              <a:t>WGISS </a:t>
            </a:r>
            <a:r>
              <a:rPr lang="en-US" b="1" i="1" dirty="0" smtClean="0">
                <a:solidFill>
                  <a:srgbClr val="FF0000"/>
                </a:solidFill>
              </a:rPr>
              <a:t>is requesting </a:t>
            </a:r>
            <a:r>
              <a:rPr lang="en-US" b="1" i="1" dirty="0" smtClean="0">
                <a:solidFill>
                  <a:srgbClr val="FF0000"/>
                </a:solidFill>
              </a:rPr>
              <a:t>updated </a:t>
            </a:r>
            <a:r>
              <a:rPr lang="en-US" b="1" i="1" dirty="0">
                <a:solidFill>
                  <a:srgbClr val="FF0000"/>
                </a:solidFill>
              </a:rPr>
              <a:t>list from the VCs. </a:t>
            </a:r>
            <a:endParaRPr lang="en-US" b="1" i="1" dirty="0" smtClean="0">
              <a:solidFill>
                <a:srgbClr val="FF0000"/>
              </a:solidFill>
            </a:endParaRPr>
          </a:p>
          <a:p>
            <a:pPr lvl="3"/>
            <a:endParaRPr lang="en-US" dirty="0" smtClean="0"/>
          </a:p>
          <a:p>
            <a:pPr lvl="2"/>
            <a:r>
              <a:rPr lang="en-US" b="1" dirty="0"/>
              <a:t>VC-25 </a:t>
            </a:r>
            <a:r>
              <a:rPr lang="en-US" dirty="0"/>
              <a:t>Increase the visibility of land surface imaging data holdings</a:t>
            </a:r>
          </a:p>
          <a:p>
            <a:pPr lvl="3"/>
            <a:r>
              <a:rPr lang="en-US" b="1" dirty="0"/>
              <a:t>Status:</a:t>
            </a:r>
            <a:r>
              <a:rPr lang="en-US" dirty="0"/>
              <a:t> </a:t>
            </a:r>
            <a:r>
              <a:rPr lang="en-US" b="1" i="1" dirty="0">
                <a:solidFill>
                  <a:srgbClr val="FF0000"/>
                </a:solidFill>
              </a:rPr>
              <a:t>WGISS will work in conjunction with the LSI-VC to ensure relevant datasets are visible through WGISS Interoperable Standards. </a:t>
            </a:r>
          </a:p>
          <a:p>
            <a:pPr lvl="3"/>
            <a:endParaRPr lang="en-US" dirty="0">
              <a:effectLst/>
            </a:endParaRPr>
          </a:p>
        </p:txBody>
      </p:sp>
    </p:spTree>
    <p:extLst>
      <p:ext uri="{BB962C8B-B14F-4D97-AF65-F5344CB8AC3E}">
        <p14:creationId xmlns:p14="http://schemas.microsoft.com/office/powerpoint/2010/main" val="2441274515"/>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0"/>
          </p:nvPr>
        </p:nvSpPr>
        <p:spPr/>
        <p:txBody>
          <a:bodyPr/>
          <a:lstStyle/>
          <a:p>
            <a:pPr>
              <a:defRPr/>
            </a:pPr>
            <a:fld id="{6BF8D2B0-EFB6-4DAA-9B0B-6F6B3A580823}" type="slidenum">
              <a:rPr lang="en-US" smtClean="0"/>
              <a:pPr>
                <a:defRPr/>
              </a:pPr>
              <a:t>20</a:t>
            </a:fld>
            <a:endParaRPr lang="en-US" dirty="0"/>
          </a:p>
        </p:txBody>
      </p:sp>
      <p:sp>
        <p:nvSpPr>
          <p:cNvPr id="3" name="コンテンツ プレースホルダ 2"/>
          <p:cNvSpPr>
            <a:spLocks noGrp="1"/>
          </p:cNvSpPr>
          <p:nvPr>
            <p:ph sz="quarter" idx="11"/>
          </p:nvPr>
        </p:nvSpPr>
        <p:spPr>
          <a:xfrm>
            <a:off x="240142" y="1472252"/>
            <a:ext cx="8686800" cy="5162798"/>
          </a:xfrm>
        </p:spPr>
        <p:txBody>
          <a:bodyPr/>
          <a:lstStyle/>
          <a:p>
            <a:r>
              <a:rPr kumimoji="1" lang="en-US" altLang="ja-JP" dirty="0" smtClean="0"/>
              <a:t>Duplication</a:t>
            </a:r>
            <a:r>
              <a:rPr kumimoji="1" lang="en-US" altLang="ja-JP" dirty="0"/>
              <a:t>: E2E architecture risks to return the same result twice (e.g. GEO DAB may route a request both to CWIC and FEDEO and get NASA </a:t>
            </a:r>
            <a:r>
              <a:rPr kumimoji="1" lang="en-US" altLang="ja-JP" dirty="0" smtClean="0"/>
              <a:t>CMR or </a:t>
            </a:r>
            <a:r>
              <a:rPr kumimoji="1" lang="en-US" altLang="ja-JP" dirty="0" smtClean="0"/>
              <a:t>EUMETSAT results twice)</a:t>
            </a:r>
            <a:endParaRPr kumimoji="1" lang="en-US" altLang="ja-JP" dirty="0"/>
          </a:p>
          <a:p>
            <a:pPr lvl="1"/>
            <a:r>
              <a:rPr kumimoji="1" lang="en-US" altLang="ja-JP" dirty="0" smtClean="0"/>
              <a:t>User </a:t>
            </a:r>
            <a:r>
              <a:rPr kumimoji="1" lang="en-US" altLang="ja-JP" dirty="0"/>
              <a:t>risks to get many collections that are anyhow included in other collections</a:t>
            </a:r>
          </a:p>
          <a:p>
            <a:endParaRPr kumimoji="1" lang="en-US" altLang="ja-JP" sz="1800" dirty="0" smtClean="0"/>
          </a:p>
          <a:p>
            <a:r>
              <a:rPr kumimoji="1" lang="en-US" altLang="ja-JP" dirty="0" smtClean="0"/>
              <a:t>User might get different results when accessing different portals</a:t>
            </a:r>
          </a:p>
          <a:p>
            <a:endParaRPr kumimoji="1" lang="en-US" altLang="ja-JP" sz="1800" dirty="0" smtClean="0"/>
          </a:p>
          <a:p>
            <a:r>
              <a:rPr kumimoji="1" lang="en-US" altLang="ja-JP" dirty="0" smtClean="0"/>
              <a:t>User has no idea about stability (e.g. DOI) and quality of collections (was the latest reprocessing applied? Quality Indicators?)</a:t>
            </a:r>
          </a:p>
        </p:txBody>
      </p:sp>
      <p:sp>
        <p:nvSpPr>
          <p:cNvPr id="4" name="タイトル 3"/>
          <p:cNvSpPr>
            <a:spLocks noGrp="1"/>
          </p:cNvSpPr>
          <p:nvPr>
            <p:ph type="title"/>
          </p:nvPr>
        </p:nvSpPr>
        <p:spPr/>
        <p:txBody>
          <a:bodyPr/>
          <a:lstStyle/>
          <a:p>
            <a:pPr algn="ctr"/>
            <a:r>
              <a:rPr kumimoji="1" lang="en-US" altLang="ja-JP" dirty="0" smtClean="0"/>
              <a:t>Current Issues</a:t>
            </a:r>
            <a:endParaRPr kumimoji="1" lang="ja-JP" altLang="en-US" dirty="0"/>
          </a:p>
        </p:txBody>
      </p:sp>
      <p:sp>
        <p:nvSpPr>
          <p:cNvPr id="5" name="テキスト ボックス 4"/>
          <p:cNvSpPr txBox="1"/>
          <p:nvPr/>
        </p:nvSpPr>
        <p:spPr>
          <a:xfrm>
            <a:off x="1922632" y="332432"/>
            <a:ext cx="1734968" cy="369332"/>
          </a:xfrm>
          <a:prstGeom prst="rect">
            <a:avLst/>
          </a:prstGeom>
          <a:noFill/>
        </p:spPr>
        <p:txBody>
          <a:bodyPr wrap="none" rtlCol="0">
            <a:spAutoFit/>
          </a:bodyPr>
          <a:lstStyle/>
          <a:p>
            <a:r>
              <a:rPr kumimoji="1" lang="en-US" altLang="ja-JP" i="1" dirty="0" smtClean="0">
                <a:solidFill>
                  <a:srgbClr val="FFCCCC"/>
                </a:solidFill>
                <a:latin typeface="+mj-lt"/>
                <a:cs typeface="Times New Roman" pitchFamily="18" charset="0"/>
              </a:rPr>
              <a:t>For discussion</a:t>
            </a:r>
            <a:endParaRPr kumimoji="1" lang="ja-JP" altLang="en-US" i="1" dirty="0">
              <a:solidFill>
                <a:srgbClr val="FFCCCC"/>
              </a:solidFill>
              <a:latin typeface="+mj-lt"/>
              <a:cs typeface="Times New Roman" pitchFamily="18" charset="0"/>
            </a:endParaRPr>
          </a:p>
        </p:txBody>
      </p:sp>
    </p:spTree>
    <p:extLst>
      <p:ext uri="{BB962C8B-B14F-4D97-AF65-F5344CB8AC3E}">
        <p14:creationId xmlns:p14="http://schemas.microsoft.com/office/powerpoint/2010/main" val="4078787405"/>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0"/>
          </p:nvPr>
        </p:nvSpPr>
        <p:spPr/>
        <p:txBody>
          <a:bodyPr/>
          <a:lstStyle/>
          <a:p>
            <a:pPr>
              <a:defRPr/>
            </a:pPr>
            <a:fld id="{6BF8D2B0-EFB6-4DAA-9B0B-6F6B3A580823}" type="slidenum">
              <a:rPr lang="en-US" smtClean="0"/>
              <a:pPr>
                <a:defRPr/>
              </a:pPr>
              <a:t>21</a:t>
            </a:fld>
            <a:endParaRPr lang="en-US" dirty="0"/>
          </a:p>
        </p:txBody>
      </p:sp>
      <p:sp>
        <p:nvSpPr>
          <p:cNvPr id="3" name="コンテンツ プレースホルダ 2"/>
          <p:cNvSpPr>
            <a:spLocks noGrp="1"/>
          </p:cNvSpPr>
          <p:nvPr>
            <p:ph sz="quarter" idx="11"/>
          </p:nvPr>
        </p:nvSpPr>
        <p:spPr>
          <a:xfrm>
            <a:off x="240142" y="1534831"/>
            <a:ext cx="8686800" cy="4878105"/>
          </a:xfrm>
        </p:spPr>
        <p:txBody>
          <a:bodyPr/>
          <a:lstStyle/>
          <a:p>
            <a:r>
              <a:rPr kumimoji="1" lang="en-US" altLang="ja-JP" dirty="0"/>
              <a:t>Ranking of results might not match user query and does not take into account where the user might actually have higher rights to access data</a:t>
            </a:r>
          </a:p>
          <a:p>
            <a:endParaRPr kumimoji="1" lang="en-US" altLang="ja-JP" sz="1800" dirty="0" smtClean="0"/>
          </a:p>
          <a:p>
            <a:r>
              <a:rPr kumimoji="1" lang="en-US" altLang="ja-JP" dirty="0" smtClean="0"/>
              <a:t>Infrastructure </a:t>
            </a:r>
            <a:r>
              <a:rPr kumimoji="1" lang="en-US" altLang="ja-JP" dirty="0"/>
              <a:t>leaves user “alone” </a:t>
            </a:r>
            <a:r>
              <a:rPr kumimoji="1" lang="en-US" altLang="ja-JP" dirty="0" smtClean="0"/>
              <a:t>for:</a:t>
            </a:r>
          </a:p>
          <a:p>
            <a:pPr lvl="1"/>
            <a:r>
              <a:rPr kumimoji="1" lang="en-US" altLang="ja-JP" dirty="0" smtClean="0"/>
              <a:t>access </a:t>
            </a:r>
            <a:r>
              <a:rPr kumimoji="1" lang="en-US" altLang="ja-JP" dirty="0"/>
              <a:t>to the real </a:t>
            </a:r>
            <a:r>
              <a:rPr kumimoji="1" lang="en-US" altLang="ja-JP" dirty="0" smtClean="0"/>
              <a:t>data (after discovery)</a:t>
            </a:r>
            <a:endParaRPr kumimoji="1" lang="en-US" altLang="ja-JP" dirty="0"/>
          </a:p>
          <a:p>
            <a:pPr lvl="1"/>
            <a:r>
              <a:rPr kumimoji="1" lang="en-US" altLang="ja-JP" dirty="0" smtClean="0"/>
              <a:t>discovery and access to data associated knowledge and information: not linked to the data</a:t>
            </a:r>
          </a:p>
          <a:p>
            <a:endParaRPr kumimoji="1" lang="en-US" altLang="ja-JP" sz="1800" dirty="0" smtClean="0"/>
          </a:p>
          <a:p>
            <a:r>
              <a:rPr kumimoji="1" lang="en-US" altLang="ja-JP" dirty="0" smtClean="0"/>
              <a:t>Different metadata models and transport layers don’t make the user’s life easier… and implementation costly</a:t>
            </a:r>
          </a:p>
          <a:p>
            <a:endParaRPr kumimoji="1" lang="en-US" altLang="ja-JP" sz="1800" dirty="0" smtClean="0"/>
          </a:p>
          <a:p>
            <a:r>
              <a:rPr kumimoji="1" lang="en-US" altLang="ja-JP" dirty="0" smtClean="0"/>
              <a:t>Others?</a:t>
            </a:r>
            <a:endParaRPr kumimoji="1" lang="en-US" altLang="ja-JP" dirty="0"/>
          </a:p>
          <a:p>
            <a:pPr marL="457200" indent="-457200">
              <a:buFont typeface="+mj-lt"/>
              <a:buAutoNum type="arabicPeriod" startAt="2"/>
            </a:pPr>
            <a:endParaRPr kumimoji="1" lang="en-US" altLang="ja-JP" dirty="0" smtClean="0"/>
          </a:p>
          <a:p>
            <a:pPr marL="457200" indent="-457200">
              <a:buFont typeface="+mj-lt"/>
              <a:buAutoNum type="arabicPeriod" startAt="2"/>
            </a:pPr>
            <a:endParaRPr kumimoji="1" lang="en-US" altLang="ja-JP" dirty="0" smtClean="0"/>
          </a:p>
        </p:txBody>
      </p:sp>
      <p:sp>
        <p:nvSpPr>
          <p:cNvPr id="4" name="タイトル 3"/>
          <p:cNvSpPr>
            <a:spLocks noGrp="1"/>
          </p:cNvSpPr>
          <p:nvPr>
            <p:ph type="title"/>
          </p:nvPr>
        </p:nvSpPr>
        <p:spPr/>
        <p:txBody>
          <a:bodyPr/>
          <a:lstStyle/>
          <a:p>
            <a:pPr algn="ctr"/>
            <a:r>
              <a:rPr kumimoji="1" lang="en-US" altLang="ja-JP" dirty="0" smtClean="0"/>
              <a:t>Current Issues</a:t>
            </a:r>
            <a:endParaRPr kumimoji="1" lang="ja-JP" altLang="en-US" dirty="0"/>
          </a:p>
        </p:txBody>
      </p:sp>
      <p:sp>
        <p:nvSpPr>
          <p:cNvPr id="5" name="テキスト ボックス 4"/>
          <p:cNvSpPr txBox="1"/>
          <p:nvPr/>
        </p:nvSpPr>
        <p:spPr>
          <a:xfrm>
            <a:off x="1846432" y="332432"/>
            <a:ext cx="1734968" cy="369332"/>
          </a:xfrm>
          <a:prstGeom prst="rect">
            <a:avLst/>
          </a:prstGeom>
          <a:noFill/>
        </p:spPr>
        <p:txBody>
          <a:bodyPr wrap="none" rtlCol="0">
            <a:spAutoFit/>
          </a:bodyPr>
          <a:lstStyle/>
          <a:p>
            <a:r>
              <a:rPr kumimoji="1" lang="en-US" altLang="ja-JP" i="1" dirty="0" smtClean="0">
                <a:solidFill>
                  <a:srgbClr val="FFCCCC"/>
                </a:solidFill>
                <a:latin typeface="+mj-lt"/>
                <a:cs typeface="Times New Roman" pitchFamily="18" charset="0"/>
              </a:rPr>
              <a:t>For discussion</a:t>
            </a:r>
            <a:endParaRPr kumimoji="1" lang="ja-JP" altLang="en-US" i="1" dirty="0">
              <a:solidFill>
                <a:srgbClr val="FFCCCC"/>
              </a:solidFill>
              <a:latin typeface="+mj-lt"/>
              <a:cs typeface="Times New Roman" pitchFamily="18" charset="0"/>
            </a:endParaRPr>
          </a:p>
        </p:txBody>
      </p:sp>
    </p:spTree>
    <p:extLst>
      <p:ext uri="{BB962C8B-B14F-4D97-AF65-F5344CB8AC3E}">
        <p14:creationId xmlns:p14="http://schemas.microsoft.com/office/powerpoint/2010/main" val="3269326374"/>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0"/>
          </p:nvPr>
        </p:nvSpPr>
        <p:spPr/>
        <p:txBody>
          <a:bodyPr/>
          <a:lstStyle/>
          <a:p>
            <a:pPr>
              <a:defRPr/>
            </a:pPr>
            <a:fld id="{6BF8D2B0-EFB6-4DAA-9B0B-6F6B3A580823}" type="slidenum">
              <a:rPr lang="en-US" smtClean="0"/>
              <a:pPr>
                <a:defRPr/>
              </a:pPr>
              <a:t>22</a:t>
            </a:fld>
            <a:endParaRPr lang="en-US" dirty="0"/>
          </a:p>
        </p:txBody>
      </p:sp>
      <p:sp>
        <p:nvSpPr>
          <p:cNvPr id="3" name="コンテンツ プレースホルダ 2"/>
          <p:cNvSpPr>
            <a:spLocks noGrp="1"/>
          </p:cNvSpPr>
          <p:nvPr>
            <p:ph sz="quarter" idx="11"/>
          </p:nvPr>
        </p:nvSpPr>
        <p:spPr>
          <a:xfrm>
            <a:off x="208087" y="1361386"/>
            <a:ext cx="8686800" cy="5126182"/>
          </a:xfrm>
        </p:spPr>
        <p:txBody>
          <a:bodyPr/>
          <a:lstStyle/>
          <a:p>
            <a:r>
              <a:rPr lang="en-US" altLang="ja-JP" sz="2000" dirty="0" smtClean="0"/>
              <a:t>Concerted </a:t>
            </a:r>
            <a:r>
              <a:rPr lang="en-US" altLang="ja-JP" sz="2000" dirty="0" smtClean="0"/>
              <a:t>approach to give a homogeneous results to the user allowing to easily filter duplicates within the CEOS Infrastructure</a:t>
            </a:r>
          </a:p>
          <a:p>
            <a:endParaRPr lang="en-US" altLang="ja-JP" sz="2000" dirty="0" smtClean="0"/>
          </a:p>
          <a:p>
            <a:r>
              <a:rPr lang="en-US" altLang="ja-JP" sz="2000" dirty="0" smtClean="0"/>
              <a:t>Address </a:t>
            </a:r>
            <a:r>
              <a:rPr lang="en-US" altLang="ja-JP" sz="2000" dirty="0"/>
              <a:t>shared collections and mirror collections</a:t>
            </a:r>
          </a:p>
          <a:p>
            <a:endParaRPr lang="en-US" altLang="ja-JP" sz="2000" dirty="0" smtClean="0"/>
          </a:p>
          <a:p>
            <a:r>
              <a:rPr lang="en-US" altLang="ja-JP" sz="2000" dirty="0" smtClean="0"/>
              <a:t>Harmonize </a:t>
            </a:r>
            <a:r>
              <a:rPr lang="en-US" altLang="ja-JP" sz="2000" dirty="0"/>
              <a:t>collection/product metadata models along ISO 19115</a:t>
            </a:r>
          </a:p>
          <a:p>
            <a:endParaRPr lang="en-US" altLang="ja-JP" sz="2000" dirty="0" smtClean="0"/>
          </a:p>
          <a:p>
            <a:r>
              <a:rPr lang="en-US" altLang="ja-JP" sz="2000" dirty="0" smtClean="0"/>
              <a:t>Enhance </a:t>
            </a:r>
            <a:r>
              <a:rPr lang="en-US" altLang="ja-JP" sz="2000" dirty="0" smtClean="0"/>
              <a:t>Directory information with data access condition information (e.g. pointer to T&amp;C signature) and Quality Indicators</a:t>
            </a:r>
          </a:p>
          <a:p>
            <a:endParaRPr lang="en-US" altLang="ja-JP" sz="2000" dirty="0" smtClean="0"/>
          </a:p>
          <a:p>
            <a:r>
              <a:rPr lang="en-US" altLang="ja-JP" sz="2000" dirty="0" smtClean="0"/>
              <a:t>Provide </a:t>
            </a:r>
            <a:r>
              <a:rPr lang="en-US" altLang="ja-JP" sz="2000" dirty="0" smtClean="0"/>
              <a:t>result ranking with user-selectable criteria</a:t>
            </a:r>
          </a:p>
          <a:p>
            <a:endParaRPr lang="en-US" altLang="ja-JP" sz="2000" dirty="0" smtClean="0"/>
          </a:p>
          <a:p>
            <a:r>
              <a:rPr lang="en-US" altLang="ja-JP" sz="2000" dirty="0" smtClean="0"/>
              <a:t>Harmonize </a:t>
            </a:r>
            <a:r>
              <a:rPr lang="en-US" altLang="ja-JP" sz="2000" dirty="0"/>
              <a:t>Terms &amp; Conditions acceptance and data access </a:t>
            </a:r>
            <a:r>
              <a:rPr lang="en-US" altLang="ja-JP" sz="2000" dirty="0" err="1"/>
              <a:t>authorisation</a:t>
            </a:r>
            <a:r>
              <a:rPr lang="en-US" altLang="ja-JP" sz="2000" dirty="0"/>
              <a:t> process in a federated user management </a:t>
            </a:r>
            <a:r>
              <a:rPr lang="en-US" altLang="ja-JP" sz="2000" dirty="0" smtClean="0"/>
              <a:t>approach</a:t>
            </a:r>
            <a:endParaRPr lang="en-US" altLang="ja-JP" sz="2000" dirty="0"/>
          </a:p>
        </p:txBody>
      </p:sp>
      <p:sp>
        <p:nvSpPr>
          <p:cNvPr id="4" name="タイトル 3"/>
          <p:cNvSpPr>
            <a:spLocks noGrp="1"/>
          </p:cNvSpPr>
          <p:nvPr>
            <p:ph type="title"/>
          </p:nvPr>
        </p:nvSpPr>
        <p:spPr/>
        <p:txBody>
          <a:bodyPr/>
          <a:lstStyle/>
          <a:p>
            <a:pPr algn="ctr"/>
            <a:r>
              <a:rPr kumimoji="1" lang="en-US" altLang="ja-JP" dirty="0" smtClean="0"/>
              <a:t>Future Activities Objective</a:t>
            </a:r>
            <a:endParaRPr kumimoji="1" lang="ja-JP" altLang="en-US" dirty="0"/>
          </a:p>
        </p:txBody>
      </p:sp>
      <p:sp>
        <p:nvSpPr>
          <p:cNvPr id="5" name="テキスト ボックス 4"/>
          <p:cNvSpPr txBox="1"/>
          <p:nvPr/>
        </p:nvSpPr>
        <p:spPr>
          <a:xfrm>
            <a:off x="1770232" y="621268"/>
            <a:ext cx="1734968" cy="369332"/>
          </a:xfrm>
          <a:prstGeom prst="rect">
            <a:avLst/>
          </a:prstGeom>
          <a:noFill/>
        </p:spPr>
        <p:txBody>
          <a:bodyPr wrap="none" rtlCol="0">
            <a:spAutoFit/>
          </a:bodyPr>
          <a:lstStyle/>
          <a:p>
            <a:r>
              <a:rPr kumimoji="1" lang="en-US" altLang="ja-JP" i="1" dirty="0" smtClean="0">
                <a:solidFill>
                  <a:srgbClr val="FFCCCC"/>
                </a:solidFill>
                <a:latin typeface="+mj-lt"/>
                <a:cs typeface="Times New Roman" pitchFamily="18" charset="0"/>
              </a:rPr>
              <a:t>For discussion</a:t>
            </a:r>
            <a:endParaRPr kumimoji="1" lang="ja-JP" altLang="en-US" i="1" dirty="0">
              <a:solidFill>
                <a:srgbClr val="FFCCCC"/>
              </a:solidFill>
              <a:latin typeface="+mj-lt"/>
              <a:cs typeface="Times New Roman" pitchFamily="18" charset="0"/>
            </a:endParaRPr>
          </a:p>
        </p:txBody>
      </p:sp>
    </p:spTree>
    <p:extLst>
      <p:ext uri="{BB962C8B-B14F-4D97-AF65-F5344CB8AC3E}">
        <p14:creationId xmlns:p14="http://schemas.microsoft.com/office/powerpoint/2010/main" val="3467048988"/>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0"/>
          </p:nvPr>
        </p:nvSpPr>
        <p:spPr/>
        <p:txBody>
          <a:bodyPr/>
          <a:lstStyle/>
          <a:p>
            <a:pPr>
              <a:defRPr/>
            </a:pPr>
            <a:fld id="{6BF8D2B0-EFB6-4DAA-9B0B-6F6B3A580823}" type="slidenum">
              <a:rPr lang="en-US" smtClean="0"/>
              <a:pPr>
                <a:defRPr/>
              </a:pPr>
              <a:t>23</a:t>
            </a:fld>
            <a:endParaRPr lang="en-US" dirty="0"/>
          </a:p>
        </p:txBody>
      </p:sp>
      <p:sp>
        <p:nvSpPr>
          <p:cNvPr id="3" name="コンテンツ プレースホルダ 2"/>
          <p:cNvSpPr>
            <a:spLocks noGrp="1"/>
          </p:cNvSpPr>
          <p:nvPr>
            <p:ph sz="quarter" idx="11"/>
          </p:nvPr>
        </p:nvSpPr>
        <p:spPr>
          <a:xfrm>
            <a:off x="222358" y="1475538"/>
            <a:ext cx="8686800" cy="5126182"/>
          </a:xfrm>
        </p:spPr>
        <p:txBody>
          <a:bodyPr/>
          <a:lstStyle/>
          <a:p>
            <a:pPr marL="0" indent="0">
              <a:buNone/>
            </a:pPr>
            <a:r>
              <a:rPr lang="en-US" altLang="ja-JP" sz="2800" dirty="0" smtClean="0"/>
              <a:t>Two Phase approach proposed:</a:t>
            </a:r>
          </a:p>
          <a:p>
            <a:pPr marL="0" indent="0">
              <a:buNone/>
            </a:pPr>
            <a:endParaRPr lang="en-US" altLang="ja-JP" dirty="0"/>
          </a:p>
          <a:p>
            <a:pPr>
              <a:buFont typeface="Wingdings" panose="05000000000000000000" pitchFamily="2" charset="2"/>
              <a:buChar char="Ø"/>
            </a:pPr>
            <a:r>
              <a:rPr lang="en-US" altLang="ja-JP" dirty="0" smtClean="0"/>
              <a:t>PHASE 1: Consolidation of current CWIC/</a:t>
            </a:r>
            <a:r>
              <a:rPr lang="en-US" altLang="ja-JP" dirty="0" err="1" smtClean="0"/>
              <a:t>FedEO</a:t>
            </a:r>
            <a:r>
              <a:rPr lang="en-US" altLang="ja-JP" dirty="0" smtClean="0"/>
              <a:t>/IDN overall architecture to quickly address some of the identified open </a:t>
            </a:r>
            <a:r>
              <a:rPr lang="en-US" altLang="ja-JP" dirty="0" smtClean="0"/>
              <a:t>issues</a:t>
            </a:r>
            <a:endParaRPr lang="en-US" altLang="ja-JP" dirty="0"/>
          </a:p>
          <a:p>
            <a:pPr>
              <a:buFont typeface="Wingdings" panose="05000000000000000000" pitchFamily="2" charset="2"/>
              <a:buChar char="Ø"/>
            </a:pPr>
            <a:endParaRPr lang="en-US" altLang="ja-JP" dirty="0"/>
          </a:p>
          <a:p>
            <a:pPr>
              <a:buFont typeface="Wingdings" panose="05000000000000000000" pitchFamily="2" charset="2"/>
              <a:buChar char="Ø"/>
            </a:pPr>
            <a:r>
              <a:rPr lang="en-US" altLang="ja-JP" dirty="0" smtClean="0"/>
              <a:t>PHASE 2: Dedicated “Interoperability Project” to evolve and fully address all open </a:t>
            </a:r>
            <a:r>
              <a:rPr lang="en-US" altLang="ja-JP" dirty="0" smtClean="0"/>
              <a:t>issues</a:t>
            </a:r>
            <a:endParaRPr lang="en-US" altLang="ja-JP" dirty="0" smtClean="0"/>
          </a:p>
        </p:txBody>
      </p:sp>
      <p:sp>
        <p:nvSpPr>
          <p:cNvPr id="4" name="タイトル 3"/>
          <p:cNvSpPr>
            <a:spLocks noGrp="1"/>
          </p:cNvSpPr>
          <p:nvPr>
            <p:ph type="title"/>
          </p:nvPr>
        </p:nvSpPr>
        <p:spPr>
          <a:xfrm>
            <a:off x="3239466" y="188913"/>
            <a:ext cx="5828334" cy="501650"/>
          </a:xfrm>
        </p:spPr>
        <p:txBody>
          <a:bodyPr/>
          <a:lstStyle/>
          <a:p>
            <a:r>
              <a:rPr kumimoji="1" lang="en-US" altLang="ja-JP" sz="2400" dirty="0" smtClean="0"/>
              <a:t>Future Activities </a:t>
            </a:r>
            <a:br>
              <a:rPr kumimoji="1" lang="en-US" altLang="ja-JP" sz="2400" dirty="0" smtClean="0"/>
            </a:br>
            <a:r>
              <a:rPr kumimoji="1" lang="en-US" altLang="ja-JP" sz="2400" dirty="0" smtClean="0"/>
              <a:t>Implementation through WGISS </a:t>
            </a:r>
            <a:endParaRPr kumimoji="1" lang="ja-JP" altLang="en-US" sz="2400" dirty="0"/>
          </a:p>
        </p:txBody>
      </p:sp>
      <p:sp>
        <p:nvSpPr>
          <p:cNvPr id="5" name="テキスト ボックス 4"/>
          <p:cNvSpPr txBox="1"/>
          <p:nvPr/>
        </p:nvSpPr>
        <p:spPr>
          <a:xfrm>
            <a:off x="1544218" y="332432"/>
            <a:ext cx="1734968" cy="369332"/>
          </a:xfrm>
          <a:prstGeom prst="rect">
            <a:avLst/>
          </a:prstGeom>
          <a:noFill/>
        </p:spPr>
        <p:txBody>
          <a:bodyPr wrap="none" rtlCol="0">
            <a:spAutoFit/>
          </a:bodyPr>
          <a:lstStyle/>
          <a:p>
            <a:r>
              <a:rPr kumimoji="1" lang="en-US" altLang="ja-JP" i="1" dirty="0" smtClean="0">
                <a:solidFill>
                  <a:srgbClr val="FFCCCC"/>
                </a:solidFill>
                <a:latin typeface="+mj-lt"/>
                <a:cs typeface="Times New Roman" pitchFamily="18" charset="0"/>
              </a:rPr>
              <a:t>For discussion</a:t>
            </a:r>
            <a:endParaRPr kumimoji="1" lang="ja-JP" altLang="en-US" i="1" dirty="0">
              <a:solidFill>
                <a:srgbClr val="FFCCCC"/>
              </a:solidFill>
              <a:latin typeface="+mj-lt"/>
              <a:cs typeface="Times New Roman" pitchFamily="18" charset="0"/>
            </a:endParaRPr>
          </a:p>
        </p:txBody>
      </p:sp>
    </p:spTree>
    <p:extLst>
      <p:ext uri="{BB962C8B-B14F-4D97-AF65-F5344CB8AC3E}">
        <p14:creationId xmlns:p14="http://schemas.microsoft.com/office/powerpoint/2010/main" val="1234547629"/>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0"/>
          </p:nvPr>
        </p:nvSpPr>
        <p:spPr/>
        <p:txBody>
          <a:bodyPr/>
          <a:lstStyle/>
          <a:p>
            <a:pPr>
              <a:defRPr/>
            </a:pPr>
            <a:fld id="{6BF8D2B0-EFB6-4DAA-9B0B-6F6B3A580823}" type="slidenum">
              <a:rPr lang="en-US" smtClean="0"/>
              <a:pPr>
                <a:defRPr/>
              </a:pPr>
              <a:t>24</a:t>
            </a:fld>
            <a:endParaRPr lang="en-US" dirty="0"/>
          </a:p>
        </p:txBody>
      </p:sp>
      <p:sp>
        <p:nvSpPr>
          <p:cNvPr id="3" name="コンテンツ プレースホルダ 2"/>
          <p:cNvSpPr>
            <a:spLocks noGrp="1"/>
          </p:cNvSpPr>
          <p:nvPr>
            <p:ph sz="quarter" idx="11"/>
          </p:nvPr>
        </p:nvSpPr>
        <p:spPr>
          <a:xfrm>
            <a:off x="268685" y="1497277"/>
            <a:ext cx="8686800" cy="5126182"/>
          </a:xfrm>
        </p:spPr>
        <p:txBody>
          <a:bodyPr/>
          <a:lstStyle/>
          <a:p>
            <a:pPr>
              <a:buFont typeface="Wingdings" pitchFamily="2" charset="2"/>
              <a:buChar char="n"/>
            </a:pPr>
            <a:r>
              <a:rPr lang="en-US" altLang="ja-JP" b="0" dirty="0" smtClean="0"/>
              <a:t>Consolidate overall architecture and concept</a:t>
            </a:r>
          </a:p>
          <a:p>
            <a:pPr>
              <a:buFont typeface="Wingdings" pitchFamily="2" charset="2"/>
              <a:buChar char="n"/>
            </a:pPr>
            <a:r>
              <a:rPr lang="en-US" altLang="ja-JP" b="0" dirty="0" smtClean="0"/>
              <a:t>Consolidate components and interfaces to Partners; population</a:t>
            </a:r>
          </a:p>
          <a:p>
            <a:pPr>
              <a:buFont typeface="Wingdings" pitchFamily="2" charset="2"/>
              <a:buChar char="n"/>
            </a:pPr>
            <a:r>
              <a:rPr lang="en-US" altLang="ja-JP" b="0" dirty="0" smtClean="0"/>
              <a:t>Remove </a:t>
            </a:r>
            <a:r>
              <a:rPr lang="en-US" altLang="ja-JP" b="0" dirty="0"/>
              <a:t>duplicated discovery and </a:t>
            </a:r>
            <a:r>
              <a:rPr lang="en-US" altLang="ja-JP" b="0" dirty="0" smtClean="0"/>
              <a:t>access to identified data collections (e.g. EUMETSAT, NASA, ASF, ROSCOSMOS) to align with overall concept</a:t>
            </a:r>
          </a:p>
          <a:p>
            <a:pPr>
              <a:buFont typeface="Wingdings" pitchFamily="2" charset="2"/>
              <a:buChar char="n"/>
            </a:pPr>
            <a:r>
              <a:rPr lang="en-US" altLang="ja-JP" b="0" dirty="0" smtClean="0"/>
              <a:t>Consolidate and maintain WGISS web pages and a coherent set of statistics</a:t>
            </a:r>
            <a:endParaRPr lang="en-US" altLang="ja-JP" b="0" dirty="0"/>
          </a:p>
          <a:p>
            <a:pPr>
              <a:buFont typeface="Wingdings" pitchFamily="2" charset="2"/>
              <a:buChar char="n"/>
            </a:pPr>
            <a:r>
              <a:rPr lang="en-US" altLang="ja-JP" b="0" dirty="0" smtClean="0"/>
              <a:t>Complete update of </a:t>
            </a:r>
            <a:r>
              <a:rPr lang="en-US" altLang="ja-JP" b="0" dirty="0" err="1" smtClean="0"/>
              <a:t>Opensearch</a:t>
            </a:r>
            <a:r>
              <a:rPr lang="en-US" altLang="ja-JP" b="0" dirty="0" smtClean="0"/>
              <a:t> Best Practice</a:t>
            </a:r>
          </a:p>
          <a:p>
            <a:pPr marL="0" indent="0">
              <a:buNone/>
            </a:pPr>
            <a:endParaRPr lang="en-US" altLang="ja-JP" sz="1200" b="0" dirty="0"/>
          </a:p>
          <a:p>
            <a:pPr>
              <a:buFont typeface="Wingdings" pitchFamily="2" charset="2"/>
              <a:buChar char="n"/>
            </a:pPr>
            <a:r>
              <a:rPr lang="en-US" altLang="ja-JP" b="0" dirty="0" smtClean="0"/>
              <a:t>Contributors: CWIC</a:t>
            </a:r>
            <a:r>
              <a:rPr lang="en-US" altLang="ja-JP" b="0" dirty="0"/>
              <a:t>/</a:t>
            </a:r>
            <a:r>
              <a:rPr lang="en-US" altLang="ja-JP" b="0" dirty="0" err="1"/>
              <a:t>FedEO</a:t>
            </a:r>
            <a:r>
              <a:rPr lang="en-US" altLang="ja-JP" b="0" dirty="0"/>
              <a:t>/IDN teams, WGISS </a:t>
            </a:r>
            <a:r>
              <a:rPr lang="en-US" altLang="ja-JP" b="0" dirty="0" smtClean="0"/>
              <a:t>support</a:t>
            </a:r>
            <a:endParaRPr lang="en-US" altLang="ja-JP" b="0" dirty="0" smtClean="0"/>
          </a:p>
        </p:txBody>
      </p:sp>
      <p:sp>
        <p:nvSpPr>
          <p:cNvPr id="4" name="タイトル 3"/>
          <p:cNvSpPr>
            <a:spLocks noGrp="1"/>
          </p:cNvSpPr>
          <p:nvPr>
            <p:ph type="title"/>
          </p:nvPr>
        </p:nvSpPr>
        <p:spPr/>
        <p:txBody>
          <a:bodyPr/>
          <a:lstStyle/>
          <a:p>
            <a:r>
              <a:rPr kumimoji="1" lang="en-US" altLang="ja-JP" dirty="0" smtClean="0"/>
              <a:t>PHASE 1 activities</a:t>
            </a:r>
            <a:endParaRPr kumimoji="1" lang="ja-JP" altLang="en-US" dirty="0"/>
          </a:p>
        </p:txBody>
      </p:sp>
      <p:sp>
        <p:nvSpPr>
          <p:cNvPr id="5" name="テキスト ボックス 4"/>
          <p:cNvSpPr txBox="1"/>
          <p:nvPr/>
        </p:nvSpPr>
        <p:spPr>
          <a:xfrm>
            <a:off x="1544218" y="332432"/>
            <a:ext cx="1734968" cy="369332"/>
          </a:xfrm>
          <a:prstGeom prst="rect">
            <a:avLst/>
          </a:prstGeom>
          <a:noFill/>
        </p:spPr>
        <p:txBody>
          <a:bodyPr wrap="none" rtlCol="0">
            <a:spAutoFit/>
          </a:bodyPr>
          <a:lstStyle/>
          <a:p>
            <a:r>
              <a:rPr kumimoji="1" lang="en-US" altLang="ja-JP" i="1" dirty="0" smtClean="0">
                <a:solidFill>
                  <a:srgbClr val="FFCCCC"/>
                </a:solidFill>
                <a:latin typeface="+mj-lt"/>
                <a:cs typeface="Times New Roman" pitchFamily="18" charset="0"/>
              </a:rPr>
              <a:t>For discussion</a:t>
            </a:r>
            <a:endParaRPr kumimoji="1" lang="ja-JP" altLang="en-US" i="1" dirty="0">
              <a:solidFill>
                <a:srgbClr val="FFCCCC"/>
              </a:solidFill>
              <a:latin typeface="+mj-lt"/>
              <a:cs typeface="Times New Roman" pitchFamily="18" charset="0"/>
            </a:endParaRPr>
          </a:p>
        </p:txBody>
      </p:sp>
    </p:spTree>
    <p:extLst>
      <p:ext uri="{BB962C8B-B14F-4D97-AF65-F5344CB8AC3E}">
        <p14:creationId xmlns:p14="http://schemas.microsoft.com/office/powerpoint/2010/main" val="1160479150"/>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0"/>
          </p:nvPr>
        </p:nvSpPr>
        <p:spPr/>
        <p:txBody>
          <a:bodyPr/>
          <a:lstStyle/>
          <a:p>
            <a:pPr>
              <a:defRPr/>
            </a:pPr>
            <a:fld id="{6BF8D2B0-EFB6-4DAA-9B0B-6F6B3A580823}" type="slidenum">
              <a:rPr lang="en-US" smtClean="0"/>
              <a:pPr>
                <a:defRPr/>
              </a:pPr>
              <a:t>25</a:t>
            </a:fld>
            <a:endParaRPr lang="en-US" dirty="0"/>
          </a:p>
        </p:txBody>
      </p:sp>
      <p:sp>
        <p:nvSpPr>
          <p:cNvPr id="3" name="コンテンツ プレースホルダ 2"/>
          <p:cNvSpPr>
            <a:spLocks noGrp="1"/>
          </p:cNvSpPr>
          <p:nvPr>
            <p:ph sz="quarter" idx="11"/>
          </p:nvPr>
        </p:nvSpPr>
        <p:spPr>
          <a:xfrm>
            <a:off x="122462" y="1418462"/>
            <a:ext cx="8853855" cy="893103"/>
          </a:xfrm>
        </p:spPr>
        <p:txBody>
          <a:bodyPr/>
          <a:lstStyle/>
          <a:p>
            <a:pPr marL="0" indent="0">
              <a:buNone/>
            </a:pPr>
            <a:r>
              <a:rPr lang="en-US" altLang="ja-JP" sz="2000" dirty="0" smtClean="0"/>
              <a:t>Objectives: architecture “operationalization” &amp; redundancy, data duplication removal, improve minor shortcomings of current standards</a:t>
            </a:r>
          </a:p>
        </p:txBody>
      </p:sp>
      <p:sp>
        <p:nvSpPr>
          <p:cNvPr id="4" name="タイトル 3"/>
          <p:cNvSpPr>
            <a:spLocks noGrp="1"/>
          </p:cNvSpPr>
          <p:nvPr>
            <p:ph type="title"/>
          </p:nvPr>
        </p:nvSpPr>
        <p:spPr>
          <a:xfrm>
            <a:off x="3239466" y="188913"/>
            <a:ext cx="5828334" cy="501650"/>
          </a:xfrm>
        </p:spPr>
        <p:txBody>
          <a:bodyPr/>
          <a:lstStyle/>
          <a:p>
            <a:r>
              <a:rPr kumimoji="1" lang="en-US" altLang="ja-JP" sz="2400" dirty="0" smtClean="0"/>
              <a:t>PHASE 1: Current Architecture Consolidation</a:t>
            </a:r>
            <a:endParaRPr kumimoji="1" lang="ja-JP" altLang="en-US" sz="2400" dirty="0"/>
          </a:p>
        </p:txBody>
      </p:sp>
      <p:sp>
        <p:nvSpPr>
          <p:cNvPr id="5" name="テキスト ボックス 4"/>
          <p:cNvSpPr txBox="1"/>
          <p:nvPr/>
        </p:nvSpPr>
        <p:spPr>
          <a:xfrm>
            <a:off x="1544218" y="332432"/>
            <a:ext cx="1734968" cy="369332"/>
          </a:xfrm>
          <a:prstGeom prst="rect">
            <a:avLst/>
          </a:prstGeom>
          <a:noFill/>
        </p:spPr>
        <p:txBody>
          <a:bodyPr wrap="none" rtlCol="0">
            <a:spAutoFit/>
          </a:bodyPr>
          <a:lstStyle/>
          <a:p>
            <a:r>
              <a:rPr kumimoji="1" lang="en-US" altLang="ja-JP" i="1" dirty="0" smtClean="0">
                <a:solidFill>
                  <a:srgbClr val="FFCCCC"/>
                </a:solidFill>
                <a:latin typeface="+mj-lt"/>
                <a:cs typeface="Times New Roman" pitchFamily="18" charset="0"/>
              </a:rPr>
              <a:t>For discussion</a:t>
            </a:r>
            <a:endParaRPr kumimoji="1" lang="ja-JP" altLang="en-US" i="1" dirty="0">
              <a:solidFill>
                <a:srgbClr val="FFCCCC"/>
              </a:solidFill>
              <a:latin typeface="+mj-lt"/>
              <a:cs typeface="Times New Roman" pitchFamily="18" charset="0"/>
            </a:endParaRPr>
          </a:p>
        </p:txBody>
      </p:sp>
      <p:sp>
        <p:nvSpPr>
          <p:cNvPr id="8" name="Flowchart: Magnetic Disk 4"/>
          <p:cNvSpPr/>
          <p:nvPr/>
        </p:nvSpPr>
        <p:spPr bwMode="auto">
          <a:xfrm>
            <a:off x="372565" y="4887331"/>
            <a:ext cx="720763" cy="710005"/>
          </a:xfrm>
          <a:prstGeom prst="flowChartMagneticDisk">
            <a:avLst/>
          </a:prstGeom>
          <a:solidFill>
            <a:schemeClr val="accent4">
              <a:lumMod val="10000"/>
              <a:lumOff val="9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smtClean="0">
              <a:ln>
                <a:noFill/>
              </a:ln>
              <a:solidFill>
                <a:srgbClr val="000000"/>
              </a:solidFill>
              <a:effectLst/>
              <a:latin typeface="Tahoma" pitchFamily="34" charset="0"/>
            </a:endParaRPr>
          </a:p>
        </p:txBody>
      </p:sp>
      <p:sp>
        <p:nvSpPr>
          <p:cNvPr id="9" name="TextBox 8"/>
          <p:cNvSpPr txBox="1"/>
          <p:nvPr/>
        </p:nvSpPr>
        <p:spPr>
          <a:xfrm>
            <a:off x="42811" y="5598106"/>
            <a:ext cx="3382175" cy="1323439"/>
          </a:xfrm>
          <a:prstGeom prst="rect">
            <a:avLst/>
          </a:prstGeom>
          <a:noFill/>
        </p:spPr>
        <p:txBody>
          <a:bodyPr wrap="square" rtlCol="0">
            <a:spAutoFit/>
          </a:bodyPr>
          <a:lstStyle/>
          <a:p>
            <a:r>
              <a:rPr lang="en-GB" sz="1600" dirty="0" smtClean="0">
                <a:solidFill>
                  <a:schemeClr val="accent2">
                    <a:lumMod val="75000"/>
                  </a:schemeClr>
                </a:solidFill>
              </a:rPr>
              <a:t>European Partner  product catalogues:</a:t>
            </a:r>
          </a:p>
          <a:p>
            <a:pPr marL="285750" indent="-285750">
              <a:buFont typeface="Arial"/>
              <a:buChar char="•"/>
            </a:pPr>
            <a:r>
              <a:rPr lang="en-GB" sz="1600" dirty="0" smtClean="0">
                <a:solidFill>
                  <a:schemeClr val="accent2">
                    <a:lumMod val="75000"/>
                  </a:schemeClr>
                </a:solidFill>
              </a:rPr>
              <a:t>ESA, EU Copernicus, DLR, CNES, ROSCOSMOS, VITO, EUMETSAT, ASI, UKSA</a:t>
            </a:r>
            <a:endParaRPr lang="en-GB" sz="1600" dirty="0">
              <a:solidFill>
                <a:schemeClr val="accent2">
                  <a:lumMod val="75000"/>
                </a:schemeClr>
              </a:solidFill>
            </a:endParaRPr>
          </a:p>
        </p:txBody>
      </p:sp>
      <p:sp>
        <p:nvSpPr>
          <p:cNvPr id="12" name="Flowchart: Magnetic Disk 11"/>
          <p:cNvSpPr/>
          <p:nvPr/>
        </p:nvSpPr>
        <p:spPr bwMode="auto">
          <a:xfrm>
            <a:off x="6527099" y="4423482"/>
            <a:ext cx="720763" cy="710005"/>
          </a:xfrm>
          <a:prstGeom prst="flowChartMagneticDisk">
            <a:avLst/>
          </a:prstGeom>
          <a:solidFill>
            <a:srgbClr val="92D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smtClean="0">
              <a:ln>
                <a:noFill/>
              </a:ln>
              <a:solidFill>
                <a:srgbClr val="000000"/>
              </a:solidFill>
              <a:effectLst/>
              <a:latin typeface="Tahoma" pitchFamily="34" charset="0"/>
            </a:endParaRPr>
          </a:p>
        </p:txBody>
      </p:sp>
      <p:cxnSp>
        <p:nvCxnSpPr>
          <p:cNvPr id="16" name="Straight Arrow Connector 15"/>
          <p:cNvCxnSpPr>
            <a:endCxn id="8" idx="1"/>
          </p:cNvCxnSpPr>
          <p:nvPr/>
        </p:nvCxnSpPr>
        <p:spPr bwMode="auto">
          <a:xfrm flipH="1">
            <a:off x="732947" y="4423365"/>
            <a:ext cx="9133" cy="463966"/>
          </a:xfrm>
          <a:prstGeom prst="straightConnector1">
            <a:avLst/>
          </a:prstGeom>
          <a:solidFill>
            <a:schemeClr val="accent1"/>
          </a:solidFill>
          <a:ln w="28575" cap="flat" cmpd="sng" algn="ctr">
            <a:solidFill>
              <a:srgbClr val="00B050"/>
            </a:solidFill>
            <a:prstDash val="solid"/>
            <a:round/>
            <a:headEnd type="arrow" w="med" len="med"/>
            <a:tailEnd type="none" w="med" len="med"/>
          </a:ln>
          <a:effectLst/>
        </p:spPr>
      </p:cxnSp>
      <p:cxnSp>
        <p:nvCxnSpPr>
          <p:cNvPr id="20" name="Straight Arrow Connector 19"/>
          <p:cNvCxnSpPr>
            <a:stCxn id="25" idx="0"/>
            <a:endCxn id="30" idx="1"/>
          </p:cNvCxnSpPr>
          <p:nvPr/>
        </p:nvCxnSpPr>
        <p:spPr bwMode="auto">
          <a:xfrm flipV="1">
            <a:off x="1508671" y="2534843"/>
            <a:ext cx="2370216" cy="532362"/>
          </a:xfrm>
          <a:prstGeom prst="straightConnector1">
            <a:avLst/>
          </a:prstGeom>
          <a:solidFill>
            <a:schemeClr val="accent1"/>
          </a:solidFill>
          <a:ln w="28575" cap="flat" cmpd="sng" algn="ctr">
            <a:solidFill>
              <a:srgbClr val="00B050"/>
            </a:solidFill>
            <a:prstDash val="dash"/>
            <a:round/>
            <a:headEnd type="none" w="med" len="med"/>
            <a:tailEnd type="arrow"/>
          </a:ln>
          <a:effectLst/>
        </p:spPr>
      </p:cxnSp>
      <p:cxnSp>
        <p:nvCxnSpPr>
          <p:cNvPr id="21" name="Straight Arrow Connector 20"/>
          <p:cNvCxnSpPr/>
          <p:nvPr/>
        </p:nvCxnSpPr>
        <p:spPr bwMode="auto">
          <a:xfrm flipH="1">
            <a:off x="6878514" y="3966760"/>
            <a:ext cx="14272" cy="542219"/>
          </a:xfrm>
          <a:prstGeom prst="straightConnector1">
            <a:avLst/>
          </a:prstGeom>
          <a:solidFill>
            <a:schemeClr val="accent1"/>
          </a:solidFill>
          <a:ln w="28575" cap="flat" cmpd="sng" algn="ctr">
            <a:solidFill>
              <a:srgbClr val="00B050"/>
            </a:solidFill>
            <a:prstDash val="solid"/>
            <a:round/>
            <a:headEnd type="arrow" w="med" len="med"/>
            <a:tailEnd type="none" w="med" len="med"/>
          </a:ln>
          <a:effectLst/>
        </p:spPr>
      </p:cxnSp>
      <p:grpSp>
        <p:nvGrpSpPr>
          <p:cNvPr id="24" name="Group 23"/>
          <p:cNvGrpSpPr/>
          <p:nvPr/>
        </p:nvGrpSpPr>
        <p:grpSpPr>
          <a:xfrm>
            <a:off x="305896" y="3067197"/>
            <a:ext cx="2419823" cy="1427507"/>
            <a:chOff x="344244" y="2624866"/>
            <a:chExt cx="3246443" cy="1964905"/>
          </a:xfrm>
        </p:grpSpPr>
        <p:sp>
          <p:nvSpPr>
            <p:cNvPr id="25" name="Flowchart: Alternate Process 16"/>
            <p:cNvSpPr/>
            <p:nvPr/>
          </p:nvSpPr>
          <p:spPr bwMode="auto">
            <a:xfrm>
              <a:off x="344244" y="2624866"/>
              <a:ext cx="3227295" cy="1925619"/>
            </a:xfrm>
            <a:prstGeom prst="flowChartAlternateProcess">
              <a:avLst/>
            </a:prstGeom>
            <a:solidFill>
              <a:schemeClr val="accent4">
                <a:lumMod val="10000"/>
                <a:lumOff val="90000"/>
              </a:schemeClr>
            </a:solidFill>
            <a:ln w="9525"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smtClean="0">
                <a:ln>
                  <a:noFill/>
                </a:ln>
                <a:solidFill>
                  <a:srgbClr val="000000"/>
                </a:solidFill>
                <a:effectLst/>
                <a:latin typeface="Tahoma" pitchFamily="34" charset="0"/>
              </a:endParaRPr>
            </a:p>
          </p:txBody>
        </p:sp>
        <p:sp>
          <p:nvSpPr>
            <p:cNvPr id="26" name="TextBox 25"/>
            <p:cNvSpPr txBox="1"/>
            <p:nvPr/>
          </p:nvSpPr>
          <p:spPr>
            <a:xfrm>
              <a:off x="461679" y="2693503"/>
              <a:ext cx="3014137" cy="508370"/>
            </a:xfrm>
            <a:prstGeom prst="rect">
              <a:avLst/>
            </a:prstGeom>
            <a:noFill/>
          </p:spPr>
          <p:txBody>
            <a:bodyPr wrap="square" rtlCol="0">
              <a:spAutoFit/>
            </a:bodyPr>
            <a:lstStyle/>
            <a:p>
              <a:pPr algn="ctr"/>
              <a:r>
                <a:rPr lang="en-GB" dirty="0" err="1" smtClean="0"/>
                <a:t>FedEO</a:t>
              </a:r>
              <a:r>
                <a:rPr lang="en-GB" dirty="0"/>
                <a:t> </a:t>
              </a:r>
              <a:r>
                <a:rPr lang="en-GB" dirty="0" smtClean="0"/>
                <a:t>Node</a:t>
              </a:r>
            </a:p>
          </p:txBody>
        </p:sp>
        <p:sp>
          <p:nvSpPr>
            <p:cNvPr id="27" name="Flowchart: Magnetic Disk 1039"/>
            <p:cNvSpPr/>
            <p:nvPr/>
          </p:nvSpPr>
          <p:spPr bwMode="auto">
            <a:xfrm>
              <a:off x="2059031" y="3175644"/>
              <a:ext cx="1531656" cy="1414127"/>
            </a:xfrm>
            <a:prstGeom prst="flowChartMagneticDisk">
              <a:avLst/>
            </a:prstGeom>
            <a:solidFill>
              <a:schemeClr val="accent2"/>
            </a:solidFill>
            <a:ln w="9525" cap="flat" cmpd="sng" algn="ctr">
              <a:solidFill>
                <a:schemeClr val="tx1">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200" dirty="0" smtClean="0">
                  <a:solidFill>
                    <a:srgbClr val="000000"/>
                  </a:solidFill>
                  <a:latin typeface="Tahoma" pitchFamily="34" charset="0"/>
                </a:rPr>
                <a:t>Collection </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ahoma" pitchFamily="34" charset="0"/>
                </a:rPr>
                <a:t>Directory</a:t>
              </a:r>
            </a:p>
            <a:p>
              <a:pPr marL="0" marR="0" indent="0" algn="ctr" defTabSz="914400" rtl="0" eaLnBrk="0" fontAlgn="base" latinLnBrk="0" hangingPunct="0">
                <a:lnSpc>
                  <a:spcPct val="100000"/>
                </a:lnSpc>
                <a:spcBef>
                  <a:spcPct val="0"/>
                </a:spcBef>
                <a:spcAft>
                  <a:spcPct val="0"/>
                </a:spcAft>
                <a:buClrTx/>
                <a:buSzTx/>
                <a:buFontTx/>
                <a:buNone/>
                <a:tabLst/>
              </a:pPr>
              <a:r>
                <a:rPr lang="en-GB" sz="1200" dirty="0" smtClean="0">
                  <a:solidFill>
                    <a:srgbClr val="000000"/>
                  </a:solidFill>
                  <a:latin typeface="Tahoma" pitchFamily="34" charset="0"/>
                </a:rPr>
                <a:t>(</a:t>
              </a:r>
              <a:r>
                <a:rPr lang="en-GB" sz="1200" dirty="0" err="1" smtClean="0">
                  <a:solidFill>
                    <a:srgbClr val="000000"/>
                  </a:solidFill>
                  <a:latin typeface="Tahoma" pitchFamily="34" charset="0"/>
                </a:rPr>
                <a:t>FedEO</a:t>
              </a:r>
              <a:r>
                <a:rPr lang="en-GB" sz="1200" dirty="0" smtClean="0">
                  <a:solidFill>
                    <a:srgbClr val="000000"/>
                  </a:solidFill>
                  <a:latin typeface="Tahoma" pitchFamily="34" charset="0"/>
                </a:rPr>
                <a:t>, CWIC)</a:t>
              </a:r>
              <a:endParaRPr kumimoji="0" lang="en-GB" sz="1200" b="0" i="0" u="none" strike="noStrike" cap="none" normalizeH="0" baseline="0" dirty="0" smtClean="0">
                <a:ln>
                  <a:noFill/>
                </a:ln>
                <a:solidFill>
                  <a:srgbClr val="000000"/>
                </a:solidFill>
                <a:effectLst/>
                <a:latin typeface="Tahoma" pitchFamily="34" charset="0"/>
              </a:endParaRPr>
            </a:p>
          </p:txBody>
        </p:sp>
      </p:grpSp>
      <p:cxnSp>
        <p:nvCxnSpPr>
          <p:cNvPr id="29" name="Straight Arrow Connector 28"/>
          <p:cNvCxnSpPr>
            <a:stCxn id="33" idx="0"/>
            <a:endCxn id="30" idx="3"/>
          </p:cNvCxnSpPr>
          <p:nvPr/>
        </p:nvCxnSpPr>
        <p:spPr bwMode="auto">
          <a:xfrm flipH="1" flipV="1">
            <a:off x="5038392" y="2534843"/>
            <a:ext cx="2509089" cy="534155"/>
          </a:xfrm>
          <a:prstGeom prst="straightConnector1">
            <a:avLst/>
          </a:prstGeom>
          <a:solidFill>
            <a:schemeClr val="accent1"/>
          </a:solidFill>
          <a:ln w="28575" cap="flat" cmpd="sng" algn="ctr">
            <a:solidFill>
              <a:srgbClr val="00B050"/>
            </a:solidFill>
            <a:prstDash val="dash"/>
            <a:round/>
            <a:headEnd type="none" w="med" len="med"/>
            <a:tailEnd type="arrow"/>
          </a:ln>
          <a:effectLst/>
        </p:spPr>
      </p:cxnSp>
      <p:sp>
        <p:nvSpPr>
          <p:cNvPr id="30" name="TextBox 29"/>
          <p:cNvSpPr txBox="1"/>
          <p:nvPr/>
        </p:nvSpPr>
        <p:spPr>
          <a:xfrm>
            <a:off x="3878887" y="2350177"/>
            <a:ext cx="1159505" cy="369332"/>
          </a:xfrm>
          <a:prstGeom prst="rect">
            <a:avLst/>
          </a:prstGeom>
          <a:solidFill>
            <a:srgbClr val="FFFF00"/>
          </a:solidFill>
          <a:ln w="57150">
            <a:solidFill>
              <a:schemeClr val="accent1">
                <a:lumMod val="60000"/>
                <a:lumOff val="40000"/>
              </a:schemeClr>
            </a:solidFill>
          </a:ln>
        </p:spPr>
        <p:txBody>
          <a:bodyPr wrap="none" rtlCol="0">
            <a:spAutoFit/>
          </a:bodyPr>
          <a:lstStyle/>
          <a:p>
            <a:r>
              <a:rPr lang="en-GB" dirty="0" smtClean="0"/>
              <a:t>CLIENTS</a:t>
            </a:r>
            <a:endParaRPr lang="en-GB" dirty="0"/>
          </a:p>
        </p:txBody>
      </p:sp>
      <p:grpSp>
        <p:nvGrpSpPr>
          <p:cNvPr id="32" name="Group 31"/>
          <p:cNvGrpSpPr/>
          <p:nvPr/>
        </p:nvGrpSpPr>
        <p:grpSpPr>
          <a:xfrm>
            <a:off x="6250601" y="3068998"/>
            <a:ext cx="2593760" cy="883493"/>
            <a:chOff x="6207788" y="2626659"/>
            <a:chExt cx="2593760" cy="1368635"/>
          </a:xfrm>
        </p:grpSpPr>
        <p:sp>
          <p:nvSpPr>
            <p:cNvPr id="33" name="Flowchart: Alternate Process 59"/>
            <p:cNvSpPr/>
            <p:nvPr/>
          </p:nvSpPr>
          <p:spPr bwMode="auto">
            <a:xfrm>
              <a:off x="6207788" y="2626659"/>
              <a:ext cx="2593760" cy="1368635"/>
            </a:xfrm>
            <a:prstGeom prst="flowChartAlternateProcess">
              <a:avLst/>
            </a:prstGeom>
            <a:solidFill>
              <a:srgbClr val="40E85C"/>
            </a:solidFill>
            <a:ln w="9525"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smtClean="0">
                <a:ln>
                  <a:noFill/>
                </a:ln>
                <a:solidFill>
                  <a:srgbClr val="000000"/>
                </a:solidFill>
                <a:effectLst/>
                <a:latin typeface="Tahoma" pitchFamily="34" charset="0"/>
              </a:endParaRPr>
            </a:p>
          </p:txBody>
        </p:sp>
        <p:sp>
          <p:nvSpPr>
            <p:cNvPr id="35" name="TextBox 34"/>
            <p:cNvSpPr txBox="1"/>
            <p:nvPr/>
          </p:nvSpPr>
          <p:spPr>
            <a:xfrm>
              <a:off x="6329445" y="2681432"/>
              <a:ext cx="2398955" cy="369332"/>
            </a:xfrm>
            <a:prstGeom prst="rect">
              <a:avLst/>
            </a:prstGeom>
            <a:noFill/>
          </p:spPr>
          <p:txBody>
            <a:bodyPr wrap="square" rtlCol="0">
              <a:spAutoFit/>
            </a:bodyPr>
            <a:lstStyle/>
            <a:p>
              <a:pPr algn="ctr"/>
              <a:r>
                <a:rPr lang="en-GB" dirty="0" smtClean="0">
                  <a:solidFill>
                    <a:srgbClr val="007434"/>
                  </a:solidFill>
                </a:rPr>
                <a:t>CWIC Node</a:t>
              </a:r>
              <a:endParaRPr lang="en-GB" dirty="0">
                <a:solidFill>
                  <a:srgbClr val="007434"/>
                </a:solidFill>
              </a:endParaRPr>
            </a:p>
          </p:txBody>
        </p:sp>
      </p:grpSp>
      <p:cxnSp>
        <p:nvCxnSpPr>
          <p:cNvPr id="36" name="Straight Arrow Connector 35"/>
          <p:cNvCxnSpPr/>
          <p:nvPr/>
        </p:nvCxnSpPr>
        <p:spPr bwMode="auto">
          <a:xfrm>
            <a:off x="2711447" y="4195062"/>
            <a:ext cx="1094272" cy="634968"/>
          </a:xfrm>
          <a:prstGeom prst="straightConnector1">
            <a:avLst/>
          </a:prstGeom>
          <a:solidFill>
            <a:schemeClr val="accent1"/>
          </a:solidFill>
          <a:ln w="28575" cap="flat" cmpd="sng" algn="ctr">
            <a:solidFill>
              <a:srgbClr val="00B050"/>
            </a:solidFill>
            <a:prstDash val="solid"/>
            <a:round/>
            <a:headEnd type="none" w="med" len="med"/>
            <a:tailEnd type="arrow"/>
          </a:ln>
          <a:effectLst/>
        </p:spPr>
      </p:cxnSp>
      <p:cxnSp>
        <p:nvCxnSpPr>
          <p:cNvPr id="37" name="Straight Arrow Connector 36"/>
          <p:cNvCxnSpPr/>
          <p:nvPr/>
        </p:nvCxnSpPr>
        <p:spPr bwMode="auto">
          <a:xfrm flipH="1" flipV="1">
            <a:off x="2583011" y="4409097"/>
            <a:ext cx="1056037" cy="556488"/>
          </a:xfrm>
          <a:prstGeom prst="straightConnector1">
            <a:avLst/>
          </a:prstGeom>
          <a:solidFill>
            <a:schemeClr val="accent1"/>
          </a:solidFill>
          <a:ln w="28575" cap="flat" cmpd="sng" algn="ctr">
            <a:solidFill>
              <a:srgbClr val="00B050"/>
            </a:solidFill>
            <a:prstDash val="solid"/>
            <a:round/>
            <a:headEnd type="none" w="med" len="med"/>
            <a:tailEnd type="arrow"/>
          </a:ln>
          <a:effectLst/>
        </p:spPr>
      </p:cxnSp>
      <p:sp>
        <p:nvSpPr>
          <p:cNvPr id="47" name="Flowchart: Magnetic Disk 1039"/>
          <p:cNvSpPr/>
          <p:nvPr/>
        </p:nvSpPr>
        <p:spPr bwMode="auto">
          <a:xfrm>
            <a:off x="3753213" y="4380559"/>
            <a:ext cx="1698223" cy="1426891"/>
          </a:xfrm>
          <a:prstGeom prst="flowChartMagneticDisk">
            <a:avLst/>
          </a:prstGeom>
          <a:solidFill>
            <a:srgbClr val="FFFF00"/>
          </a:solidFill>
          <a:ln w="9525" cap="flat" cmpd="sng" algn="ctr">
            <a:solidFill>
              <a:schemeClr val="tx1">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500" dirty="0" smtClean="0">
                <a:solidFill>
                  <a:srgbClr val="000000"/>
                </a:solidFill>
                <a:latin typeface="Tahoma" pitchFamily="34" charset="0"/>
              </a:rPr>
              <a:t>IDN</a:t>
            </a:r>
          </a:p>
          <a:p>
            <a:pPr marL="0" marR="0" indent="0" algn="ctr" defTabSz="914400" rtl="0" eaLnBrk="0" fontAlgn="base" latinLnBrk="0" hangingPunct="0">
              <a:lnSpc>
                <a:spcPct val="100000"/>
              </a:lnSpc>
              <a:spcBef>
                <a:spcPct val="0"/>
              </a:spcBef>
              <a:spcAft>
                <a:spcPct val="0"/>
              </a:spcAft>
              <a:buClrTx/>
              <a:buSzTx/>
              <a:buFontTx/>
              <a:buNone/>
              <a:tabLst/>
            </a:pPr>
            <a:r>
              <a:rPr lang="en-GB" sz="1500" dirty="0" smtClean="0">
                <a:solidFill>
                  <a:srgbClr val="000000"/>
                </a:solidFill>
                <a:latin typeface="Tahoma" pitchFamily="34" charset="0"/>
              </a:rPr>
              <a:t>Collection </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Tahoma" pitchFamily="34" charset="0"/>
              </a:rPr>
              <a:t>Directory</a:t>
            </a:r>
          </a:p>
          <a:p>
            <a:pPr marL="0" marR="0" indent="0" algn="ctr" defTabSz="914400" rtl="0" eaLnBrk="0" fontAlgn="base" latinLnBrk="0" hangingPunct="0">
              <a:lnSpc>
                <a:spcPct val="100000"/>
              </a:lnSpc>
              <a:spcBef>
                <a:spcPct val="0"/>
              </a:spcBef>
              <a:spcAft>
                <a:spcPct val="0"/>
              </a:spcAft>
              <a:buClrTx/>
              <a:buSzTx/>
              <a:buFontTx/>
              <a:buNone/>
              <a:tabLst/>
            </a:pPr>
            <a:r>
              <a:rPr lang="en-GB" sz="1200" dirty="0" smtClean="0">
                <a:solidFill>
                  <a:srgbClr val="000000"/>
                </a:solidFill>
                <a:latin typeface="Tahoma" pitchFamily="34" charset="0"/>
              </a:rPr>
              <a:t>(CWIC, </a:t>
            </a:r>
            <a:r>
              <a:rPr lang="en-GB" sz="1200" dirty="0" err="1" smtClean="0">
                <a:solidFill>
                  <a:srgbClr val="000000"/>
                </a:solidFill>
                <a:latin typeface="Tahoma" pitchFamily="34" charset="0"/>
              </a:rPr>
              <a:t>FedEO</a:t>
            </a:r>
            <a:r>
              <a:rPr lang="en-GB" sz="1200" dirty="0" smtClean="0">
                <a:solidFill>
                  <a:srgbClr val="000000"/>
                </a:solidFill>
                <a:latin typeface="Tahoma" pitchFamily="34" charset="0"/>
              </a:rPr>
              <a:t>, Others)</a:t>
            </a:r>
            <a:endParaRPr kumimoji="0" lang="en-GB" sz="1200" b="0" i="0" u="none" strike="noStrike" cap="none" normalizeH="0" baseline="0" dirty="0" smtClean="0">
              <a:ln>
                <a:noFill/>
              </a:ln>
              <a:solidFill>
                <a:srgbClr val="000000"/>
              </a:solidFill>
              <a:effectLst/>
              <a:latin typeface="Tahoma" pitchFamily="34" charset="0"/>
            </a:endParaRPr>
          </a:p>
        </p:txBody>
      </p:sp>
      <p:cxnSp>
        <p:nvCxnSpPr>
          <p:cNvPr id="49" name="Straight Arrow Connector 48"/>
          <p:cNvCxnSpPr/>
          <p:nvPr/>
        </p:nvCxnSpPr>
        <p:spPr bwMode="auto">
          <a:xfrm flipV="1">
            <a:off x="5280187" y="3709920"/>
            <a:ext cx="1041767" cy="927479"/>
          </a:xfrm>
          <a:prstGeom prst="straightConnector1">
            <a:avLst/>
          </a:prstGeom>
          <a:solidFill>
            <a:schemeClr val="accent1"/>
          </a:solidFill>
          <a:ln w="28575" cap="flat" cmpd="sng" algn="ctr">
            <a:solidFill>
              <a:srgbClr val="00B050"/>
            </a:solidFill>
            <a:prstDash val="solid"/>
            <a:round/>
            <a:headEnd type="none" w="med" len="med"/>
            <a:tailEnd type="arrow"/>
          </a:ln>
          <a:effectLst/>
        </p:spPr>
      </p:cxnSp>
      <p:cxnSp>
        <p:nvCxnSpPr>
          <p:cNvPr id="52" name="Straight Arrow Connector 51"/>
          <p:cNvCxnSpPr/>
          <p:nvPr/>
        </p:nvCxnSpPr>
        <p:spPr bwMode="auto">
          <a:xfrm flipH="1">
            <a:off x="5508521" y="3995298"/>
            <a:ext cx="856245" cy="813328"/>
          </a:xfrm>
          <a:prstGeom prst="straightConnector1">
            <a:avLst/>
          </a:prstGeom>
          <a:solidFill>
            <a:schemeClr val="accent1"/>
          </a:solidFill>
          <a:ln w="28575" cap="flat" cmpd="sng" algn="ctr">
            <a:solidFill>
              <a:srgbClr val="00B050"/>
            </a:solidFill>
            <a:prstDash val="solid"/>
            <a:round/>
            <a:headEnd type="none" w="med" len="med"/>
            <a:tailEnd type="arrow"/>
          </a:ln>
          <a:effectLst/>
        </p:spPr>
      </p:cxnSp>
      <p:sp>
        <p:nvSpPr>
          <p:cNvPr id="57" name="Flowchart: Magnetic Disk 11"/>
          <p:cNvSpPr/>
          <p:nvPr/>
        </p:nvSpPr>
        <p:spPr bwMode="auto">
          <a:xfrm>
            <a:off x="7806891" y="4418924"/>
            <a:ext cx="720763" cy="710005"/>
          </a:xfrm>
          <a:prstGeom prst="flowChartMagneticDisk">
            <a:avLst/>
          </a:prstGeom>
          <a:solidFill>
            <a:srgbClr val="92D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smtClean="0">
              <a:ln>
                <a:noFill/>
              </a:ln>
              <a:solidFill>
                <a:srgbClr val="000000"/>
              </a:solidFill>
              <a:effectLst/>
              <a:latin typeface="Tahoma" pitchFamily="34" charset="0"/>
            </a:endParaRPr>
          </a:p>
        </p:txBody>
      </p:sp>
      <p:cxnSp>
        <p:nvCxnSpPr>
          <p:cNvPr id="58" name="Straight Arrow Connector 57"/>
          <p:cNvCxnSpPr/>
          <p:nvPr/>
        </p:nvCxnSpPr>
        <p:spPr bwMode="auto">
          <a:xfrm flipH="1">
            <a:off x="8158306" y="3962202"/>
            <a:ext cx="14272" cy="542219"/>
          </a:xfrm>
          <a:prstGeom prst="straightConnector1">
            <a:avLst/>
          </a:prstGeom>
          <a:solidFill>
            <a:schemeClr val="accent1"/>
          </a:solidFill>
          <a:ln w="28575" cap="flat" cmpd="sng" algn="ctr">
            <a:solidFill>
              <a:srgbClr val="00B050"/>
            </a:solidFill>
            <a:prstDash val="solid"/>
            <a:round/>
            <a:headEnd type="arrow" w="med" len="med"/>
            <a:tailEnd type="none" w="med" len="med"/>
          </a:ln>
          <a:effectLst/>
        </p:spPr>
      </p:cxnSp>
      <p:sp>
        <p:nvSpPr>
          <p:cNvPr id="60" name="Flowchart: Magnetic Disk 4"/>
          <p:cNvSpPr/>
          <p:nvPr/>
        </p:nvSpPr>
        <p:spPr bwMode="auto">
          <a:xfrm>
            <a:off x="1024442" y="4897042"/>
            <a:ext cx="720763" cy="710005"/>
          </a:xfrm>
          <a:prstGeom prst="flowChartMagneticDisk">
            <a:avLst/>
          </a:prstGeom>
          <a:solidFill>
            <a:schemeClr val="accent4">
              <a:lumMod val="10000"/>
              <a:lumOff val="9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smtClean="0">
              <a:ln>
                <a:noFill/>
              </a:ln>
              <a:solidFill>
                <a:srgbClr val="000000"/>
              </a:solidFill>
              <a:effectLst/>
              <a:latin typeface="Tahoma" pitchFamily="34" charset="0"/>
            </a:endParaRPr>
          </a:p>
        </p:txBody>
      </p:sp>
      <p:cxnSp>
        <p:nvCxnSpPr>
          <p:cNvPr id="61" name="Straight Arrow Connector 60"/>
          <p:cNvCxnSpPr>
            <a:endCxn id="60" idx="1"/>
          </p:cNvCxnSpPr>
          <p:nvPr/>
        </p:nvCxnSpPr>
        <p:spPr bwMode="auto">
          <a:xfrm>
            <a:off x="1369995" y="4437634"/>
            <a:ext cx="14829" cy="459408"/>
          </a:xfrm>
          <a:prstGeom prst="straightConnector1">
            <a:avLst/>
          </a:prstGeom>
          <a:solidFill>
            <a:schemeClr val="accent1"/>
          </a:solidFill>
          <a:ln w="28575" cap="flat" cmpd="sng" algn="ctr">
            <a:solidFill>
              <a:srgbClr val="00B050"/>
            </a:solidFill>
            <a:prstDash val="solid"/>
            <a:round/>
            <a:headEnd type="arrow" w="med" len="med"/>
            <a:tailEnd type="none" w="med" len="med"/>
          </a:ln>
          <a:effectLst/>
        </p:spPr>
      </p:cxnSp>
      <p:sp>
        <p:nvSpPr>
          <p:cNvPr id="70" name="TextBox 69"/>
          <p:cNvSpPr txBox="1"/>
          <p:nvPr/>
        </p:nvSpPr>
        <p:spPr>
          <a:xfrm>
            <a:off x="5761825" y="5293901"/>
            <a:ext cx="3214493" cy="1323439"/>
          </a:xfrm>
          <a:prstGeom prst="rect">
            <a:avLst/>
          </a:prstGeom>
          <a:noFill/>
        </p:spPr>
        <p:txBody>
          <a:bodyPr wrap="square" rtlCol="0">
            <a:spAutoFit/>
          </a:bodyPr>
          <a:lstStyle/>
          <a:p>
            <a:r>
              <a:rPr lang="en-GB" sz="1600" dirty="0">
                <a:solidFill>
                  <a:srgbClr val="00B050"/>
                </a:solidFill>
              </a:rPr>
              <a:t>Non-European Partners </a:t>
            </a:r>
          </a:p>
          <a:p>
            <a:r>
              <a:rPr lang="en-GB" sz="1600" dirty="0">
                <a:solidFill>
                  <a:srgbClr val="00B050"/>
                </a:solidFill>
              </a:rPr>
              <a:t>product catalogues:</a:t>
            </a:r>
          </a:p>
          <a:p>
            <a:pPr marL="285750" indent="-285750">
              <a:buFont typeface="Arial"/>
              <a:buChar char="•"/>
            </a:pPr>
            <a:r>
              <a:rPr lang="en-GB" sz="1600" dirty="0">
                <a:solidFill>
                  <a:srgbClr val="00B050"/>
                </a:solidFill>
              </a:rPr>
              <a:t>USGS, NASA, ISRO, </a:t>
            </a:r>
            <a:r>
              <a:rPr lang="en-GB" sz="1600" dirty="0" smtClean="0">
                <a:solidFill>
                  <a:srgbClr val="00B050"/>
                </a:solidFill>
              </a:rPr>
              <a:t>NOAA,  NOAA</a:t>
            </a:r>
            <a:r>
              <a:rPr lang="en-GB" sz="1600" dirty="0">
                <a:solidFill>
                  <a:srgbClr val="00B050"/>
                </a:solidFill>
              </a:rPr>
              <a:t>/GHRSST, INPE, AOE</a:t>
            </a:r>
            <a:r>
              <a:rPr lang="en-GB" sz="1600" dirty="0" smtClean="0">
                <a:solidFill>
                  <a:srgbClr val="00B050"/>
                </a:solidFill>
              </a:rPr>
              <a:t>, CCMEO</a:t>
            </a:r>
            <a:endParaRPr lang="en-GB" sz="1600" dirty="0">
              <a:solidFill>
                <a:srgbClr val="00B050"/>
              </a:solidFill>
            </a:endParaRPr>
          </a:p>
        </p:txBody>
      </p:sp>
      <p:sp>
        <p:nvSpPr>
          <p:cNvPr id="75" name="TextBox 74"/>
          <p:cNvSpPr txBox="1"/>
          <p:nvPr/>
        </p:nvSpPr>
        <p:spPr>
          <a:xfrm>
            <a:off x="5265917" y="4095180"/>
            <a:ext cx="1384265" cy="276999"/>
          </a:xfrm>
          <a:prstGeom prst="rect">
            <a:avLst/>
          </a:prstGeom>
          <a:noFill/>
        </p:spPr>
        <p:txBody>
          <a:bodyPr wrap="square" rtlCol="0">
            <a:spAutoFit/>
          </a:bodyPr>
          <a:lstStyle/>
          <a:p>
            <a:r>
              <a:rPr lang="en-US" sz="1200" dirty="0" smtClean="0"/>
              <a:t>Search (1</a:t>
            </a:r>
            <a:r>
              <a:rPr lang="en-US" sz="1200" baseline="30000" dirty="0" smtClean="0"/>
              <a:t>st</a:t>
            </a:r>
            <a:r>
              <a:rPr lang="en-US" sz="1200" dirty="0" smtClean="0"/>
              <a:t> step)</a:t>
            </a:r>
            <a:endParaRPr lang="en-US" sz="1200" dirty="0"/>
          </a:p>
        </p:txBody>
      </p:sp>
      <p:sp>
        <p:nvSpPr>
          <p:cNvPr id="76" name="TextBox 75"/>
          <p:cNvSpPr txBox="1"/>
          <p:nvPr/>
        </p:nvSpPr>
        <p:spPr>
          <a:xfrm>
            <a:off x="2735409" y="4119160"/>
            <a:ext cx="1160511" cy="830997"/>
          </a:xfrm>
          <a:prstGeom prst="rect">
            <a:avLst/>
          </a:prstGeom>
          <a:noFill/>
        </p:spPr>
        <p:txBody>
          <a:bodyPr wrap="square" rtlCol="0">
            <a:spAutoFit/>
          </a:bodyPr>
          <a:lstStyle/>
          <a:p>
            <a:r>
              <a:rPr lang="en-US" sz="1200" dirty="0" smtClean="0"/>
              <a:t>Collection metadata population &amp; harvesting</a:t>
            </a:r>
            <a:endParaRPr lang="en-US" sz="1200" dirty="0"/>
          </a:p>
        </p:txBody>
      </p:sp>
      <p:cxnSp>
        <p:nvCxnSpPr>
          <p:cNvPr id="77" name="Straight Arrow Connector 76"/>
          <p:cNvCxnSpPr/>
          <p:nvPr/>
        </p:nvCxnSpPr>
        <p:spPr bwMode="auto">
          <a:xfrm flipV="1">
            <a:off x="2711448" y="3381734"/>
            <a:ext cx="3496340" cy="28539"/>
          </a:xfrm>
          <a:prstGeom prst="straightConnector1">
            <a:avLst/>
          </a:prstGeom>
          <a:solidFill>
            <a:schemeClr val="accent1"/>
          </a:solidFill>
          <a:ln w="28575" cap="flat" cmpd="sng" algn="ctr">
            <a:solidFill>
              <a:srgbClr val="00B050"/>
            </a:solidFill>
            <a:prstDash val="solid"/>
            <a:round/>
            <a:headEnd type="arrow" w="med" len="med"/>
            <a:tailEnd type="arrow"/>
          </a:ln>
          <a:effectLst/>
        </p:spPr>
      </p:cxnSp>
    </p:spTree>
    <p:extLst>
      <p:ext uri="{BB962C8B-B14F-4D97-AF65-F5344CB8AC3E}">
        <p14:creationId xmlns:p14="http://schemas.microsoft.com/office/powerpoint/2010/main" val="3270802201"/>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BF8D2B0-EFB6-4DAA-9B0B-6F6B3A580823}" type="slidenum">
              <a:rPr lang="en-US" smtClean="0"/>
              <a:pPr>
                <a:defRPr/>
              </a:pPr>
              <a:t>26</a:t>
            </a:fld>
            <a:endParaRPr lang="en-US" dirty="0"/>
          </a:p>
        </p:txBody>
      </p:sp>
      <p:sp>
        <p:nvSpPr>
          <p:cNvPr id="3" name="Content Placeholder 2"/>
          <p:cNvSpPr>
            <a:spLocks noGrp="1"/>
          </p:cNvSpPr>
          <p:nvPr>
            <p:ph sz="quarter" idx="11"/>
          </p:nvPr>
        </p:nvSpPr>
        <p:spPr/>
        <p:txBody>
          <a:bodyPr/>
          <a:lstStyle/>
          <a:p>
            <a:r>
              <a:rPr lang="en-US" sz="1800" dirty="0" smtClean="0"/>
              <a:t>Which products do your VC/WG have difficulty discovering or accessing?</a:t>
            </a:r>
          </a:p>
          <a:p>
            <a:endParaRPr lang="en-US" sz="1800" dirty="0" smtClean="0"/>
          </a:p>
          <a:p>
            <a:r>
              <a:rPr lang="en-US" sz="1800" dirty="0" smtClean="0"/>
              <a:t>Is there a need from your VC/WG to have science discipline focused data access portals? </a:t>
            </a:r>
          </a:p>
          <a:p>
            <a:pPr lvl="1">
              <a:buFont typeface="Wingdings" panose="05000000000000000000" pitchFamily="2" charset="2"/>
              <a:buChar char="ü"/>
            </a:pPr>
            <a:r>
              <a:rPr lang="en-US" sz="1400" dirty="0" smtClean="0"/>
              <a:t>GEOSS Data Portal </a:t>
            </a:r>
          </a:p>
          <a:p>
            <a:pPr lvl="1">
              <a:buFont typeface="Wingdings" panose="05000000000000000000" pitchFamily="2" charset="2"/>
              <a:buChar char="ü"/>
            </a:pPr>
            <a:r>
              <a:rPr lang="en-US" sz="1400" dirty="0" err="1"/>
              <a:t>GeoSUR</a:t>
            </a:r>
            <a:endParaRPr lang="en-US" sz="1400" dirty="0" smtClean="0"/>
          </a:p>
          <a:p>
            <a:pPr lvl="1">
              <a:buFont typeface="Wingdings" panose="05000000000000000000" pitchFamily="2" charset="2"/>
              <a:buChar char="ü"/>
            </a:pPr>
            <a:r>
              <a:rPr lang="en-US" sz="1400" dirty="0"/>
              <a:t>GHRSST</a:t>
            </a:r>
          </a:p>
          <a:p>
            <a:pPr lvl="1">
              <a:buFont typeface="Wingdings" panose="05000000000000000000" pitchFamily="2" charset="2"/>
              <a:buChar char="q"/>
            </a:pPr>
            <a:r>
              <a:rPr lang="en-US" sz="1400" dirty="0" err="1" smtClean="0"/>
              <a:t>GeoPlatform</a:t>
            </a:r>
            <a:r>
              <a:rPr lang="en-US" sz="1400" dirty="0" smtClean="0"/>
              <a:t> </a:t>
            </a:r>
            <a:r>
              <a:rPr lang="en-US" sz="1400" dirty="0"/>
              <a:t>community and the </a:t>
            </a:r>
            <a:r>
              <a:rPr lang="en-US" sz="1400" dirty="0" err="1"/>
              <a:t>ArticSDI</a:t>
            </a:r>
            <a:r>
              <a:rPr lang="en-US" sz="1400" dirty="0"/>
              <a:t> community </a:t>
            </a:r>
            <a:endParaRPr lang="en-US" sz="1400" dirty="0" smtClean="0"/>
          </a:p>
          <a:p>
            <a:pPr lvl="1">
              <a:buFont typeface="Wingdings" panose="05000000000000000000" pitchFamily="2" charset="2"/>
              <a:buChar char="Ø"/>
            </a:pPr>
            <a:r>
              <a:rPr lang="en-US" sz="1400" dirty="0" smtClean="0"/>
              <a:t>Biomass?</a:t>
            </a:r>
          </a:p>
          <a:p>
            <a:pPr lvl="1"/>
            <a:endParaRPr lang="en-US" sz="1800" dirty="0" smtClean="0"/>
          </a:p>
          <a:p>
            <a:r>
              <a:rPr lang="en-US" sz="1800" dirty="0" smtClean="0"/>
              <a:t>Are there technologies that WGISS should prioritize in our Technology Exploration webinars? </a:t>
            </a:r>
          </a:p>
          <a:p>
            <a:pPr lvl="1">
              <a:buFont typeface="Wingdings" panose="05000000000000000000" pitchFamily="2" charset="2"/>
              <a:buChar char="Ø"/>
            </a:pPr>
            <a:r>
              <a:rPr lang="en-US" sz="1400" dirty="0" smtClean="0"/>
              <a:t>Cloud Computing?</a:t>
            </a:r>
          </a:p>
          <a:p>
            <a:pPr lvl="1">
              <a:buFont typeface="Wingdings" panose="05000000000000000000" pitchFamily="2" charset="2"/>
              <a:buChar char="Ø"/>
            </a:pPr>
            <a:r>
              <a:rPr lang="en-US" sz="1400" dirty="0" smtClean="0"/>
              <a:t>Product Formats?</a:t>
            </a:r>
          </a:p>
          <a:p>
            <a:pPr lvl="1"/>
            <a:endParaRPr lang="en-US" sz="1800" dirty="0" smtClean="0"/>
          </a:p>
          <a:p>
            <a:r>
              <a:rPr lang="en-US" sz="1800" dirty="0" smtClean="0"/>
              <a:t> What are your overall data access, data discovery, technology pain points?</a:t>
            </a:r>
          </a:p>
          <a:p>
            <a:pPr lvl="1">
              <a:buFont typeface="Wingdings" panose="05000000000000000000" pitchFamily="2" charset="2"/>
              <a:buChar char="Ø"/>
            </a:pPr>
            <a:r>
              <a:rPr lang="en-US" sz="1400" dirty="0" smtClean="0"/>
              <a:t>Network performance?</a:t>
            </a:r>
          </a:p>
          <a:p>
            <a:pPr marL="457200" lvl="1" indent="0">
              <a:buNone/>
            </a:pPr>
            <a:endParaRPr lang="en-US" sz="1800" dirty="0"/>
          </a:p>
        </p:txBody>
      </p:sp>
      <p:sp>
        <p:nvSpPr>
          <p:cNvPr id="4" name="Title 3"/>
          <p:cNvSpPr>
            <a:spLocks noGrp="1"/>
          </p:cNvSpPr>
          <p:nvPr>
            <p:ph type="title"/>
          </p:nvPr>
        </p:nvSpPr>
        <p:spPr/>
        <p:txBody>
          <a:bodyPr/>
          <a:lstStyle/>
          <a:p>
            <a:pPr algn="ctr"/>
            <a:r>
              <a:rPr lang="en-US" dirty="0" smtClean="0"/>
              <a:t>Questions for VCs &amp; WGs</a:t>
            </a:r>
            <a:endParaRPr lang="en-US" dirty="0"/>
          </a:p>
        </p:txBody>
      </p:sp>
    </p:spTree>
    <p:extLst>
      <p:ext uri="{BB962C8B-B14F-4D97-AF65-F5344CB8AC3E}">
        <p14:creationId xmlns:p14="http://schemas.microsoft.com/office/powerpoint/2010/main" val="3269488578"/>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a:t>
            </a:r>
            <a:endParaRPr lang="en-US" dirty="0"/>
          </a:p>
        </p:txBody>
      </p:sp>
      <p:sp>
        <p:nvSpPr>
          <p:cNvPr id="3" name="Content Placeholder 2"/>
          <p:cNvSpPr>
            <a:spLocks noGrp="1"/>
          </p:cNvSpPr>
          <p:nvPr>
            <p:ph idx="1"/>
          </p:nvPr>
        </p:nvSpPr>
        <p:spPr/>
        <p:txBody>
          <a:bodyPr/>
          <a:lstStyle/>
          <a:p>
            <a:endParaRPr lang="en-GB" sz="1800" dirty="0" smtClean="0"/>
          </a:p>
          <a:p>
            <a:endParaRPr lang="en-US" sz="1800" dirty="0" smtClean="0"/>
          </a:p>
          <a:p>
            <a:endParaRPr lang="en-US" sz="1800" dirty="0"/>
          </a:p>
          <a:p>
            <a:endParaRPr lang="en-US" sz="1800" dirty="0" smtClean="0"/>
          </a:p>
          <a:p>
            <a:endParaRPr lang="en-US" sz="1800" dirty="0"/>
          </a:p>
          <a:p>
            <a:endParaRPr lang="en-US" sz="1800" dirty="0" smtClean="0"/>
          </a:p>
          <a:p>
            <a:r>
              <a:rPr lang="en-GB" sz="1800" dirty="0" smtClean="0"/>
              <a:t>WGISS will continue to work towards a common understanding of the information model for satellite data, the identification and testing of common search criteria for satellite data products, and adaption and testing of the common standards and protocols to describe, search, and access satellite data. </a:t>
            </a:r>
            <a:endParaRPr lang="en-US" sz="1800" dirty="0" smtClean="0"/>
          </a:p>
          <a:p>
            <a:endParaRPr lang="en-US" sz="1800" dirty="0"/>
          </a:p>
        </p:txBody>
      </p:sp>
      <p:sp>
        <p:nvSpPr>
          <p:cNvPr id="4" name="Content Placeholder 2"/>
          <p:cNvSpPr txBox="1">
            <a:spLocks/>
          </p:cNvSpPr>
          <p:nvPr/>
        </p:nvSpPr>
        <p:spPr>
          <a:xfrm>
            <a:off x="457200" y="1457325"/>
            <a:ext cx="8445500" cy="1514475"/>
          </a:xfrm>
          <a:prstGeom prst="rect">
            <a:avLst/>
          </a:prstGeom>
          <a:solidFill>
            <a:schemeClr val="tx2">
              <a:lumMod val="40000"/>
              <a:lumOff val="60000"/>
            </a:schemeClr>
          </a:solidFill>
          <a:ln w="38100">
            <a:solidFill>
              <a:srgbClr val="92D050"/>
            </a:solidFill>
            <a:prstDash val="sysDash"/>
          </a:ln>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defTabSz="914400"/>
            <a:endParaRPr lang="en-GB" sz="1800" dirty="0" smtClean="0"/>
          </a:p>
          <a:p>
            <a:pPr defTabSz="914400">
              <a:buFont typeface="Wingdings" panose="05000000000000000000" pitchFamily="2" charset="2"/>
              <a:buChar char="v"/>
            </a:pPr>
            <a:r>
              <a:rPr lang="en-GB" sz="1800" dirty="0" smtClean="0"/>
              <a:t>WGISS will provide technical support to CEOS agencies providing their climate data records through the WGISS supported standards (e.g. CEOS OpenSearch) and data access infrastructure (IDN, CWIC, </a:t>
            </a:r>
            <a:r>
              <a:rPr lang="en-GB" sz="1800" dirty="0" err="1" smtClean="0"/>
              <a:t>FedEO</a:t>
            </a:r>
            <a:r>
              <a:rPr lang="en-GB" sz="1800" dirty="0" smtClean="0"/>
              <a:t>).</a:t>
            </a:r>
            <a:endParaRPr lang="en-US" sz="1800" dirty="0" smtClean="0"/>
          </a:p>
          <a:p>
            <a:pPr defTabSz="914400"/>
            <a:endParaRPr lang="en-US" sz="1800" dirty="0" smtClean="0"/>
          </a:p>
          <a:p>
            <a:pPr defTabSz="914400"/>
            <a:endParaRPr lang="en-US" sz="1800" dirty="0"/>
          </a:p>
        </p:txBody>
      </p:sp>
    </p:spTree>
    <p:extLst>
      <p:ext uri="{BB962C8B-B14F-4D97-AF65-F5344CB8AC3E}">
        <p14:creationId xmlns:p14="http://schemas.microsoft.com/office/powerpoint/2010/main" val="7314950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smtClean="0"/>
              <a:t>For more information, please contact: </a:t>
            </a:r>
          </a:p>
          <a:p>
            <a:pPr marL="0" indent="0" algn="ctr">
              <a:buNone/>
            </a:pPr>
            <a:endParaRPr lang="en-US" dirty="0"/>
          </a:p>
          <a:p>
            <a:pPr marL="0" indent="0" algn="ctr">
              <a:buNone/>
            </a:pPr>
            <a:r>
              <a:rPr lang="en-US" sz="2000" dirty="0" smtClean="0"/>
              <a:t>WGISS Chair</a:t>
            </a:r>
          </a:p>
          <a:p>
            <a:pPr marL="0" indent="0" algn="ctr">
              <a:buNone/>
            </a:pPr>
            <a:r>
              <a:rPr lang="en-US" sz="1600" dirty="0" smtClean="0"/>
              <a:t>Andrew </a:t>
            </a:r>
            <a:r>
              <a:rPr lang="en-US" sz="1600" dirty="0"/>
              <a:t>Mitchell </a:t>
            </a:r>
            <a:r>
              <a:rPr lang="en-US" sz="1600" u="sng" dirty="0" smtClean="0">
                <a:hlinkClick r:id="rId2"/>
              </a:rPr>
              <a:t>Andrew.E.Mitchell@NASA.gov</a:t>
            </a:r>
            <a:r>
              <a:rPr lang="en-US" sz="1600" dirty="0" smtClean="0"/>
              <a:t> </a:t>
            </a:r>
            <a:endParaRPr lang="en-US" sz="1600" dirty="0"/>
          </a:p>
          <a:p>
            <a:pPr marL="0" indent="0" algn="ctr">
              <a:buNone/>
            </a:pPr>
            <a:endParaRPr lang="en-US" sz="2000" dirty="0"/>
          </a:p>
          <a:p>
            <a:pPr marL="0" indent="0" algn="ctr">
              <a:buNone/>
            </a:pPr>
            <a:r>
              <a:rPr lang="en-US" sz="2000" dirty="0"/>
              <a:t>WGISS </a:t>
            </a:r>
            <a:r>
              <a:rPr lang="en-US" sz="2000" dirty="0" smtClean="0"/>
              <a:t>Vice-Chair</a:t>
            </a:r>
          </a:p>
          <a:p>
            <a:pPr marL="0" indent="0" algn="ctr">
              <a:buNone/>
            </a:pPr>
            <a:r>
              <a:rPr lang="en-US" sz="1600" dirty="0" err="1" smtClean="0"/>
              <a:t>Mirko</a:t>
            </a:r>
            <a:r>
              <a:rPr lang="en-US" sz="1600" dirty="0" smtClean="0"/>
              <a:t> </a:t>
            </a:r>
            <a:r>
              <a:rPr lang="en-US" sz="1600" dirty="0" err="1"/>
              <a:t>Albani</a:t>
            </a:r>
            <a:r>
              <a:rPr lang="en-US" sz="1600" dirty="0"/>
              <a:t> </a:t>
            </a:r>
            <a:r>
              <a:rPr lang="en-US" sz="1600" dirty="0" smtClean="0"/>
              <a:t> </a:t>
            </a:r>
            <a:r>
              <a:rPr lang="en-US" sz="1600" dirty="0" smtClean="0">
                <a:hlinkClick r:id="rId3"/>
              </a:rPr>
              <a:t>Mirko.Albani@esa.int</a:t>
            </a:r>
            <a:endParaRPr lang="en-US" sz="1600" dirty="0"/>
          </a:p>
          <a:p>
            <a:pPr marL="0" indent="0" algn="ctr">
              <a:buNone/>
            </a:pPr>
            <a:endParaRPr lang="en-US" sz="2000" dirty="0" smtClean="0"/>
          </a:p>
          <a:p>
            <a:pPr marL="0" indent="0" algn="ctr">
              <a:buNone/>
            </a:pPr>
            <a:endParaRPr lang="en-US" sz="2000" dirty="0" smtClean="0"/>
          </a:p>
          <a:p>
            <a:pPr marL="0" indent="0">
              <a:buNone/>
            </a:pPr>
            <a:r>
              <a:rPr lang="en-US" sz="2000" dirty="0"/>
              <a:t> </a:t>
            </a:r>
          </a:p>
        </p:txBody>
      </p:sp>
    </p:spTree>
    <p:extLst>
      <p:ext uri="{BB962C8B-B14F-4D97-AF65-F5344CB8AC3E}">
        <p14:creationId xmlns:p14="http://schemas.microsoft.com/office/powerpoint/2010/main" val="511346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3</a:t>
            </a:fld>
            <a:endParaRPr lang="en-US" dirty="0" smtClean="0"/>
          </a:p>
        </p:txBody>
      </p:sp>
      <p:sp>
        <p:nvSpPr>
          <p:cNvPr id="7" name="TextBox 6"/>
          <p:cNvSpPr txBox="1"/>
          <p:nvPr/>
        </p:nvSpPr>
        <p:spPr>
          <a:xfrm>
            <a:off x="218570" y="1287499"/>
            <a:ext cx="8831299" cy="5078313"/>
          </a:xfrm>
          <a:prstGeom prst="rect">
            <a:avLst/>
          </a:prstGeom>
          <a:noFill/>
        </p:spPr>
        <p:txBody>
          <a:bodyPr wrap="square" rtlCol="0">
            <a:spAutoFit/>
          </a:bodyPr>
          <a:lstStyle/>
          <a:p>
            <a:pPr lvl="0"/>
            <a:endParaRPr lang="en-US" dirty="0">
              <a:latin typeface="Arial Bold" panose="020B0704020202020204" pitchFamily="34" charset="0"/>
              <a:cs typeface="Arial Bold" panose="020B0704020202020204" pitchFamily="34" charset="0"/>
            </a:endParaRPr>
          </a:p>
          <a:p>
            <a:pPr marL="457200" lvl="1" indent="0"/>
            <a:r>
              <a:rPr lang="en-US" sz="1600" dirty="0" smtClean="0">
                <a:latin typeface="Arial Bold" panose="020B0704020202020204" pitchFamily="34" charset="0"/>
                <a:cs typeface="Arial Bold" panose="020B0704020202020204" pitchFamily="34" charset="0"/>
              </a:rPr>
              <a:t>WGISS </a:t>
            </a:r>
            <a:r>
              <a:rPr lang="en-US" sz="1600" dirty="0">
                <a:latin typeface="Arial Bold" panose="020B0704020202020204" pitchFamily="34" charset="0"/>
                <a:cs typeface="Arial Bold" panose="020B0704020202020204" pitchFamily="34" charset="0"/>
              </a:rPr>
              <a:t>has been added as a contributor to the </a:t>
            </a:r>
            <a:r>
              <a:rPr lang="en-US" sz="1600" b="1" i="1" u="sng" dirty="0">
                <a:latin typeface="Arial Bold" panose="020B0704020202020204" pitchFamily="34" charset="0"/>
                <a:cs typeface="Arial Bold" panose="020B0704020202020204" pitchFamily="34" charset="0"/>
              </a:rPr>
              <a:t>2016 GEO Work </a:t>
            </a:r>
            <a:r>
              <a:rPr lang="en-US" sz="1600" b="1" i="1" u="sng" dirty="0" smtClean="0">
                <a:latin typeface="Arial Bold" panose="020B0704020202020204" pitchFamily="34" charset="0"/>
                <a:cs typeface="Arial Bold" panose="020B0704020202020204" pitchFamily="34" charset="0"/>
              </a:rPr>
              <a:t>Program</a:t>
            </a:r>
            <a:r>
              <a:rPr lang="en-US" sz="1600" dirty="0" smtClean="0">
                <a:latin typeface="Arial Bold" panose="020B0704020202020204" pitchFamily="34" charset="0"/>
                <a:cs typeface="Arial Bold" panose="020B0704020202020204" pitchFamily="34" charset="0"/>
              </a:rPr>
              <a:t> Foundational </a:t>
            </a:r>
            <a:r>
              <a:rPr lang="en-US" sz="1600" dirty="0">
                <a:latin typeface="Arial Bold" panose="020B0704020202020204" pitchFamily="34" charset="0"/>
                <a:cs typeface="Arial Bold" panose="020B0704020202020204" pitchFamily="34" charset="0"/>
              </a:rPr>
              <a:t>Task GD-7 Subtask 2 ‘GCI Development’ and GD-2 ‘GCI Operations’.  </a:t>
            </a:r>
            <a:endParaRPr lang="en-US" sz="1600" dirty="0" smtClean="0">
              <a:latin typeface="Arial Bold" panose="020B0704020202020204" pitchFamily="34" charset="0"/>
              <a:cs typeface="Arial Bold" panose="020B0704020202020204" pitchFamily="34" charset="0"/>
            </a:endParaRPr>
          </a:p>
          <a:p>
            <a:pPr marL="457200" lvl="1" indent="0"/>
            <a:endParaRPr lang="en-US" sz="1600" dirty="0" smtClean="0">
              <a:latin typeface="Arial Bold" panose="020B0704020202020204" pitchFamily="34" charset="0"/>
              <a:cs typeface="Arial Bold" panose="020B0704020202020204" pitchFamily="34" charset="0"/>
            </a:endParaRPr>
          </a:p>
          <a:p>
            <a:pPr marL="742950" lvl="1" indent="-285750">
              <a:buFont typeface="Arial" panose="020B0604020202020204" pitchFamily="34" charset="0"/>
              <a:buChar char="•"/>
            </a:pPr>
            <a:r>
              <a:rPr lang="en-US" sz="1600" dirty="0" smtClean="0">
                <a:latin typeface="Arial Bold" panose="020B0704020202020204" pitchFamily="34" charset="0"/>
                <a:cs typeface="Arial Bold" panose="020B0704020202020204" pitchFamily="34" charset="0"/>
              </a:rPr>
              <a:t>As </a:t>
            </a:r>
            <a:r>
              <a:rPr lang="en-US" sz="1600" dirty="0">
                <a:latin typeface="Arial Bold" panose="020B0704020202020204" pitchFamily="34" charset="0"/>
                <a:cs typeface="Arial Bold" panose="020B0704020202020204" pitchFamily="34" charset="0"/>
              </a:rPr>
              <a:t>contributors, WGISS </a:t>
            </a:r>
            <a:r>
              <a:rPr lang="en-US" sz="1600" dirty="0" smtClean="0">
                <a:latin typeface="Arial Bold" panose="020B0704020202020204" pitchFamily="34" charset="0"/>
                <a:cs typeface="Arial Bold" panose="020B0704020202020204" pitchFamily="34" charset="0"/>
              </a:rPr>
              <a:t>will: </a:t>
            </a:r>
          </a:p>
          <a:p>
            <a:pPr marL="742950" lvl="8" indent="-285750">
              <a:buFont typeface="Arial" panose="020B0604020202020204" pitchFamily="34" charset="0"/>
              <a:buChar char="•"/>
            </a:pPr>
            <a:endParaRPr lang="en-US" sz="1600" dirty="0" smtClean="0">
              <a:latin typeface="Arial Bold" panose="020B0704020202020204" pitchFamily="34" charset="0"/>
              <a:cs typeface="Arial Bold" panose="020B0704020202020204" pitchFamily="34" charset="0"/>
            </a:endParaRPr>
          </a:p>
          <a:p>
            <a:pPr marL="742950" lvl="8" indent="-285750">
              <a:buFont typeface="Arial" panose="020B0604020202020204" pitchFamily="34" charset="0"/>
              <a:buChar char="•"/>
            </a:pPr>
            <a:r>
              <a:rPr lang="en-US" sz="1600" dirty="0" smtClean="0">
                <a:latin typeface="Arial Bold" panose="020B0704020202020204" pitchFamily="34" charset="0"/>
                <a:cs typeface="Arial Bold" panose="020B0704020202020204" pitchFamily="34" charset="0"/>
              </a:rPr>
              <a:t>continue to </a:t>
            </a:r>
            <a:r>
              <a:rPr lang="en-US" sz="1600" i="1" dirty="0" smtClean="0">
                <a:solidFill>
                  <a:srgbClr val="FF0000"/>
                </a:solidFill>
                <a:latin typeface="Arial Bold" panose="020B0704020202020204" pitchFamily="34" charset="0"/>
                <a:cs typeface="Arial Bold" panose="020B0704020202020204" pitchFamily="34" charset="0"/>
              </a:rPr>
              <a:t>advocate for CEOS agency mission data to be contributed to the implementation of the GEOSS via the WGISS interoperable systems and standards. </a:t>
            </a:r>
            <a:r>
              <a:rPr lang="en-US" sz="1600" dirty="0" smtClean="0">
                <a:latin typeface="Arial Bold" panose="020B0704020202020204" pitchFamily="34" charset="0"/>
                <a:cs typeface="Arial Bold" panose="020B0704020202020204" pitchFamily="34" charset="0"/>
              </a:rPr>
              <a:t>As </a:t>
            </a:r>
            <a:r>
              <a:rPr lang="en-US" sz="1600" dirty="0">
                <a:latin typeface="Arial Bold" panose="020B0704020202020204" pitchFamily="34" charset="0"/>
                <a:cs typeface="Arial Bold" panose="020B0704020202020204" pitchFamily="34" charset="0"/>
              </a:rPr>
              <a:t>more CEOS data providers adopt WGISS supported standards (e.g. OGC CSW 2.0.2 and CEOS OpenSearch Best Practices) these data providers holdings will be made discoverable via </a:t>
            </a:r>
            <a:r>
              <a:rPr lang="en-US" sz="1600" dirty="0" smtClean="0">
                <a:latin typeface="Arial Bold" panose="020B0704020202020204" pitchFamily="34" charset="0"/>
                <a:cs typeface="Arial Bold" panose="020B0704020202020204" pitchFamily="34" charset="0"/>
              </a:rPr>
              <a:t>IDN</a:t>
            </a:r>
            <a:r>
              <a:rPr lang="en-US" sz="1600" dirty="0">
                <a:latin typeface="Arial Bold" panose="020B0704020202020204" pitchFamily="34" charset="0"/>
                <a:cs typeface="Arial Bold" panose="020B0704020202020204" pitchFamily="34" charset="0"/>
              </a:rPr>
              <a:t>, CWIC, and </a:t>
            </a:r>
            <a:r>
              <a:rPr lang="en-US" sz="1600" dirty="0" err="1" smtClean="0">
                <a:latin typeface="Arial Bold" panose="020B0704020202020204" pitchFamily="34" charset="0"/>
                <a:cs typeface="Arial Bold" panose="020B0704020202020204" pitchFamily="34" charset="0"/>
              </a:rPr>
              <a:t>FedEO</a:t>
            </a:r>
            <a:r>
              <a:rPr lang="en-US" sz="1600" dirty="0" smtClean="0">
                <a:latin typeface="Arial Bold" panose="020B0704020202020204" pitchFamily="34" charset="0"/>
                <a:cs typeface="Arial Bold" panose="020B0704020202020204" pitchFamily="34" charset="0"/>
              </a:rPr>
              <a:t>.</a:t>
            </a:r>
            <a:endParaRPr lang="en-US" sz="1600" dirty="0">
              <a:latin typeface="Arial Bold" panose="020B0704020202020204" pitchFamily="34" charset="0"/>
              <a:cs typeface="Arial Bold" panose="020B0704020202020204" pitchFamily="34" charset="0"/>
            </a:endParaRPr>
          </a:p>
          <a:p>
            <a:pPr marL="457200" lvl="8" indent="0"/>
            <a:endParaRPr lang="en-US" sz="1600" dirty="0" smtClean="0">
              <a:latin typeface="Arial Bold" panose="020B0704020202020204" pitchFamily="34" charset="0"/>
              <a:cs typeface="Arial Bold" panose="020B0704020202020204" pitchFamily="34" charset="0"/>
            </a:endParaRPr>
          </a:p>
          <a:p>
            <a:pPr marL="742950" lvl="7" indent="-285750">
              <a:buFont typeface="Arial" panose="020B0604020202020204" pitchFamily="34" charset="0"/>
              <a:buChar char="•"/>
            </a:pPr>
            <a:r>
              <a:rPr lang="en-US" sz="1600" b="1" i="1" dirty="0" smtClean="0">
                <a:solidFill>
                  <a:srgbClr val="FF0000"/>
                </a:solidFill>
                <a:latin typeface="Arial Bold" panose="020B0704020202020204" pitchFamily="34" charset="0"/>
                <a:cs typeface="Arial Bold" panose="020B0704020202020204" pitchFamily="34" charset="0"/>
              </a:rPr>
              <a:t>maintain the website titled ‘Connected data assets</a:t>
            </a:r>
            <a:r>
              <a:rPr lang="en-US" sz="1600" b="1" i="1" dirty="0" smtClean="0">
                <a:latin typeface="Arial Bold" panose="020B0704020202020204" pitchFamily="34" charset="0"/>
                <a:cs typeface="Arial Bold" panose="020B0704020202020204" pitchFamily="34" charset="0"/>
              </a:rPr>
              <a:t>’ </a:t>
            </a:r>
            <a:r>
              <a:rPr lang="en-US" sz="1600" dirty="0" smtClean="0">
                <a:latin typeface="Arial Bold" panose="020B0704020202020204" pitchFamily="34" charset="0"/>
                <a:cs typeface="Arial Bold" panose="020B0704020202020204" pitchFamily="34" charset="0"/>
              </a:rPr>
              <a:t>to provide up-to-date metrics for IDN, CWIC and </a:t>
            </a:r>
            <a:r>
              <a:rPr lang="en-US" sz="1600" dirty="0" err="1" smtClean="0">
                <a:latin typeface="Arial Bold" panose="020B0704020202020204" pitchFamily="34" charset="0"/>
                <a:cs typeface="Arial Bold" panose="020B0704020202020204" pitchFamily="34" charset="0"/>
              </a:rPr>
              <a:t>FedEO</a:t>
            </a:r>
            <a:r>
              <a:rPr lang="en-US" sz="1600" dirty="0" smtClean="0">
                <a:latin typeface="Arial Bold" panose="020B0704020202020204" pitchFamily="34" charset="0"/>
                <a:cs typeface="Arial Bold" panose="020B0704020202020204" pitchFamily="34" charset="0"/>
              </a:rPr>
              <a:t>. </a:t>
            </a:r>
          </a:p>
          <a:p>
            <a:pPr marL="742950" lvl="7" indent="-285750">
              <a:buFont typeface="Arial" panose="020B0604020202020204" pitchFamily="34" charset="0"/>
              <a:buChar char="•"/>
            </a:pPr>
            <a:endParaRPr lang="en-US" sz="1600" dirty="0" smtClean="0">
              <a:latin typeface="Arial Bold" panose="020B0704020202020204" pitchFamily="34" charset="0"/>
              <a:cs typeface="Arial Bold" panose="020B0704020202020204" pitchFamily="34" charset="0"/>
            </a:endParaRPr>
          </a:p>
          <a:p>
            <a:pPr marL="742950" lvl="7" indent="-285750">
              <a:buFont typeface="Arial" panose="020B0604020202020204" pitchFamily="34" charset="0"/>
              <a:buChar char="•"/>
            </a:pPr>
            <a:r>
              <a:rPr lang="en-US" sz="1600" dirty="0" smtClean="0">
                <a:latin typeface="Arial Bold" panose="020B0704020202020204" pitchFamily="34" charset="0"/>
                <a:cs typeface="Arial Bold" panose="020B0704020202020204" pitchFamily="34" charset="0"/>
              </a:rPr>
              <a:t>contribute to this activity through the WGISS Technology Exploration Interest Group which </a:t>
            </a:r>
            <a:r>
              <a:rPr lang="en-US" sz="1600" b="1" i="1" dirty="0" smtClean="0">
                <a:solidFill>
                  <a:srgbClr val="FF0000"/>
                </a:solidFill>
                <a:latin typeface="Arial Bold" panose="020B0704020202020204" pitchFamily="34" charset="0"/>
                <a:cs typeface="Arial Bold" panose="020B0704020202020204" pitchFamily="34" charset="0"/>
              </a:rPr>
              <a:t>serves as a forum for the exchange of technical information </a:t>
            </a:r>
            <a:r>
              <a:rPr lang="en-US" sz="1600" dirty="0" smtClean="0">
                <a:latin typeface="Arial Bold" panose="020B0704020202020204" pitchFamily="34" charset="0"/>
                <a:cs typeface="Arial Bold" panose="020B0704020202020204" pitchFamily="34" charset="0"/>
              </a:rPr>
              <a:t>and lessons-learned about current and trending software technologies, services, and other internet-based software technologies.  </a:t>
            </a:r>
          </a:p>
          <a:p>
            <a:pPr marL="742950" lvl="4" indent="-285750">
              <a:buFont typeface="Arial" panose="020B0604020202020204" pitchFamily="34" charset="0"/>
              <a:buChar char="•"/>
            </a:pPr>
            <a:endParaRPr lang="en-US" dirty="0">
              <a:latin typeface="+mj-lt"/>
            </a:endParaRPr>
          </a:p>
        </p:txBody>
      </p:sp>
      <p:sp>
        <p:nvSpPr>
          <p:cNvPr id="5" name="Content Placeholder 3"/>
          <p:cNvSpPr txBox="1">
            <a:spLocks/>
          </p:cNvSpPr>
          <p:nvPr/>
        </p:nvSpPr>
        <p:spPr>
          <a:xfrm>
            <a:off x="2057400" y="304800"/>
            <a:ext cx="4953000" cy="5334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None/>
            </a:pPr>
            <a:r>
              <a:rPr lang="en-US" b="1" dirty="0" smtClean="0">
                <a:solidFill>
                  <a:srgbClr val="FFFFFF"/>
                </a:solidFill>
              </a:rPr>
              <a:t>WGISS Contributions to GEO</a:t>
            </a:r>
            <a:endParaRPr lang="en-US" b="1" dirty="0">
              <a:solidFill>
                <a:srgbClr val="FFFFFF"/>
              </a:solidFill>
            </a:endParaRPr>
          </a:p>
        </p:txBody>
      </p:sp>
    </p:spTree>
    <p:extLst>
      <p:ext uri="{BB962C8B-B14F-4D97-AF65-F5344CB8AC3E}">
        <p14:creationId xmlns:p14="http://schemas.microsoft.com/office/powerpoint/2010/main" val="3893863179"/>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94407"/>
            <a:ext cx="9144000" cy="4890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bwMode="auto">
          <a:xfrm flipV="1">
            <a:off x="2918719" y="1772816"/>
            <a:ext cx="0" cy="399381"/>
          </a:xfrm>
          <a:prstGeom prst="straightConnector1">
            <a:avLst/>
          </a:prstGeom>
          <a:solidFill>
            <a:schemeClr val="accent1"/>
          </a:solidFill>
          <a:ln w="38100" cap="flat" cmpd="sng" algn="ctr">
            <a:solidFill>
              <a:schemeClr val="tx1"/>
            </a:solidFill>
            <a:prstDash val="solid"/>
            <a:round/>
            <a:headEnd type="arrow"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4"/>
          <p:cNvSpPr txBox="1"/>
          <p:nvPr/>
        </p:nvSpPr>
        <p:spPr>
          <a:xfrm>
            <a:off x="2778377" y="849486"/>
            <a:ext cx="2441694" cy="923330"/>
          </a:xfrm>
          <a:prstGeom prst="rect">
            <a:avLst/>
          </a:prstGeom>
          <a:noFill/>
        </p:spPr>
        <p:txBody>
          <a:bodyPr wrap="none" rtlCol="0">
            <a:spAutoFit/>
          </a:bodyPr>
          <a:lstStyle/>
          <a:p>
            <a:pPr algn="l" defTabSz="914400" rtl="0" eaLnBrk="0" fontAlgn="base" hangingPunct="0">
              <a:spcBef>
                <a:spcPct val="0"/>
              </a:spcBef>
              <a:spcAft>
                <a:spcPct val="0"/>
              </a:spcAft>
            </a:pPr>
            <a:r>
              <a:rPr lang="fr-CH" kern="1200" dirty="0" err="1" smtClean="0">
                <a:solidFill>
                  <a:srgbClr val="000000"/>
                </a:solidFill>
                <a:latin typeface="Times" charset="0"/>
                <a:ea typeface="MS PGothic" pitchFamily="34" charset="-128"/>
                <a:cs typeface="+mn-cs"/>
              </a:rPr>
              <a:t>FedEO</a:t>
            </a:r>
            <a:endParaRPr lang="fr-CH" kern="1200" dirty="0" smtClean="0">
              <a:solidFill>
                <a:srgbClr val="000000"/>
              </a:solidFill>
              <a:latin typeface="Times" charset="0"/>
              <a:ea typeface="MS PGothic" pitchFamily="34" charset="-128"/>
              <a:cs typeface="+mn-cs"/>
            </a:endParaRPr>
          </a:p>
          <a:p>
            <a:pPr algn="l" defTabSz="914400" rtl="0" eaLnBrk="0" fontAlgn="base" hangingPunct="0">
              <a:spcBef>
                <a:spcPct val="0"/>
              </a:spcBef>
              <a:spcAft>
                <a:spcPct val="0"/>
              </a:spcAft>
            </a:pPr>
            <a:r>
              <a:rPr lang="fr-CH" kern="1200" dirty="0" smtClean="0">
                <a:solidFill>
                  <a:srgbClr val="000000"/>
                </a:solidFill>
                <a:latin typeface="Times" charset="0"/>
                <a:ea typeface="MS PGothic" pitchFamily="34" charset="-128"/>
                <a:cs typeface="+mn-cs"/>
              </a:rPr>
              <a:t>82M Granules</a:t>
            </a:r>
          </a:p>
          <a:p>
            <a:pPr algn="l" defTabSz="914400" rtl="0" eaLnBrk="0" fontAlgn="base" hangingPunct="0">
              <a:spcBef>
                <a:spcPct val="0"/>
              </a:spcBef>
              <a:spcAft>
                <a:spcPct val="0"/>
              </a:spcAft>
            </a:pPr>
            <a:r>
              <a:rPr lang="fr-CH" kern="1200" dirty="0" smtClean="0">
                <a:solidFill>
                  <a:srgbClr val="000000"/>
                </a:solidFill>
                <a:latin typeface="Times" charset="0"/>
                <a:ea typeface="MS PGothic" pitchFamily="34" charset="-128"/>
                <a:cs typeface="+mn-cs"/>
              </a:rPr>
              <a:t>No GEOSS </a:t>
            </a:r>
            <a:r>
              <a:rPr lang="fr-CH" kern="1200" dirty="0" err="1" smtClean="0">
                <a:solidFill>
                  <a:srgbClr val="000000"/>
                </a:solidFill>
                <a:latin typeface="Times" charset="0"/>
                <a:ea typeface="MS PGothic" pitchFamily="34" charset="-128"/>
                <a:cs typeface="+mn-cs"/>
              </a:rPr>
              <a:t>Data-CORE</a:t>
            </a:r>
            <a:endParaRPr lang="en-US" kern="1200" dirty="0">
              <a:solidFill>
                <a:srgbClr val="000000"/>
              </a:solidFill>
              <a:latin typeface="Times" charset="0"/>
              <a:ea typeface="MS PGothic" pitchFamily="34" charset="-128"/>
              <a:cs typeface="+mn-cs"/>
            </a:endParaRPr>
          </a:p>
        </p:txBody>
      </p:sp>
      <p:cxnSp>
        <p:nvCxnSpPr>
          <p:cNvPr id="8" name="Straight Arrow Connector 7"/>
          <p:cNvCxnSpPr/>
          <p:nvPr/>
        </p:nvCxnSpPr>
        <p:spPr bwMode="auto">
          <a:xfrm flipV="1">
            <a:off x="1547664" y="1783502"/>
            <a:ext cx="0" cy="399381"/>
          </a:xfrm>
          <a:prstGeom prst="straightConnector1">
            <a:avLst/>
          </a:prstGeom>
          <a:solidFill>
            <a:schemeClr val="accent1"/>
          </a:solidFill>
          <a:ln w="38100" cap="flat" cmpd="sng" algn="ctr">
            <a:solidFill>
              <a:schemeClr val="tx1"/>
            </a:solidFill>
            <a:prstDash val="solid"/>
            <a:round/>
            <a:headEnd type="arrow"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209128" y="849486"/>
            <a:ext cx="2454518" cy="923330"/>
          </a:xfrm>
          <a:prstGeom prst="rect">
            <a:avLst/>
          </a:prstGeom>
          <a:noFill/>
        </p:spPr>
        <p:txBody>
          <a:bodyPr wrap="none" rtlCol="0">
            <a:spAutoFit/>
          </a:bodyPr>
          <a:lstStyle/>
          <a:p>
            <a:pPr algn="l" defTabSz="914400" rtl="0" eaLnBrk="0" fontAlgn="base" hangingPunct="0">
              <a:spcBef>
                <a:spcPct val="0"/>
              </a:spcBef>
              <a:spcAft>
                <a:spcPct val="0"/>
              </a:spcAft>
            </a:pPr>
            <a:r>
              <a:rPr lang="fr-CH" kern="1200" dirty="0" smtClean="0">
                <a:solidFill>
                  <a:srgbClr val="000000"/>
                </a:solidFill>
                <a:latin typeface="Times" charset="0"/>
                <a:ea typeface="MS PGothic" pitchFamily="34" charset="-128"/>
                <a:cs typeface="+mn-cs"/>
              </a:rPr>
              <a:t>CWIC</a:t>
            </a:r>
          </a:p>
          <a:p>
            <a:pPr algn="l" defTabSz="914400" rtl="0" eaLnBrk="0" fontAlgn="base" hangingPunct="0">
              <a:spcBef>
                <a:spcPct val="0"/>
              </a:spcBef>
              <a:spcAft>
                <a:spcPct val="0"/>
              </a:spcAft>
            </a:pPr>
            <a:r>
              <a:rPr lang="fr-CH" kern="1200" dirty="0" smtClean="0">
                <a:solidFill>
                  <a:srgbClr val="000000"/>
                </a:solidFill>
                <a:latin typeface="Times" charset="0"/>
                <a:ea typeface="MS PGothic" pitchFamily="34" charset="-128"/>
                <a:cs typeface="+mn-cs"/>
              </a:rPr>
              <a:t>70M Granules</a:t>
            </a:r>
          </a:p>
          <a:p>
            <a:pPr algn="l" defTabSz="914400" rtl="0" eaLnBrk="0" fontAlgn="base" hangingPunct="0">
              <a:spcBef>
                <a:spcPct val="0"/>
              </a:spcBef>
              <a:spcAft>
                <a:spcPct val="0"/>
              </a:spcAft>
            </a:pPr>
            <a:r>
              <a:rPr lang="fr-CH" kern="1200" dirty="0">
                <a:solidFill>
                  <a:srgbClr val="000000"/>
                </a:solidFill>
                <a:latin typeface="Times" charset="0"/>
                <a:ea typeface="MS PGothic" pitchFamily="34" charset="-128"/>
                <a:cs typeface="+mn-cs"/>
              </a:rPr>
              <a:t>A</a:t>
            </a:r>
            <a:r>
              <a:rPr lang="fr-CH" kern="1200" dirty="0" smtClean="0">
                <a:solidFill>
                  <a:srgbClr val="000000"/>
                </a:solidFill>
                <a:latin typeface="Times" charset="0"/>
                <a:ea typeface="MS PGothic" pitchFamily="34" charset="-128"/>
                <a:cs typeface="+mn-cs"/>
              </a:rPr>
              <a:t>ll GEOSS </a:t>
            </a:r>
            <a:r>
              <a:rPr lang="fr-CH" kern="1200" dirty="0" err="1" smtClean="0">
                <a:solidFill>
                  <a:srgbClr val="000000"/>
                </a:solidFill>
                <a:latin typeface="Times" charset="0"/>
                <a:ea typeface="MS PGothic" pitchFamily="34" charset="-128"/>
                <a:cs typeface="+mn-cs"/>
              </a:rPr>
              <a:t>Data-CORE</a:t>
            </a:r>
            <a:endParaRPr lang="en-US" kern="1200" dirty="0">
              <a:solidFill>
                <a:srgbClr val="000000"/>
              </a:solidFill>
              <a:latin typeface="Times" charset="0"/>
              <a:ea typeface="MS PGothic" pitchFamily="34" charset="-128"/>
              <a:cs typeface="+mn-cs"/>
            </a:endParaRPr>
          </a:p>
        </p:txBody>
      </p:sp>
      <p:sp>
        <p:nvSpPr>
          <p:cNvPr id="10" name="TextBox 9"/>
          <p:cNvSpPr txBox="1"/>
          <p:nvPr/>
        </p:nvSpPr>
        <p:spPr>
          <a:xfrm>
            <a:off x="899592" y="211287"/>
            <a:ext cx="8064896" cy="769441"/>
          </a:xfrm>
          <a:prstGeom prst="rect">
            <a:avLst/>
          </a:prstGeom>
          <a:noFill/>
        </p:spPr>
        <p:txBody>
          <a:bodyPr wrap="square" rtlCol="0">
            <a:spAutoFit/>
          </a:bodyPr>
          <a:lstStyle/>
          <a:p>
            <a:pPr algn="ctr" defTabSz="914400" rtl="0" eaLnBrk="0" fontAlgn="base" hangingPunct="0">
              <a:spcBef>
                <a:spcPct val="0"/>
              </a:spcBef>
              <a:spcAft>
                <a:spcPct val="0"/>
              </a:spcAft>
            </a:pPr>
            <a:r>
              <a:rPr lang="en-US" sz="4400" b="1" kern="1200" dirty="0" smtClean="0">
                <a:solidFill>
                  <a:srgbClr val="333399"/>
                </a:solidFill>
                <a:latin typeface="Arial Narrow"/>
                <a:ea typeface="MS PGothic" pitchFamily="34" charset="-128"/>
                <a:cs typeface="Arial Narrow"/>
              </a:rPr>
              <a:t>CEOS Resources</a:t>
            </a:r>
            <a:endParaRPr lang="en-US" sz="4400" b="1" kern="1200" dirty="0">
              <a:solidFill>
                <a:srgbClr val="333399"/>
              </a:solidFill>
              <a:latin typeface="Arial Narrow"/>
              <a:ea typeface="MS PGothic" pitchFamily="34" charset="-128"/>
              <a:cs typeface="Arial Narrow"/>
            </a:endParaRPr>
          </a:p>
        </p:txBody>
      </p:sp>
    </p:spTree>
    <p:extLst>
      <p:ext uri="{BB962C8B-B14F-4D97-AF65-F5344CB8AC3E}">
        <p14:creationId xmlns:p14="http://schemas.microsoft.com/office/powerpoint/2010/main" val="232187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497932" y="228600"/>
            <a:ext cx="7367781" cy="1344800"/>
          </a:xfrm>
        </p:spPr>
        <p:txBody>
          <a:bodyPr/>
          <a:lstStyle/>
          <a:p>
            <a:r>
              <a:rPr lang="en-GB" dirty="0" smtClean="0"/>
              <a:t>WGISS Interoperability</a:t>
            </a:r>
            <a:endParaRPr lang="en-GB" dirty="0"/>
          </a:p>
        </p:txBody>
      </p:sp>
      <p:sp>
        <p:nvSpPr>
          <p:cNvPr id="3" name="Subtitle 2"/>
          <p:cNvSpPr>
            <a:spLocks noGrp="1"/>
          </p:cNvSpPr>
          <p:nvPr>
            <p:ph type="subTitle" sz="quarter" idx="1"/>
          </p:nvPr>
        </p:nvSpPr>
        <p:spPr>
          <a:xfrm>
            <a:off x="3200401" y="1676400"/>
            <a:ext cx="3047999" cy="1093787"/>
          </a:xfrm>
        </p:spPr>
        <p:txBody>
          <a:bodyPr/>
          <a:lstStyle/>
          <a:p>
            <a:pPr marL="285750" indent="-285750">
              <a:buFont typeface="Arial" panose="020B0604020202020204" pitchFamily="34" charset="0"/>
              <a:buChar char="•"/>
            </a:pPr>
            <a:r>
              <a:rPr lang="en-GB" sz="1600" dirty="0" smtClean="0">
                <a:solidFill>
                  <a:srgbClr val="FFFF00"/>
                </a:solidFill>
              </a:rPr>
              <a:t>CWIC</a:t>
            </a:r>
          </a:p>
          <a:p>
            <a:pPr marL="285750" indent="-285750">
              <a:buFont typeface="Arial" panose="020B0604020202020204" pitchFamily="34" charset="0"/>
              <a:buChar char="•"/>
            </a:pPr>
            <a:r>
              <a:rPr lang="en-GB" sz="1600" dirty="0" err="1" smtClean="0">
                <a:solidFill>
                  <a:srgbClr val="FFFF00"/>
                </a:solidFill>
              </a:rPr>
              <a:t>FedEO</a:t>
            </a:r>
            <a:endParaRPr lang="en-GB" sz="1600" dirty="0" smtClean="0">
              <a:solidFill>
                <a:srgbClr val="FFFF00"/>
              </a:solidFill>
            </a:endParaRPr>
          </a:p>
          <a:p>
            <a:pPr marL="285750" indent="-285750">
              <a:buFont typeface="Arial" panose="020B0604020202020204" pitchFamily="34" charset="0"/>
              <a:buChar char="•"/>
            </a:pPr>
            <a:r>
              <a:rPr lang="en-GB" sz="1600" dirty="0">
                <a:solidFill>
                  <a:srgbClr val="FFFF00"/>
                </a:solidFill>
              </a:rPr>
              <a:t>IDN</a:t>
            </a:r>
          </a:p>
          <a:p>
            <a:pPr marL="285750" indent="-285750">
              <a:buFont typeface="Arial" panose="020B0604020202020204" pitchFamily="34" charset="0"/>
              <a:buChar char="•"/>
            </a:pPr>
            <a:r>
              <a:rPr lang="en-GB" sz="1600" dirty="0" smtClean="0">
                <a:solidFill>
                  <a:srgbClr val="FFFF00"/>
                </a:solidFill>
              </a:rPr>
              <a:t>Adopted Interoperability Standards</a:t>
            </a:r>
          </a:p>
        </p:txBody>
      </p:sp>
      <p:pic>
        <p:nvPicPr>
          <p:cNvPr id="4098" name="Picture 2" descr="D:\Utilisateurs\morenor\Documents\MemoCNES\servicetvi\vds\interop\page centrale interop\Nouveau dossier\type_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1678" y="5144495"/>
            <a:ext cx="823454" cy="59900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Utilisateurs\morenor\Documents\MemoCNES\servicetvi\vds\interop\page centrale interop\Nouveau dossier\type_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590" y="6097200"/>
            <a:ext cx="823456" cy="60901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Utilisateurs\morenor\Documents\MemoCNES\servicetvi\vds\interop\page centrale interop\Nouveau dossier\type_c_1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1" y="5060564"/>
            <a:ext cx="823456" cy="719094"/>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D:\Utilisateurs\morenor\Documents\MemoCNES\servicetvi\vds\interop\page centrale interop\Nouveau dossier\type_c_1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1741" y="6000585"/>
            <a:ext cx="823456" cy="64761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D:\Utilisateurs\morenor\Documents\MemoCNES\servicetvi\vds\interop\page centrale interop\Nouveau dossier\type_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87581" y="5044386"/>
            <a:ext cx="823456" cy="647613"/>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D:\Utilisateurs\morenor\Documents\MemoCNES\servicetvi\vds\interop\page centrale interop\Nouveau dossier\type_e_f.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73181" y="6039185"/>
            <a:ext cx="823456" cy="60901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D:\Utilisateurs\morenor\Documents\MemoCNES\servicetvi\vds\interop\page centrale interop\Nouveau dossier\type_g.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06569" y="6035220"/>
            <a:ext cx="823456" cy="757694"/>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D:\Utilisateurs\morenor\Documents\MemoCNES\servicetvi\vds\interop\page centrale interop\Nouveau dossier\type_h.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65373" y="5030017"/>
            <a:ext cx="960423" cy="81301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D:\Utilisateurs\morenor\Documents\MemoCNES\servicetvi\vds\interop\page centrale interop\Nouveau dossier\type_i_2_broche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32277" y="5891404"/>
            <a:ext cx="1126199" cy="870927"/>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D:\Utilisateurs\morenor\Documents\MemoCNES\servicetvi\vds\interop\page centrale interop\Nouveau dossier\type_i_3_broches.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14965" y="5949569"/>
            <a:ext cx="1027300" cy="740156"/>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D:\Utilisateurs\morenor\Documents\MemoCNES\servicetvi\vds\interop\page centrale interop\Nouveau dossier\type_j.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037817" y="5992712"/>
            <a:ext cx="883822" cy="713501"/>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13" descr="D:\Utilisateurs\morenor\Documents\MemoCNES\servicetvi\vds\interop\page centrale interop\Nouveau dossier\type_k.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30220" y="6033419"/>
            <a:ext cx="975090" cy="74139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D:\Utilisateurs\morenor\Documents\MemoCNES\servicetvi\vds\interop\page centrale interop\Nouveau dossier\type_l.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13230" y="5055596"/>
            <a:ext cx="944191" cy="749123"/>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15" descr="D:\Utilisateurs\morenor\Documents\MemoCNES\servicetvi\vds\interop\page centrale interop\Nouveau dossier\type_m.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651792" y="4967800"/>
            <a:ext cx="964115" cy="739824"/>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D:\Utilisateurs\morenor\Documents\MemoCNES\servicetvi\vds\interop\page centrale interop\Nouveau dossier\type_n_2_broches.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92349" y="5014563"/>
            <a:ext cx="1210880" cy="847760"/>
          </a:xfrm>
          <a:prstGeom prst="rect">
            <a:avLst/>
          </a:prstGeom>
          <a:noFill/>
          <a:extLst>
            <a:ext uri="{909E8E84-426E-40DD-AFC4-6F175D3DCCD1}">
              <a14:hiddenFill xmlns:a14="http://schemas.microsoft.com/office/drawing/2010/main">
                <a:solidFill>
                  <a:srgbClr val="FFFFFF"/>
                </a:solidFill>
              </a14:hiddenFill>
            </a:ext>
          </a:extLst>
        </p:spPr>
      </p:pic>
      <p:pic>
        <p:nvPicPr>
          <p:cNvPr id="4113" name="Picture 17" descr="D:\Utilisateurs\morenor\Documents\MemoCNES\servicetvi\vds\interop\page centrale interop\Nouveau dossier\type_n_3_broches.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206743" y="4993407"/>
            <a:ext cx="937257" cy="656191"/>
          </a:xfrm>
          <a:prstGeom prst="rect">
            <a:avLst/>
          </a:prstGeom>
          <a:noFill/>
          <a:extLst>
            <a:ext uri="{909E8E84-426E-40DD-AFC4-6F175D3DCCD1}">
              <a14:hiddenFill xmlns:a14="http://schemas.microsoft.com/office/drawing/2010/main">
                <a:solidFill>
                  <a:srgbClr val="FFFFFF"/>
                </a:solidFill>
              </a14:hiddenFill>
            </a:ext>
          </a:extLst>
        </p:spPr>
      </p:pic>
      <p:sp>
        <p:nvSpPr>
          <p:cNvPr id="20" name="Subtitle 2"/>
          <p:cNvSpPr txBox="1">
            <a:spLocks/>
          </p:cNvSpPr>
          <p:nvPr/>
        </p:nvSpPr>
        <p:spPr>
          <a:xfrm>
            <a:off x="6324600" y="1676400"/>
            <a:ext cx="2632402" cy="1093787"/>
          </a:xfrm>
          <a:prstGeom prst="rect">
            <a:avLst/>
          </a:prstGeom>
        </p:spPr>
        <p:txBody>
          <a:bodyPr/>
          <a:lstStyle>
            <a:lvl1pPr marL="0" indent="0">
              <a:spcBef>
                <a:spcPts val="500"/>
              </a:spcBef>
              <a:buSzPct val="100000"/>
              <a:buFont typeface="Arial"/>
              <a:buNone/>
              <a:defRPr sz="1800">
                <a:solidFill>
                  <a:schemeClr val="bg1"/>
                </a:solidFill>
                <a:latin typeface="Century Gothic" pitchFamily="34" charset="0"/>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285750" indent="-285750" defTabSz="914400">
              <a:buFont typeface="Arial" panose="020B0604020202020204" pitchFamily="34" charset="0"/>
              <a:buChar char="•"/>
            </a:pPr>
            <a:r>
              <a:rPr lang="en-GB" sz="1600" dirty="0" smtClean="0">
                <a:solidFill>
                  <a:srgbClr val="FFFF00"/>
                </a:solidFill>
              </a:rPr>
              <a:t>System Level Support</a:t>
            </a:r>
          </a:p>
          <a:p>
            <a:pPr marL="285750" indent="-285750" defTabSz="914400">
              <a:buFont typeface="Arial" panose="020B0604020202020204" pitchFamily="34" charset="0"/>
              <a:buChar char="•"/>
            </a:pPr>
            <a:r>
              <a:rPr lang="en-GB" sz="1600" dirty="0" smtClean="0">
                <a:solidFill>
                  <a:srgbClr val="FFFF00"/>
                </a:solidFill>
              </a:rPr>
              <a:t>Connected Datasets </a:t>
            </a:r>
          </a:p>
          <a:p>
            <a:pPr marL="285750" indent="-285750" defTabSz="914400">
              <a:buFont typeface="Arial" panose="020B0604020202020204" pitchFamily="34" charset="0"/>
              <a:buChar char="•"/>
            </a:pPr>
            <a:r>
              <a:rPr lang="en-GB" sz="1600" dirty="0" smtClean="0">
                <a:solidFill>
                  <a:srgbClr val="FFFF00"/>
                </a:solidFill>
              </a:rPr>
              <a:t>Data Stewardship</a:t>
            </a:r>
          </a:p>
          <a:p>
            <a:pPr marL="285750" indent="-285750" defTabSz="914400">
              <a:buFont typeface="Arial" panose="020B0604020202020204" pitchFamily="34" charset="0"/>
              <a:buChar char="•"/>
            </a:pPr>
            <a:r>
              <a:rPr lang="en-GB" sz="1600" dirty="0" smtClean="0">
                <a:solidFill>
                  <a:srgbClr val="FFFF00"/>
                </a:solidFill>
              </a:rPr>
              <a:t>Technology Exploration </a:t>
            </a:r>
            <a:endParaRPr lang="en-GB" sz="1600" dirty="0" smtClean="0">
              <a:solidFill>
                <a:srgbClr val="FFFF00"/>
              </a:solidFill>
            </a:endParaRPr>
          </a:p>
          <a:p>
            <a:pPr defTabSz="914400"/>
            <a:endParaRPr lang="en-GB" sz="1600" dirty="0">
              <a:solidFill>
                <a:srgbClr val="FFFF00"/>
              </a:solidFill>
            </a:endParaRPr>
          </a:p>
        </p:txBody>
      </p:sp>
    </p:spTree>
    <p:extLst>
      <p:ext uri="{BB962C8B-B14F-4D97-AF65-F5344CB8AC3E}">
        <p14:creationId xmlns:p14="http://schemas.microsoft.com/office/powerpoint/2010/main" val="368670163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en-US" altLang="ja-JP" dirty="0" smtClean="0"/>
              <a:t>Interoperability - CWIC</a:t>
            </a:r>
            <a:endParaRPr lang="ja-JP" altLang="en-US" dirty="0"/>
          </a:p>
        </p:txBody>
      </p:sp>
      <p:sp>
        <p:nvSpPr>
          <p:cNvPr id="3" name="コンテンツ プレースホルダ 2"/>
          <p:cNvSpPr>
            <a:spLocks noGrp="1"/>
          </p:cNvSpPr>
          <p:nvPr>
            <p:ph idx="1"/>
          </p:nvPr>
        </p:nvSpPr>
        <p:spPr>
          <a:xfrm>
            <a:off x="296863" y="1457325"/>
            <a:ext cx="8445500" cy="1057275"/>
          </a:xfrm>
        </p:spPr>
        <p:txBody>
          <a:bodyPr/>
          <a:lstStyle/>
          <a:p>
            <a:pPr marL="0" indent="0">
              <a:buNone/>
            </a:pPr>
            <a:r>
              <a:rPr lang="en-US" altLang="ja-JP" dirty="0">
                <a:solidFill>
                  <a:srgbClr val="0000CC"/>
                </a:solidFill>
              </a:rPr>
              <a:t>CWIC</a:t>
            </a:r>
            <a:r>
              <a:rPr lang="en-US" altLang="ja-JP" dirty="0"/>
              <a:t> = </a:t>
            </a:r>
            <a:r>
              <a:rPr lang="en-US" altLang="ja-JP" u="sng" dirty="0">
                <a:solidFill>
                  <a:srgbClr val="0000CC"/>
                </a:solidFill>
              </a:rPr>
              <a:t>C</a:t>
            </a:r>
            <a:r>
              <a:rPr lang="en-US" altLang="ja-JP" dirty="0"/>
              <a:t>EOS </a:t>
            </a:r>
            <a:r>
              <a:rPr lang="en-US" altLang="ja-JP" u="sng" dirty="0">
                <a:solidFill>
                  <a:srgbClr val="0000CC"/>
                </a:solidFill>
              </a:rPr>
              <a:t>W</a:t>
            </a:r>
            <a:r>
              <a:rPr lang="en-US" altLang="ja-JP" dirty="0"/>
              <a:t>GISS </a:t>
            </a:r>
            <a:r>
              <a:rPr lang="en-US" altLang="ja-JP" u="sng" dirty="0">
                <a:solidFill>
                  <a:srgbClr val="0000CC"/>
                </a:solidFill>
              </a:rPr>
              <a:t>I</a:t>
            </a:r>
            <a:r>
              <a:rPr lang="en-US" altLang="ja-JP" dirty="0"/>
              <a:t>ntegrated </a:t>
            </a:r>
            <a:r>
              <a:rPr lang="en-US" altLang="ja-JP" u="sng" dirty="0">
                <a:solidFill>
                  <a:srgbClr val="0000CC"/>
                </a:solidFill>
              </a:rPr>
              <a:t>C</a:t>
            </a:r>
            <a:r>
              <a:rPr lang="en-US" altLang="ja-JP" dirty="0"/>
              <a:t>atalog</a:t>
            </a:r>
          </a:p>
          <a:p>
            <a:pPr>
              <a:buFont typeface="Wingdings" panose="05000000000000000000" pitchFamily="2" charset="2"/>
              <a:buChar char="Ø"/>
            </a:pPr>
            <a:r>
              <a:rPr lang="en-US" altLang="ja-JP" sz="1600" dirty="0"/>
              <a:t>Implemented to realize a federated catalogue for data discovery from multiple EO data </a:t>
            </a:r>
            <a:r>
              <a:rPr lang="en-US" altLang="ja-JP" sz="1600" dirty="0" smtClean="0"/>
              <a:t>centers</a:t>
            </a:r>
            <a:endParaRPr lang="en-US" altLang="ja-JP" sz="1600" dirty="0"/>
          </a:p>
        </p:txBody>
      </p:sp>
      <p:sp>
        <p:nvSpPr>
          <p:cNvPr id="5" name="スライド番号プレースホルダ 4"/>
          <p:cNvSpPr>
            <a:spLocks noGrp="1"/>
          </p:cNvSpPr>
          <p:nvPr>
            <p:ph type="sldNum" sz="quarter" idx="12"/>
          </p:nvPr>
        </p:nvSpPr>
        <p:spPr/>
        <p:txBody>
          <a:bodyPr/>
          <a:lstStyle/>
          <a:p>
            <a:fld id="{C238F03A-58E1-4ECA-9024-348A9A81A53D}" type="slidenum">
              <a:rPr lang="en-US" smtClean="0"/>
              <a:pPr/>
              <a:t>6</a:t>
            </a:fld>
            <a:endParaRPr lang="en-US"/>
          </a:p>
        </p:txBody>
      </p:sp>
      <p:sp>
        <p:nvSpPr>
          <p:cNvPr id="6" name="コンテンツ プレースホルダ 2"/>
          <p:cNvSpPr txBox="1">
            <a:spLocks/>
          </p:cNvSpPr>
          <p:nvPr/>
        </p:nvSpPr>
        <p:spPr>
          <a:xfrm>
            <a:off x="296863" y="1457325"/>
            <a:ext cx="5037137" cy="48641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defTabSz="914400">
              <a:buFont typeface="Arial" pitchFamily="34" charset="0"/>
              <a:buChar char="•"/>
            </a:pPr>
            <a:endParaRPr lang="en-GB" dirty="0" smtClean="0">
              <a:solidFill>
                <a:srgbClr val="0000CC"/>
              </a:solidFill>
            </a:endParaRPr>
          </a:p>
          <a:p>
            <a:pPr defTabSz="914400">
              <a:buFont typeface="Arial" pitchFamily="34" charset="0"/>
              <a:buChar char="•"/>
            </a:pPr>
            <a:endParaRPr lang="en-GB" dirty="0"/>
          </a:p>
          <a:p>
            <a:pPr defTabSz="914400">
              <a:buFont typeface="Arial" pitchFamily="34" charset="0"/>
              <a:buChar char="•"/>
            </a:pPr>
            <a:endParaRPr lang="en-GB" dirty="0" smtClean="0"/>
          </a:p>
          <a:p>
            <a:pPr defTabSz="914400">
              <a:buFont typeface="Arial" pitchFamily="34" charset="0"/>
              <a:buChar char="•"/>
            </a:pPr>
            <a:r>
              <a:rPr lang="en-GB" sz="1600" dirty="0" smtClean="0"/>
              <a:t>CWIC acts as a virtual clearinghouse of spatial, temporal, and science keyword metadata that brokers access to Earth Observation data by interoperating with data archives of other agencies and countries. </a:t>
            </a:r>
          </a:p>
          <a:p>
            <a:pPr defTabSz="914400">
              <a:buFont typeface="Arial" pitchFamily="34" charset="0"/>
              <a:buChar char="•"/>
            </a:pPr>
            <a:endParaRPr lang="en-GB" sz="1600" dirty="0" smtClean="0"/>
          </a:p>
          <a:p>
            <a:pPr defTabSz="914400">
              <a:buFont typeface="Arial" pitchFamily="34" charset="0"/>
              <a:buChar char="•"/>
            </a:pPr>
            <a:r>
              <a:rPr lang="en-GB" sz="1600" dirty="0" smtClean="0"/>
              <a:t>CWIC provides a translation gateway from the WGISS-supported search standards to the inventory systems of the CWIC Data Partners that describe collections of data granules. </a:t>
            </a:r>
          </a:p>
          <a:p>
            <a:pPr defTabSz="914400">
              <a:buFont typeface="Arial" pitchFamily="34" charset="0"/>
              <a:buChar char="•"/>
            </a:pPr>
            <a:endParaRPr lang="en-GB" sz="1600" dirty="0" smtClean="0"/>
          </a:p>
          <a:p>
            <a:pPr defTabSz="914400">
              <a:buFont typeface="Arial" pitchFamily="34" charset="0"/>
              <a:buChar char="•"/>
            </a:pPr>
            <a:r>
              <a:rPr lang="en-GB" sz="1600" dirty="0" smtClean="0"/>
              <a:t>CWIC is currently providing access to data from NASA, USGS, NOAA/GHRSST, INPE, EUMETSAT, ISRO (MOSDAC, NRSC), and CCMEO. </a:t>
            </a:r>
            <a:endParaRPr lang="en-US" altLang="ja-JP" sz="1600" dirty="0"/>
          </a:p>
        </p:txBody>
      </p:sp>
      <p:pic>
        <p:nvPicPr>
          <p:cNvPr id="7" name="Picture 6"/>
          <p:cNvPicPr>
            <a:picLocks noChangeAspect="1"/>
          </p:cNvPicPr>
          <p:nvPr/>
        </p:nvPicPr>
        <p:blipFill>
          <a:blip r:embed="rId3"/>
          <a:stretch>
            <a:fillRect/>
          </a:stretch>
        </p:blipFill>
        <p:spPr>
          <a:xfrm>
            <a:off x="5334000" y="3046614"/>
            <a:ext cx="3733800" cy="2477886"/>
          </a:xfrm>
          <a:prstGeom prst="rect">
            <a:avLst/>
          </a:prstGeom>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val="1031670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2209800" y="114917"/>
            <a:ext cx="5334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rgbClr val="FFFFFF"/>
                </a:solidFill>
                <a:latin typeface="Tahoma" pitchFamily="-106" charset="0"/>
                <a:cs typeface="Tahoma" pitchFamily="-106" charset="0"/>
              </a:rPr>
              <a:t>CWIC</a:t>
            </a:r>
            <a:endParaRPr kumimoji="0" lang="en-US" sz="3200" b="1" i="0" u="none" strike="noStrike" kern="0" cap="none" spc="0" normalizeH="0" baseline="0" noProof="0" dirty="0" smtClean="0">
              <a:ln>
                <a:noFill/>
              </a:ln>
              <a:solidFill>
                <a:srgbClr val="FFFFFF"/>
              </a:solidFill>
              <a:effectLst/>
              <a:uLnTx/>
              <a:uFillTx/>
              <a:latin typeface="Tahoma" pitchFamily="-106" charset="0"/>
              <a:ea typeface="ＭＳ Ｐゴシック" pitchFamily="-106" charset="-128"/>
              <a:cs typeface="Tahoma" pitchFamily="-106" charset="0"/>
            </a:endParaRPr>
          </a:p>
        </p:txBody>
      </p:sp>
      <p:sp>
        <p:nvSpPr>
          <p:cNvPr id="10" name="Rectangle 3"/>
          <p:cNvSpPr txBox="1">
            <a:spLocks noChangeArrowheads="1"/>
          </p:cNvSpPr>
          <p:nvPr/>
        </p:nvSpPr>
        <p:spPr>
          <a:xfrm>
            <a:off x="0" y="1219200"/>
            <a:ext cx="9144000" cy="4464051"/>
          </a:xfrm>
          <a:prstGeom prst="rect">
            <a:avLst/>
          </a:prstGeom>
        </p:spPr>
        <p:txBody>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lvl="1" defTabSz="914400" eaLnBrk="1" hangingPunct="1"/>
            <a:r>
              <a:rPr lang="en-US" altLang="fr-FR" dirty="0" smtClean="0">
                <a:solidFill>
                  <a:schemeClr val="tx1">
                    <a:lumMod val="60000"/>
                    <a:lumOff val="40000"/>
                  </a:schemeClr>
                </a:solidFill>
              </a:rPr>
              <a:t>Data partners</a:t>
            </a:r>
            <a:r>
              <a:rPr lang="en-US" altLang="fr-FR" dirty="0">
                <a:solidFill>
                  <a:schemeClr val="tx1">
                    <a:lumMod val="60000"/>
                    <a:lumOff val="40000"/>
                  </a:schemeClr>
                </a:solidFill>
              </a:rPr>
              <a:t>:  </a:t>
            </a:r>
          </a:p>
          <a:p>
            <a:pPr lvl="2" defTabSz="914400" eaLnBrk="1" hangingPunct="1"/>
            <a:r>
              <a:rPr lang="en-US" altLang="fr-FR" dirty="0">
                <a:solidFill>
                  <a:srgbClr val="FF6600"/>
                </a:solidFill>
              </a:rPr>
              <a:t>NASA</a:t>
            </a:r>
            <a:r>
              <a:rPr lang="en-US" altLang="fr-FR" dirty="0">
                <a:solidFill>
                  <a:schemeClr val="tx1">
                    <a:lumMod val="60000"/>
                    <a:lumOff val="40000"/>
                  </a:schemeClr>
                </a:solidFill>
              </a:rPr>
              <a:t>, </a:t>
            </a:r>
            <a:r>
              <a:rPr lang="en-US" altLang="fr-FR" dirty="0" smtClean="0">
                <a:solidFill>
                  <a:schemeClr val="tx1">
                    <a:lumMod val="60000"/>
                    <a:lumOff val="40000"/>
                  </a:schemeClr>
                </a:solidFill>
              </a:rPr>
              <a:t>NOAA/GHRSST</a:t>
            </a:r>
            <a:r>
              <a:rPr lang="en-US" altLang="fr-FR" dirty="0">
                <a:solidFill>
                  <a:schemeClr val="tx1">
                    <a:lumMod val="60000"/>
                    <a:lumOff val="40000"/>
                  </a:schemeClr>
                </a:solidFill>
              </a:rPr>
              <a:t>, </a:t>
            </a:r>
          </a:p>
          <a:p>
            <a:pPr lvl="2" defTabSz="914400" eaLnBrk="1" hangingPunct="1"/>
            <a:r>
              <a:rPr lang="en-US" altLang="fr-FR" dirty="0">
                <a:solidFill>
                  <a:schemeClr val="tx1">
                    <a:lumMod val="60000"/>
                    <a:lumOff val="40000"/>
                  </a:schemeClr>
                </a:solidFill>
              </a:rPr>
              <a:t>USGS, </a:t>
            </a:r>
            <a:r>
              <a:rPr lang="en-US" altLang="fr-FR" dirty="0" smtClean="0">
                <a:solidFill>
                  <a:schemeClr val="tx1">
                    <a:lumMod val="60000"/>
                    <a:lumOff val="40000"/>
                  </a:schemeClr>
                </a:solidFill>
              </a:rPr>
              <a:t>INPE, CCMEO,</a:t>
            </a:r>
          </a:p>
          <a:p>
            <a:pPr lvl="2" defTabSz="914400" eaLnBrk="1" hangingPunct="1"/>
            <a:r>
              <a:rPr lang="en-US" altLang="fr-FR" dirty="0" smtClean="0">
                <a:solidFill>
                  <a:schemeClr val="tx1">
                    <a:lumMod val="60000"/>
                    <a:lumOff val="40000"/>
                  </a:schemeClr>
                </a:solidFill>
              </a:rPr>
              <a:t>ISRO, </a:t>
            </a:r>
            <a:r>
              <a:rPr lang="en-US" altLang="fr-FR" dirty="0" smtClean="0">
                <a:solidFill>
                  <a:srgbClr val="FF6600"/>
                </a:solidFill>
              </a:rPr>
              <a:t>EUMETSAT</a:t>
            </a:r>
            <a:r>
              <a:rPr lang="en-US" altLang="fr-FR" dirty="0" smtClean="0">
                <a:solidFill>
                  <a:schemeClr val="tx1">
                    <a:lumMod val="60000"/>
                    <a:lumOff val="40000"/>
                  </a:schemeClr>
                </a:solidFill>
              </a:rPr>
              <a:t>, </a:t>
            </a:r>
          </a:p>
          <a:p>
            <a:pPr lvl="2" defTabSz="914400" eaLnBrk="1" hangingPunct="1"/>
            <a:r>
              <a:rPr lang="en-US" altLang="fr-FR" dirty="0" smtClean="0">
                <a:solidFill>
                  <a:schemeClr val="tx1">
                    <a:lumMod val="60000"/>
                    <a:lumOff val="40000"/>
                  </a:schemeClr>
                </a:solidFill>
              </a:rPr>
              <a:t>AOE</a:t>
            </a:r>
            <a:r>
              <a:rPr lang="en-US" altLang="fr-FR" dirty="0">
                <a:solidFill>
                  <a:schemeClr val="tx1">
                    <a:lumMod val="60000"/>
                    <a:lumOff val="40000"/>
                  </a:schemeClr>
                </a:solidFill>
              </a:rPr>
              <a:t>, </a:t>
            </a:r>
            <a:r>
              <a:rPr lang="en-US" altLang="fr-FR" dirty="0" smtClean="0">
                <a:solidFill>
                  <a:schemeClr val="tx1">
                    <a:lumMod val="60000"/>
                    <a:lumOff val="40000"/>
                  </a:schemeClr>
                </a:solidFill>
              </a:rPr>
              <a:t>NOAA, </a:t>
            </a:r>
          </a:p>
          <a:p>
            <a:pPr lvl="2" defTabSz="914400" eaLnBrk="1" hangingPunct="1"/>
            <a:r>
              <a:rPr lang="en-US" altLang="fr-FR" dirty="0" smtClean="0">
                <a:solidFill>
                  <a:srgbClr val="FF6600"/>
                </a:solidFill>
              </a:rPr>
              <a:t>ROSCOSMOS</a:t>
            </a:r>
          </a:p>
          <a:p>
            <a:pPr lvl="2" defTabSz="914400" eaLnBrk="1" hangingPunct="1"/>
            <a:endParaRPr lang="en-US" altLang="fr-FR" dirty="0" smtClean="0">
              <a:solidFill>
                <a:schemeClr val="tx1">
                  <a:lumMod val="60000"/>
                  <a:lumOff val="40000"/>
                </a:schemeClr>
              </a:solidFill>
            </a:endParaRPr>
          </a:p>
          <a:p>
            <a:pPr lvl="2" defTabSz="914400" eaLnBrk="1" hangingPunct="1"/>
            <a:endParaRPr lang="en-US" altLang="fr-FR" dirty="0">
              <a:solidFill>
                <a:schemeClr val="tx1">
                  <a:lumMod val="60000"/>
                  <a:lumOff val="40000"/>
                </a:schemeClr>
              </a:solidFill>
            </a:endParaRPr>
          </a:p>
          <a:p>
            <a:pPr lvl="1" defTabSz="914400" eaLnBrk="1" hangingPunct="1"/>
            <a:r>
              <a:rPr lang="en-US" altLang="fr-FR" dirty="0" smtClean="0">
                <a:solidFill>
                  <a:schemeClr val="tx1">
                    <a:lumMod val="60000"/>
                    <a:lumOff val="40000"/>
                  </a:schemeClr>
                </a:solidFill>
              </a:rPr>
              <a:t>Implements </a:t>
            </a:r>
            <a:r>
              <a:rPr lang="en-US" altLang="fr-FR" dirty="0">
                <a:solidFill>
                  <a:schemeClr val="tx1">
                    <a:lumMod val="60000"/>
                    <a:lumOff val="40000"/>
                  </a:schemeClr>
                </a:solidFill>
              </a:rPr>
              <a:t>CEOS </a:t>
            </a:r>
            <a:r>
              <a:rPr lang="en-US" altLang="fr-FR" dirty="0" err="1" smtClean="0">
                <a:solidFill>
                  <a:schemeClr val="tx1">
                    <a:lumMod val="60000"/>
                    <a:lumOff val="40000"/>
                  </a:schemeClr>
                </a:solidFill>
              </a:rPr>
              <a:t>Opensearch</a:t>
            </a:r>
            <a:endParaRPr lang="en-US" altLang="fr-FR" dirty="0">
              <a:solidFill>
                <a:schemeClr val="tx1">
                  <a:lumMod val="60000"/>
                  <a:lumOff val="40000"/>
                </a:schemeClr>
              </a:solidFill>
            </a:endParaRPr>
          </a:p>
          <a:p>
            <a:pPr lvl="1" defTabSz="914400" eaLnBrk="1" hangingPunct="1"/>
            <a:endParaRPr lang="en-US" altLang="fr-FR" dirty="0">
              <a:solidFill>
                <a:schemeClr val="tx1">
                  <a:lumMod val="60000"/>
                  <a:lumOff val="40000"/>
                </a:schemeClr>
              </a:solidFill>
            </a:endParaRPr>
          </a:p>
          <a:p>
            <a:pPr lvl="1" defTabSz="914400" eaLnBrk="1" hangingPunct="1"/>
            <a:r>
              <a:rPr lang="en-US" altLang="fr-FR" dirty="0">
                <a:solidFill>
                  <a:schemeClr val="tx1">
                    <a:lumMod val="60000"/>
                    <a:lumOff val="40000"/>
                  </a:schemeClr>
                </a:solidFill>
              </a:rPr>
              <a:t>Access to </a:t>
            </a:r>
          </a:p>
          <a:p>
            <a:pPr lvl="2" defTabSz="914400" eaLnBrk="1" hangingPunct="1"/>
            <a:r>
              <a:rPr lang="en-US" altLang="fr-FR" dirty="0" smtClean="0">
                <a:solidFill>
                  <a:schemeClr val="tx1">
                    <a:lumMod val="60000"/>
                    <a:lumOff val="40000"/>
                  </a:schemeClr>
                </a:solidFill>
              </a:rPr>
              <a:t>Over 1900 collections</a:t>
            </a:r>
            <a:endParaRPr lang="en-US" altLang="fr-FR" dirty="0">
              <a:solidFill>
                <a:schemeClr val="tx1">
                  <a:lumMod val="60000"/>
                  <a:lumOff val="40000"/>
                </a:schemeClr>
              </a:solidFill>
            </a:endParaRPr>
          </a:p>
          <a:p>
            <a:pPr lvl="2" defTabSz="914400" eaLnBrk="1" hangingPunct="1"/>
            <a:r>
              <a:rPr lang="en-US" altLang="fr-FR" dirty="0" smtClean="0">
                <a:solidFill>
                  <a:schemeClr val="tx1">
                    <a:lumMod val="60000"/>
                    <a:lumOff val="40000"/>
                  </a:schemeClr>
                </a:solidFill>
              </a:rPr>
              <a:t>70+ </a:t>
            </a:r>
            <a:r>
              <a:rPr lang="en-US" altLang="fr-FR" dirty="0">
                <a:solidFill>
                  <a:schemeClr val="tx1">
                    <a:lumMod val="60000"/>
                    <a:lumOff val="40000"/>
                  </a:schemeClr>
                </a:solidFill>
              </a:rPr>
              <a:t>millions granules</a:t>
            </a:r>
          </a:p>
          <a:p>
            <a:pPr lvl="1" defTabSz="914400" eaLnBrk="1" hangingPunct="1"/>
            <a:endParaRPr lang="en-US" altLang="fr-FR" dirty="0" smtClean="0">
              <a:solidFill>
                <a:schemeClr val="tx1">
                  <a:lumMod val="60000"/>
                  <a:lumOff val="40000"/>
                </a:schemeClr>
              </a:solidFill>
            </a:endParaRPr>
          </a:p>
          <a:p>
            <a:pPr lvl="1" defTabSz="914400" eaLnBrk="1" hangingPunct="1"/>
            <a:endParaRPr lang="en-US" altLang="fr-FR" dirty="0">
              <a:solidFill>
                <a:schemeClr val="tx1">
                  <a:lumMod val="60000"/>
                  <a:lumOff val="40000"/>
                </a:schemeClr>
              </a:solidFill>
            </a:endParaRPr>
          </a:p>
          <a:p>
            <a:pPr lvl="1" defTabSz="914400" eaLnBrk="1" hangingPunct="1"/>
            <a:endParaRPr lang="en-US" altLang="fr-FR" dirty="0">
              <a:solidFill>
                <a:schemeClr val="tx1">
                  <a:lumMod val="60000"/>
                  <a:lumOff val="40000"/>
                </a:schemeClr>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1197429"/>
            <a:ext cx="5029200" cy="2514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3886200"/>
            <a:ext cx="2819400" cy="2813699"/>
          </a:xfrm>
          <a:prstGeom prst="rect">
            <a:avLst/>
          </a:prstGeom>
        </p:spPr>
      </p:pic>
      <p:sp>
        <p:nvSpPr>
          <p:cNvPr id="3" name="Espace réservé du numéro de diapositive 2"/>
          <p:cNvSpPr>
            <a:spLocks noGrp="1"/>
          </p:cNvSpPr>
          <p:nvPr>
            <p:ph type="sldNum" sz="quarter" idx="12"/>
          </p:nvPr>
        </p:nvSpPr>
        <p:spPr>
          <a:prstGeom prst="rect">
            <a:avLst/>
          </a:prstGeom>
        </p:spPr>
        <p:txBody>
          <a:bodyPr/>
          <a:lstStyle/>
          <a:p>
            <a:fld id="{86CB4B4D-7CA3-9044-876B-883B54F8677D}" type="slidenum">
              <a:rPr lang="fr-FR" smtClean="0"/>
              <a:pPr/>
              <a:t>7</a:t>
            </a:fld>
            <a:endParaRPr lang="fr-FR" dirty="0"/>
          </a:p>
        </p:txBody>
      </p:sp>
    </p:spTree>
    <p:extLst>
      <p:ext uri="{BB962C8B-B14F-4D97-AF65-F5344CB8AC3E}">
        <p14:creationId xmlns:p14="http://schemas.microsoft.com/office/powerpoint/2010/main" val="2634711597"/>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en-US" altLang="ja-JP" dirty="0" smtClean="0"/>
              <a:t>Interoperability - </a:t>
            </a:r>
            <a:r>
              <a:rPr lang="en-US" altLang="ja-JP" dirty="0" err="1" smtClean="0"/>
              <a:t>FedEO</a:t>
            </a:r>
            <a:endParaRPr lang="ja-JP" altLang="en-US" dirty="0"/>
          </a:p>
        </p:txBody>
      </p:sp>
      <p:sp>
        <p:nvSpPr>
          <p:cNvPr id="3" name="コンテンツ プレースホルダ 2"/>
          <p:cNvSpPr>
            <a:spLocks noGrp="1"/>
          </p:cNvSpPr>
          <p:nvPr>
            <p:ph idx="1"/>
          </p:nvPr>
        </p:nvSpPr>
        <p:spPr/>
        <p:txBody>
          <a:bodyPr/>
          <a:lstStyle/>
          <a:p>
            <a:pPr marL="0" indent="0">
              <a:buNone/>
            </a:pPr>
            <a:r>
              <a:rPr lang="en-GB" dirty="0" err="1" smtClean="0">
                <a:solidFill>
                  <a:srgbClr val="0000CC"/>
                </a:solidFill>
              </a:rPr>
              <a:t>FedEO</a:t>
            </a:r>
            <a:r>
              <a:rPr lang="en-GB" dirty="0" smtClean="0"/>
              <a:t> = </a:t>
            </a:r>
            <a:r>
              <a:rPr lang="en-GB" u="sng" dirty="0" smtClean="0">
                <a:solidFill>
                  <a:srgbClr val="0000CC"/>
                </a:solidFill>
              </a:rPr>
              <a:t>Fed</a:t>
            </a:r>
            <a:r>
              <a:rPr lang="en-GB" dirty="0" smtClean="0"/>
              <a:t>erated </a:t>
            </a:r>
            <a:r>
              <a:rPr lang="en-GB" u="sng" dirty="0">
                <a:solidFill>
                  <a:srgbClr val="0000CC"/>
                </a:solidFill>
              </a:rPr>
              <a:t>E</a:t>
            </a:r>
            <a:r>
              <a:rPr lang="en-GB" dirty="0"/>
              <a:t>arth </a:t>
            </a:r>
            <a:r>
              <a:rPr lang="en-GB" u="sng" dirty="0">
                <a:solidFill>
                  <a:srgbClr val="0000CC"/>
                </a:solidFill>
              </a:rPr>
              <a:t>O</a:t>
            </a:r>
            <a:r>
              <a:rPr lang="en-GB" dirty="0"/>
              <a:t>bservation missions </a:t>
            </a:r>
            <a:r>
              <a:rPr lang="en-GB" dirty="0" smtClean="0"/>
              <a:t>access </a:t>
            </a:r>
          </a:p>
          <a:p>
            <a:pPr>
              <a:buFont typeface="Wingdings" panose="05000000000000000000" pitchFamily="2" charset="2"/>
              <a:buChar char="Ø"/>
            </a:pPr>
            <a:r>
              <a:rPr lang="en-GB" sz="1600" dirty="0"/>
              <a:t>The </a:t>
            </a:r>
            <a:r>
              <a:rPr lang="en-GB" sz="1600" dirty="0" err="1"/>
              <a:t>FedEO</a:t>
            </a:r>
            <a:r>
              <a:rPr lang="en-GB" sz="1600" dirty="0"/>
              <a:t> system provides a unique entry point to a growing number of scientific catalogues and services for, but not limited to, EO European and Canadian missions.</a:t>
            </a:r>
            <a:endParaRPr lang="en-US" altLang="ja-JP" sz="1600" dirty="0"/>
          </a:p>
          <a:p>
            <a:endParaRPr lang="en-US" altLang="ja-JP" dirty="0" smtClean="0"/>
          </a:p>
          <a:p>
            <a:pPr lvl="1" defTabSz="914400" eaLnBrk="1" hangingPunct="1"/>
            <a:endParaRPr lang="en-US" altLang="fr-FR" dirty="0">
              <a:solidFill>
                <a:schemeClr val="tx1">
                  <a:lumMod val="60000"/>
                  <a:lumOff val="40000"/>
                </a:schemeClr>
              </a:solidFill>
            </a:endParaRPr>
          </a:p>
          <a:p>
            <a:pPr lvl="1" defTabSz="914400" eaLnBrk="1" hangingPunct="1"/>
            <a:endParaRPr lang="en-US" altLang="fr-FR" dirty="0">
              <a:solidFill>
                <a:schemeClr val="tx1">
                  <a:lumMod val="60000"/>
                  <a:lumOff val="40000"/>
                </a:schemeClr>
              </a:solidFill>
            </a:endParaRPr>
          </a:p>
          <a:p>
            <a:pPr marL="457200" lvl="1" indent="0" defTabSz="914400" eaLnBrk="1" hangingPunct="1">
              <a:buNone/>
            </a:pPr>
            <a:endParaRPr lang="en-US" altLang="fr-FR" dirty="0">
              <a:solidFill>
                <a:schemeClr val="tx1">
                  <a:lumMod val="60000"/>
                  <a:lumOff val="40000"/>
                </a:schemeClr>
              </a:solidFill>
            </a:endParaRPr>
          </a:p>
        </p:txBody>
      </p:sp>
      <p:sp>
        <p:nvSpPr>
          <p:cNvPr id="5" name="スライド番号プレースホルダ 4"/>
          <p:cNvSpPr>
            <a:spLocks noGrp="1"/>
          </p:cNvSpPr>
          <p:nvPr>
            <p:ph type="sldNum" sz="quarter" idx="12"/>
          </p:nvPr>
        </p:nvSpPr>
        <p:spPr/>
        <p:txBody>
          <a:bodyPr/>
          <a:lstStyle/>
          <a:p>
            <a:fld id="{C238F03A-58E1-4ECA-9024-348A9A81A53D}" type="slidenum">
              <a:rPr lang="en-US" smtClean="0"/>
              <a:pPr/>
              <a:t>8</a:t>
            </a:fld>
            <a:endParaRPr lang="en-US"/>
          </a:p>
        </p:txBody>
      </p:sp>
      <p:sp>
        <p:nvSpPr>
          <p:cNvPr id="6" name="コンテンツ プレースホルダ 2"/>
          <p:cNvSpPr txBox="1">
            <a:spLocks/>
          </p:cNvSpPr>
          <p:nvPr/>
        </p:nvSpPr>
        <p:spPr>
          <a:xfrm>
            <a:off x="5301499" y="2196013"/>
            <a:ext cx="3641474" cy="48641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defTabSz="914400"/>
            <a:endParaRPr lang="en-US" altLang="ja-JP" dirty="0" smtClean="0"/>
          </a:p>
          <a:p>
            <a:pPr defTabSz="914400"/>
            <a:r>
              <a:rPr lang="en-GB" sz="1600" dirty="0" err="1" smtClean="0"/>
              <a:t>FedEO</a:t>
            </a:r>
            <a:r>
              <a:rPr lang="en-GB" sz="1600" dirty="0" smtClean="0"/>
              <a:t> is deployed with ESA (European Space Agency) infrastructure as a gateway to:</a:t>
            </a:r>
            <a:endParaRPr lang="en-US" sz="1600" dirty="0" smtClean="0"/>
          </a:p>
          <a:p>
            <a:pPr lvl="1" defTabSz="914400"/>
            <a:r>
              <a:rPr lang="en-GB" sz="1400" dirty="0" smtClean="0"/>
              <a:t>Provide brokered discovery, access and ordering capability to European/Canadian EO missions data based on HMA (Heterogeneous Missions Accessibility) interfaces;</a:t>
            </a:r>
            <a:endParaRPr lang="en-US" sz="1400" dirty="0" smtClean="0"/>
          </a:p>
          <a:p>
            <a:pPr lvl="1" defTabSz="914400"/>
            <a:r>
              <a:rPr lang="en-GB" sz="1400" dirty="0" smtClean="0"/>
              <a:t>Implement the OpenSearch OGC (Open Geospatial Consortium) and other interfaces for an increased number of discoverable and accessible EO data collections;</a:t>
            </a:r>
            <a:endParaRPr lang="en-US" sz="1400" dirty="0" smtClean="0"/>
          </a:p>
          <a:p>
            <a:pPr lvl="1" defTabSz="914400"/>
            <a:endParaRPr lang="en-US" altLang="fr-FR" dirty="0" smtClean="0">
              <a:solidFill>
                <a:schemeClr val="tx1">
                  <a:lumMod val="60000"/>
                  <a:lumOff val="40000"/>
                </a:schemeClr>
              </a:solidFill>
            </a:endParaRPr>
          </a:p>
          <a:p>
            <a:pPr lvl="1" defTabSz="914400"/>
            <a:endParaRPr lang="en-US" altLang="fr-FR" dirty="0" smtClean="0">
              <a:solidFill>
                <a:schemeClr val="tx1">
                  <a:lumMod val="60000"/>
                  <a:lumOff val="40000"/>
                </a:schemeClr>
              </a:solidFill>
            </a:endParaRPr>
          </a:p>
          <a:p>
            <a:pPr marL="457200" lvl="1" indent="0" defTabSz="914400">
              <a:buFont typeface="Arial"/>
              <a:buNone/>
            </a:pPr>
            <a:endParaRPr lang="en-US" altLang="fr-FR" dirty="0">
              <a:solidFill>
                <a:schemeClr val="tx1">
                  <a:lumMod val="60000"/>
                  <a:lumOff val="40000"/>
                </a:schemeClr>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099" y="2837234"/>
            <a:ext cx="5105400" cy="36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LP_Symposium_imag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9058" y="6127966"/>
            <a:ext cx="1676400" cy="59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3012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926555" y="386027"/>
            <a:ext cx="5993726"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2400" b="1" kern="0" noProof="0" dirty="0" err="1" smtClean="0">
                <a:solidFill>
                  <a:srgbClr val="FFFFFF"/>
                </a:solidFill>
                <a:latin typeface="Tahoma" pitchFamily="-106" charset="0"/>
                <a:cs typeface="Tahoma" pitchFamily="-106" charset="0"/>
              </a:rPr>
              <a:t>FedEO</a:t>
            </a:r>
            <a:r>
              <a:rPr lang="en-US" sz="2400" b="1" kern="0" dirty="0">
                <a:solidFill>
                  <a:srgbClr val="FFFFFF"/>
                </a:solidFill>
                <a:latin typeface="Tahoma" pitchFamily="-106" charset="0"/>
                <a:cs typeface="Tahoma" pitchFamily="-106" charset="0"/>
              </a:rPr>
              <a:t> </a:t>
            </a:r>
            <a:r>
              <a:rPr lang="fr-FR" sz="2400" b="1" kern="0" dirty="0" err="1" smtClean="0">
                <a:solidFill>
                  <a:srgbClr val="FFFFFF"/>
                </a:solidFill>
                <a:latin typeface="Tahoma" pitchFamily="-106" charset="0"/>
                <a:cs typeface="Tahoma" pitchFamily="-106" charset="0"/>
              </a:rPr>
              <a:t>Federated</a:t>
            </a:r>
            <a:r>
              <a:rPr lang="fr-FR" sz="2400" b="1" kern="0" dirty="0" smtClean="0">
                <a:solidFill>
                  <a:srgbClr val="FFFFFF"/>
                </a:solidFill>
                <a:latin typeface="Tahoma" pitchFamily="-106" charset="0"/>
                <a:cs typeface="Tahoma" pitchFamily="-106" charset="0"/>
              </a:rPr>
              <a:t> </a:t>
            </a:r>
            <a:r>
              <a:rPr lang="fr-FR" sz="2400" b="1" kern="0" dirty="0" err="1">
                <a:solidFill>
                  <a:srgbClr val="FFFFFF"/>
                </a:solidFill>
                <a:latin typeface="Tahoma" pitchFamily="-106" charset="0"/>
                <a:cs typeface="Tahoma" pitchFamily="-106" charset="0"/>
              </a:rPr>
              <a:t>Earth</a:t>
            </a:r>
            <a:r>
              <a:rPr lang="fr-FR" sz="2400" b="1" kern="0" dirty="0">
                <a:solidFill>
                  <a:srgbClr val="FFFFFF"/>
                </a:solidFill>
                <a:latin typeface="Tahoma" pitchFamily="-106" charset="0"/>
                <a:cs typeface="Tahoma" pitchFamily="-106" charset="0"/>
              </a:rPr>
              <a:t> Observation </a:t>
            </a:r>
            <a:endParaRPr lang="fr-FR" sz="2400" b="1" kern="0" dirty="0" smtClean="0">
              <a:solidFill>
                <a:srgbClr val="FFFFFF"/>
              </a:solidFill>
              <a:latin typeface="Tahoma" pitchFamily="-106" charset="0"/>
              <a:cs typeface="Tahoma" pitchFamily="-106"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lang="fr-FR" sz="2400" b="1" kern="0" dirty="0" smtClean="0">
                <a:solidFill>
                  <a:srgbClr val="FFFFFF"/>
                </a:solidFill>
                <a:latin typeface="Tahoma" pitchFamily="-106" charset="0"/>
                <a:cs typeface="Tahoma" pitchFamily="-106" charset="0"/>
              </a:rPr>
              <a:t>Gateway </a:t>
            </a:r>
            <a:r>
              <a:rPr lang="fr-FR" sz="2400" b="1" kern="0" dirty="0">
                <a:solidFill>
                  <a:srgbClr val="FFFFFF"/>
                </a:solidFill>
                <a:latin typeface="Tahoma" pitchFamily="-106" charset="0"/>
                <a:cs typeface="Tahoma" pitchFamily="-106" charset="0"/>
              </a:rPr>
              <a:t>System</a:t>
            </a:r>
            <a:endParaRPr lang="en-US" altLang="fr-FR" sz="2400" b="1" kern="0" dirty="0">
              <a:solidFill>
                <a:srgbClr val="FFFFFF"/>
              </a:solidFill>
              <a:latin typeface="Tahoma" pitchFamily="-106" charset="0"/>
              <a:cs typeface="Tahoma" pitchFamily="-106"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smtClean="0">
              <a:ln>
                <a:noFill/>
              </a:ln>
              <a:solidFill>
                <a:srgbClr val="FFFFFF"/>
              </a:solidFill>
              <a:effectLst/>
              <a:uLnTx/>
              <a:uFillTx/>
              <a:latin typeface="Tahoma" pitchFamily="-106" charset="0"/>
              <a:cs typeface="Tahoma" pitchFamily="-106" charset="0"/>
            </a:endParaRPr>
          </a:p>
        </p:txBody>
      </p:sp>
      <p:sp>
        <p:nvSpPr>
          <p:cNvPr id="10" name="Rectangle 3"/>
          <p:cNvSpPr txBox="1">
            <a:spLocks noChangeArrowheads="1"/>
          </p:cNvSpPr>
          <p:nvPr/>
        </p:nvSpPr>
        <p:spPr>
          <a:xfrm>
            <a:off x="0" y="1219201"/>
            <a:ext cx="4695085" cy="3432468"/>
          </a:xfrm>
          <a:prstGeom prst="rect">
            <a:avLst/>
          </a:prstGeom>
        </p:spPr>
        <p:txBody>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defTabSz="914400" eaLnBrk="1" hangingPunct="1"/>
            <a:r>
              <a:rPr lang="en-US" altLang="fr-FR" sz="2000" dirty="0" smtClean="0">
                <a:solidFill>
                  <a:schemeClr val="tx1">
                    <a:lumMod val="60000"/>
                    <a:lumOff val="40000"/>
                  </a:schemeClr>
                </a:solidFill>
              </a:rPr>
              <a:t>Brokered </a:t>
            </a:r>
            <a:r>
              <a:rPr lang="en-US" altLang="fr-FR" sz="2000" dirty="0">
                <a:solidFill>
                  <a:schemeClr val="tx1">
                    <a:lumMod val="60000"/>
                    <a:lumOff val="40000"/>
                  </a:schemeClr>
                </a:solidFill>
              </a:rPr>
              <a:t>discovery, access and </a:t>
            </a:r>
            <a:r>
              <a:rPr lang="en-US" altLang="fr-FR" sz="2000" dirty="0" smtClean="0">
                <a:solidFill>
                  <a:schemeClr val="tx1">
                    <a:lumMod val="60000"/>
                    <a:lumOff val="40000"/>
                  </a:schemeClr>
                </a:solidFill>
              </a:rPr>
              <a:t>ordering</a:t>
            </a:r>
            <a:endParaRPr lang="en-US" altLang="fr-FR" sz="2000" dirty="0">
              <a:solidFill>
                <a:schemeClr val="tx1">
                  <a:lumMod val="60000"/>
                  <a:lumOff val="40000"/>
                </a:schemeClr>
              </a:solidFill>
            </a:endParaRPr>
          </a:p>
          <a:p>
            <a:pPr defTabSz="914400" eaLnBrk="1" hangingPunct="1"/>
            <a:r>
              <a:rPr lang="en-US" altLang="fr-FR" sz="2000" dirty="0">
                <a:solidFill>
                  <a:schemeClr val="tx1">
                    <a:lumMod val="60000"/>
                    <a:lumOff val="40000"/>
                  </a:schemeClr>
                </a:solidFill>
              </a:rPr>
              <a:t>Implements HMA and CEOS OpenSearch interfaces</a:t>
            </a:r>
          </a:p>
          <a:p>
            <a:pPr defTabSz="914400" eaLnBrk="1" hangingPunct="1"/>
            <a:r>
              <a:rPr lang="en-US" altLang="fr-FR" sz="2000" dirty="0" smtClean="0">
                <a:solidFill>
                  <a:schemeClr val="tx1">
                    <a:lumMod val="60000"/>
                    <a:lumOff val="40000"/>
                  </a:schemeClr>
                </a:solidFill>
              </a:rPr>
              <a:t>Partners (Europe and Canada): </a:t>
            </a:r>
            <a:endParaRPr lang="en-US" altLang="fr-FR" sz="2000" dirty="0">
              <a:solidFill>
                <a:schemeClr val="tx1">
                  <a:lumMod val="60000"/>
                  <a:lumOff val="40000"/>
                </a:schemeClr>
              </a:solidFill>
            </a:endParaRPr>
          </a:p>
          <a:p>
            <a:pPr lvl="2" defTabSz="914400" eaLnBrk="1" hangingPunct="1"/>
            <a:r>
              <a:rPr lang="en-US" altLang="fr-FR" sz="1800" dirty="0">
                <a:solidFill>
                  <a:schemeClr val="tx1">
                    <a:lumMod val="60000"/>
                    <a:lumOff val="40000"/>
                  </a:schemeClr>
                </a:solidFill>
              </a:rPr>
              <a:t>ESA, DLR, CNES,</a:t>
            </a:r>
          </a:p>
          <a:p>
            <a:pPr lvl="2" defTabSz="914400" eaLnBrk="1" hangingPunct="1"/>
            <a:r>
              <a:rPr lang="en-US" altLang="fr-FR" sz="1800" dirty="0">
                <a:solidFill>
                  <a:schemeClr val="tx1">
                    <a:lumMod val="60000"/>
                    <a:lumOff val="40000"/>
                  </a:schemeClr>
                </a:solidFill>
              </a:rPr>
              <a:t>EU Copernicus</a:t>
            </a:r>
          </a:p>
          <a:p>
            <a:pPr lvl="2" defTabSz="914400" eaLnBrk="1" hangingPunct="1"/>
            <a:r>
              <a:rPr lang="en-US" altLang="fr-FR" sz="1800" dirty="0">
                <a:solidFill>
                  <a:schemeClr val="tx1">
                    <a:lumMod val="60000"/>
                    <a:lumOff val="40000"/>
                  </a:schemeClr>
                </a:solidFill>
              </a:rPr>
              <a:t>VITO, </a:t>
            </a:r>
            <a:r>
              <a:rPr lang="en-US" altLang="fr-FR" sz="1800" dirty="0" smtClean="0">
                <a:solidFill>
                  <a:srgbClr val="FF6600"/>
                </a:solidFill>
              </a:rPr>
              <a:t>EUMETSAT,</a:t>
            </a:r>
          </a:p>
          <a:p>
            <a:pPr lvl="2" defTabSz="914400" eaLnBrk="1" hangingPunct="1"/>
            <a:r>
              <a:rPr lang="en-US" altLang="fr-FR" sz="1800" dirty="0" smtClean="0">
                <a:solidFill>
                  <a:srgbClr val="FF6600"/>
                </a:solidFill>
              </a:rPr>
              <a:t>NASA,</a:t>
            </a:r>
            <a:r>
              <a:rPr lang="en-US" altLang="fr-FR" sz="1800" dirty="0">
                <a:solidFill>
                  <a:srgbClr val="FF6600"/>
                </a:solidFill>
              </a:rPr>
              <a:t> </a:t>
            </a:r>
            <a:r>
              <a:rPr lang="en-US" altLang="fr-FR" sz="1800" dirty="0" smtClean="0">
                <a:solidFill>
                  <a:srgbClr val="FF6600"/>
                </a:solidFill>
              </a:rPr>
              <a:t>ASF, ROSCOSMOS</a:t>
            </a:r>
          </a:p>
          <a:p>
            <a:pPr lvl="1" defTabSz="914400" eaLnBrk="1" hangingPunct="1"/>
            <a:endParaRPr lang="en-US" altLang="fr-FR" dirty="0">
              <a:solidFill>
                <a:schemeClr val="tx1">
                  <a:lumMod val="60000"/>
                  <a:lumOff val="40000"/>
                </a:schemeClr>
              </a:solidFill>
            </a:endParaRPr>
          </a:p>
          <a:p>
            <a:pPr lvl="1" defTabSz="914400" eaLnBrk="1" hangingPunct="1"/>
            <a:endParaRPr lang="en-US" altLang="fr-FR" dirty="0">
              <a:solidFill>
                <a:schemeClr val="tx1">
                  <a:lumMod val="60000"/>
                  <a:lumOff val="40000"/>
                </a:schemeClr>
              </a:solidFill>
            </a:endParaRPr>
          </a:p>
        </p:txBody>
      </p:sp>
      <p:sp>
        <p:nvSpPr>
          <p:cNvPr id="2" name="Espace réservé du numéro de diapositive 1"/>
          <p:cNvSpPr>
            <a:spLocks noGrp="1"/>
          </p:cNvSpPr>
          <p:nvPr>
            <p:ph type="sldNum" sz="quarter" idx="12"/>
          </p:nvPr>
        </p:nvSpPr>
        <p:spPr>
          <a:prstGeom prst="rect">
            <a:avLst/>
          </a:prstGeom>
        </p:spPr>
        <p:txBody>
          <a:bodyPr/>
          <a:lstStyle/>
          <a:p>
            <a:fld id="{86CB4B4D-7CA3-9044-876B-883B54F8677D}" type="slidenum">
              <a:rPr lang="fr-FR" smtClean="0"/>
              <a:pPr/>
              <a:t>9</a:t>
            </a:fld>
            <a:endParaRPr lang="fr-FR" dirty="0"/>
          </a:p>
        </p:txBody>
      </p:sp>
      <p:pic>
        <p:nvPicPr>
          <p:cNvPr id="4" name="Picture 3"/>
          <p:cNvPicPr>
            <a:picLocks noChangeAspect="1"/>
          </p:cNvPicPr>
          <p:nvPr/>
        </p:nvPicPr>
        <p:blipFill>
          <a:blip r:embed="rId3"/>
          <a:stretch>
            <a:fillRect/>
          </a:stretch>
        </p:blipFill>
        <p:spPr>
          <a:xfrm>
            <a:off x="4852064" y="1136427"/>
            <a:ext cx="4291936" cy="4537524"/>
          </a:xfrm>
          <a:prstGeom prst="rect">
            <a:avLst/>
          </a:prstGeom>
        </p:spPr>
      </p:pic>
      <p:pic>
        <p:nvPicPr>
          <p:cNvPr id="9" name="Picture 8"/>
          <p:cNvPicPr>
            <a:picLocks noChangeAspect="1"/>
          </p:cNvPicPr>
          <p:nvPr/>
        </p:nvPicPr>
        <p:blipFill>
          <a:blip r:embed="rId4"/>
          <a:stretch>
            <a:fillRect/>
          </a:stretch>
        </p:blipFill>
        <p:spPr>
          <a:xfrm>
            <a:off x="5671217" y="3819650"/>
            <a:ext cx="722091" cy="323391"/>
          </a:xfrm>
          <a:prstGeom prst="rect">
            <a:avLst/>
          </a:prstGeom>
        </p:spPr>
      </p:pic>
      <p:pic>
        <p:nvPicPr>
          <p:cNvPr id="11" name="Picture 10"/>
          <p:cNvPicPr>
            <a:picLocks noChangeAspect="1"/>
          </p:cNvPicPr>
          <p:nvPr/>
        </p:nvPicPr>
        <p:blipFill>
          <a:blip r:embed="rId5"/>
          <a:stretch>
            <a:fillRect/>
          </a:stretch>
        </p:blipFill>
        <p:spPr>
          <a:xfrm>
            <a:off x="6721535" y="3553170"/>
            <a:ext cx="1135747" cy="263253"/>
          </a:xfrm>
          <a:prstGeom prst="rect">
            <a:avLst/>
          </a:prstGeom>
        </p:spPr>
      </p:pic>
      <p:pic>
        <p:nvPicPr>
          <p:cNvPr id="12" name="Picture 11"/>
          <p:cNvPicPr>
            <a:picLocks noChangeAspect="1"/>
          </p:cNvPicPr>
          <p:nvPr/>
        </p:nvPicPr>
        <p:blipFill>
          <a:blip r:embed="rId6"/>
          <a:stretch>
            <a:fillRect/>
          </a:stretch>
        </p:blipFill>
        <p:spPr>
          <a:xfrm>
            <a:off x="7934120" y="2509557"/>
            <a:ext cx="685429" cy="795498"/>
          </a:xfrm>
          <a:prstGeom prst="rect">
            <a:avLst/>
          </a:prstGeom>
        </p:spPr>
      </p:pic>
      <p:pic>
        <p:nvPicPr>
          <p:cNvPr id="13" name="Picture 12"/>
          <p:cNvPicPr>
            <a:picLocks noChangeAspect="1"/>
          </p:cNvPicPr>
          <p:nvPr/>
        </p:nvPicPr>
        <p:blipFill>
          <a:blip r:embed="rId7"/>
          <a:stretch>
            <a:fillRect/>
          </a:stretch>
        </p:blipFill>
        <p:spPr>
          <a:xfrm>
            <a:off x="6006138" y="4195063"/>
            <a:ext cx="481055" cy="424301"/>
          </a:xfrm>
          <a:prstGeom prst="rect">
            <a:avLst/>
          </a:prstGeom>
        </p:spPr>
      </p:pic>
      <p:pic>
        <p:nvPicPr>
          <p:cNvPr id="14" name="Picture 13"/>
          <p:cNvPicPr>
            <a:picLocks noChangeAspect="1"/>
          </p:cNvPicPr>
          <p:nvPr/>
        </p:nvPicPr>
        <p:blipFill>
          <a:blip r:embed="rId8"/>
          <a:stretch>
            <a:fillRect/>
          </a:stretch>
        </p:blipFill>
        <p:spPr>
          <a:xfrm>
            <a:off x="6654841" y="3952491"/>
            <a:ext cx="523359" cy="439248"/>
          </a:xfrm>
          <a:prstGeom prst="rect">
            <a:avLst/>
          </a:prstGeom>
        </p:spPr>
      </p:pic>
      <p:pic>
        <p:nvPicPr>
          <p:cNvPr id="15" name="Picture 14"/>
          <p:cNvPicPr>
            <a:picLocks noChangeAspect="1"/>
          </p:cNvPicPr>
          <p:nvPr/>
        </p:nvPicPr>
        <p:blipFill>
          <a:blip r:embed="rId9"/>
          <a:stretch>
            <a:fillRect/>
          </a:stretch>
        </p:blipFill>
        <p:spPr>
          <a:xfrm>
            <a:off x="6594068" y="2953665"/>
            <a:ext cx="723701" cy="463377"/>
          </a:xfrm>
          <a:prstGeom prst="rect">
            <a:avLst/>
          </a:prstGeom>
        </p:spPr>
      </p:pic>
      <p:pic>
        <p:nvPicPr>
          <p:cNvPr id="16" name="Picture 15"/>
          <p:cNvPicPr>
            <a:picLocks noChangeAspect="1"/>
          </p:cNvPicPr>
          <p:nvPr/>
        </p:nvPicPr>
        <p:blipFill>
          <a:blip r:embed="rId10"/>
          <a:stretch>
            <a:fillRect/>
          </a:stretch>
        </p:blipFill>
        <p:spPr>
          <a:xfrm>
            <a:off x="5721908" y="3524423"/>
            <a:ext cx="769363" cy="222374"/>
          </a:xfrm>
          <a:prstGeom prst="rect">
            <a:avLst/>
          </a:prstGeom>
        </p:spPr>
      </p:pic>
      <p:pic>
        <p:nvPicPr>
          <p:cNvPr id="17" name="Picture 16"/>
          <p:cNvPicPr>
            <a:picLocks noChangeAspect="1"/>
          </p:cNvPicPr>
          <p:nvPr/>
        </p:nvPicPr>
        <p:blipFill>
          <a:blip r:embed="rId11"/>
          <a:stretch>
            <a:fillRect/>
          </a:stretch>
        </p:blipFill>
        <p:spPr>
          <a:xfrm>
            <a:off x="0" y="4309214"/>
            <a:ext cx="4737469" cy="2548786"/>
          </a:xfrm>
          <a:prstGeom prst="rect">
            <a:avLst/>
          </a:prstGeom>
        </p:spPr>
      </p:pic>
      <p:sp>
        <p:nvSpPr>
          <p:cNvPr id="18" name="Rectangle 3"/>
          <p:cNvSpPr txBox="1">
            <a:spLocks noChangeArrowheads="1"/>
          </p:cNvSpPr>
          <p:nvPr/>
        </p:nvSpPr>
        <p:spPr>
          <a:xfrm>
            <a:off x="4990193" y="5646927"/>
            <a:ext cx="3386754" cy="1211074"/>
          </a:xfrm>
          <a:prstGeom prst="rect">
            <a:avLst/>
          </a:prstGeom>
        </p:spPr>
        <p:txBody>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marL="0" indent="0" defTabSz="914400" eaLnBrk="1" hangingPunct="1">
              <a:buNone/>
            </a:pPr>
            <a:r>
              <a:rPr lang="en-US" altLang="fr-FR" sz="2000" dirty="0" smtClean="0">
                <a:solidFill>
                  <a:schemeClr val="tx1">
                    <a:lumMod val="60000"/>
                    <a:lumOff val="40000"/>
                  </a:schemeClr>
                </a:solidFill>
              </a:rPr>
              <a:t>Access to </a:t>
            </a:r>
          </a:p>
          <a:p>
            <a:pPr lvl="1" defTabSz="914400" eaLnBrk="1" hangingPunct="1"/>
            <a:r>
              <a:rPr lang="en-US" altLang="fr-FR" sz="2000" dirty="0" smtClean="0">
                <a:solidFill>
                  <a:schemeClr val="tx1">
                    <a:lumMod val="60000"/>
                    <a:lumOff val="40000"/>
                  </a:schemeClr>
                </a:solidFill>
              </a:rPr>
              <a:t>477 collections</a:t>
            </a:r>
          </a:p>
          <a:p>
            <a:pPr lvl="1" defTabSz="914400" eaLnBrk="1" hangingPunct="1"/>
            <a:r>
              <a:rPr lang="en-US" altLang="fr-FR" sz="2000" dirty="0" smtClean="0">
                <a:solidFill>
                  <a:schemeClr val="tx1">
                    <a:lumMod val="60000"/>
                    <a:lumOff val="40000"/>
                  </a:schemeClr>
                </a:solidFill>
              </a:rPr>
              <a:t>6+ millions granules</a:t>
            </a:r>
            <a:endParaRPr lang="en-US" altLang="fr-FR" dirty="0">
              <a:solidFill>
                <a:schemeClr val="tx1">
                  <a:lumMod val="60000"/>
                  <a:lumOff val="40000"/>
                </a:schemeClr>
              </a:solidFill>
            </a:endParaRPr>
          </a:p>
        </p:txBody>
      </p:sp>
    </p:spTree>
    <p:extLst>
      <p:ext uri="{BB962C8B-B14F-4D97-AF65-F5344CB8AC3E}">
        <p14:creationId xmlns:p14="http://schemas.microsoft.com/office/powerpoint/2010/main" val="888495883"/>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9894</TotalTime>
  <Words>1850</Words>
  <Application>Microsoft Office PowerPoint</Application>
  <PresentationFormat>On-screen Show (4:3)</PresentationFormat>
  <Paragraphs>322</Paragraphs>
  <Slides>28</Slides>
  <Notes>6</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28</vt:i4>
      </vt:variant>
    </vt:vector>
  </HeadingPairs>
  <TitlesOfParts>
    <vt:vector size="45" baseType="lpstr">
      <vt:lpstr>MS PGothic</vt:lpstr>
      <vt:lpstr>MS PGothic</vt:lpstr>
      <vt:lpstr>Arial</vt:lpstr>
      <vt:lpstr>Arial Bold</vt:lpstr>
      <vt:lpstr>Arial Narrow</vt:lpstr>
      <vt:lpstr>Avenir Roman</vt:lpstr>
      <vt:lpstr>Calibri</vt:lpstr>
      <vt:lpstr>Century Gothic</vt:lpstr>
      <vt:lpstr>Courier New</vt:lpstr>
      <vt:lpstr>Droid Serif</vt:lpstr>
      <vt:lpstr>Helvetica</vt:lpstr>
      <vt:lpstr>Tahoma</vt:lpstr>
      <vt:lpstr>Times</vt:lpstr>
      <vt:lpstr>Times New Roman</vt:lpstr>
      <vt:lpstr>Wingdings</vt:lpstr>
      <vt:lpstr>Default</vt:lpstr>
      <vt:lpstr>Blank Presentation</vt:lpstr>
      <vt:lpstr>WGISS Connected Data Assets</vt:lpstr>
      <vt:lpstr>PowerPoint Presentation</vt:lpstr>
      <vt:lpstr>PowerPoint Presentation</vt:lpstr>
      <vt:lpstr>PowerPoint Presentation</vt:lpstr>
      <vt:lpstr>WGISS Interoperability</vt:lpstr>
      <vt:lpstr>Interoperability - CWIC</vt:lpstr>
      <vt:lpstr>PowerPoint Presentation</vt:lpstr>
      <vt:lpstr>Interoperability - FedEO</vt:lpstr>
      <vt:lpstr>PowerPoint Presentation</vt:lpstr>
      <vt:lpstr>Interoperability - IDN</vt:lpstr>
      <vt:lpstr>WGISS Interoperability Standards Architecture</vt:lpstr>
      <vt:lpstr>Counting Data Assets</vt:lpstr>
      <vt:lpstr>Connected Data Assets</vt:lpstr>
      <vt:lpstr>System Level Team Responsibilities</vt:lpstr>
      <vt:lpstr>WGISS Data Stewardship </vt:lpstr>
      <vt:lpstr>Technology Exploration  Webinars </vt:lpstr>
      <vt:lpstr>Technology Exploration  Webinars</vt:lpstr>
      <vt:lpstr>WGISS Connected Data Assets  Architecture Discussion </vt:lpstr>
      <vt:lpstr>Current Issues </vt:lpstr>
      <vt:lpstr>Current Issues</vt:lpstr>
      <vt:lpstr>Current Issues</vt:lpstr>
      <vt:lpstr>Future Activities Objective</vt:lpstr>
      <vt:lpstr>Future Activities  Implementation through WGISS </vt:lpstr>
      <vt:lpstr>PHASE 1 activities</vt:lpstr>
      <vt:lpstr>PHASE 1: Current Architecture Consolidation</vt:lpstr>
      <vt:lpstr>Questions for VCs &amp; WGs</vt:lpstr>
      <vt:lpstr>Conclusion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Mitchell, Andrew E. (GSFC-4230)</cp:lastModifiedBy>
  <cp:revision>137</cp:revision>
  <dcterms:modified xsi:type="dcterms:W3CDTF">2016-09-13T10:15:52Z</dcterms:modified>
</cp:coreProperties>
</file>