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61" r:id="rId4"/>
    <p:sldId id="262" r:id="rId5"/>
    <p:sldId id="263" r:id="rId6"/>
    <p:sldId id="265" r:id="rId7"/>
    <p:sldId id="267" r:id="rId8"/>
    <p:sldId id="266" r:id="rId9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5" autoAdjust="0"/>
    <p:restoredTop sz="94681" autoAdjust="0"/>
  </p:normalViewPr>
  <p:slideViewPr>
    <p:cSldViewPr>
      <p:cViewPr>
        <p:scale>
          <a:sx n="66" d="100"/>
          <a:sy n="66" d="100"/>
        </p:scale>
        <p:origin x="-1974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59C26-7044-4751-AA81-F2CDADAD86F3}" type="datetimeFigureOut">
              <a:rPr lang="de-DE" smtClean="0"/>
              <a:t>12.09.2016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45ACC-5125-49DE-B45A-607831C1D0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780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304800" y="1524000"/>
            <a:ext cx="8610600" cy="472440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 marL="768927" indent="-311727">
              <a:buFont typeface="Symbol" panose="05050102010706020507" pitchFamily="18" charset="2"/>
              <a:buChar char="-"/>
              <a:defRPr sz="1800"/>
            </a:lvl2pPr>
            <a:lvl3pPr marL="1188719" indent="-274319">
              <a:buFontTx/>
              <a:buChar char="►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feld 7"/>
          <p:cNvSpPr txBox="1"/>
          <p:nvPr userDrawn="1"/>
        </p:nvSpPr>
        <p:spPr>
          <a:xfrm>
            <a:off x="3733800" y="6477000"/>
            <a:ext cx="51816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 panose="020B0303030504020204" pitchFamily="34" charset="0"/>
                <a:ea typeface="Times New Roman"/>
                <a:cs typeface="Arial"/>
              </a:rPr>
              <a:t>Working Group on Calibration and </a:t>
            </a:r>
            <a:r>
              <a:rPr lang="en-US" sz="1600" b="1" dirty="0" smtClean="0">
                <a:solidFill>
                  <a:srgbClr val="92D050"/>
                </a:solidFill>
                <a:effectLst/>
                <a:latin typeface="Frutiger 45 Light" panose="020B0303030504020204" pitchFamily="34" charset="0"/>
                <a:ea typeface="Times New Roman"/>
                <a:cs typeface="Arial"/>
              </a:rPr>
              <a:t>Validation   </a:t>
            </a:r>
            <a:fld id="{86CB4B4D-7CA3-9044-876B-883B54F8677D}" type="slidenum">
              <a:rPr lang="en-US" sz="1400" b="1" smtClean="0">
                <a:latin typeface="Frutiger 45 Light" panose="020B0303030504020204" pitchFamily="34" charset="0"/>
              </a:rPr>
              <a:pPr marL="0" marR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en-US" sz="1400" b="1" dirty="0" smtClean="0">
              <a:latin typeface="Frutiger 45 Light" panose="020B0303030504020204" pitchFamily="34" charset="0"/>
            </a:endParaRPr>
          </a:p>
          <a:p>
            <a:pPr>
              <a:spcAft>
                <a:spcPts val="0"/>
              </a:spcAft>
            </a:pPr>
            <a:endParaRPr lang="en-US" sz="1600" dirty="0">
              <a:effectLst/>
              <a:latin typeface="Frutiger 45 Light" panose="020B0303030504020204" pitchFamily="34" charset="0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010400" y="6504801"/>
            <a:ext cx="1905000" cy="276999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2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752600"/>
            <a:ext cx="757504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</a:rPr>
              <a:t>Carbon Action Items Status</a:t>
            </a:r>
            <a:br>
              <a:rPr lang="en-US" sz="4200" b="1" dirty="0" smtClean="0">
                <a:solidFill>
                  <a:srgbClr val="FFFFFF"/>
                </a:solidFill>
              </a:rPr>
            </a:br>
            <a:r>
              <a:rPr lang="en-US" sz="4200" b="1" dirty="0" smtClean="0">
                <a:solidFill>
                  <a:srgbClr val="FFFFFF"/>
                </a:solidFill>
              </a:rPr>
              <a:t/>
            </a:r>
            <a:br>
              <a:rPr lang="en-US" sz="4200" b="1" dirty="0" smtClean="0">
                <a:solidFill>
                  <a:srgbClr val="FFFFFF"/>
                </a:solidFill>
              </a:rPr>
            </a:b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85800" y="32004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Albrecht von Bargen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de-DE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WGCV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Item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de-DE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WGCV </a:t>
            </a:r>
            <a:r>
              <a:rPr lang="de-DE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Plenary</a:t>
            </a:r>
            <a:r>
              <a:rPr lang="de-DE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# 41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de-DE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Tokyo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September 5-7, 2016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304800" y="1295400"/>
            <a:ext cx="8686800" cy="5029200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Outline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Rationale </a:t>
            </a:r>
            <a:r>
              <a:rPr lang="de-DE" dirty="0" err="1" smtClean="0"/>
              <a:t>agreed</a:t>
            </a:r>
            <a:r>
              <a:rPr lang="de-DE" dirty="0" smtClean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CEOS WGCV </a:t>
            </a:r>
            <a:r>
              <a:rPr lang="de-DE" dirty="0" err="1" smtClean="0"/>
              <a:t>plenary</a:t>
            </a:r>
            <a:r>
              <a:rPr lang="de-DE" dirty="0" smtClean="0"/>
              <a:t> # 39 &amp; 40</a:t>
            </a:r>
          </a:p>
          <a:p>
            <a:r>
              <a:rPr lang="de-DE" dirty="0"/>
              <a:t>S</a:t>
            </a:r>
            <a:r>
              <a:rPr lang="de-DE" dirty="0" smtClean="0"/>
              <a:t>tatus update</a:t>
            </a:r>
          </a:p>
          <a:p>
            <a:r>
              <a:rPr lang="de-DE" dirty="0"/>
              <a:t>W</a:t>
            </a:r>
            <a:r>
              <a:rPr lang="de-DE" dirty="0" smtClean="0"/>
              <a:t>ay </a:t>
            </a:r>
            <a:r>
              <a:rPr lang="de-DE" dirty="0" err="1" smtClean="0"/>
              <a:t>forward</a:t>
            </a:r>
            <a:endParaRPr lang="de-DE" dirty="0" smtClean="0"/>
          </a:p>
          <a:p>
            <a:r>
              <a:rPr lang="de-DE" dirty="0" smtClean="0"/>
              <a:t>Carbon </a:t>
            </a:r>
            <a:r>
              <a:rPr lang="de-DE" dirty="0" err="1" smtClean="0"/>
              <a:t>action</a:t>
            </a:r>
            <a:r>
              <a:rPr lang="de-DE" dirty="0" smtClean="0"/>
              <a:t> item WGCV </a:t>
            </a:r>
            <a:r>
              <a:rPr lang="de-DE" dirty="0" err="1" smtClean="0"/>
              <a:t>work</a:t>
            </a:r>
            <a:r>
              <a:rPr lang="de-DE" dirty="0" smtClean="0"/>
              <a:t> plan</a:t>
            </a:r>
            <a:endParaRPr lang="de-DE" dirty="0"/>
          </a:p>
          <a:p>
            <a:pPr lvl="1"/>
            <a:r>
              <a:rPr lang="de-DE" dirty="0" smtClean="0"/>
              <a:t>WGCV </a:t>
            </a:r>
            <a:r>
              <a:rPr lang="de-DE" dirty="0" err="1" smtClean="0"/>
              <a:t>baseline</a:t>
            </a:r>
            <a:endParaRPr lang="de-DE" dirty="0" smtClean="0"/>
          </a:p>
          <a:p>
            <a:pPr lvl="1"/>
            <a:r>
              <a:rPr lang="de-DE" dirty="0" smtClean="0"/>
              <a:t>Report </a:t>
            </a:r>
            <a:r>
              <a:rPr lang="de-DE" dirty="0" err="1" smtClean="0"/>
              <a:t>function</a:t>
            </a:r>
            <a:endParaRPr lang="de-DE" dirty="0" smtClean="0"/>
          </a:p>
          <a:p>
            <a:r>
              <a:rPr lang="de-DE" dirty="0" smtClean="0"/>
              <a:t>Administration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Carbon Action Item Status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 Plenary # 41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396956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304800" y="1295400"/>
            <a:ext cx="8686800" cy="5029200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Rationale </a:t>
            </a:r>
            <a:r>
              <a:rPr lang="de-DE" b="1" dirty="0" err="1" smtClean="0"/>
              <a:t>agreed</a:t>
            </a:r>
            <a:r>
              <a:rPr lang="de-DE" b="1" dirty="0" smtClean="0"/>
              <a:t> </a:t>
            </a:r>
            <a:r>
              <a:rPr lang="de-DE" b="1" dirty="0" err="1" smtClean="0"/>
              <a:t>during</a:t>
            </a:r>
            <a:r>
              <a:rPr lang="de-DE" b="1" dirty="0" smtClean="0"/>
              <a:t> WGCV </a:t>
            </a:r>
            <a:r>
              <a:rPr lang="de-DE" b="1" dirty="0" err="1" smtClean="0"/>
              <a:t>pleanries</a:t>
            </a:r>
            <a:r>
              <a:rPr lang="de-DE" b="1" dirty="0" smtClean="0"/>
              <a:t> # 39 &amp; 40</a:t>
            </a:r>
            <a:endParaRPr lang="de-DE" dirty="0" smtClean="0"/>
          </a:p>
          <a:p>
            <a:r>
              <a:rPr lang="de-DE" dirty="0" smtClean="0"/>
              <a:t>CEOS WGCV # 39</a:t>
            </a:r>
          </a:p>
          <a:p>
            <a:pPr lvl="1"/>
            <a:r>
              <a:rPr lang="de-DE" dirty="0" smtClean="0"/>
              <a:t>Subgroups </a:t>
            </a:r>
            <a:r>
              <a:rPr lang="de-DE" dirty="0" err="1" smtClean="0"/>
              <a:t>analyses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Excel </a:t>
            </a:r>
            <a:r>
              <a:rPr lang="de-DE" dirty="0" err="1" smtClean="0"/>
              <a:t>sheet</a:t>
            </a:r>
            <a:r>
              <a:rPr lang="de-DE" dirty="0" smtClean="0"/>
              <a:t> </a:t>
            </a:r>
            <a:r>
              <a:rPr lang="de-DE" dirty="0" err="1" smtClean="0"/>
              <a:t>provided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CSIST </a:t>
            </a:r>
            <a:r>
              <a:rPr lang="de-DE" dirty="0" err="1" smtClean="0"/>
              <a:t>provided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Chair</a:t>
            </a:r>
            <a:r>
              <a:rPr lang="de-DE" dirty="0" smtClean="0"/>
              <a:t> </a:t>
            </a:r>
            <a:r>
              <a:rPr lang="de-DE" dirty="0" err="1" smtClean="0"/>
              <a:t>team</a:t>
            </a:r>
            <a:endParaRPr lang="de-DE" dirty="0" smtClean="0"/>
          </a:p>
          <a:p>
            <a:pPr lvl="1"/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synthesized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general</a:t>
            </a:r>
            <a:r>
              <a:rPr lang="de-DE" dirty="0" smtClean="0"/>
              <a:t> WGCV </a:t>
            </a:r>
            <a:r>
              <a:rPr lang="de-DE" dirty="0" err="1" smtClean="0"/>
              <a:t>approach</a:t>
            </a:r>
            <a:endParaRPr lang="de-DE" dirty="0" smtClean="0"/>
          </a:p>
          <a:p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many</a:t>
            </a:r>
            <a:r>
              <a:rPr lang="de-DE" dirty="0" smtClean="0"/>
              <a:t> Carbon Action Items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dedicated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different </a:t>
            </a:r>
            <a:r>
              <a:rPr lang="de-DE" dirty="0" err="1" smtClean="0"/>
              <a:t>activities</a:t>
            </a:r>
            <a:r>
              <a:rPr lang="de-DE" dirty="0" smtClean="0"/>
              <a:t> in </a:t>
            </a:r>
            <a:r>
              <a:rPr lang="de-DE" dirty="0" err="1" smtClean="0"/>
              <a:t>overlap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, a </a:t>
            </a:r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approach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anaylsis</a:t>
            </a:r>
            <a:r>
              <a:rPr lang="de-DE" dirty="0" smtClean="0"/>
              <a:t>: </a:t>
            </a:r>
            <a:r>
              <a:rPr lang="de-DE" dirty="0" err="1" smtClean="0"/>
              <a:t>Chair</a:t>
            </a:r>
            <a:r>
              <a:rPr lang="de-DE" dirty="0" smtClean="0"/>
              <a:t> </a:t>
            </a:r>
            <a:r>
              <a:rPr lang="de-DE" dirty="0" err="1" smtClean="0"/>
              <a:t>team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WGCV </a:t>
            </a:r>
            <a:r>
              <a:rPr lang="de-DE" dirty="0" err="1" smtClean="0"/>
              <a:t>starts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responsible</a:t>
            </a:r>
            <a:endParaRPr lang="de-DE" dirty="0"/>
          </a:p>
          <a:p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r>
              <a:rPr lang="de-DE" dirty="0" smtClean="0"/>
              <a:t> </a:t>
            </a:r>
            <a:r>
              <a:rPr lang="de-DE" dirty="0" err="1" smtClean="0"/>
              <a:t>mentioned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seen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general</a:t>
            </a:r>
            <a:r>
              <a:rPr lang="de-DE" dirty="0" smtClean="0"/>
              <a:t> WGCV „</a:t>
            </a:r>
            <a:r>
              <a:rPr lang="de-DE" dirty="0" err="1" smtClean="0"/>
              <a:t>business</a:t>
            </a:r>
            <a:r>
              <a:rPr lang="de-DE" dirty="0" smtClean="0"/>
              <a:t>“ so </a:t>
            </a:r>
            <a:r>
              <a:rPr lang="de-DE" dirty="0" err="1" smtClean="0"/>
              <a:t>that</a:t>
            </a:r>
            <a:r>
              <a:rPr lang="de-DE" dirty="0" smtClean="0"/>
              <a:t> a </a:t>
            </a:r>
            <a:r>
              <a:rPr lang="de-DE" dirty="0" err="1" smtClean="0"/>
              <a:t>more</a:t>
            </a:r>
            <a:r>
              <a:rPr lang="de-DE" dirty="0" smtClean="0"/>
              <a:t> „fundamental“ </a:t>
            </a:r>
            <a:r>
              <a:rPr lang="de-DE" dirty="0" err="1" smtClean="0"/>
              <a:t>treatment</a:t>
            </a:r>
            <a:r>
              <a:rPr lang="de-DE" dirty="0" smtClean="0"/>
              <a:t>, e.g.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Carbon Action </a:t>
            </a:r>
            <a:r>
              <a:rPr lang="de-DE" dirty="0" err="1" smtClean="0"/>
              <a:t>items</a:t>
            </a:r>
            <a:r>
              <a:rPr lang="de-DE" dirty="0" smtClean="0"/>
              <a:t> but also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others</a:t>
            </a:r>
            <a:r>
              <a:rPr lang="de-DE" dirty="0" smtClean="0"/>
              <a:t> (e.g. </a:t>
            </a:r>
            <a:r>
              <a:rPr lang="de-DE" dirty="0" err="1" smtClean="0"/>
              <a:t>terminology</a:t>
            </a:r>
            <a:r>
              <a:rPr lang="de-DE" dirty="0" smtClean="0"/>
              <a:t>, </a:t>
            </a:r>
            <a:r>
              <a:rPr lang="de-DE" dirty="0" err="1" smtClean="0"/>
              <a:t>protocols</a:t>
            </a:r>
            <a:r>
              <a:rPr lang="de-DE" dirty="0" smtClean="0"/>
              <a:t>, </a:t>
            </a:r>
            <a:r>
              <a:rPr lang="de-DE" dirty="0" err="1" smtClean="0"/>
              <a:t>methodology</a:t>
            </a:r>
            <a:r>
              <a:rPr lang="de-DE" dirty="0" smtClean="0"/>
              <a:t>, </a:t>
            </a:r>
            <a:r>
              <a:rPr lang="de-DE" dirty="0" err="1" smtClean="0"/>
              <a:t>metrics</a:t>
            </a:r>
            <a:r>
              <a:rPr lang="de-DE" dirty="0" smtClean="0"/>
              <a:t>, etc.)</a:t>
            </a:r>
          </a:p>
          <a:p>
            <a:r>
              <a:rPr lang="de-DE" dirty="0" smtClean="0"/>
              <a:t>CEOS WGCV # 40</a:t>
            </a:r>
          </a:p>
          <a:p>
            <a:pPr lvl="1"/>
            <a:r>
              <a:rPr lang="de-DE" b="1" dirty="0" err="1" smtClean="0"/>
              <a:t>Agreed</a:t>
            </a:r>
            <a:r>
              <a:rPr lang="de-DE" b="1" dirty="0" smtClean="0"/>
              <a:t> </a:t>
            </a:r>
            <a:r>
              <a:rPr lang="de-DE" b="1" dirty="0" err="1" smtClean="0"/>
              <a:t>approach</a:t>
            </a:r>
            <a:r>
              <a:rPr lang="de-DE" dirty="0" smtClean="0"/>
              <a:t>: </a:t>
            </a:r>
            <a:r>
              <a:rPr lang="de-DE" dirty="0" err="1" smtClean="0"/>
              <a:t>Dissamble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Carbon Action </a:t>
            </a:r>
            <a:r>
              <a:rPr lang="de-DE" dirty="0" err="1" smtClean="0"/>
              <a:t>items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a „</a:t>
            </a:r>
            <a:r>
              <a:rPr lang="de-DE" dirty="0" err="1" smtClean="0"/>
              <a:t>patchwork“of</a:t>
            </a:r>
            <a:r>
              <a:rPr lang="de-DE" dirty="0" smtClean="0"/>
              <a:t> WGCV </a:t>
            </a:r>
            <a:r>
              <a:rPr lang="de-DE" dirty="0" err="1" smtClean="0"/>
              <a:t>tasks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sub-tasks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also </a:t>
            </a:r>
            <a:r>
              <a:rPr lang="de-DE" dirty="0" err="1" smtClean="0"/>
              <a:t>supportive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WGCV </a:t>
            </a:r>
            <a:r>
              <a:rPr lang="de-DE" dirty="0" err="1" smtClean="0"/>
              <a:t>agenda</a:t>
            </a:r>
            <a:r>
              <a:rPr lang="de-DE" dirty="0" smtClean="0"/>
              <a:t>. (Kurt &amp;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parts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Albrecht)</a:t>
            </a:r>
          </a:p>
          <a:p>
            <a:endParaRPr lang="de-DE" dirty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Carbon Action Item Status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 Plenary # 41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0699700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304800" y="1295400"/>
            <a:ext cx="8686800" cy="5029200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Status Update (I)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Input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subgroups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patchwork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endParaRPr lang="de-DE" dirty="0" smtClean="0"/>
          </a:p>
          <a:p>
            <a:r>
              <a:rPr lang="de-DE" dirty="0" smtClean="0"/>
              <a:t>Iteration </a:t>
            </a:r>
            <a:r>
              <a:rPr lang="de-DE" dirty="0" err="1" smtClean="0"/>
              <a:t>process</a:t>
            </a:r>
            <a:r>
              <a:rPr lang="de-DE" dirty="0" smtClean="0"/>
              <a:t> </a:t>
            </a:r>
            <a:r>
              <a:rPr lang="de-DE" dirty="0" err="1" smtClean="0"/>
              <a:t>includes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 smtClean="0"/>
              <a:t>Assumptions</a:t>
            </a:r>
            <a:r>
              <a:rPr lang="de-DE" dirty="0" smtClean="0"/>
              <a:t> / Interpretation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Carbon </a:t>
            </a:r>
            <a:r>
              <a:rPr lang="de-DE" dirty="0" err="1" smtClean="0"/>
              <a:t>action</a:t>
            </a:r>
            <a:r>
              <a:rPr lang="de-DE" dirty="0" smtClean="0"/>
              <a:t> item</a:t>
            </a:r>
            <a:endParaRPr lang="de-DE" dirty="0" smtClean="0"/>
          </a:p>
          <a:p>
            <a:pPr lvl="1"/>
            <a:r>
              <a:rPr lang="de-DE" dirty="0" smtClean="0"/>
              <a:t>Pick-up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smtClean="0"/>
              <a:t>Carbon </a:t>
            </a:r>
            <a:r>
              <a:rPr lang="de-DE" dirty="0" err="1" smtClean="0"/>
              <a:t>action</a:t>
            </a:r>
            <a:r>
              <a:rPr lang="de-DE" dirty="0" smtClean="0"/>
              <a:t> </a:t>
            </a:r>
            <a:r>
              <a:rPr lang="de-DE" dirty="0" smtClean="0"/>
              <a:t>item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think</a:t>
            </a:r>
            <a:r>
              <a:rPr lang="de-DE" dirty="0" smtClean="0"/>
              <a:t>, </a:t>
            </a:r>
            <a:r>
              <a:rPr lang="de-DE" dirty="0" err="1" smtClean="0"/>
              <a:t>it‘s</a:t>
            </a:r>
            <a:r>
              <a:rPr lang="de-DE" dirty="0" smtClean="0"/>
              <a:t> </a:t>
            </a:r>
            <a:r>
              <a:rPr lang="de-DE" dirty="0" err="1" smtClean="0"/>
              <a:t>really</a:t>
            </a:r>
            <a:r>
              <a:rPr lang="de-DE" dirty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WGCV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formulate</a:t>
            </a:r>
            <a:r>
              <a:rPr lang="de-DE" dirty="0" smtClean="0"/>
              <a:t>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pieces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WGCV </a:t>
            </a:r>
            <a:r>
              <a:rPr lang="de-DE" dirty="0" err="1" smtClean="0"/>
              <a:t>action</a:t>
            </a:r>
            <a:r>
              <a:rPr lang="de-DE" dirty="0" smtClean="0"/>
              <a:t> </a:t>
            </a:r>
            <a:r>
              <a:rPr lang="de-DE" dirty="0" err="1" smtClean="0"/>
              <a:t>items</a:t>
            </a:r>
            <a:r>
              <a:rPr lang="de-DE" dirty="0" smtClean="0"/>
              <a:t>; </a:t>
            </a:r>
            <a:r>
              <a:rPr lang="de-DE" dirty="0" err="1" smtClean="0"/>
              <a:t>afterwards</a:t>
            </a:r>
            <a:r>
              <a:rPr lang="de-DE" dirty="0" smtClean="0"/>
              <a:t> </a:t>
            </a:r>
            <a:r>
              <a:rPr lang="de-DE" dirty="0" err="1" smtClean="0"/>
              <a:t>map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action</a:t>
            </a:r>
            <a:r>
              <a:rPr lang="de-DE" dirty="0" smtClean="0"/>
              <a:t> </a:t>
            </a:r>
            <a:r>
              <a:rPr lang="de-DE" dirty="0" err="1" smtClean="0"/>
              <a:t>items</a:t>
            </a:r>
            <a:r>
              <a:rPr lang="de-DE" dirty="0" smtClean="0"/>
              <a:t>; </a:t>
            </a:r>
          </a:p>
          <a:p>
            <a:pPr lvl="1"/>
            <a:r>
              <a:rPr lang="de-DE" dirty="0" err="1" smtClean="0"/>
              <a:t>Identify</a:t>
            </a:r>
            <a:r>
              <a:rPr lang="de-DE" dirty="0" smtClean="0"/>
              <a:t> </a:t>
            </a:r>
            <a:r>
              <a:rPr lang="de-DE" dirty="0" smtClean="0"/>
              <a:t>in parallel all </a:t>
            </a:r>
            <a:r>
              <a:rPr lang="de-DE" dirty="0" err="1" smtClean="0"/>
              <a:t>tasks</a:t>
            </a:r>
            <a:r>
              <a:rPr lang="de-DE" dirty="0" smtClean="0"/>
              <a:t> / sub-tasks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another</a:t>
            </a:r>
            <a:r>
              <a:rPr lang="de-DE" dirty="0" smtClean="0"/>
              <a:t> (CEOS) </a:t>
            </a:r>
            <a:r>
              <a:rPr lang="de-DE" dirty="0" err="1" smtClean="0"/>
              <a:t>entity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/>
              <a:t>C</a:t>
            </a:r>
            <a:r>
              <a:rPr lang="de-DE" dirty="0" err="1" smtClean="0"/>
              <a:t>onsistency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completeness</a:t>
            </a:r>
            <a:r>
              <a:rPr lang="de-DE" dirty="0" smtClean="0"/>
              <a:t> check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Carbon Action Item Status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 Plenary # 41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006078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304800" y="1295400"/>
            <a:ext cx="8686800" cy="5181600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Status Update (II): just </a:t>
            </a:r>
            <a:r>
              <a:rPr lang="de-DE" b="1" dirty="0" err="1" smtClean="0"/>
              <a:t>for</a:t>
            </a:r>
            <a:r>
              <a:rPr lang="de-DE" b="1" dirty="0" smtClean="0"/>
              <a:t> </a:t>
            </a:r>
            <a:r>
              <a:rPr lang="de-DE" b="1" dirty="0" err="1" smtClean="0"/>
              <a:t>illustration</a:t>
            </a:r>
            <a:r>
              <a:rPr lang="de-DE" b="1" dirty="0" smtClean="0"/>
              <a:t> (</a:t>
            </a:r>
            <a:r>
              <a:rPr lang="de-DE" b="1" dirty="0" err="1" smtClean="0"/>
              <a:t>work</a:t>
            </a:r>
            <a:r>
              <a:rPr lang="de-DE" b="1" dirty="0" smtClean="0"/>
              <a:t> on </a:t>
            </a:r>
            <a:r>
              <a:rPr lang="de-DE" b="1" dirty="0" err="1" smtClean="0"/>
              <a:t>progress</a:t>
            </a:r>
            <a:r>
              <a:rPr lang="de-DE" b="1" dirty="0" smtClean="0"/>
              <a:t>)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r>
              <a:rPr lang="de-DE" dirty="0" smtClean="0"/>
              <a:t>The </a:t>
            </a:r>
            <a:r>
              <a:rPr lang="de-DE" dirty="0" err="1" smtClean="0"/>
              <a:t>experienced</a:t>
            </a:r>
            <a:r>
              <a:rPr lang="de-DE" dirty="0" smtClean="0"/>
              <a:t> </a:t>
            </a:r>
            <a:r>
              <a:rPr lang="de-DE" dirty="0" smtClean="0"/>
              <a:t>CEOS</a:t>
            </a:r>
            <a:r>
              <a:rPr lang="de-DE" dirty="0" smtClean="0"/>
              <a:t> </a:t>
            </a:r>
            <a:r>
              <a:rPr lang="de-DE" dirty="0" err="1" smtClean="0"/>
              <a:t>members</a:t>
            </a:r>
            <a:r>
              <a:rPr lang="de-DE" dirty="0" smtClean="0"/>
              <a:t> </a:t>
            </a:r>
            <a:r>
              <a:rPr lang="de-DE" dirty="0" err="1" smtClean="0"/>
              <a:t>recognizes</a:t>
            </a:r>
            <a:r>
              <a:rPr lang="de-DE" dirty="0" smtClean="0"/>
              <a:t> </a:t>
            </a:r>
            <a:r>
              <a:rPr lang="de-DE" dirty="0" err="1" smtClean="0"/>
              <a:t>immediately</a:t>
            </a:r>
            <a:r>
              <a:rPr lang="de-DE" dirty="0" smtClean="0"/>
              <a:t>  </a:t>
            </a:r>
            <a:r>
              <a:rPr lang="de-DE" dirty="0" err="1" smtClean="0"/>
              <a:t>the</a:t>
            </a:r>
            <a:r>
              <a:rPr lang="de-DE" dirty="0" smtClean="0"/>
              <a:t> inter-</a:t>
            </a:r>
            <a:r>
              <a:rPr lang="de-DE" dirty="0" err="1" smtClean="0"/>
              <a:t>dependeny</a:t>
            </a:r>
            <a:r>
              <a:rPr lang="de-DE" dirty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r>
              <a:rPr lang="de-DE" dirty="0" smtClean="0"/>
              <a:t>…..</a:t>
            </a:r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Carbon Action Item Status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 Plenary # 41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278866"/>
              </p:ext>
            </p:extLst>
          </p:nvPr>
        </p:nvGraphicFramePr>
        <p:xfrm>
          <a:off x="402132" y="1905000"/>
          <a:ext cx="6096000" cy="407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068"/>
                <a:gridCol w="451693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WGCV-CA-01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CA-27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WGCV-CA-02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CA-27, CA-32, CA-34, CA-35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WGCV-CA-03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CA-38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WGCV-CA-04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CA-38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WGCV-CA-05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CA-31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WGCV-CA-06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>
                        <a:latin typeface="Arial Bold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WGCV-CA-07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CA-27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WGCV-CA-08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CA-22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WGCV-CA-09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CA-14, CA-22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WGCV-CA-10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CA-14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…………..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Arial Bold"/>
                        </a:rPr>
                        <a:t>………………….</a:t>
                      </a:r>
                      <a:endParaRPr lang="en-US" sz="1600" dirty="0">
                        <a:latin typeface="Arial Bold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2090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304800" y="1295400"/>
            <a:ext cx="8686800" cy="5181600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W</a:t>
            </a:r>
            <a:r>
              <a:rPr lang="de-DE" b="1" dirty="0" smtClean="0"/>
              <a:t>ay </a:t>
            </a:r>
            <a:r>
              <a:rPr lang="de-DE" b="1" dirty="0" err="1" smtClean="0"/>
              <a:t>forward</a:t>
            </a:r>
            <a:endParaRPr lang="de-DE" b="1" dirty="0" smtClean="0"/>
          </a:p>
          <a:p>
            <a:r>
              <a:rPr lang="de-DE" dirty="0" smtClean="0"/>
              <a:t>All WGCV-CA-&lt;</a:t>
            </a:r>
            <a:r>
              <a:rPr lang="de-DE" dirty="0" err="1" smtClean="0"/>
              <a:t>nm</a:t>
            </a:r>
            <a:r>
              <a:rPr lang="de-DE" dirty="0" smtClean="0"/>
              <a:t>&gt; </a:t>
            </a:r>
            <a:r>
              <a:rPr lang="de-DE" dirty="0" err="1" smtClean="0"/>
              <a:t>shall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collected</a:t>
            </a:r>
            <a:r>
              <a:rPr lang="de-DE" dirty="0" smtClean="0"/>
              <a:t> in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baseline</a:t>
            </a:r>
            <a:r>
              <a:rPr lang="de-DE" dirty="0" smtClean="0"/>
              <a:t> </a:t>
            </a:r>
            <a:r>
              <a:rPr lang="de-DE" dirty="0" err="1" smtClean="0"/>
              <a:t>document</a:t>
            </a:r>
            <a:endParaRPr lang="de-DE" dirty="0" smtClean="0"/>
          </a:p>
          <a:p>
            <a:r>
              <a:rPr lang="de-DE" dirty="0" err="1" smtClean="0"/>
              <a:t>Draft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distributed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WGCV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comments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update </a:t>
            </a:r>
            <a:r>
              <a:rPr lang="de-DE" dirty="0" err="1" smtClean="0"/>
              <a:t>proposals</a:t>
            </a:r>
            <a:endParaRPr lang="de-DE" dirty="0" smtClean="0"/>
          </a:p>
          <a:p>
            <a:r>
              <a:rPr lang="de-DE" dirty="0" smtClean="0"/>
              <a:t>Baseline </a:t>
            </a:r>
            <a:r>
              <a:rPr lang="de-DE" dirty="0" err="1"/>
              <a:t>c</a:t>
            </a:r>
            <a:r>
              <a:rPr lang="de-DE" dirty="0" err="1" smtClean="0"/>
              <a:t>onsolidation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WGCV </a:t>
            </a:r>
            <a:r>
              <a:rPr lang="de-DE" dirty="0" err="1" smtClean="0"/>
              <a:t>activities</a:t>
            </a:r>
            <a:r>
              <a:rPr lang="de-DE" dirty="0" smtClean="0"/>
              <a:t> (Work plan </a:t>
            </a:r>
            <a:r>
              <a:rPr lang="de-DE" dirty="0" err="1" smtClean="0"/>
              <a:t>function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r>
              <a:rPr lang="de-DE" dirty="0" err="1" smtClean="0"/>
              <a:t>Direction</a:t>
            </a:r>
            <a:r>
              <a:rPr lang="de-DE" dirty="0" smtClean="0"/>
              <a:t> </a:t>
            </a:r>
            <a:r>
              <a:rPr lang="de-DE" dirty="0" smtClean="0"/>
              <a:t>SIT </a:t>
            </a:r>
            <a:r>
              <a:rPr lang="de-DE" dirty="0" err="1" smtClean="0"/>
              <a:t>team</a:t>
            </a:r>
            <a:r>
              <a:rPr lang="de-DE" dirty="0" smtClean="0"/>
              <a:t> </a:t>
            </a:r>
            <a:r>
              <a:rPr lang="de-DE" dirty="0" smtClean="0"/>
              <a:t>(Report </a:t>
            </a:r>
            <a:r>
              <a:rPr lang="de-DE" dirty="0" err="1" smtClean="0"/>
              <a:t>function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r>
              <a:rPr lang="de-DE" dirty="0" smtClean="0"/>
              <a:t>WGCV </a:t>
            </a:r>
            <a:r>
              <a:rPr lang="de-DE" dirty="0" smtClean="0"/>
              <a:t>Carbon Action Item Work Plan Schedule</a:t>
            </a:r>
            <a:endParaRPr lang="de-DE" dirty="0" smtClean="0"/>
          </a:p>
          <a:p>
            <a:pPr lvl="1"/>
            <a:r>
              <a:rPr lang="de-DE" dirty="0" err="1" smtClean="0"/>
              <a:t>Draft</a:t>
            </a:r>
            <a:r>
              <a:rPr lang="de-DE" dirty="0" smtClean="0"/>
              <a:t> </a:t>
            </a:r>
            <a:r>
              <a:rPr lang="de-DE" dirty="0" err="1" smtClean="0"/>
              <a:t>document</a:t>
            </a:r>
            <a:r>
              <a:rPr lang="de-DE" dirty="0" smtClean="0"/>
              <a:t> End </a:t>
            </a:r>
            <a:r>
              <a:rPr lang="de-DE" dirty="0" err="1" smtClean="0"/>
              <a:t>of</a:t>
            </a:r>
            <a:r>
              <a:rPr lang="de-DE" dirty="0" smtClean="0"/>
              <a:t> September </a:t>
            </a:r>
            <a:r>
              <a:rPr lang="de-DE" dirty="0" err="1" smtClean="0"/>
              <a:t>for</a:t>
            </a:r>
            <a:r>
              <a:rPr lang="de-DE" dirty="0" smtClean="0"/>
              <a:t> WGCV</a:t>
            </a:r>
          </a:p>
          <a:p>
            <a:pPr lvl="1"/>
            <a:r>
              <a:rPr lang="de-DE" dirty="0" smtClean="0"/>
              <a:t>Distribution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consolidated</a:t>
            </a:r>
            <a:r>
              <a:rPr lang="de-DE" dirty="0" smtClean="0"/>
              <a:t> </a:t>
            </a:r>
            <a:r>
              <a:rPr lang="de-DE" dirty="0" err="1" smtClean="0"/>
              <a:t>draft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WGCV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comments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 err="1" smtClean="0"/>
              <a:t>Beginning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December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Comments </a:t>
            </a:r>
            <a:r>
              <a:rPr lang="de-DE" dirty="0" err="1" smtClean="0"/>
              <a:t>until</a:t>
            </a:r>
            <a:r>
              <a:rPr lang="de-DE" dirty="0" smtClean="0"/>
              <a:t> </a:t>
            </a:r>
            <a:r>
              <a:rPr lang="de-DE" dirty="0" err="1" smtClean="0"/>
              <a:t>beginning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April 2017</a:t>
            </a:r>
          </a:p>
          <a:p>
            <a:pPr lvl="1"/>
            <a:r>
              <a:rPr lang="de-DE" dirty="0" err="1" smtClean="0"/>
              <a:t>Assigning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WGCV </a:t>
            </a:r>
            <a:r>
              <a:rPr lang="de-DE" dirty="0" err="1" smtClean="0"/>
              <a:t>actions</a:t>
            </a:r>
            <a:r>
              <a:rPr lang="de-DE" dirty="0" smtClean="0"/>
              <a:t> May 2017</a:t>
            </a:r>
          </a:p>
          <a:p>
            <a:pPr lvl="1"/>
            <a:r>
              <a:rPr lang="de-DE" dirty="0" smtClean="0"/>
              <a:t>Special </a:t>
            </a:r>
            <a:r>
              <a:rPr lang="de-DE" dirty="0" err="1" smtClean="0"/>
              <a:t>paper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derivation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interaction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entities</a:t>
            </a:r>
            <a:endParaRPr lang="de-DE" dirty="0" smtClean="0"/>
          </a:p>
          <a:p>
            <a:pPr lvl="1"/>
            <a:r>
              <a:rPr lang="de-DE" dirty="0" err="1" smtClean="0"/>
              <a:t>Circulation</a:t>
            </a:r>
            <a:r>
              <a:rPr lang="de-DE" dirty="0" smtClean="0"/>
              <a:t> </a:t>
            </a:r>
            <a:r>
              <a:rPr lang="de-DE" dirty="0" err="1" smtClean="0"/>
              <a:t>beginnig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December</a:t>
            </a:r>
            <a:r>
              <a:rPr lang="de-DE" dirty="0" smtClean="0"/>
              <a:t> 2016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CEOS </a:t>
            </a:r>
            <a:r>
              <a:rPr lang="de-DE" dirty="0" err="1" smtClean="0"/>
              <a:t>entities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Carbon Action Item Status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 Plenary # 41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294173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304800" y="1295400"/>
            <a:ext cx="8686800" cy="5181600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Outline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smtClean="0"/>
              <a:t> WGCV Carbon </a:t>
            </a:r>
            <a:r>
              <a:rPr lang="de-DE" b="1" dirty="0" smtClean="0"/>
              <a:t>Action Item </a:t>
            </a:r>
            <a:r>
              <a:rPr lang="de-DE" b="1" dirty="0"/>
              <a:t>W</a:t>
            </a:r>
            <a:r>
              <a:rPr lang="de-DE" b="1" dirty="0" smtClean="0"/>
              <a:t>ork </a:t>
            </a:r>
            <a:r>
              <a:rPr lang="de-DE" b="1" dirty="0"/>
              <a:t>P</a:t>
            </a:r>
            <a:r>
              <a:rPr lang="de-DE" b="1" dirty="0" smtClean="0"/>
              <a:t>lan</a:t>
            </a:r>
            <a:endParaRPr lang="de-DE" b="1" dirty="0" smtClean="0"/>
          </a:p>
          <a:p>
            <a:r>
              <a:rPr lang="de-DE" dirty="0" smtClean="0"/>
              <a:t>Motivation </a:t>
            </a:r>
          </a:p>
          <a:p>
            <a:r>
              <a:rPr lang="de-DE" dirty="0" smtClean="0"/>
              <a:t>Background</a:t>
            </a:r>
          </a:p>
          <a:p>
            <a:r>
              <a:rPr lang="de-DE" dirty="0" smtClean="0"/>
              <a:t>WGCV Approach</a:t>
            </a:r>
          </a:p>
          <a:p>
            <a:r>
              <a:rPr lang="en-US" dirty="0" smtClean="0"/>
              <a:t>Assumptions</a:t>
            </a:r>
          </a:p>
          <a:p>
            <a:r>
              <a:rPr lang="de-DE" dirty="0" smtClean="0"/>
              <a:t>Analysis</a:t>
            </a:r>
            <a:endParaRPr lang="de-DE" dirty="0" smtClean="0"/>
          </a:p>
          <a:p>
            <a:pPr lvl="1"/>
            <a:r>
              <a:rPr lang="de-DE" dirty="0" smtClean="0"/>
              <a:t>Break down </a:t>
            </a:r>
            <a:r>
              <a:rPr lang="de-DE" dirty="0" err="1" smtClean="0"/>
              <a:t>into</a:t>
            </a:r>
            <a:r>
              <a:rPr lang="de-DE" dirty="0" smtClean="0"/>
              <a:t> WGCV-CA-&lt;</a:t>
            </a:r>
            <a:r>
              <a:rPr lang="de-DE" dirty="0" err="1" smtClean="0"/>
              <a:t>mn</a:t>
            </a:r>
            <a:r>
              <a:rPr lang="de-DE" dirty="0" smtClean="0"/>
              <a:t>&gt; </a:t>
            </a:r>
            <a:r>
              <a:rPr lang="de-DE" dirty="0" err="1" smtClean="0"/>
              <a:t>action</a:t>
            </a:r>
            <a:r>
              <a:rPr lang="de-DE" dirty="0" smtClean="0"/>
              <a:t> </a:t>
            </a:r>
            <a:r>
              <a:rPr lang="de-DE" dirty="0" err="1" smtClean="0"/>
              <a:t>items</a:t>
            </a:r>
            <a:endParaRPr lang="de-DE" dirty="0" smtClean="0"/>
          </a:p>
          <a:p>
            <a:pPr lvl="1"/>
            <a:r>
              <a:rPr lang="de-DE" dirty="0" smtClean="0"/>
              <a:t>Mapping </a:t>
            </a:r>
            <a:r>
              <a:rPr lang="de-DE" dirty="0" err="1" smtClean="0"/>
              <a:t>to</a:t>
            </a:r>
            <a:r>
              <a:rPr lang="de-DE" dirty="0" smtClean="0"/>
              <a:t> Carbon Action Items</a:t>
            </a:r>
          </a:p>
          <a:p>
            <a:pPr lvl="1"/>
            <a:r>
              <a:rPr lang="de-DE" dirty="0" err="1" smtClean="0"/>
              <a:t>Consistency</a:t>
            </a:r>
            <a:r>
              <a:rPr lang="de-DE" dirty="0" smtClean="0"/>
              <a:t> check</a:t>
            </a:r>
          </a:p>
          <a:p>
            <a:pPr lvl="1"/>
            <a:r>
              <a:rPr lang="de-DE" dirty="0" smtClean="0"/>
              <a:t>Provision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matrix</a:t>
            </a:r>
            <a:r>
              <a:rPr lang="de-DE" dirty="0" smtClean="0"/>
              <a:t> </a:t>
            </a:r>
            <a:r>
              <a:rPr lang="de-DE" dirty="0" err="1" smtClean="0"/>
              <a:t>views</a:t>
            </a:r>
            <a:endParaRPr lang="de-DE" dirty="0" smtClean="0"/>
          </a:p>
          <a:p>
            <a:r>
              <a:rPr lang="de-DE" dirty="0" smtClean="0"/>
              <a:t>Interaction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CEOS </a:t>
            </a:r>
            <a:r>
              <a:rPr lang="de-DE" dirty="0" err="1" smtClean="0"/>
              <a:t>bodies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others</a:t>
            </a:r>
            <a:endParaRPr lang="de-DE" dirty="0" smtClean="0"/>
          </a:p>
          <a:p>
            <a:r>
              <a:rPr lang="de-DE" dirty="0" smtClean="0"/>
              <a:t>Timeline</a:t>
            </a:r>
          </a:p>
          <a:p>
            <a:r>
              <a:rPr lang="de-DE" dirty="0" smtClean="0"/>
              <a:t>Transition </a:t>
            </a:r>
            <a:r>
              <a:rPr lang="de-DE" dirty="0" err="1" smtClean="0"/>
              <a:t>process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CEOS WGCV </a:t>
            </a:r>
            <a:r>
              <a:rPr lang="de-DE" dirty="0" err="1" smtClean="0"/>
              <a:t>work</a:t>
            </a:r>
            <a:r>
              <a:rPr lang="de-DE" dirty="0" smtClean="0"/>
              <a:t> plan</a:t>
            </a:r>
          </a:p>
          <a:p>
            <a:r>
              <a:rPr lang="de-DE" dirty="0" err="1" smtClean="0"/>
              <a:t>Conclusion</a:t>
            </a:r>
            <a:endParaRPr lang="de-DE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Carbon Action Item Status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 Plenary # 41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4862396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304800" y="1295400"/>
            <a:ext cx="8686800" cy="5181600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Administration</a:t>
            </a:r>
          </a:p>
          <a:p>
            <a:r>
              <a:rPr lang="de-DE" dirty="0" smtClean="0"/>
              <a:t>SIT Action item </a:t>
            </a:r>
            <a:r>
              <a:rPr lang="de-DE" dirty="0" err="1" smtClean="0"/>
              <a:t>calls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PoC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carbon</a:t>
            </a:r>
            <a:r>
              <a:rPr lang="de-DE" dirty="0" smtClean="0"/>
              <a:t> </a:t>
            </a:r>
            <a:r>
              <a:rPr lang="de-DE" dirty="0" err="1" smtClean="0"/>
              <a:t>action</a:t>
            </a:r>
            <a:r>
              <a:rPr lang="de-DE" dirty="0" smtClean="0"/>
              <a:t> item at </a:t>
            </a:r>
            <a:r>
              <a:rPr lang="de-DE" dirty="0" err="1" smtClean="0"/>
              <a:t>each</a:t>
            </a:r>
            <a:r>
              <a:rPr lang="de-DE" dirty="0" smtClean="0"/>
              <a:t> CEOS </a:t>
            </a:r>
            <a:r>
              <a:rPr lang="de-DE" dirty="0" err="1" smtClean="0"/>
              <a:t>body</a:t>
            </a:r>
            <a:endParaRPr lang="de-DE" dirty="0" smtClean="0"/>
          </a:p>
          <a:p>
            <a:r>
              <a:rPr lang="de-DE" dirty="0" err="1" smtClean="0"/>
              <a:t>Until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CEOS WGCV </a:t>
            </a:r>
            <a:r>
              <a:rPr lang="de-DE" dirty="0" err="1" smtClean="0"/>
              <a:t>Chair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Vice</a:t>
            </a:r>
            <a:r>
              <a:rPr lang="de-DE" dirty="0" smtClean="0"/>
              <a:t> </a:t>
            </a:r>
            <a:r>
              <a:rPr lang="de-DE" dirty="0" err="1" smtClean="0"/>
              <a:t>chair</a:t>
            </a:r>
            <a:r>
              <a:rPr lang="de-DE" dirty="0" smtClean="0"/>
              <a:t> </a:t>
            </a:r>
            <a:r>
              <a:rPr lang="de-DE" dirty="0" err="1" smtClean="0"/>
              <a:t>act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PoCs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However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out-</a:t>
            </a:r>
            <a:r>
              <a:rPr lang="de-DE" dirty="0" err="1" smtClean="0"/>
              <a:t>phasing</a:t>
            </a:r>
            <a:r>
              <a:rPr lang="de-DE" dirty="0" smtClean="0"/>
              <a:t> </a:t>
            </a:r>
            <a:r>
              <a:rPr lang="de-DE" dirty="0" err="1" smtClean="0"/>
              <a:t>Chair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offered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opportunity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Vice-Chair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act</a:t>
            </a:r>
            <a:r>
              <a:rPr lang="de-DE" dirty="0" smtClean="0"/>
              <a:t> after </a:t>
            </a:r>
            <a:r>
              <a:rPr lang="de-DE" dirty="0" err="1" smtClean="0"/>
              <a:t>the</a:t>
            </a:r>
            <a:r>
              <a:rPr lang="de-DE" dirty="0" smtClean="0"/>
              <a:t> CEOS </a:t>
            </a:r>
            <a:r>
              <a:rPr lang="de-DE" dirty="0" err="1" smtClean="0"/>
              <a:t>plenary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PoC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Carbon Action Items vs. SIT</a:t>
            </a:r>
          </a:p>
          <a:p>
            <a:r>
              <a:rPr lang="de-DE" dirty="0" err="1" smtClean="0"/>
              <a:t>Vice-Chair</a:t>
            </a:r>
            <a:r>
              <a:rPr lang="de-DE" dirty="0" smtClean="0"/>
              <a:t> </a:t>
            </a:r>
            <a:r>
              <a:rPr lang="de-DE" dirty="0" err="1" smtClean="0"/>
              <a:t>agreed</a:t>
            </a:r>
            <a:r>
              <a:rPr lang="de-DE" dirty="0" smtClean="0"/>
              <a:t>……… </a:t>
            </a:r>
          </a:p>
          <a:p>
            <a:endParaRPr lang="de-DE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de-DE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Carbon Action Item Status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 Plenary # 41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188018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524</Words>
  <Application>Microsoft Office PowerPoint</Application>
  <PresentationFormat>Bildschirmpräsentation (4:3)</PresentationFormat>
  <Paragraphs>115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Default</vt:lpstr>
      <vt:lpstr>Carbon Action Items Status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Bargen, Albrecht von</cp:lastModifiedBy>
  <cp:revision>66</cp:revision>
  <dcterms:modified xsi:type="dcterms:W3CDTF">2016-09-12T17:49:19Z</dcterms:modified>
</cp:coreProperties>
</file>