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56" r:id="rId2"/>
    <p:sldId id="259" r:id="rId3"/>
    <p:sldId id="260" r:id="rId4"/>
    <p:sldId id="261" r:id="rId5"/>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E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8"/>
    <p:restoredTop sz="94716"/>
  </p:normalViewPr>
  <p:slideViewPr>
    <p:cSldViewPr>
      <p:cViewPr varScale="1">
        <p:scale>
          <a:sx n="107" d="100"/>
          <a:sy n="107" d="100"/>
        </p:scale>
        <p:origin x="-84" y="-16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‹N°›</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hape 3"/>
          <p:cNvSpPr/>
          <p:nvPr userDrawn="1"/>
        </p:nvSpPr>
        <p:spPr>
          <a:xfrm>
            <a:off x="76200" y="6629400"/>
            <a:ext cx="2133600" cy="187285"/>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smtClean="0">
                <a:solidFill>
                  <a:schemeClr val="tx2"/>
                </a:solidFill>
                <a:latin typeface="+mj-ea"/>
                <a:ea typeface="+mj-ea"/>
                <a:cs typeface="Proxima Nova Regular"/>
                <a:sym typeface="Proxima Nova Regular"/>
              </a:rPr>
              <a:t>SIT TWS ‘16, 14-15 Sept 2016</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smtClean="0"/>
              <a:t>Title TBA</a:t>
            </a:r>
            <a:endParaRPr lang="en-US"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xfrm>
            <a:off x="7239000" y="6546850"/>
            <a:ext cx="1905000" cy="311150"/>
          </a:xfrm>
        </p:spPr>
        <p:txBody>
          <a:bodyPr/>
          <a:lstStyle>
            <a:lvl1pPr>
              <a:defRPr/>
            </a:lvl1pPr>
          </a:lstStyle>
          <a:p>
            <a:pPr>
              <a:defRPr/>
            </a:pPr>
            <a:fld id="{6BF8D2B0-EFB6-4DAA-9B0B-6F6B3A580823}" type="slidenum">
              <a:rPr lang="en-US"/>
              <a:pPr>
                <a:defRPr/>
              </a:pPr>
              <a:t>‹N°›</a:t>
            </a:fld>
            <a:endParaRPr lang="en-US"/>
          </a:p>
        </p:txBody>
      </p:sp>
    </p:spTree>
    <p:extLst>
      <p:ext uri="{BB962C8B-B14F-4D97-AF65-F5344CB8AC3E}">
        <p14:creationId xmlns:p14="http://schemas.microsoft.com/office/powerpoint/2010/main" val="927941467"/>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5746243" cy="993131"/>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fr-FR" sz="3200" dirty="0" smtClean="0">
                <a:solidFill>
                  <a:schemeClr val="bg1"/>
                </a:solidFill>
                <a:latin typeface="+mj-lt"/>
              </a:rPr>
              <a:t>Introduction to the </a:t>
            </a:r>
            <a:r>
              <a:rPr lang="fr-FR" sz="3200" dirty="0" smtClean="0">
                <a:solidFill>
                  <a:srgbClr val="FFFFFF"/>
                </a:solidFill>
                <a:latin typeface="+mj-lt"/>
              </a:rPr>
              <a:t>VC-WG Day</a:t>
            </a:r>
            <a:endParaRPr sz="3200" dirty="0">
              <a:solidFill>
                <a:schemeClr val="bg1"/>
              </a:solidFill>
              <a:latin typeface="+mj-lt"/>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lvl="0" defTabSz="914400">
              <a:lnSpc>
                <a:spcPct val="150000"/>
              </a:lnSpc>
              <a:defRPr>
                <a:solidFill>
                  <a:srgbClr val="000000"/>
                </a:solidFill>
              </a:defRPr>
            </a:pPr>
            <a:r>
              <a:rPr lang="en-US" dirty="0" smtClean="0">
                <a:solidFill>
                  <a:srgbClr val="FFFFFF"/>
                </a:solidFill>
                <a:latin typeface="+mj-lt"/>
                <a:ea typeface="Arial Bold"/>
                <a:cs typeface="Arial Bold"/>
                <a:sym typeface="Arial Bold"/>
              </a:rPr>
              <a:t>Jean-Louis Fellous, SIT Chair Team</a:t>
            </a:r>
          </a:p>
          <a:p>
            <a:pPr lvl="0" defTabSz="914400">
              <a:lnSpc>
                <a:spcPct val="150000"/>
              </a:lnSpc>
              <a:defRPr>
                <a:solidFill>
                  <a:srgbClr val="000000"/>
                </a:solidFill>
              </a:defRPr>
            </a:pPr>
            <a:r>
              <a:rPr lang="en-US" dirty="0" smtClean="0">
                <a:solidFill>
                  <a:srgbClr val="FFFFFF"/>
                </a:solidFill>
                <a:latin typeface="+mj-lt"/>
                <a:ea typeface="Arial Bold"/>
                <a:cs typeface="Arial Bold"/>
                <a:sym typeface="Arial Bold"/>
              </a:rPr>
              <a:t>Oxford, UK</a:t>
            </a:r>
          </a:p>
          <a:p>
            <a:pPr lvl="0" defTabSz="914400">
              <a:lnSpc>
                <a:spcPct val="150000"/>
              </a:lnSpc>
              <a:defRPr>
                <a:solidFill>
                  <a:srgbClr val="000000"/>
                </a:solidFill>
              </a:defRPr>
            </a:pPr>
            <a:r>
              <a:rPr lang="en-US" dirty="0" smtClean="0">
                <a:solidFill>
                  <a:srgbClr val="FFFFFF"/>
                </a:solidFill>
                <a:latin typeface="+mj-lt"/>
                <a:ea typeface="Arial Bold"/>
                <a:cs typeface="Arial Bold"/>
                <a:sym typeface="Arial Bold"/>
              </a:rPr>
              <a:t>13</a:t>
            </a:r>
            <a:r>
              <a:rPr lang="en-US" baseline="30000" dirty="0" smtClean="0">
                <a:solidFill>
                  <a:srgbClr val="FFFFFF"/>
                </a:solidFill>
                <a:latin typeface="+mj-lt"/>
                <a:ea typeface="Arial Bold"/>
                <a:cs typeface="Arial Bold"/>
                <a:sym typeface="Arial Bold"/>
              </a:rPr>
              <a:t>th</a:t>
            </a:r>
            <a:r>
              <a:rPr lang="en-US" dirty="0" smtClean="0">
                <a:solidFill>
                  <a:srgbClr val="FFFFFF"/>
                </a:solidFill>
                <a:latin typeface="+mj-lt"/>
                <a:ea typeface="Arial Bold"/>
                <a:cs typeface="Arial Bold"/>
                <a:sym typeface="Arial Bold"/>
              </a:rPr>
              <a:t> September 2016</a:t>
            </a:r>
            <a:endParaRPr lang="en-US" dirty="0">
              <a:solidFill>
                <a:srgbClr val="FFFFFF"/>
              </a:solidFill>
              <a:latin typeface="+mj-lt"/>
              <a:ea typeface="Arial Bold"/>
              <a:cs typeface="Arial Bold"/>
              <a:sym typeface="Arial Bold"/>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latin typeface="+mj-lt"/>
              </a:rPr>
              <a:t>Committee on Earth Observation Satellites</a:t>
            </a:r>
            <a:endParaRPr lang="en-US" sz="1050" dirty="0">
              <a:solidFill>
                <a:schemeClr val="bg1">
                  <a:lumMod val="20000"/>
                  <a:lumOff val="80000"/>
                </a:schemeClr>
              </a:solidFill>
              <a:latin typeface="+mj-lt"/>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7200" y="1447800"/>
            <a:ext cx="8153400" cy="4724400"/>
          </a:xfrm>
        </p:spPr>
        <p:txBody>
          <a:bodyPr/>
          <a:lstStyle/>
          <a:p>
            <a:r>
              <a:rPr lang="en-US" sz="1800" dirty="0"/>
              <a:t>Following the first VC/WG Day successfully held in Montpellier on September 16, </a:t>
            </a:r>
            <a:r>
              <a:rPr lang="en-US" sz="1800" dirty="0" smtClean="0"/>
              <a:t>2014 and on </a:t>
            </a:r>
            <a:r>
              <a:rPr lang="en-US" sz="1800" dirty="0"/>
              <a:t>September 16, 2015 in </a:t>
            </a:r>
            <a:r>
              <a:rPr lang="en-US" sz="1800" dirty="0" smtClean="0"/>
              <a:t>Darmstadt, </a:t>
            </a:r>
            <a:r>
              <a:rPr lang="en-US" sz="1800" dirty="0"/>
              <a:t>it </a:t>
            </a:r>
            <a:r>
              <a:rPr lang="en-US" sz="1800" dirty="0" smtClean="0"/>
              <a:t>has been agreed </a:t>
            </a:r>
            <a:r>
              <a:rPr lang="en-US" sz="1800" dirty="0"/>
              <a:t>to organize a </a:t>
            </a:r>
            <a:r>
              <a:rPr lang="en-US" sz="1800" dirty="0" smtClean="0"/>
              <a:t>3</a:t>
            </a:r>
            <a:r>
              <a:rPr lang="en-US" sz="1800" baseline="30000" dirty="0" smtClean="0"/>
              <a:t>rd</a:t>
            </a:r>
            <a:r>
              <a:rPr lang="en-US" sz="1800" dirty="0" smtClean="0"/>
              <a:t> VC/WG </a:t>
            </a:r>
            <a:r>
              <a:rPr lang="en-US" sz="1800" dirty="0"/>
              <a:t>Day</a:t>
            </a:r>
          </a:p>
          <a:p>
            <a:r>
              <a:rPr lang="en-US" sz="1800" dirty="0"/>
              <a:t>The format and topics for this </a:t>
            </a:r>
            <a:r>
              <a:rPr lang="en-US" sz="1800" dirty="0" smtClean="0"/>
              <a:t>3</a:t>
            </a:r>
            <a:r>
              <a:rPr lang="en-US" sz="1800" baseline="30000" dirty="0" smtClean="0"/>
              <a:t>rd</a:t>
            </a:r>
            <a:r>
              <a:rPr lang="en-US" sz="1800" dirty="0" smtClean="0"/>
              <a:t> VC/WG </a:t>
            </a:r>
            <a:r>
              <a:rPr lang="en-US" sz="1800" dirty="0"/>
              <a:t>Day were discussed </a:t>
            </a:r>
            <a:r>
              <a:rPr lang="en-US" sz="1800" dirty="0" smtClean="0"/>
              <a:t>during </a:t>
            </a:r>
            <a:r>
              <a:rPr lang="en-US" sz="1800" dirty="0"/>
              <a:t>the </a:t>
            </a:r>
            <a:r>
              <a:rPr lang="en-US" sz="1800" dirty="0" smtClean="0"/>
              <a:t>June-July 2016 </a:t>
            </a:r>
            <a:r>
              <a:rPr lang="en-US" sz="1800" dirty="0"/>
              <a:t>tag up </a:t>
            </a:r>
            <a:r>
              <a:rPr lang="en-US" sz="1800" dirty="0" smtClean="0"/>
              <a:t>teleconferences.</a:t>
            </a:r>
          </a:p>
          <a:p>
            <a:pPr lvl="1"/>
            <a:r>
              <a:rPr lang="en-US" sz="1800" dirty="0" smtClean="0"/>
              <a:t>Preference was expressed for a meeting “</a:t>
            </a:r>
            <a:r>
              <a:rPr lang="en-US" sz="1800" i="1" dirty="0" smtClean="0"/>
              <a:t>by invitation only</a:t>
            </a:r>
            <a:r>
              <a:rPr lang="en-US" sz="1800" dirty="0" smtClean="0"/>
              <a:t>” in order to facilitate exchange and discussion among VCs and WGs – it being understood that the door remains open to anyone interested and that all outcomes will be reported to the SIT Technical Workshop</a:t>
            </a:r>
            <a:endParaRPr lang="en-US" sz="1800" dirty="0"/>
          </a:p>
          <a:p>
            <a:pPr lvl="1"/>
            <a:r>
              <a:rPr lang="en-US" sz="1800" dirty="0"/>
              <a:t>The first topic (Carbon Strategy session) will be introduced </a:t>
            </a:r>
            <a:r>
              <a:rPr lang="en-US" sz="1800" dirty="0" smtClean="0"/>
              <a:t>and moderated by Mark Dowell (who will also report to the SIT TW)</a:t>
            </a:r>
            <a:endParaRPr lang="en-US" sz="1800" dirty="0"/>
          </a:p>
          <a:p>
            <a:pPr lvl="1"/>
            <a:r>
              <a:rPr lang="en-US" sz="1800" dirty="0"/>
              <a:t>Like in </a:t>
            </a:r>
            <a:r>
              <a:rPr lang="en-US" sz="1800" dirty="0" smtClean="0"/>
              <a:t>2014 and 2015, other topics </a:t>
            </a:r>
            <a:r>
              <a:rPr lang="en-US" sz="1800" dirty="0"/>
              <a:t>will be allocated one hour and will be moderated by (sometimes volunteered) volunteers</a:t>
            </a:r>
          </a:p>
          <a:p>
            <a:r>
              <a:rPr lang="en-US" sz="1800" dirty="0" smtClean="0"/>
              <a:t>We </a:t>
            </a:r>
            <a:r>
              <a:rPr lang="en-US" sz="1800" dirty="0"/>
              <a:t>are extremely grateful to the moderators for their agreeing to lead the discussions during the VC/WG Day to significant outcomes</a:t>
            </a:r>
          </a:p>
          <a:p>
            <a:r>
              <a:rPr lang="en-US" sz="1800" dirty="0" smtClean="0"/>
              <a:t>Assisted by the moderators I shall </a:t>
            </a:r>
            <a:r>
              <a:rPr lang="en-US" sz="1800" dirty="0"/>
              <a:t>report to the </a:t>
            </a:r>
            <a:r>
              <a:rPr lang="en-US" sz="1800" dirty="0" smtClean="0"/>
              <a:t>SIT Technical </a:t>
            </a:r>
            <a:r>
              <a:rPr lang="en-US" sz="1800" dirty="0"/>
              <a:t>Workshop on the outcomes of the discussion </a:t>
            </a:r>
            <a:r>
              <a:rPr lang="en-US" sz="1800" dirty="0" smtClean="0"/>
              <a:t>of the various topics.</a:t>
            </a:r>
            <a:endParaRPr lang="en-US" sz="1800" dirty="0">
              <a:latin typeface="+mj-lt"/>
            </a:endParaRPr>
          </a:p>
        </p:txBody>
      </p:sp>
      <p:sp>
        <p:nvSpPr>
          <p:cNvPr id="3" name="Slide Number Placeholder 2"/>
          <p:cNvSpPr>
            <a:spLocks noGrp="1"/>
          </p:cNvSpPr>
          <p:nvPr>
            <p:ph type="sldNum" sz="quarter" idx="2"/>
          </p:nvPr>
        </p:nvSpPr>
        <p:spPr/>
        <p:txBody>
          <a:bodyPr/>
          <a:lstStyle/>
          <a:p>
            <a:pPr lvl="0"/>
            <a:fld id="{86CB4B4D-7CA3-9044-876B-883B54F8677D}" type="slidenum">
              <a:rPr lang="uk-UA" smtClean="0"/>
              <a:t>2</a:t>
            </a:fld>
            <a:endParaRPr lang="uk-UA" dirty="0"/>
          </a:p>
        </p:txBody>
      </p:sp>
      <p:sp>
        <p:nvSpPr>
          <p:cNvPr id="4" name="Content Placeholder 3"/>
          <p:cNvSpPr>
            <a:spLocks noGrp="1"/>
          </p:cNvSpPr>
          <p:nvPr>
            <p:ph sz="quarter" idx="11"/>
          </p:nvPr>
        </p:nvSpPr>
        <p:spPr>
          <a:xfrm>
            <a:off x="2057400" y="304800"/>
            <a:ext cx="4953000" cy="533400"/>
          </a:xfrm>
        </p:spPr>
        <p:txBody>
          <a:bodyPr/>
          <a:lstStyle/>
          <a:p>
            <a:pPr lvl="0">
              <a:spcBef>
                <a:spcPts val="0"/>
              </a:spcBef>
              <a:buSzTx/>
              <a:defRPr/>
            </a:pPr>
            <a:r>
              <a:rPr lang="en-US" dirty="0"/>
              <a:t>VC/WG Day Organization</a:t>
            </a:r>
          </a:p>
        </p:txBody>
      </p:sp>
    </p:spTree>
    <p:extLst>
      <p:ext uri="{BB962C8B-B14F-4D97-AF65-F5344CB8AC3E}">
        <p14:creationId xmlns:p14="http://schemas.microsoft.com/office/powerpoint/2010/main" val="197432378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2"/>
          </p:nvPr>
        </p:nvSpPr>
        <p:spPr/>
        <p:txBody>
          <a:bodyPr/>
          <a:lstStyle/>
          <a:p>
            <a:pPr lvl="0"/>
            <a:fld id="{86CB4B4D-7CA3-9044-876B-883B54F8677D}" type="slidenum">
              <a:rPr lang="uk-UA" smtClean="0"/>
              <a:t>3</a:t>
            </a:fld>
            <a:endParaRPr lang="uk-UA" dirty="0"/>
          </a:p>
        </p:txBody>
      </p:sp>
      <p:sp>
        <p:nvSpPr>
          <p:cNvPr id="4" name="Content Placeholder 3"/>
          <p:cNvSpPr>
            <a:spLocks noGrp="1"/>
          </p:cNvSpPr>
          <p:nvPr>
            <p:ph sz="quarter" idx="11"/>
          </p:nvPr>
        </p:nvSpPr>
        <p:spPr>
          <a:xfrm>
            <a:off x="2057400" y="304800"/>
            <a:ext cx="4953000" cy="533400"/>
          </a:xfrm>
        </p:spPr>
        <p:txBody>
          <a:bodyPr/>
          <a:lstStyle/>
          <a:p>
            <a:pPr lvl="0">
              <a:spcBef>
                <a:spcPts val="0"/>
              </a:spcBef>
              <a:buSzTx/>
              <a:defRPr/>
            </a:pPr>
            <a:r>
              <a:rPr lang="en-US" dirty="0"/>
              <a:t>VC/WG Day Content</a:t>
            </a:r>
          </a:p>
        </p:txBody>
      </p:sp>
      <p:graphicFrame>
        <p:nvGraphicFramePr>
          <p:cNvPr id="6" name="Espace réservé du contenu 5"/>
          <p:cNvGraphicFramePr>
            <a:graphicFrameLocks noGrp="1"/>
          </p:cNvGraphicFramePr>
          <p:nvPr>
            <p:ph sz="quarter" idx="10"/>
            <p:extLst>
              <p:ext uri="{D42A27DB-BD31-4B8C-83A1-F6EECF244321}">
                <p14:modId xmlns:p14="http://schemas.microsoft.com/office/powerpoint/2010/main" val="2671774986"/>
              </p:ext>
            </p:extLst>
          </p:nvPr>
        </p:nvGraphicFramePr>
        <p:xfrm>
          <a:off x="457200" y="1524000"/>
          <a:ext cx="8153399" cy="2560320"/>
        </p:xfrm>
        <a:graphic>
          <a:graphicData uri="http://schemas.openxmlformats.org/drawingml/2006/table">
            <a:tbl>
              <a:tblPr firstRow="1" firstCol="1" bandRow="1">
                <a:tableStyleId>{5940675A-B579-460E-94D1-54222C63F5DA}</a:tableStyleId>
              </a:tblPr>
              <a:tblGrid>
                <a:gridCol w="1143000"/>
                <a:gridCol w="2667000"/>
                <a:gridCol w="1899010"/>
                <a:gridCol w="2444389"/>
              </a:tblGrid>
              <a:tr h="166088">
                <a:tc>
                  <a:txBody>
                    <a:bodyPr/>
                    <a:lstStyle/>
                    <a:p>
                      <a:pPr>
                        <a:spcAft>
                          <a:spcPts val="300"/>
                        </a:spcAft>
                      </a:pPr>
                      <a:r>
                        <a:rPr lang="en-US" sz="1400" dirty="0">
                          <a:effectLst/>
                        </a:rPr>
                        <a:t> </a:t>
                      </a:r>
                      <a:endParaRPr lang="fr-FR" sz="1400" dirty="0">
                        <a:effectLst/>
                        <a:latin typeface="Calibri"/>
                        <a:ea typeface="Calibri"/>
                        <a:cs typeface="Times New Roman"/>
                      </a:endParaRPr>
                    </a:p>
                  </a:txBody>
                  <a:tcPr marL="67945" marR="67945" marT="0" marB="0">
                    <a:solidFill>
                      <a:srgbClr val="DAEEF3"/>
                    </a:solidFill>
                  </a:tcPr>
                </a:tc>
                <a:tc>
                  <a:txBody>
                    <a:bodyPr/>
                    <a:lstStyle/>
                    <a:p>
                      <a:pPr algn="l">
                        <a:spcAft>
                          <a:spcPts val="300"/>
                        </a:spcAft>
                      </a:pPr>
                      <a:r>
                        <a:rPr lang="en-US" sz="1400" dirty="0">
                          <a:effectLst/>
                        </a:rPr>
                        <a:t>Topic</a:t>
                      </a:r>
                      <a:endParaRPr lang="fr-FR" sz="1400" dirty="0">
                        <a:effectLst/>
                        <a:latin typeface="Calibri"/>
                        <a:ea typeface="Calibri"/>
                        <a:cs typeface="Times New Roman"/>
                      </a:endParaRPr>
                    </a:p>
                  </a:txBody>
                  <a:tcPr marL="67945" marR="67945" marT="0" marB="0">
                    <a:solidFill>
                      <a:srgbClr val="DAEEF3"/>
                    </a:solidFill>
                  </a:tcPr>
                </a:tc>
                <a:tc>
                  <a:txBody>
                    <a:bodyPr/>
                    <a:lstStyle/>
                    <a:p>
                      <a:pPr algn="ctr">
                        <a:spcAft>
                          <a:spcPts val="300"/>
                        </a:spcAft>
                      </a:pPr>
                      <a:r>
                        <a:rPr lang="en-US" sz="1400" dirty="0">
                          <a:effectLst/>
                        </a:rPr>
                        <a:t>Moderator</a:t>
                      </a:r>
                      <a:endParaRPr lang="fr-FR" sz="1400" dirty="0">
                        <a:effectLst/>
                        <a:latin typeface="Calibri"/>
                        <a:ea typeface="Calibri"/>
                        <a:cs typeface="Times New Roman"/>
                      </a:endParaRPr>
                    </a:p>
                  </a:txBody>
                  <a:tcPr marL="67945" marR="67945" marT="0" marB="0">
                    <a:solidFill>
                      <a:srgbClr val="DAEEF3"/>
                    </a:solidFill>
                  </a:tcPr>
                </a:tc>
                <a:tc>
                  <a:txBody>
                    <a:bodyPr/>
                    <a:lstStyle/>
                    <a:p>
                      <a:pPr algn="ctr">
                        <a:spcAft>
                          <a:spcPts val="300"/>
                        </a:spcAft>
                      </a:pPr>
                      <a:r>
                        <a:rPr lang="en-US" sz="1400" dirty="0">
                          <a:effectLst/>
                        </a:rPr>
                        <a:t>Contributors</a:t>
                      </a:r>
                      <a:endParaRPr lang="fr-FR" sz="1400" dirty="0">
                        <a:effectLst/>
                        <a:latin typeface="Calibri"/>
                        <a:ea typeface="Calibri"/>
                        <a:cs typeface="Times New Roman"/>
                      </a:endParaRPr>
                    </a:p>
                  </a:txBody>
                  <a:tcPr marL="67945" marR="67945" marT="0" marB="0">
                    <a:solidFill>
                      <a:srgbClr val="DAEEF3"/>
                    </a:solidFill>
                  </a:tcPr>
                </a:tc>
              </a:tr>
              <a:tr h="166088">
                <a:tc>
                  <a:txBody>
                    <a:bodyPr/>
                    <a:lstStyle/>
                    <a:p>
                      <a:pPr>
                        <a:spcAft>
                          <a:spcPts val="300"/>
                        </a:spcAft>
                      </a:pPr>
                      <a:r>
                        <a:rPr lang="en-US" sz="1400" dirty="0">
                          <a:effectLst/>
                        </a:rPr>
                        <a:t>09:00-10:30</a:t>
                      </a:r>
                      <a:endParaRPr lang="fr-FR" sz="1400" dirty="0">
                        <a:effectLst/>
                        <a:latin typeface="Calibri"/>
                        <a:ea typeface="Calibri"/>
                        <a:cs typeface="Times New Roman"/>
                      </a:endParaRPr>
                    </a:p>
                  </a:txBody>
                  <a:tcPr marL="67945" marR="67945" marT="0" marB="0">
                    <a:solidFill>
                      <a:srgbClr val="FDE9D9"/>
                    </a:solidFill>
                  </a:tcPr>
                </a:tc>
                <a:tc>
                  <a:txBody>
                    <a:bodyPr/>
                    <a:lstStyle/>
                    <a:p>
                      <a:pPr algn="l">
                        <a:spcAft>
                          <a:spcPts val="300"/>
                        </a:spcAft>
                      </a:pPr>
                      <a:r>
                        <a:rPr lang="en-US" sz="1400" dirty="0">
                          <a:effectLst/>
                        </a:rPr>
                        <a:t>Carbon Strategy Action items</a:t>
                      </a:r>
                      <a:endParaRPr lang="fr-FR" sz="1400" dirty="0">
                        <a:effectLst/>
                        <a:latin typeface="Calibri"/>
                        <a:ea typeface="Calibri"/>
                        <a:cs typeface="Times New Roman"/>
                      </a:endParaRPr>
                    </a:p>
                  </a:txBody>
                  <a:tcPr marL="67945" marR="67945" marT="0" marB="0">
                    <a:solidFill>
                      <a:srgbClr val="FDE9D9"/>
                    </a:solidFill>
                  </a:tcPr>
                </a:tc>
                <a:tc>
                  <a:txBody>
                    <a:bodyPr/>
                    <a:lstStyle/>
                    <a:p>
                      <a:pPr algn="ctr">
                        <a:spcAft>
                          <a:spcPts val="300"/>
                        </a:spcAft>
                      </a:pPr>
                      <a:r>
                        <a:rPr lang="en-US" sz="1400" dirty="0">
                          <a:effectLst/>
                        </a:rPr>
                        <a:t>Dowell</a:t>
                      </a:r>
                      <a:endParaRPr lang="fr-FR" sz="1400" dirty="0">
                        <a:effectLst/>
                        <a:latin typeface="Calibri"/>
                        <a:ea typeface="Calibri"/>
                        <a:cs typeface="Times New Roman"/>
                      </a:endParaRPr>
                    </a:p>
                  </a:txBody>
                  <a:tcPr marL="67945" marR="67945" marT="0" marB="0">
                    <a:solidFill>
                      <a:srgbClr val="FDE9D9"/>
                    </a:solidFill>
                  </a:tcPr>
                </a:tc>
                <a:tc>
                  <a:txBody>
                    <a:bodyPr/>
                    <a:lstStyle/>
                    <a:p>
                      <a:pPr algn="ctr">
                        <a:spcAft>
                          <a:spcPts val="300"/>
                        </a:spcAft>
                      </a:pPr>
                      <a:r>
                        <a:rPr lang="en-US" sz="1400" dirty="0">
                          <a:effectLst/>
                        </a:rPr>
                        <a:t>All VCs </a:t>
                      </a:r>
                      <a:r>
                        <a:rPr lang="en-US" sz="1400" dirty="0" smtClean="0">
                          <a:effectLst/>
                        </a:rPr>
                        <a:t>&amp; </a:t>
                      </a:r>
                      <a:r>
                        <a:rPr lang="en-US" sz="1400" dirty="0">
                          <a:effectLst/>
                        </a:rPr>
                        <a:t>WGs</a:t>
                      </a:r>
                      <a:endParaRPr lang="fr-FR" sz="1400" dirty="0">
                        <a:effectLst/>
                        <a:latin typeface="Calibri"/>
                        <a:ea typeface="Calibri"/>
                        <a:cs typeface="Times New Roman"/>
                      </a:endParaRPr>
                    </a:p>
                  </a:txBody>
                  <a:tcPr marL="67945" marR="67945" marT="0" marB="0">
                    <a:solidFill>
                      <a:srgbClr val="FDE9D9"/>
                    </a:solidFill>
                  </a:tcPr>
                </a:tc>
              </a:tr>
              <a:tr h="166088">
                <a:tc>
                  <a:txBody>
                    <a:bodyPr/>
                    <a:lstStyle/>
                    <a:p>
                      <a:pPr>
                        <a:spcAft>
                          <a:spcPts val="300"/>
                        </a:spcAft>
                      </a:pPr>
                      <a:r>
                        <a:rPr lang="en-US" sz="1400" dirty="0">
                          <a:effectLst/>
                        </a:rPr>
                        <a:t>10:30-11:00</a:t>
                      </a:r>
                      <a:endParaRPr lang="fr-FR" sz="1400" dirty="0">
                        <a:effectLst/>
                        <a:latin typeface="Calibri"/>
                        <a:ea typeface="Calibri"/>
                        <a:cs typeface="Times New Roman"/>
                      </a:endParaRPr>
                    </a:p>
                  </a:txBody>
                  <a:tcPr marL="67945" marR="67945" marT="0" marB="0">
                    <a:solidFill>
                      <a:srgbClr val="DAEEF3"/>
                    </a:solidFill>
                  </a:tcPr>
                </a:tc>
                <a:tc>
                  <a:txBody>
                    <a:bodyPr/>
                    <a:lstStyle/>
                    <a:p>
                      <a:pPr algn="l">
                        <a:spcAft>
                          <a:spcPts val="300"/>
                        </a:spcAft>
                      </a:pPr>
                      <a:r>
                        <a:rPr lang="en-US" sz="1400" dirty="0">
                          <a:effectLst/>
                        </a:rPr>
                        <a:t>Coffee/tea break</a:t>
                      </a:r>
                      <a:endParaRPr lang="fr-FR" sz="1400" dirty="0">
                        <a:effectLst/>
                        <a:latin typeface="Calibri"/>
                        <a:ea typeface="Calibri"/>
                        <a:cs typeface="Times New Roman"/>
                      </a:endParaRPr>
                    </a:p>
                  </a:txBody>
                  <a:tcPr marL="67945" marR="67945" marT="0" marB="0">
                    <a:solidFill>
                      <a:srgbClr val="DAEEF3"/>
                    </a:solidFill>
                  </a:tcPr>
                </a:tc>
                <a:tc>
                  <a:txBody>
                    <a:bodyPr/>
                    <a:lstStyle/>
                    <a:p>
                      <a:pPr algn="ctr">
                        <a:spcAft>
                          <a:spcPts val="300"/>
                        </a:spcAft>
                      </a:pPr>
                      <a:r>
                        <a:rPr lang="en-US" sz="1400" dirty="0">
                          <a:effectLst/>
                        </a:rPr>
                        <a:t> </a:t>
                      </a:r>
                      <a:endParaRPr lang="fr-FR" sz="1400" dirty="0">
                        <a:effectLst/>
                        <a:latin typeface="Calibri"/>
                        <a:ea typeface="Calibri"/>
                        <a:cs typeface="Times New Roman"/>
                      </a:endParaRPr>
                    </a:p>
                  </a:txBody>
                  <a:tcPr marL="67945" marR="67945" marT="0" marB="0">
                    <a:solidFill>
                      <a:srgbClr val="DAEEF3"/>
                    </a:solidFill>
                  </a:tcPr>
                </a:tc>
                <a:tc>
                  <a:txBody>
                    <a:bodyPr/>
                    <a:lstStyle/>
                    <a:p>
                      <a:pPr algn="ctr">
                        <a:spcAft>
                          <a:spcPts val="300"/>
                        </a:spcAft>
                      </a:pPr>
                      <a:r>
                        <a:rPr lang="en-US" sz="1400" dirty="0">
                          <a:effectLst/>
                        </a:rPr>
                        <a:t> </a:t>
                      </a:r>
                      <a:endParaRPr lang="fr-FR" sz="1400" dirty="0">
                        <a:effectLst/>
                        <a:latin typeface="Calibri"/>
                        <a:ea typeface="Calibri"/>
                        <a:cs typeface="Times New Roman"/>
                      </a:endParaRPr>
                    </a:p>
                  </a:txBody>
                  <a:tcPr marL="67945" marR="67945" marT="0" marB="0">
                    <a:solidFill>
                      <a:srgbClr val="DAEEF3"/>
                    </a:solidFill>
                  </a:tcPr>
                </a:tc>
              </a:tr>
              <a:tr h="166088">
                <a:tc>
                  <a:txBody>
                    <a:bodyPr/>
                    <a:lstStyle/>
                    <a:p>
                      <a:pPr>
                        <a:spcAft>
                          <a:spcPts val="300"/>
                        </a:spcAft>
                      </a:pPr>
                      <a:r>
                        <a:rPr lang="en-US" sz="1400" dirty="0">
                          <a:effectLst/>
                        </a:rPr>
                        <a:t>11:00-12:30</a:t>
                      </a:r>
                      <a:endParaRPr lang="fr-FR" sz="1400" dirty="0">
                        <a:effectLst/>
                        <a:latin typeface="Calibri"/>
                        <a:ea typeface="Calibri"/>
                        <a:cs typeface="Times New Roman"/>
                      </a:endParaRPr>
                    </a:p>
                  </a:txBody>
                  <a:tcPr marL="67945" marR="67945" marT="0" marB="0">
                    <a:solidFill>
                      <a:srgbClr val="FDE9D9"/>
                    </a:solidFill>
                  </a:tcPr>
                </a:tc>
                <a:tc>
                  <a:txBody>
                    <a:bodyPr/>
                    <a:lstStyle/>
                    <a:p>
                      <a:pPr algn="l">
                        <a:spcAft>
                          <a:spcPts val="300"/>
                        </a:spcAft>
                      </a:pPr>
                      <a:r>
                        <a:rPr lang="en-US" sz="1400" dirty="0">
                          <a:effectLst/>
                        </a:rPr>
                        <a:t>Carbon Strategy (cont’d)</a:t>
                      </a:r>
                      <a:endParaRPr lang="fr-FR" sz="1400" dirty="0">
                        <a:effectLst/>
                        <a:latin typeface="Calibri"/>
                        <a:ea typeface="Calibri"/>
                        <a:cs typeface="Times New Roman"/>
                      </a:endParaRPr>
                    </a:p>
                  </a:txBody>
                  <a:tcPr marL="67945" marR="67945" marT="0" marB="0">
                    <a:solidFill>
                      <a:srgbClr val="FDE9D9"/>
                    </a:solidFill>
                  </a:tcPr>
                </a:tc>
                <a:tc>
                  <a:txBody>
                    <a:bodyPr/>
                    <a:lstStyle/>
                    <a:p>
                      <a:pPr algn="ctr">
                        <a:spcAft>
                          <a:spcPts val="300"/>
                        </a:spcAft>
                      </a:pPr>
                      <a:r>
                        <a:rPr lang="en-US" sz="1400" dirty="0">
                          <a:effectLst/>
                        </a:rPr>
                        <a:t>Dowell</a:t>
                      </a:r>
                      <a:endParaRPr lang="fr-FR" sz="1400" dirty="0">
                        <a:effectLst/>
                        <a:latin typeface="Calibri"/>
                        <a:ea typeface="Calibri"/>
                        <a:cs typeface="Times New Roman"/>
                      </a:endParaRPr>
                    </a:p>
                  </a:txBody>
                  <a:tcPr marL="67945" marR="67945" marT="0" marB="0">
                    <a:solidFill>
                      <a:srgbClr val="FDE9D9"/>
                    </a:solidFill>
                  </a:tcPr>
                </a:tc>
                <a:tc>
                  <a:txBody>
                    <a:bodyPr/>
                    <a:lstStyle/>
                    <a:p>
                      <a:pPr algn="ctr">
                        <a:spcAft>
                          <a:spcPts val="300"/>
                        </a:spcAft>
                      </a:pPr>
                      <a:r>
                        <a:rPr lang="en-US" sz="1400" dirty="0">
                          <a:effectLst/>
                        </a:rPr>
                        <a:t>All VCs </a:t>
                      </a:r>
                      <a:r>
                        <a:rPr lang="en-US" sz="1400" dirty="0" smtClean="0">
                          <a:effectLst/>
                        </a:rPr>
                        <a:t>&amp; </a:t>
                      </a:r>
                      <a:r>
                        <a:rPr lang="en-US" sz="1400" dirty="0">
                          <a:effectLst/>
                        </a:rPr>
                        <a:t>WGs</a:t>
                      </a:r>
                      <a:endParaRPr lang="fr-FR" sz="1400" dirty="0">
                        <a:effectLst/>
                        <a:latin typeface="Calibri"/>
                        <a:ea typeface="Calibri"/>
                        <a:cs typeface="Times New Roman"/>
                      </a:endParaRPr>
                    </a:p>
                  </a:txBody>
                  <a:tcPr marL="67945" marR="67945" marT="0" marB="0">
                    <a:solidFill>
                      <a:srgbClr val="FDE9D9"/>
                    </a:solidFill>
                  </a:tcPr>
                </a:tc>
              </a:tr>
              <a:tr h="166088">
                <a:tc>
                  <a:txBody>
                    <a:bodyPr/>
                    <a:lstStyle/>
                    <a:p>
                      <a:pPr>
                        <a:spcAft>
                          <a:spcPts val="300"/>
                        </a:spcAft>
                      </a:pPr>
                      <a:r>
                        <a:rPr lang="en-US" sz="1400" dirty="0">
                          <a:effectLst/>
                        </a:rPr>
                        <a:t>12:30-13:30</a:t>
                      </a:r>
                      <a:endParaRPr lang="fr-FR" sz="1400" dirty="0">
                        <a:effectLst/>
                        <a:latin typeface="Calibri"/>
                        <a:ea typeface="Calibri"/>
                        <a:cs typeface="Times New Roman"/>
                      </a:endParaRPr>
                    </a:p>
                  </a:txBody>
                  <a:tcPr marL="67945" marR="67945" marT="0" marB="0">
                    <a:solidFill>
                      <a:srgbClr val="DAEEF3"/>
                    </a:solidFill>
                  </a:tcPr>
                </a:tc>
                <a:tc>
                  <a:txBody>
                    <a:bodyPr/>
                    <a:lstStyle/>
                    <a:p>
                      <a:pPr algn="l">
                        <a:spcAft>
                          <a:spcPts val="300"/>
                        </a:spcAft>
                      </a:pPr>
                      <a:r>
                        <a:rPr lang="en-US" sz="1400" dirty="0">
                          <a:effectLst/>
                        </a:rPr>
                        <a:t>Lunch</a:t>
                      </a:r>
                      <a:endParaRPr lang="fr-FR" sz="1400" dirty="0">
                        <a:effectLst/>
                        <a:latin typeface="Calibri"/>
                        <a:ea typeface="Calibri"/>
                        <a:cs typeface="Times New Roman"/>
                      </a:endParaRPr>
                    </a:p>
                  </a:txBody>
                  <a:tcPr marL="67945" marR="67945" marT="0" marB="0">
                    <a:solidFill>
                      <a:srgbClr val="DAEEF3"/>
                    </a:solidFill>
                  </a:tcPr>
                </a:tc>
                <a:tc>
                  <a:txBody>
                    <a:bodyPr/>
                    <a:lstStyle/>
                    <a:p>
                      <a:pPr algn="ctr">
                        <a:spcAft>
                          <a:spcPts val="300"/>
                        </a:spcAft>
                      </a:pPr>
                      <a:r>
                        <a:rPr lang="en-US" sz="1400" dirty="0">
                          <a:effectLst/>
                        </a:rPr>
                        <a:t> </a:t>
                      </a:r>
                      <a:endParaRPr lang="fr-FR" sz="1400" dirty="0">
                        <a:effectLst/>
                        <a:latin typeface="Calibri"/>
                        <a:ea typeface="Calibri"/>
                        <a:cs typeface="Times New Roman"/>
                      </a:endParaRPr>
                    </a:p>
                  </a:txBody>
                  <a:tcPr marL="67945" marR="67945" marT="0" marB="0">
                    <a:solidFill>
                      <a:srgbClr val="DAEEF3"/>
                    </a:solidFill>
                  </a:tcPr>
                </a:tc>
                <a:tc>
                  <a:txBody>
                    <a:bodyPr/>
                    <a:lstStyle/>
                    <a:p>
                      <a:pPr algn="ctr">
                        <a:spcAft>
                          <a:spcPts val="300"/>
                        </a:spcAft>
                      </a:pPr>
                      <a:r>
                        <a:rPr lang="en-US" sz="1400" dirty="0">
                          <a:effectLst/>
                        </a:rPr>
                        <a:t> </a:t>
                      </a:r>
                      <a:endParaRPr lang="fr-FR" sz="1400" dirty="0">
                        <a:effectLst/>
                        <a:latin typeface="Calibri"/>
                        <a:ea typeface="Calibri"/>
                        <a:cs typeface="Times New Roman"/>
                      </a:endParaRPr>
                    </a:p>
                  </a:txBody>
                  <a:tcPr marL="67945" marR="67945" marT="0" marB="0">
                    <a:solidFill>
                      <a:srgbClr val="DAEEF3"/>
                    </a:solidFill>
                  </a:tcPr>
                </a:tc>
              </a:tr>
              <a:tr h="166088">
                <a:tc>
                  <a:txBody>
                    <a:bodyPr/>
                    <a:lstStyle/>
                    <a:p>
                      <a:pPr>
                        <a:spcAft>
                          <a:spcPts val="300"/>
                        </a:spcAft>
                      </a:pPr>
                      <a:r>
                        <a:rPr lang="en-US" sz="1400" dirty="0">
                          <a:effectLst/>
                        </a:rPr>
                        <a:t>13:30-14:30</a:t>
                      </a:r>
                      <a:endParaRPr lang="fr-FR" sz="1400" dirty="0">
                        <a:effectLst/>
                        <a:latin typeface="Calibri"/>
                        <a:ea typeface="Calibri"/>
                        <a:cs typeface="Times New Roman"/>
                      </a:endParaRPr>
                    </a:p>
                  </a:txBody>
                  <a:tcPr marL="67945" marR="67945" marT="0" marB="0">
                    <a:solidFill>
                      <a:srgbClr val="FDE9D9"/>
                    </a:solidFill>
                  </a:tcPr>
                </a:tc>
                <a:tc>
                  <a:txBody>
                    <a:bodyPr/>
                    <a:lstStyle/>
                    <a:p>
                      <a:pPr algn="l">
                        <a:spcAft>
                          <a:spcPts val="300"/>
                        </a:spcAft>
                      </a:pPr>
                      <a:r>
                        <a:rPr lang="en-US" sz="1400" dirty="0">
                          <a:effectLst/>
                        </a:rPr>
                        <a:t>Harmonizing Cal/Val activities</a:t>
                      </a:r>
                      <a:endParaRPr lang="fr-FR" sz="1400" dirty="0">
                        <a:effectLst/>
                        <a:latin typeface="Calibri"/>
                        <a:ea typeface="Calibri"/>
                        <a:cs typeface="Times New Roman"/>
                      </a:endParaRPr>
                    </a:p>
                  </a:txBody>
                  <a:tcPr marL="67945" marR="67945" marT="0" marB="0">
                    <a:solidFill>
                      <a:srgbClr val="FDE9D9"/>
                    </a:solidFill>
                  </a:tcPr>
                </a:tc>
                <a:tc>
                  <a:txBody>
                    <a:bodyPr/>
                    <a:lstStyle/>
                    <a:p>
                      <a:pPr algn="ctr">
                        <a:spcAft>
                          <a:spcPts val="300"/>
                        </a:spcAft>
                      </a:pPr>
                      <a:r>
                        <a:rPr lang="en-US" sz="1400" dirty="0" err="1" smtClean="0">
                          <a:effectLst/>
                        </a:rPr>
                        <a:t>DiGiacomo</a:t>
                      </a:r>
                      <a:r>
                        <a:rPr lang="en-US" sz="1400" dirty="0" smtClean="0">
                          <a:effectLst/>
                        </a:rPr>
                        <a:t> (OCR-VC) &amp; Escudier (OST-VC)</a:t>
                      </a:r>
                      <a:endParaRPr lang="fr-FR" sz="1400" dirty="0">
                        <a:effectLst/>
                        <a:latin typeface="Calibri"/>
                        <a:ea typeface="Calibri"/>
                        <a:cs typeface="Times New Roman"/>
                      </a:endParaRPr>
                    </a:p>
                  </a:txBody>
                  <a:tcPr marL="67945" marR="67945" marT="0" marB="0">
                    <a:solidFill>
                      <a:srgbClr val="FDE9D9"/>
                    </a:solidFill>
                  </a:tcPr>
                </a:tc>
                <a:tc>
                  <a:txBody>
                    <a:bodyPr/>
                    <a:lstStyle/>
                    <a:p>
                      <a:pPr algn="ctr">
                        <a:spcAft>
                          <a:spcPts val="300"/>
                        </a:spcAft>
                      </a:pPr>
                      <a:r>
                        <a:rPr lang="en-US" sz="1400" dirty="0">
                          <a:effectLst/>
                        </a:rPr>
                        <a:t>All VCs </a:t>
                      </a:r>
                      <a:r>
                        <a:rPr lang="en-US" sz="1400" dirty="0" smtClean="0">
                          <a:effectLst/>
                        </a:rPr>
                        <a:t>&amp; </a:t>
                      </a:r>
                      <a:r>
                        <a:rPr lang="en-US" sz="1400" dirty="0">
                          <a:effectLst/>
                        </a:rPr>
                        <a:t>WGs</a:t>
                      </a:r>
                      <a:endParaRPr lang="fr-FR" sz="1400" dirty="0">
                        <a:effectLst/>
                        <a:latin typeface="Calibri"/>
                        <a:ea typeface="Calibri"/>
                        <a:cs typeface="Times New Roman"/>
                      </a:endParaRPr>
                    </a:p>
                  </a:txBody>
                  <a:tcPr marL="67945" marR="67945" marT="0" marB="0">
                    <a:solidFill>
                      <a:srgbClr val="FDE9D9"/>
                    </a:solidFill>
                  </a:tcPr>
                </a:tc>
              </a:tr>
              <a:tr h="332176">
                <a:tc>
                  <a:txBody>
                    <a:bodyPr/>
                    <a:lstStyle/>
                    <a:p>
                      <a:pPr>
                        <a:spcAft>
                          <a:spcPts val="300"/>
                        </a:spcAft>
                      </a:pPr>
                      <a:r>
                        <a:rPr lang="en-US" sz="1400" dirty="0">
                          <a:effectLst/>
                        </a:rPr>
                        <a:t>14:30-15:30</a:t>
                      </a:r>
                      <a:endParaRPr lang="fr-FR" sz="1400" dirty="0">
                        <a:effectLst/>
                        <a:latin typeface="Calibri"/>
                        <a:ea typeface="Calibri"/>
                        <a:cs typeface="Times New Roman"/>
                      </a:endParaRPr>
                    </a:p>
                  </a:txBody>
                  <a:tcPr marL="67945" marR="67945" marT="0" marB="0">
                    <a:solidFill>
                      <a:srgbClr val="DAEEF3"/>
                    </a:solidFill>
                  </a:tcPr>
                </a:tc>
                <a:tc>
                  <a:txBody>
                    <a:bodyPr/>
                    <a:lstStyle/>
                    <a:p>
                      <a:pPr algn="l">
                        <a:spcAft>
                          <a:spcPts val="300"/>
                        </a:spcAft>
                      </a:pPr>
                      <a:r>
                        <a:rPr lang="en-US" sz="1400" dirty="0">
                          <a:effectLst/>
                        </a:rPr>
                        <a:t>Connected Data Assets and coordination of data exchange</a:t>
                      </a:r>
                      <a:endParaRPr lang="fr-FR" sz="1400" dirty="0">
                        <a:effectLst/>
                        <a:latin typeface="Calibri"/>
                        <a:ea typeface="Calibri"/>
                        <a:cs typeface="Times New Roman"/>
                      </a:endParaRPr>
                    </a:p>
                  </a:txBody>
                  <a:tcPr marL="67945" marR="67945" marT="0" marB="0">
                    <a:solidFill>
                      <a:srgbClr val="DAEEF3"/>
                    </a:solidFill>
                  </a:tcPr>
                </a:tc>
                <a:tc>
                  <a:txBody>
                    <a:bodyPr/>
                    <a:lstStyle/>
                    <a:p>
                      <a:pPr algn="ctr">
                        <a:spcAft>
                          <a:spcPts val="300"/>
                        </a:spcAft>
                      </a:pPr>
                      <a:r>
                        <a:rPr lang="en-US" sz="1400" dirty="0">
                          <a:effectLst/>
                        </a:rPr>
                        <a:t>Mitchell </a:t>
                      </a:r>
                      <a:r>
                        <a:rPr lang="en-US" sz="1400" dirty="0" smtClean="0">
                          <a:effectLst/>
                        </a:rPr>
                        <a:t>(WGISS) </a:t>
                      </a:r>
                      <a:r>
                        <a:rPr lang="en-US" sz="1400" dirty="0" smtClean="0">
                          <a:effectLst/>
                        </a:rPr>
                        <a:t>&amp;</a:t>
                      </a:r>
                      <a:r>
                        <a:rPr lang="en-US" sz="1400" dirty="0" smtClean="0">
                          <a:effectLst/>
                        </a:rPr>
                        <a:t/>
                      </a:r>
                      <a:br>
                        <a:rPr lang="en-US" sz="1400" dirty="0" smtClean="0">
                          <a:effectLst/>
                        </a:rPr>
                      </a:br>
                      <a:r>
                        <a:rPr lang="en-US" sz="1400" dirty="0" smtClean="0">
                          <a:effectLst/>
                        </a:rPr>
                        <a:t>Casey (SST-VC)</a:t>
                      </a:r>
                      <a:endParaRPr lang="fr-FR" sz="1400" dirty="0">
                        <a:effectLst/>
                        <a:latin typeface="Calibri"/>
                        <a:ea typeface="Calibri"/>
                        <a:cs typeface="Times New Roman"/>
                      </a:endParaRPr>
                    </a:p>
                  </a:txBody>
                  <a:tcPr marL="67945" marR="67945" marT="0" marB="0">
                    <a:solidFill>
                      <a:srgbClr val="DAEEF3"/>
                    </a:solidFill>
                  </a:tcPr>
                </a:tc>
                <a:tc>
                  <a:txBody>
                    <a:bodyPr/>
                    <a:lstStyle/>
                    <a:p>
                      <a:pPr algn="ctr">
                        <a:spcAft>
                          <a:spcPts val="300"/>
                        </a:spcAft>
                      </a:pPr>
                      <a:r>
                        <a:rPr lang="en-US" sz="1400" dirty="0">
                          <a:effectLst/>
                        </a:rPr>
                        <a:t>All VCs </a:t>
                      </a:r>
                      <a:r>
                        <a:rPr lang="en-US" sz="1400" dirty="0" smtClean="0">
                          <a:effectLst/>
                        </a:rPr>
                        <a:t>&amp; </a:t>
                      </a:r>
                      <a:r>
                        <a:rPr lang="en-US" sz="1400" dirty="0">
                          <a:effectLst/>
                        </a:rPr>
                        <a:t>WGs</a:t>
                      </a:r>
                      <a:endParaRPr lang="fr-FR" sz="1400" dirty="0">
                        <a:effectLst/>
                        <a:latin typeface="Calibri"/>
                        <a:ea typeface="Calibri"/>
                        <a:cs typeface="Times New Roman"/>
                      </a:endParaRPr>
                    </a:p>
                  </a:txBody>
                  <a:tcPr marL="67945" marR="67945" marT="0" marB="0">
                    <a:solidFill>
                      <a:srgbClr val="DAEEF3"/>
                    </a:solidFill>
                  </a:tcPr>
                </a:tc>
              </a:tr>
              <a:tr h="166088">
                <a:tc>
                  <a:txBody>
                    <a:bodyPr/>
                    <a:lstStyle/>
                    <a:p>
                      <a:pPr>
                        <a:spcAft>
                          <a:spcPts val="300"/>
                        </a:spcAft>
                      </a:pPr>
                      <a:r>
                        <a:rPr lang="en-US" sz="1400" dirty="0">
                          <a:effectLst/>
                        </a:rPr>
                        <a:t>15:30-16:00</a:t>
                      </a:r>
                      <a:endParaRPr lang="fr-FR" sz="1400" dirty="0">
                        <a:effectLst/>
                        <a:latin typeface="Calibri"/>
                        <a:ea typeface="Calibri"/>
                        <a:cs typeface="Times New Roman"/>
                      </a:endParaRPr>
                    </a:p>
                  </a:txBody>
                  <a:tcPr marL="67945" marR="67945" marT="0" marB="0">
                    <a:solidFill>
                      <a:srgbClr val="FDE9D9"/>
                    </a:solidFill>
                  </a:tcPr>
                </a:tc>
                <a:tc>
                  <a:txBody>
                    <a:bodyPr/>
                    <a:lstStyle/>
                    <a:p>
                      <a:pPr algn="l">
                        <a:spcAft>
                          <a:spcPts val="300"/>
                        </a:spcAft>
                      </a:pPr>
                      <a:r>
                        <a:rPr lang="en-US" sz="1400" dirty="0">
                          <a:effectLst/>
                        </a:rPr>
                        <a:t>Coffee/tea break</a:t>
                      </a:r>
                      <a:endParaRPr lang="fr-FR" sz="1400" dirty="0">
                        <a:effectLst/>
                        <a:latin typeface="Calibri"/>
                        <a:ea typeface="Calibri"/>
                        <a:cs typeface="Times New Roman"/>
                      </a:endParaRPr>
                    </a:p>
                  </a:txBody>
                  <a:tcPr marL="67945" marR="67945" marT="0" marB="0">
                    <a:solidFill>
                      <a:srgbClr val="FDE9D9"/>
                    </a:solidFill>
                  </a:tcPr>
                </a:tc>
                <a:tc>
                  <a:txBody>
                    <a:bodyPr/>
                    <a:lstStyle/>
                    <a:p>
                      <a:pPr algn="ctr">
                        <a:spcAft>
                          <a:spcPts val="300"/>
                        </a:spcAft>
                      </a:pPr>
                      <a:r>
                        <a:rPr lang="en-US" sz="1400" dirty="0">
                          <a:effectLst/>
                        </a:rPr>
                        <a:t> </a:t>
                      </a:r>
                      <a:endParaRPr lang="fr-FR" sz="1400" dirty="0">
                        <a:effectLst/>
                        <a:latin typeface="Calibri"/>
                        <a:ea typeface="Calibri"/>
                        <a:cs typeface="Times New Roman"/>
                      </a:endParaRPr>
                    </a:p>
                  </a:txBody>
                  <a:tcPr marL="67945" marR="67945" marT="0" marB="0">
                    <a:solidFill>
                      <a:srgbClr val="FDE9D9"/>
                    </a:solidFill>
                  </a:tcPr>
                </a:tc>
                <a:tc>
                  <a:txBody>
                    <a:bodyPr/>
                    <a:lstStyle/>
                    <a:p>
                      <a:pPr algn="ctr">
                        <a:spcAft>
                          <a:spcPts val="300"/>
                        </a:spcAft>
                      </a:pPr>
                      <a:r>
                        <a:rPr lang="en-US" sz="1400" dirty="0">
                          <a:effectLst/>
                        </a:rPr>
                        <a:t> </a:t>
                      </a:r>
                      <a:endParaRPr lang="fr-FR" sz="1400" dirty="0">
                        <a:effectLst/>
                        <a:latin typeface="Calibri"/>
                        <a:ea typeface="Calibri"/>
                        <a:cs typeface="Times New Roman"/>
                      </a:endParaRPr>
                    </a:p>
                  </a:txBody>
                  <a:tcPr marL="67945" marR="67945" marT="0" marB="0">
                    <a:solidFill>
                      <a:srgbClr val="FDE9D9"/>
                    </a:solidFill>
                  </a:tcPr>
                </a:tc>
              </a:tr>
              <a:tr h="166088">
                <a:tc>
                  <a:txBody>
                    <a:bodyPr/>
                    <a:lstStyle/>
                    <a:p>
                      <a:pPr>
                        <a:spcAft>
                          <a:spcPts val="300"/>
                        </a:spcAft>
                      </a:pPr>
                      <a:r>
                        <a:rPr lang="en-US" sz="1400" dirty="0">
                          <a:effectLst/>
                        </a:rPr>
                        <a:t>16:00-17:00</a:t>
                      </a:r>
                      <a:endParaRPr lang="fr-FR" sz="1400" dirty="0">
                        <a:effectLst/>
                        <a:latin typeface="Calibri"/>
                        <a:ea typeface="Calibri"/>
                        <a:cs typeface="Times New Roman"/>
                      </a:endParaRPr>
                    </a:p>
                  </a:txBody>
                  <a:tcPr marL="67945" marR="67945" marT="0" marB="0">
                    <a:solidFill>
                      <a:srgbClr val="DAEEF3"/>
                    </a:solidFill>
                  </a:tcPr>
                </a:tc>
                <a:tc>
                  <a:txBody>
                    <a:bodyPr/>
                    <a:lstStyle/>
                    <a:p>
                      <a:pPr algn="l">
                        <a:spcAft>
                          <a:spcPts val="300"/>
                        </a:spcAft>
                      </a:pPr>
                      <a:r>
                        <a:rPr lang="en-US" sz="1400" dirty="0">
                          <a:effectLst/>
                        </a:rPr>
                        <a:t>Market Place (up to 5’ for each group)</a:t>
                      </a:r>
                      <a:endParaRPr lang="fr-FR" sz="1400" dirty="0">
                        <a:effectLst/>
                        <a:latin typeface="Calibri"/>
                        <a:ea typeface="Calibri"/>
                        <a:cs typeface="Times New Roman"/>
                      </a:endParaRPr>
                    </a:p>
                  </a:txBody>
                  <a:tcPr marL="67945" marR="67945" marT="0" marB="0">
                    <a:solidFill>
                      <a:srgbClr val="DAEEF3"/>
                    </a:solidFill>
                  </a:tcPr>
                </a:tc>
                <a:tc>
                  <a:txBody>
                    <a:bodyPr/>
                    <a:lstStyle/>
                    <a:p>
                      <a:pPr algn="ctr">
                        <a:spcAft>
                          <a:spcPts val="300"/>
                        </a:spcAft>
                      </a:pPr>
                      <a:r>
                        <a:rPr lang="en-US" sz="1400" dirty="0">
                          <a:effectLst/>
                        </a:rPr>
                        <a:t>von </a:t>
                      </a:r>
                      <a:r>
                        <a:rPr lang="en-US" sz="1400" dirty="0" err="1" smtClean="0">
                          <a:effectLst/>
                        </a:rPr>
                        <a:t>Bargen</a:t>
                      </a:r>
                      <a:r>
                        <a:rPr lang="en-US" sz="1400" dirty="0" smtClean="0">
                          <a:effectLst/>
                        </a:rPr>
                        <a:t> (WGCV)</a:t>
                      </a:r>
                      <a:endParaRPr lang="fr-FR" sz="1400" dirty="0">
                        <a:effectLst/>
                        <a:latin typeface="Calibri"/>
                        <a:ea typeface="Calibri"/>
                        <a:cs typeface="Times New Roman"/>
                      </a:endParaRPr>
                    </a:p>
                  </a:txBody>
                  <a:tcPr marL="67945" marR="67945" marT="0" marB="0">
                    <a:solidFill>
                      <a:srgbClr val="DAEEF3"/>
                    </a:solidFill>
                  </a:tcPr>
                </a:tc>
                <a:tc>
                  <a:txBody>
                    <a:bodyPr/>
                    <a:lstStyle/>
                    <a:p>
                      <a:pPr algn="ctr">
                        <a:spcAft>
                          <a:spcPts val="300"/>
                        </a:spcAft>
                      </a:pPr>
                      <a:r>
                        <a:rPr lang="en-US" sz="1400" dirty="0">
                          <a:effectLst/>
                        </a:rPr>
                        <a:t>All VCs </a:t>
                      </a:r>
                      <a:r>
                        <a:rPr lang="en-US" sz="1400" dirty="0" smtClean="0">
                          <a:effectLst/>
                        </a:rPr>
                        <a:t>&amp; </a:t>
                      </a:r>
                      <a:r>
                        <a:rPr lang="en-US" sz="1400" dirty="0">
                          <a:effectLst/>
                        </a:rPr>
                        <a:t>WGs on their selected issues</a:t>
                      </a:r>
                      <a:endParaRPr lang="fr-FR" sz="1400" dirty="0">
                        <a:effectLst/>
                        <a:latin typeface="Calibri"/>
                        <a:ea typeface="Calibri"/>
                        <a:cs typeface="Times New Roman"/>
                      </a:endParaRPr>
                    </a:p>
                  </a:txBody>
                  <a:tcPr marL="67945" marR="67945" marT="0" marB="0">
                    <a:solidFill>
                      <a:srgbClr val="DAEEF3"/>
                    </a:solidFill>
                  </a:tcPr>
                </a:tc>
              </a:tr>
            </a:tbl>
          </a:graphicData>
        </a:graphic>
      </p:graphicFrame>
      <p:sp>
        <p:nvSpPr>
          <p:cNvPr id="7" name="ZoneTexte 6"/>
          <p:cNvSpPr txBox="1"/>
          <p:nvPr/>
        </p:nvSpPr>
        <p:spPr>
          <a:xfrm>
            <a:off x="457200" y="4391563"/>
            <a:ext cx="8153400" cy="132343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285750" indent="-285750" algn="l" rtl="0" latinLnBrk="1" hangingPunct="0">
              <a:buFont typeface="Arial" panose="020B0604020202020204" pitchFamily="34" charset="0"/>
              <a:buChar char="•"/>
            </a:pPr>
            <a:r>
              <a:rPr kumimoji="0" lang="en-US" sz="1600" b="0" i="0" u="none" strike="noStrike" cap="none" spc="0" normalizeH="0" baseline="0" dirty="0" smtClean="0">
                <a:ln>
                  <a:noFill/>
                </a:ln>
                <a:solidFill>
                  <a:srgbClr val="002569"/>
                </a:solidFill>
                <a:effectLst/>
                <a:uFillTx/>
              </a:rPr>
              <a:t>In addition to the meeting report, the ACC-VC will present to the SIT TW </a:t>
            </a:r>
            <a:r>
              <a:rPr lang="en-US" sz="1600" dirty="0" smtClean="0"/>
              <a:t>recent</a:t>
            </a:r>
            <a:br>
              <a:rPr lang="en-US" sz="1600" dirty="0" smtClean="0"/>
            </a:br>
            <a:r>
              <a:rPr lang="en-US" sz="1600" dirty="0" smtClean="0"/>
              <a:t>information compiled by the SST-VC and GHRSST on the impact of a Multi-purpose</a:t>
            </a:r>
            <a:br>
              <a:rPr lang="en-US" sz="1600" dirty="0" smtClean="0"/>
            </a:br>
            <a:r>
              <a:rPr lang="en-US" sz="1600" dirty="0" smtClean="0"/>
              <a:t>Passive </a:t>
            </a:r>
            <a:r>
              <a:rPr lang="en-US" sz="1600" dirty="0"/>
              <a:t>Microwave Constellation</a:t>
            </a:r>
            <a:r>
              <a:rPr kumimoji="0" lang="en-US" sz="1600" b="0" i="0" u="none" strike="noStrike" cap="none" spc="0" normalizeH="0" baseline="0" dirty="0" smtClean="0">
                <a:ln>
                  <a:noFill/>
                </a:ln>
                <a:solidFill>
                  <a:srgbClr val="002569"/>
                </a:solidFill>
                <a:effectLst/>
                <a:uFillTx/>
              </a:rPr>
              <a:t> on operational analyses and forecasts.</a:t>
            </a:r>
          </a:p>
          <a:p>
            <a:pPr marL="285750" indent="-285750" algn="l" rtl="0" latinLnBrk="1" hangingPunct="0">
              <a:buFont typeface="Arial" panose="020B0604020202020204" pitchFamily="34" charset="0"/>
              <a:buChar char="•"/>
            </a:pPr>
            <a:r>
              <a:rPr lang="en-US" sz="1600" dirty="0" smtClean="0"/>
              <a:t>Also the LSI-VC will have several opportunities during the SIT TW to report</a:t>
            </a:r>
            <a:br>
              <a:rPr lang="en-US" sz="1600" dirty="0" smtClean="0"/>
            </a:br>
            <a:r>
              <a:rPr lang="en-US" sz="1600" dirty="0" smtClean="0"/>
              <a:t>on their activities (CARD4L, GEOGLAM requirements, etc.)</a:t>
            </a:r>
            <a:endParaRPr kumimoji="0" lang="en-US" sz="16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756279265"/>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sz="quarter" idx="10"/>
          </p:nvPr>
        </p:nvSpPr>
        <p:spPr/>
        <p:txBody>
          <a:bodyPr/>
          <a:lstStyle/>
          <a:p>
            <a:r>
              <a:rPr lang="en-US" dirty="0" smtClean="0"/>
              <a:t>The primary objective of this VC/WG Day is to contribute to a better knowledge and understanding between VCs and WGs</a:t>
            </a:r>
          </a:p>
          <a:p>
            <a:pPr lvl="1"/>
            <a:r>
              <a:rPr lang="en-US" dirty="0" smtClean="0"/>
              <a:t>It will be achieved through the conduct of the whole day in the “workshop style”</a:t>
            </a:r>
          </a:p>
          <a:p>
            <a:pPr lvl="1"/>
            <a:r>
              <a:rPr lang="en-US" dirty="0" smtClean="0"/>
              <a:t>It will also be achieved through direct interaction and networking during the coffee and lunch breaks</a:t>
            </a:r>
          </a:p>
          <a:p>
            <a:r>
              <a:rPr lang="en-US" dirty="0" smtClean="0"/>
              <a:t>The primary expected outcome is in the formulation of clear recommendations and action items that require SIT and/or CEOS Plenary decision</a:t>
            </a:r>
          </a:p>
          <a:p>
            <a:pPr lvl="1"/>
            <a:r>
              <a:rPr lang="en-US" dirty="0" smtClean="0"/>
              <a:t>I invite you to focus on outcomes that require and deserve SIT attention. In other words, if you expect or want something from SIT or CEOS Principals, then it is in your own best interests to make it clear and focus on what you want.</a:t>
            </a:r>
            <a:endParaRPr lang="en-US" dirty="0"/>
          </a:p>
        </p:txBody>
      </p:sp>
      <p:sp>
        <p:nvSpPr>
          <p:cNvPr id="7" name="Espace réservé du contenu 6"/>
          <p:cNvSpPr>
            <a:spLocks noGrp="1"/>
          </p:cNvSpPr>
          <p:nvPr>
            <p:ph sz="quarter" idx="11"/>
          </p:nvPr>
        </p:nvSpPr>
        <p:spPr/>
        <p:txBody>
          <a:bodyPr/>
          <a:lstStyle/>
          <a:p>
            <a:r>
              <a:rPr lang="en-US" dirty="0" smtClean="0"/>
              <a:t>VC/WG Day Objectives</a:t>
            </a:r>
            <a:endParaRPr lang="en-US" dirty="0"/>
          </a:p>
        </p:txBody>
      </p:sp>
      <p:sp>
        <p:nvSpPr>
          <p:cNvPr id="10" name="Slide Number Placeholder 2"/>
          <p:cNvSpPr>
            <a:spLocks noGrp="1"/>
          </p:cNvSpPr>
          <p:nvPr>
            <p:ph type="sldNum" sz="quarter" idx="2"/>
          </p:nvPr>
        </p:nvSpPr>
        <p:spPr>
          <a:xfrm>
            <a:off x="8763000" y="6629400"/>
            <a:ext cx="304800" cy="187285"/>
          </a:xfrm>
        </p:spPr>
        <p:txBody>
          <a:bodyPr/>
          <a:lstStyle/>
          <a:p>
            <a:pPr lvl="0"/>
            <a:fld id="{86CB4B4D-7CA3-9044-876B-883B54F8677D}" type="slidenum">
              <a:rPr lang="uk-UA" smtClean="0"/>
              <a:t>4</a:t>
            </a:fld>
            <a:endParaRPr lang="uk-UA" dirty="0"/>
          </a:p>
        </p:txBody>
      </p:sp>
    </p:spTree>
    <p:extLst>
      <p:ext uri="{BB962C8B-B14F-4D97-AF65-F5344CB8AC3E}">
        <p14:creationId xmlns:p14="http://schemas.microsoft.com/office/powerpoint/2010/main" val="1969566443"/>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9172</TotalTime>
  <Words>456</Words>
  <Application>Microsoft Office PowerPoint</Application>
  <PresentationFormat>Affichage à l'écran (4:3)</PresentationFormat>
  <Paragraphs>61</Paragraphs>
  <Slides>4</Slides>
  <Notes>0</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Default</vt:lpstr>
      <vt:lpstr>Introduction to the VC-WG Day</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Fellous Jean Louis (COSPAR)</cp:lastModifiedBy>
  <cp:revision>119</cp:revision>
  <dcterms:modified xsi:type="dcterms:W3CDTF">2016-09-06T16:10:55Z</dcterms:modified>
</cp:coreProperties>
</file>