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1" r:id="rId2"/>
    <p:sldId id="297" r:id="rId3"/>
    <p:sldId id="298" r:id="rId4"/>
    <p:sldId id="299" r:id="rId5"/>
    <p:sldId id="300" r:id="rId6"/>
    <p:sldId id="301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02" r:id="rId16"/>
    <p:sldId id="303" r:id="rId17"/>
    <p:sldId id="304" r:id="rId18"/>
    <p:sldId id="305" r:id="rId19"/>
  </p:sldIdLst>
  <p:sldSz cx="9144000" cy="6858000" type="screen4x3"/>
  <p:notesSz cx="9144000" cy="6858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0000"/>
    <a:srgbClr val="005700"/>
    <a:srgbClr val="006500"/>
    <a:srgbClr val="0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43" autoAdjust="0"/>
  </p:normalViewPr>
  <p:slideViewPr>
    <p:cSldViewPr>
      <p:cViewPr varScale="1">
        <p:scale>
          <a:sx n="68" d="100"/>
          <a:sy n="68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9694-B06C-C04A-A793-57B40F06096A}" type="datetimeFigureOut">
              <a:rPr lang="en-US" smtClean="0"/>
              <a:t>15/09/16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C4E23-9C0A-404F-BA13-023EFDB7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os.org/ourwork/other-ceos-activities/sustainable-development-goal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rveymonkey.com/r/ceos-info-system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16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Actions &amp; Conclusions</a:t>
            </a:r>
            <a:br>
              <a:rPr lang="en-US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(what you should have thought we agreed)</a:t>
            </a:r>
            <a:endParaRPr sz="4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Stephen Briggs, ESA SIT Chair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#32 &amp; 33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 Technical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Oxford, UK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-15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0527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295400"/>
            <a:ext cx="8493642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AU" dirty="0" smtClean="0"/>
              <a:t>GEO updates from GEOSEC and our CEO and SIT Chair</a:t>
            </a:r>
          </a:p>
          <a:p>
            <a:endParaRPr lang="en-AU" dirty="0" smtClean="0"/>
          </a:p>
          <a:p>
            <a:r>
              <a:rPr lang="en-AU" dirty="0" smtClean="0"/>
              <a:t>Re our PB engagement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sz="1800" dirty="0"/>
              <a:t>CEOS has re-nominated for next three years, using existing names for Principal and </a:t>
            </a:r>
            <a:r>
              <a:rPr lang="en-AU" sz="1800" dirty="0" smtClean="0"/>
              <a:t>Alternates</a:t>
            </a:r>
            <a:endParaRPr lang="en-AU" sz="1800" dirty="0"/>
          </a:p>
          <a:p>
            <a:pPr lvl="1" rtl="0" fontAlgn="base">
              <a:buFont typeface=".AppleSystemUIFont" charset="0"/>
              <a:buChar char="-"/>
            </a:pPr>
            <a:r>
              <a:rPr lang="en-AU" sz="1800" dirty="0"/>
              <a:t>We will ‘update’ the details of our PB representatives consistent with internal protocols, e.g. SIT Chair transitions, CEO transitions, SEC </a:t>
            </a:r>
            <a:r>
              <a:rPr lang="en-AU" sz="1800" dirty="0" smtClean="0"/>
              <a:t>processes</a:t>
            </a:r>
            <a:endParaRPr lang="en-AU" sz="1800" dirty="0"/>
          </a:p>
          <a:p>
            <a:pPr lvl="1" rtl="0" fontAlgn="base">
              <a:buFont typeface=".AppleSystemUIFont" charset="0"/>
              <a:buChar char="-"/>
            </a:pPr>
            <a:r>
              <a:rPr lang="en-AU" sz="1800" dirty="0"/>
              <a:t>Principal CEOS PB Rep will be duty of SIT Chair, consistent with SIT Chair </a:t>
            </a:r>
            <a:r>
              <a:rPr lang="en-AU" sz="1800" dirty="0" err="1" smtClean="0"/>
              <a:t>ToR</a:t>
            </a:r>
            <a:endParaRPr lang="en-AU" b="1" dirty="0" smtClean="0"/>
          </a:p>
          <a:p>
            <a:endParaRPr lang="en-AU" dirty="0" smtClean="0"/>
          </a:p>
          <a:p>
            <a:r>
              <a:rPr lang="en-AU" dirty="0" smtClean="0"/>
              <a:t>Noted re-framing of GEO approach and priorities</a:t>
            </a:r>
          </a:p>
          <a:p>
            <a:endParaRPr lang="en-AU" dirty="0"/>
          </a:p>
          <a:p>
            <a:r>
              <a:rPr lang="en-AU" dirty="0" smtClean="0"/>
              <a:t>GEO Plenary prep agreed</a:t>
            </a:r>
          </a:p>
          <a:p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339451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GEO engagement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09448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447800"/>
            <a:ext cx="8493642" cy="4724400"/>
          </a:xfrm>
        </p:spPr>
        <p:txBody>
          <a:bodyPr/>
          <a:lstStyle/>
          <a:p>
            <a:r>
              <a:rPr lang="en-AU" dirty="0" smtClean="0"/>
              <a:t>Global Data Flows study affirms many of the messages emerging from the FDA work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Importance of ARD stressed by user countries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CEOS Data Cube good example</a:t>
            </a:r>
          </a:p>
          <a:p>
            <a:pPr lvl="1"/>
            <a:endParaRPr lang="en-AU" dirty="0"/>
          </a:p>
          <a:p>
            <a:r>
              <a:rPr lang="en-AU" b="1" dirty="0" smtClean="0"/>
              <a:t>SDCG to write to several CEOS agencies on global coverage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JAXA/JERS-1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CONAE/SAOCOM-1A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CNES/SPOT archive</a:t>
            </a:r>
          </a:p>
          <a:p>
            <a:endParaRPr lang="en-AU" dirty="0" smtClean="0"/>
          </a:p>
          <a:p>
            <a:r>
              <a:rPr lang="en-AU" dirty="0" smtClean="0"/>
              <a:t>SDCG Sec has no forward operating budget as of Plenary – </a:t>
            </a:r>
            <a:r>
              <a:rPr lang="en-AU" b="1" dirty="0" smtClean="0"/>
              <a:t>asked to raise at CEOS Plenary</a:t>
            </a:r>
          </a:p>
          <a:p>
            <a:endParaRPr lang="en-AU" b="1" dirty="0" smtClean="0"/>
          </a:p>
          <a:p>
            <a:r>
              <a:rPr lang="en-AU" dirty="0" smtClean="0"/>
              <a:t>SDCG to seek clarity on risks to GFOI Office continuity</a:t>
            </a:r>
          </a:p>
          <a:p>
            <a:endParaRPr lang="en-AU" dirty="0" smtClean="0"/>
          </a:p>
          <a:p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109420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GFOI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7814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447800"/>
            <a:ext cx="8493642" cy="4724400"/>
          </a:xfrm>
        </p:spPr>
        <p:txBody>
          <a:bodyPr/>
          <a:lstStyle/>
          <a:p>
            <a:r>
              <a:rPr lang="en-AU" dirty="0" smtClean="0"/>
              <a:t>New organisational framework</a:t>
            </a:r>
          </a:p>
          <a:p>
            <a:r>
              <a:rPr lang="en-AU" dirty="0" smtClean="0"/>
              <a:t>Review </a:t>
            </a:r>
            <a:r>
              <a:rPr lang="en-AU" dirty="0" smtClean="0"/>
              <a:t>of EO data requirements – MGD-style approach</a:t>
            </a:r>
          </a:p>
          <a:p>
            <a:r>
              <a:rPr lang="en-AU" dirty="0" smtClean="0"/>
              <a:t>Future commercial sector engagement needed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Pilots going well</a:t>
            </a:r>
          </a:p>
          <a:p>
            <a:r>
              <a:rPr lang="en-AU" dirty="0" smtClean="0"/>
              <a:t>RO demo ongoing, with WB participation</a:t>
            </a:r>
          </a:p>
          <a:p>
            <a:r>
              <a:rPr lang="en-AU" dirty="0" smtClean="0"/>
              <a:t>Glossy report for 2017</a:t>
            </a:r>
          </a:p>
          <a:p>
            <a:r>
              <a:rPr lang="en-AU" dirty="0" smtClean="0"/>
              <a:t>Engaging with GEO-DARMA</a:t>
            </a:r>
          </a:p>
          <a:p>
            <a:endParaRPr lang="en-AU" dirty="0" smtClean="0"/>
          </a:p>
          <a:p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494622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GEOGLAM   &amp;    Disasters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3299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447800"/>
            <a:ext cx="8493642" cy="4724400"/>
          </a:xfrm>
        </p:spPr>
        <p:txBody>
          <a:bodyPr/>
          <a:lstStyle/>
          <a:p>
            <a:r>
              <a:rPr lang="en-AU" dirty="0"/>
              <a:t>R</a:t>
            </a:r>
            <a:r>
              <a:rPr lang="en-AU" dirty="0" smtClean="0"/>
              <a:t>eorganisation </a:t>
            </a:r>
            <a:r>
              <a:rPr lang="en-AU" dirty="0" smtClean="0"/>
              <a:t>of GEO Water SBA </a:t>
            </a:r>
            <a:r>
              <a:rPr lang="en-AU" dirty="0" smtClean="0"/>
              <a:t>activities, (GEOGLOWS)</a:t>
            </a:r>
            <a:endParaRPr lang="en-AU" dirty="0" smtClean="0"/>
          </a:p>
          <a:p>
            <a:r>
              <a:rPr lang="en-AU" dirty="0" smtClean="0"/>
              <a:t>New </a:t>
            </a:r>
            <a:r>
              <a:rPr lang="en-AU" dirty="0" err="1" smtClean="0"/>
              <a:t>CoP</a:t>
            </a:r>
            <a:r>
              <a:rPr lang="en-AU" dirty="0" smtClean="0"/>
              <a:t> on </a:t>
            </a:r>
            <a:r>
              <a:rPr lang="en-AU" dirty="0" smtClean="0"/>
              <a:t>Water Quality </a:t>
            </a:r>
            <a:r>
              <a:rPr lang="en-AU" dirty="0" smtClean="0"/>
              <a:t>- </a:t>
            </a:r>
            <a:r>
              <a:rPr lang="en-AU" dirty="0" err="1" smtClean="0"/>
              <a:t>AquaWatch</a:t>
            </a:r>
            <a:endParaRPr lang="en-AU" dirty="0" smtClean="0"/>
          </a:p>
          <a:p>
            <a:r>
              <a:rPr lang="en-AU" dirty="0" smtClean="0"/>
              <a:t>WSIST </a:t>
            </a:r>
            <a:r>
              <a:rPr lang="en-AU" dirty="0" smtClean="0"/>
              <a:t>Feasibility Study </a:t>
            </a:r>
            <a:r>
              <a:rPr lang="en-AU" dirty="0" smtClean="0"/>
              <a:t>near conclusion </a:t>
            </a:r>
            <a:r>
              <a:rPr lang="en-AU" dirty="0" smtClean="0"/>
              <a:t>– </a:t>
            </a:r>
            <a:r>
              <a:rPr lang="en-AU" b="1" dirty="0" smtClean="0"/>
              <a:t>final report to</a:t>
            </a:r>
            <a:r>
              <a:rPr lang="en-AU" b="1" dirty="0" smtClean="0"/>
              <a:t> </a:t>
            </a:r>
            <a:r>
              <a:rPr lang="en-AU" b="1" dirty="0" smtClean="0"/>
              <a:t>Plenary</a:t>
            </a:r>
          </a:p>
          <a:p>
            <a:r>
              <a:rPr lang="en-AU" dirty="0" smtClean="0"/>
              <a:t>Hyperspectral Water Quality task underway (A Dekker)</a:t>
            </a:r>
            <a:r>
              <a:rPr lang="en-AU" b="1" dirty="0" smtClean="0"/>
              <a:t> and asked to report by SIT-</a:t>
            </a:r>
            <a:r>
              <a:rPr lang="en-AU" b="1" dirty="0" smtClean="0"/>
              <a:t>32 (?)</a:t>
            </a:r>
            <a:endParaRPr lang="en-AU" b="1" dirty="0" smtClean="0"/>
          </a:p>
          <a:p>
            <a:r>
              <a:rPr lang="en-AU" dirty="0" smtClean="0"/>
              <a:t>Other tasks may be based on </a:t>
            </a:r>
            <a:r>
              <a:rPr lang="en-AU" dirty="0" smtClean="0"/>
              <a:t>2015-2017 GEO </a:t>
            </a:r>
            <a:r>
              <a:rPr lang="en-AU" dirty="0" smtClean="0"/>
              <a:t>WP tasks – CEOS may need to revisit </a:t>
            </a:r>
            <a:endParaRPr lang="en-AU" dirty="0" smtClean="0"/>
          </a:p>
          <a:p>
            <a:r>
              <a:rPr lang="en-AU" dirty="0" smtClean="0"/>
              <a:t>GEOGLOWS </a:t>
            </a:r>
            <a:r>
              <a:rPr lang="en-AU" dirty="0" smtClean="0"/>
              <a:t>aims to provide effective coordination framework for </a:t>
            </a:r>
            <a:r>
              <a:rPr lang="en-AU" dirty="0"/>
              <a:t>w</a:t>
            </a:r>
            <a:r>
              <a:rPr lang="en-AU" dirty="0" smtClean="0"/>
              <a:t>ater activities</a:t>
            </a:r>
            <a:r>
              <a:rPr lang="en-AU" dirty="0" smtClean="0"/>
              <a:t>, requirements, observations</a:t>
            </a:r>
            <a:r>
              <a:rPr lang="is-IS" dirty="0" smtClean="0"/>
              <a:t>… will take some time to coalesce. </a:t>
            </a:r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118557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Water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228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54665" y="1447800"/>
            <a:ext cx="8493642" cy="4724400"/>
          </a:xfrm>
        </p:spPr>
        <p:txBody>
          <a:bodyPr/>
          <a:lstStyle/>
          <a:p>
            <a:r>
              <a:rPr lang="en-AU" dirty="0" smtClean="0"/>
              <a:t>Focus on 5-7 VC/WG initiatives</a:t>
            </a:r>
          </a:p>
          <a:p>
            <a:pPr lvl="1">
              <a:buFont typeface=".AppleSystemUIFont" charset="0"/>
              <a:buChar char="-"/>
            </a:pPr>
            <a:r>
              <a:rPr lang="en-AU" sz="1600" dirty="0" smtClean="0"/>
              <a:t>ACC GHG Constellation Paper</a:t>
            </a:r>
          </a:p>
          <a:p>
            <a:pPr lvl="1">
              <a:buFont typeface=".AppleSystemUIFont" charset="0"/>
              <a:buChar char="-"/>
            </a:pPr>
            <a:r>
              <a:rPr lang="en-AU" sz="1600" dirty="0" err="1" smtClean="0"/>
              <a:t>WGClimate</a:t>
            </a:r>
            <a:r>
              <a:rPr lang="en-AU" sz="1600" dirty="0" smtClean="0"/>
              <a:t> Carbon gap analysis (ECVI)</a:t>
            </a:r>
          </a:p>
          <a:p>
            <a:pPr lvl="1">
              <a:buFont typeface=".AppleSystemUIFont" charset="0"/>
              <a:buChar char="-"/>
            </a:pPr>
            <a:r>
              <a:rPr lang="en-AU" sz="1600" dirty="0" smtClean="0"/>
              <a:t>WGISS portal</a:t>
            </a:r>
          </a:p>
          <a:p>
            <a:pPr lvl="1">
              <a:buFont typeface=".AppleSystemUIFont" charset="0"/>
              <a:buChar char="-"/>
            </a:pPr>
            <a:r>
              <a:rPr lang="en-AU" sz="1600" dirty="0" smtClean="0"/>
              <a:t>WGCV actions</a:t>
            </a:r>
          </a:p>
          <a:p>
            <a:pPr lvl="1">
              <a:buFont typeface=".AppleSystemUIFont" charset="0"/>
              <a:buChar char="-"/>
            </a:pPr>
            <a:r>
              <a:rPr lang="en-AU" sz="1600" dirty="0" smtClean="0"/>
              <a:t>NASA biomass </a:t>
            </a:r>
            <a:r>
              <a:rPr lang="en-AU" sz="1600" dirty="0" err="1" smtClean="0"/>
              <a:t>cal</a:t>
            </a:r>
            <a:r>
              <a:rPr lang="en-AU" sz="1600" dirty="0" smtClean="0"/>
              <a:t>/</a:t>
            </a:r>
            <a:r>
              <a:rPr lang="en-AU" sz="1600" dirty="0" err="1" smtClean="0"/>
              <a:t>val</a:t>
            </a:r>
            <a:r>
              <a:rPr lang="en-AU" sz="1600" dirty="0" smtClean="0"/>
              <a:t> </a:t>
            </a:r>
            <a:r>
              <a:rPr lang="en-AU" sz="1600" dirty="0" smtClean="0"/>
              <a:t>and products</a:t>
            </a:r>
          </a:p>
          <a:p>
            <a:pPr lvl="1">
              <a:buFont typeface=".AppleSystemUIFont" charset="0"/>
              <a:buChar char="-"/>
            </a:pPr>
            <a:r>
              <a:rPr lang="en-AU" sz="1600" dirty="0" smtClean="0"/>
              <a:t>JAXA IPCC TFI engagement</a:t>
            </a:r>
            <a:endParaRPr lang="en-AU" dirty="0" smtClean="0"/>
          </a:p>
          <a:p>
            <a:r>
              <a:rPr lang="en-AU" dirty="0" smtClean="0"/>
              <a:t>Prototypes for cross-cutting aspects</a:t>
            </a:r>
          </a:p>
          <a:p>
            <a:r>
              <a:rPr lang="en-AU" dirty="0" smtClean="0"/>
              <a:t>Continue with GEO Carbon </a:t>
            </a:r>
            <a:r>
              <a:rPr lang="en-AU" dirty="0" smtClean="0"/>
              <a:t>initiative</a:t>
            </a:r>
            <a:r>
              <a:rPr lang="en-AU" dirty="0" smtClean="0"/>
              <a:t> </a:t>
            </a:r>
            <a:r>
              <a:rPr lang="en-AU" dirty="0" smtClean="0"/>
              <a:t>engagement, mapping agency level projects onto Carbon actions</a:t>
            </a:r>
          </a:p>
          <a:p>
            <a:r>
              <a:rPr lang="en-AU" b="1" dirty="0" smtClean="0"/>
              <a:t>Plan for a 2-yearly CEOS Carbon Workshop</a:t>
            </a:r>
          </a:p>
          <a:p>
            <a:r>
              <a:rPr lang="en-AU" b="1" dirty="0" smtClean="0"/>
              <a:t>Plenary to agree on overall approach – update 2017, review 2018</a:t>
            </a:r>
          </a:p>
          <a:p>
            <a:r>
              <a:rPr lang="en-AU" b="1" dirty="0" smtClean="0"/>
              <a:t>Plenary to comment on individual initiatives</a:t>
            </a:r>
          </a:p>
          <a:p>
            <a:r>
              <a:rPr lang="en-AU" b="1" dirty="0" smtClean="0"/>
              <a:t>CEOS-CGMS CO</a:t>
            </a:r>
            <a:r>
              <a:rPr lang="en-AU" b="1" baseline="-25000" dirty="0" smtClean="0"/>
              <a:t>2</a:t>
            </a:r>
            <a:r>
              <a:rPr lang="en-AU" b="1" dirty="0" smtClean="0"/>
              <a:t> coordination – confirm at Plenary to write to CGMS noting ACC-VC efforts and invitation to </a:t>
            </a:r>
            <a:r>
              <a:rPr lang="en-AU" b="1" dirty="0" smtClean="0"/>
              <a:t>augment</a:t>
            </a:r>
            <a:endParaRPr lang="en-AU" b="1" dirty="0" smtClean="0"/>
          </a:p>
          <a:p>
            <a:endParaRPr lang="en-AU" b="1" dirty="0" smtClean="0"/>
          </a:p>
          <a:p>
            <a:endParaRPr lang="is-IS" dirty="0" smtClean="0"/>
          </a:p>
          <a:p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143564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Carbon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06548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493642" cy="4724400"/>
          </a:xfrm>
        </p:spPr>
        <p:txBody>
          <a:bodyPr/>
          <a:lstStyle/>
          <a:p>
            <a:r>
              <a:rPr lang="en-AU" dirty="0" smtClean="0"/>
              <a:t>SIT-31 decision: </a:t>
            </a:r>
            <a:r>
              <a:rPr lang="en-AU" i="1" dirty="0" smtClean="0"/>
              <a:t>CEOS </a:t>
            </a:r>
            <a:r>
              <a:rPr lang="en-AU" i="1" dirty="0"/>
              <a:t>way forward on the UNSDGs will be undertaken in conjunction with GEO &amp; UN-GGIM, supplemented by a top-down dialogue with relevant UN Agencies and with individual CEOS Agencies making connections within their governments</a:t>
            </a:r>
            <a:r>
              <a:rPr lang="en-AU" i="1" dirty="0" smtClean="0"/>
              <a:t>.’</a:t>
            </a:r>
          </a:p>
          <a:p>
            <a:pPr>
              <a:buFont typeface="Arial" charset="0"/>
              <a:buChar char="•"/>
            </a:pPr>
            <a:r>
              <a:rPr lang="en-US" b="1" dirty="0" err="1" smtClean="0"/>
              <a:t>Formalise</a:t>
            </a:r>
            <a:r>
              <a:rPr lang="en-US" b="1" dirty="0" smtClean="0"/>
              <a:t> </a:t>
            </a:r>
            <a:r>
              <a:rPr lang="en-US" b="1" dirty="0"/>
              <a:t>coordination of SDG-specific activities into a new CEOS Ad-Hoc team </a:t>
            </a:r>
            <a:r>
              <a:rPr lang="en-US" b="1" dirty="0" smtClean="0"/>
              <a:t>(CSIRO volunteer to lead) </a:t>
            </a:r>
            <a:r>
              <a:rPr lang="en-US" dirty="0" smtClean="0"/>
              <a:t>to</a:t>
            </a:r>
            <a:r>
              <a:rPr lang="en-US" dirty="0"/>
              <a:t>:</a:t>
            </a:r>
          </a:p>
          <a:p>
            <a:pPr lvl="1">
              <a:buFont typeface=".AppleSystemUIFont" charset="0"/>
              <a:buChar char="-"/>
            </a:pPr>
            <a:r>
              <a:rPr lang="en-US" b="1" dirty="0"/>
              <a:t>Interact </a:t>
            </a:r>
            <a:r>
              <a:rPr lang="en-US" b="1" dirty="0" smtClean="0"/>
              <a:t>with </a:t>
            </a:r>
            <a:r>
              <a:rPr lang="en-US" b="1" dirty="0"/>
              <a:t>and </a:t>
            </a:r>
            <a:r>
              <a:rPr lang="en-US" b="1" dirty="0" smtClean="0"/>
              <a:t>support </a:t>
            </a:r>
            <a:r>
              <a:rPr lang="en-US" b="1" dirty="0"/>
              <a:t>GEO </a:t>
            </a:r>
            <a:r>
              <a:rPr lang="en-US" dirty="0" smtClean="0"/>
              <a:t>activity on SDGs in advance of GEO-XIII (i.e. complete with a month)</a:t>
            </a:r>
            <a:r>
              <a:rPr lang="en-US" dirty="0" smtClean="0"/>
              <a:t> </a:t>
            </a:r>
            <a:endParaRPr lang="en-US" dirty="0"/>
          </a:p>
          <a:p>
            <a:pPr lvl="1">
              <a:buFont typeface=".AppleSystemUIFont" charset="0"/>
              <a:buChar char="-"/>
            </a:pPr>
            <a:r>
              <a:rPr lang="en-US" dirty="0"/>
              <a:t>Coordinate:</a:t>
            </a:r>
          </a:p>
          <a:p>
            <a:pPr lvl="2"/>
            <a:r>
              <a:rPr lang="en-US" sz="1400" dirty="0"/>
              <a:t>Development of a small CEOS brochure </a:t>
            </a:r>
            <a:r>
              <a:rPr lang="en-US" sz="1400" dirty="0" smtClean="0"/>
              <a:t>Updates </a:t>
            </a:r>
            <a:r>
              <a:rPr lang="en-US" sz="1400" dirty="0"/>
              <a:t>on the dedicated webpage for SDGs on the CEOS website </a:t>
            </a:r>
            <a:r>
              <a:rPr lang="en-US" sz="1400" dirty="0" smtClean="0"/>
              <a:t>(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://ceos.org/ourwork/other-ceos-activities/sustainable-development-goals/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Actions for GEO Plenary (exhibition, and any GI-18 side meetings)</a:t>
            </a:r>
          </a:p>
          <a:p>
            <a:pPr lvl="2"/>
            <a:r>
              <a:rPr lang="en-US" sz="1400" dirty="0"/>
              <a:t>CEOS participation in key international SDG-related meetings e.g. </a:t>
            </a:r>
            <a:r>
              <a:rPr lang="en-AU" sz="1400" dirty="0"/>
              <a:t>ISRSE (SA, 2017)</a:t>
            </a:r>
            <a:endParaRPr lang="en-US" sz="1400" dirty="0"/>
          </a:p>
          <a:p>
            <a:pPr lvl="2"/>
            <a:r>
              <a:rPr lang="en-US" sz="1400" dirty="0"/>
              <a:t>Liaison w. </a:t>
            </a:r>
            <a:r>
              <a:rPr lang="en-US" sz="1400" dirty="0" err="1"/>
              <a:t>WGCapD</a:t>
            </a:r>
            <a:r>
              <a:rPr lang="en-US" sz="1400" dirty="0"/>
              <a:t> around future workshops on EO and monitoring of SDGs, guidance on the use of EO for official statistics, etc.</a:t>
            </a:r>
          </a:p>
          <a:p>
            <a:pPr lvl="2"/>
            <a:r>
              <a:rPr lang="en-US" sz="1400" dirty="0"/>
              <a:t>Engagement as needed with key UN agencies or other players (</a:t>
            </a:r>
            <a:r>
              <a:rPr lang="en-US" sz="1400" dirty="0" err="1"/>
              <a:t>eg</a:t>
            </a:r>
            <a:r>
              <a:rPr lang="en-US" sz="1400" dirty="0"/>
              <a:t> World Bank, etc.)</a:t>
            </a:r>
            <a:endParaRPr lang="en-AU" sz="1400" dirty="0"/>
          </a:p>
          <a:p>
            <a:endParaRPr lang="en-AU" b="1" dirty="0" smtClean="0"/>
          </a:p>
          <a:p>
            <a:endParaRPr lang="is-IS" dirty="0" smtClean="0"/>
          </a:p>
          <a:p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118718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SDGs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926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493642" cy="4724400"/>
          </a:xfrm>
        </p:spPr>
        <p:txBody>
          <a:bodyPr/>
          <a:lstStyle/>
          <a:p>
            <a:pPr rtl="0" fontAlgn="base"/>
            <a:r>
              <a:rPr lang="en-AU" dirty="0" smtClean="0"/>
              <a:t>Main topics: </a:t>
            </a:r>
            <a:r>
              <a:rPr lang="en-AU" dirty="0"/>
              <a:t>Harmonizing Cal/Val activities</a:t>
            </a:r>
            <a:r>
              <a:rPr lang="en-AU" dirty="0" smtClean="0"/>
              <a:t>; INSITU-OCR; Connected </a:t>
            </a:r>
            <a:r>
              <a:rPr lang="en-AU" dirty="0"/>
              <a:t>Data Assets and coordination of data exchange</a:t>
            </a:r>
            <a:r>
              <a:rPr lang="en-AU" dirty="0" smtClean="0"/>
              <a:t>; WGISS </a:t>
            </a:r>
            <a:r>
              <a:rPr lang="en-AU" dirty="0"/>
              <a:t>Interoperability Standards Architecture; </a:t>
            </a:r>
            <a:r>
              <a:rPr lang="en-AU" dirty="0" smtClean="0"/>
              <a:t>and The </a:t>
            </a:r>
            <a:r>
              <a:rPr lang="en-AU" dirty="0"/>
              <a:t>VC-WG </a:t>
            </a:r>
            <a:r>
              <a:rPr lang="en-AU" dirty="0" smtClean="0"/>
              <a:t>marketplace</a:t>
            </a:r>
          </a:p>
          <a:p>
            <a:pPr rtl="0" fontAlgn="base"/>
            <a:endParaRPr lang="en-AU" dirty="0" smtClean="0"/>
          </a:p>
          <a:p>
            <a:r>
              <a:rPr lang="en-AU" b="1" dirty="0"/>
              <a:t>Passive Microwave Radiometers (PMW) for </a:t>
            </a:r>
            <a:r>
              <a:rPr lang="en-AU" b="1" dirty="0" smtClean="0"/>
              <a:t>SST gap analysis recommendations to be put to </a:t>
            </a:r>
            <a:r>
              <a:rPr lang="en-AU" b="1" dirty="0" smtClean="0"/>
              <a:t>Plenary</a:t>
            </a:r>
          </a:p>
          <a:p>
            <a:endParaRPr lang="en-AU" b="1" dirty="0" smtClean="0"/>
          </a:p>
          <a:p>
            <a:r>
              <a:rPr lang="en-AU" dirty="0" smtClean="0"/>
              <a:t>On idea of a Polar Observations VC it was agreed that PSTG well covers the core </a:t>
            </a:r>
            <a:r>
              <a:rPr lang="en-AU" dirty="0" smtClean="0"/>
              <a:t>issues. </a:t>
            </a:r>
            <a:r>
              <a:rPr lang="en-AU" b="1" dirty="0" smtClean="0"/>
              <a:t>CEOS </a:t>
            </a:r>
            <a:r>
              <a:rPr lang="en-AU" b="1" dirty="0" smtClean="0"/>
              <a:t>discussion to be communicated to PSTG with VC Process </a:t>
            </a:r>
            <a:r>
              <a:rPr lang="en-AU" b="1" dirty="0" smtClean="0"/>
              <a:t>Paper</a:t>
            </a:r>
          </a:p>
          <a:p>
            <a:endParaRPr lang="is-IS" b="1" dirty="0" smtClean="0"/>
          </a:p>
          <a:p>
            <a:r>
              <a:rPr lang="en-AU" b="1" dirty="0" smtClean="0"/>
              <a:t>Ask PSTG to confirm coordination of passive </a:t>
            </a:r>
            <a:r>
              <a:rPr lang="en-AU" b="1" dirty="0"/>
              <a:t>microwave observations of polar </a:t>
            </a:r>
            <a:r>
              <a:rPr lang="en-AU" b="1" dirty="0" smtClean="0"/>
              <a:t>ice</a:t>
            </a:r>
          </a:p>
          <a:p>
            <a:endParaRPr lang="en-AU" b="1" dirty="0"/>
          </a:p>
          <a:p>
            <a:r>
              <a:rPr lang="en-AU" b="1" dirty="0" smtClean="0"/>
              <a:t>Ocean VCs will review the COVERAGE proposal and liaise with the team to bring an update to SIT-32 (perhaps a Plenary session)</a:t>
            </a:r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27821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VC/WG Issues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729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54665" y="1447800"/>
            <a:ext cx="8493642" cy="4724400"/>
          </a:xfrm>
        </p:spPr>
        <p:txBody>
          <a:bodyPr/>
          <a:lstStyle/>
          <a:p>
            <a:r>
              <a:rPr lang="en-AU" dirty="0" smtClean="0"/>
              <a:t>GCOS IP (</a:t>
            </a:r>
            <a:r>
              <a:rPr lang="en-AU" dirty="0" err="1" smtClean="0"/>
              <a:t>inc</a:t>
            </a:r>
            <a:r>
              <a:rPr lang="en-AU" dirty="0" smtClean="0"/>
              <a:t> Satellite Supplement) ready for COP-22</a:t>
            </a:r>
          </a:p>
          <a:p>
            <a:r>
              <a:rPr lang="en-AU" b="1" dirty="0" err="1" smtClean="0"/>
              <a:t>WGClimate</a:t>
            </a:r>
            <a:r>
              <a:rPr lang="en-AU" b="1" dirty="0" smtClean="0"/>
              <a:t> to prepare reviewed SBSTA statement for COP-22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Poster materials also</a:t>
            </a:r>
          </a:p>
          <a:p>
            <a:r>
              <a:rPr lang="en-AU" dirty="0" smtClean="0"/>
              <a:t>Side events: REDD+, </a:t>
            </a:r>
            <a:r>
              <a:rPr lang="en-AU" dirty="0" err="1" smtClean="0"/>
              <a:t>EarthInfo</a:t>
            </a:r>
            <a:r>
              <a:rPr lang="en-AU" dirty="0" smtClean="0"/>
              <a:t> Day, Space </a:t>
            </a:r>
            <a:r>
              <a:rPr lang="en-AU" dirty="0" smtClean="0"/>
              <a:t>Agency </a:t>
            </a:r>
            <a:r>
              <a:rPr lang="en-AU" dirty="0" smtClean="0"/>
              <a:t>heads</a:t>
            </a:r>
          </a:p>
          <a:p>
            <a:r>
              <a:rPr lang="en-AU" dirty="0" smtClean="0"/>
              <a:t>Space </a:t>
            </a:r>
            <a:r>
              <a:rPr lang="en-AU" dirty="0"/>
              <a:t>A</a:t>
            </a:r>
            <a:r>
              <a:rPr lang="en-AU" dirty="0" smtClean="0"/>
              <a:t>gency </a:t>
            </a:r>
            <a:r>
              <a:rPr lang="en-AU" dirty="0" smtClean="0"/>
              <a:t>response in planning for COP-23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b="1" dirty="0" smtClean="0"/>
          </a:p>
          <a:p>
            <a:endParaRPr lang="is-IS" dirty="0" smtClean="0"/>
          </a:p>
          <a:p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353558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GCOS &amp; UNFCCC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7210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600200"/>
            <a:ext cx="8493642" cy="4724400"/>
          </a:xfrm>
        </p:spPr>
        <p:txBody>
          <a:bodyPr/>
          <a:lstStyle/>
          <a:p>
            <a:r>
              <a:rPr lang="en-AU" dirty="0" smtClean="0"/>
              <a:t>Await news of EC consideration of Chair 2018 role</a:t>
            </a:r>
          </a:p>
          <a:p>
            <a:r>
              <a:rPr lang="en-AU" dirty="0" smtClean="0"/>
              <a:t>Await nominees for CEO/DCEO from late 2017 – </a:t>
            </a:r>
            <a:r>
              <a:rPr lang="en-AU" b="1" dirty="0" smtClean="0"/>
              <a:t>action for a reminder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b="1" dirty="0" smtClean="0"/>
          </a:p>
          <a:p>
            <a:endParaRPr lang="is-IS" dirty="0" smtClean="0"/>
          </a:p>
          <a:p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426013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Organisational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 aspects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595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" y="2743200"/>
            <a:ext cx="9144000" cy="25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316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4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295400"/>
            <a:ext cx="8493642" cy="4724400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Partnerships</a:t>
            </a:r>
          </a:p>
          <a:p>
            <a:pPr lvl="1">
              <a:buFont typeface=".AppleSystemUIFont" charset="0"/>
              <a:buChar char="-"/>
            </a:pPr>
            <a:r>
              <a:rPr lang="en-AU" dirty="0">
                <a:solidFill>
                  <a:schemeClr val="tx2"/>
                </a:solidFill>
              </a:rPr>
              <a:t>d</a:t>
            </a:r>
            <a:r>
              <a:rPr lang="en-AU" dirty="0" smtClean="0">
                <a:solidFill>
                  <a:schemeClr val="tx2"/>
                </a:solidFill>
              </a:rPr>
              <a:t>iscussed options with dev. banks, UN, data giants, and NGOs. 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solidFill>
                  <a:schemeClr val="tx2"/>
                </a:solidFill>
              </a:rPr>
              <a:t>high-level vs case-by-case discussed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>
                <a:solidFill>
                  <a:schemeClr val="tx2"/>
                </a:solidFill>
              </a:rPr>
              <a:t>GEO assumed to have the preferred geometry</a:t>
            </a:r>
          </a:p>
          <a:p>
            <a:pPr lvl="1">
              <a:buFont typeface=".AppleSystemUIFont" charset="0"/>
              <a:buChar char="-"/>
            </a:pPr>
            <a:r>
              <a:rPr lang="en-AU" dirty="0">
                <a:solidFill>
                  <a:schemeClr val="tx2"/>
                </a:solidFill>
              </a:rPr>
              <a:t>More difficult with in-situ data providers</a:t>
            </a:r>
            <a:r>
              <a:rPr lang="en-AU" dirty="0" smtClean="0">
                <a:solidFill>
                  <a:schemeClr val="tx2"/>
                </a:solidFill>
              </a:rPr>
              <a:t>.</a:t>
            </a:r>
          </a:p>
          <a:p>
            <a:pPr lvl="1">
              <a:buFont typeface=".AppleSystemUIFont" charset="0"/>
              <a:buChar char="-"/>
            </a:pPr>
            <a:endParaRPr lang="en-AU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AU" b="1" dirty="0" smtClean="0">
                <a:solidFill>
                  <a:schemeClr val="tx2"/>
                </a:solidFill>
              </a:rPr>
              <a:t>Sketch up common principles of engagement and communication</a:t>
            </a:r>
          </a:p>
          <a:p>
            <a:pPr lvl="1">
              <a:buFont typeface="Arial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l</a:t>
            </a:r>
            <a:r>
              <a:rPr lang="en-AU" dirty="0" smtClean="0">
                <a:solidFill>
                  <a:schemeClr val="tx2"/>
                </a:solidFill>
              </a:rPr>
              <a:t>essons learned might help familiar obstacles</a:t>
            </a:r>
          </a:p>
          <a:p>
            <a:pPr lvl="1">
              <a:buFont typeface="Arial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small poll of CEOS initiatives</a:t>
            </a:r>
            <a:endParaRPr lang="en-AU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AU" b="1" dirty="0" smtClean="0">
                <a:solidFill>
                  <a:schemeClr val="tx2"/>
                </a:solidFill>
              </a:rPr>
              <a:t>Short audit of CEOS/agency relationships with dev. Banks and UN system  </a:t>
            </a:r>
            <a:r>
              <a:rPr lang="en-AU" dirty="0" smtClean="0">
                <a:solidFill>
                  <a:schemeClr val="tx2"/>
                </a:solidFill>
              </a:rPr>
              <a:t>(</a:t>
            </a:r>
            <a:r>
              <a:rPr lang="en-AU" i="1" dirty="0" smtClean="0">
                <a:solidFill>
                  <a:schemeClr val="tx2"/>
                </a:solidFill>
              </a:rPr>
              <a:t>as </a:t>
            </a:r>
            <a:r>
              <a:rPr lang="en-AU" i="1" dirty="0">
                <a:solidFill>
                  <a:schemeClr val="tx2"/>
                </a:solidFill>
              </a:rPr>
              <a:t>a first step towards better </a:t>
            </a:r>
            <a:r>
              <a:rPr lang="en-AU" i="1" dirty="0" smtClean="0">
                <a:solidFill>
                  <a:schemeClr val="tx2"/>
                </a:solidFill>
              </a:rPr>
              <a:t>coordination)</a:t>
            </a:r>
            <a:endParaRPr lang="en-AU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AU" b="1" dirty="0" smtClean="0">
                <a:solidFill>
                  <a:schemeClr val="tx2"/>
                </a:solidFill>
              </a:rPr>
              <a:t>Advocate for GEO role and leadership</a:t>
            </a:r>
          </a:p>
          <a:p>
            <a:pPr>
              <a:buFont typeface="Arial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CSIRO indicated this topic for further discussion at Plenary, stressing that many user groups are unaware of benefits from using EO data</a:t>
            </a:r>
            <a:endParaRPr lang="en-AU" dirty="0">
              <a:solidFill>
                <a:schemeClr val="tx2"/>
              </a:solidFill>
            </a:endParaRPr>
          </a:p>
          <a:p>
            <a:pPr>
              <a:buFont typeface=".AppleSystemUIFont" charset="0"/>
              <a:buChar char="-"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239264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Partnerships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02904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295400"/>
            <a:ext cx="8493642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The first FDA-related pilots emerging bottom-up within CEOS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Work well advanced within SEO/SDCG/LSI-VC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CEOS Data Cube Work Plan developed to document and communicate the many threads and dimensions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ARD spec progressing well – needs broader participation and addition of radar expertise</a:t>
            </a:r>
          </a:p>
          <a:p>
            <a:pPr lvl="1">
              <a:buFont typeface=".AppleSystemUIFont" charset="0"/>
              <a:buChar char="-"/>
            </a:pPr>
            <a:endParaRPr lang="en-AU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AU" b="1" dirty="0" smtClean="0">
                <a:solidFill>
                  <a:schemeClr val="tx2"/>
                </a:solidFill>
              </a:rPr>
              <a:t>Endorse the 3 </a:t>
            </a:r>
            <a:r>
              <a:rPr lang="en-AU" b="1" dirty="0" err="1" smtClean="0">
                <a:solidFill>
                  <a:schemeClr val="tx2"/>
                </a:solidFill>
              </a:rPr>
              <a:t>Yr</a:t>
            </a:r>
            <a:r>
              <a:rPr lang="en-AU" b="1" dirty="0" smtClean="0">
                <a:solidFill>
                  <a:schemeClr val="tx2"/>
                </a:solidFill>
              </a:rPr>
              <a:t> CEOS Data Cube Work Plan</a:t>
            </a:r>
          </a:p>
          <a:p>
            <a:pPr>
              <a:buFont typeface="Arial" charset="0"/>
              <a:buChar char="•"/>
            </a:pPr>
            <a:r>
              <a:rPr lang="en-AU" b="1" dirty="0" smtClean="0">
                <a:solidFill>
                  <a:schemeClr val="tx2"/>
                </a:solidFill>
              </a:rPr>
              <a:t>Endorse the CARD4L high level definition and encourage further work and application to CEOS missions</a:t>
            </a:r>
          </a:p>
          <a:p>
            <a:pPr>
              <a:buFont typeface="Arial" charset="0"/>
              <a:buChar char="•"/>
            </a:pPr>
            <a:r>
              <a:rPr lang="en-AU" b="1" dirty="0" smtClean="0">
                <a:solidFill>
                  <a:schemeClr val="tx2"/>
                </a:solidFill>
              </a:rPr>
              <a:t/>
            </a:r>
            <a:br>
              <a:rPr lang="en-AU" b="1" dirty="0" smtClean="0">
                <a:solidFill>
                  <a:schemeClr val="tx2"/>
                </a:solidFill>
              </a:rPr>
            </a:br>
            <a:endParaRPr lang="en-AU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FDA-team propose a CDC/ARD/GFOI pilot (see later)</a:t>
            </a:r>
            <a:endParaRPr lang="en-AU" dirty="0">
              <a:solidFill>
                <a:schemeClr val="tx2"/>
              </a:solidFill>
            </a:endParaRPr>
          </a:p>
          <a:p>
            <a:pPr>
              <a:buFont typeface=".AppleSystemUIFont" charset="0"/>
              <a:buChar char="-"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510652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CEOS Data Cube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 and ARD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621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295400"/>
            <a:ext cx="8493642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SIT Chair Team requested consideration of common approaches to harmonise thematic acquisition strategies of CEOS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Inputs on tools and processes from a number of agencies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Need to broaden the user base for EO satellite data to more sectors and more users.</a:t>
            </a:r>
          </a:p>
          <a:p>
            <a:pPr rtl="0" fontAlgn="base"/>
            <a:r>
              <a:rPr lang="en-AU" dirty="0">
                <a:solidFill>
                  <a:schemeClr val="tx2"/>
                </a:solidFill>
              </a:rPr>
              <a:t>E</a:t>
            </a:r>
            <a:r>
              <a:rPr lang="en-AU" dirty="0" smtClean="0">
                <a:solidFill>
                  <a:schemeClr val="tx2"/>
                </a:solidFill>
              </a:rPr>
              <a:t>xploring </a:t>
            </a:r>
            <a:r>
              <a:rPr lang="en-AU" dirty="0">
                <a:solidFill>
                  <a:schemeClr val="tx2"/>
                </a:solidFill>
              </a:rPr>
              <a:t>adoption and </a:t>
            </a:r>
            <a:r>
              <a:rPr lang="en-AU" dirty="0" smtClean="0">
                <a:solidFill>
                  <a:schemeClr val="tx2"/>
                </a:solidFill>
              </a:rPr>
              <a:t>generalisation </a:t>
            </a:r>
            <a:r>
              <a:rPr lang="en-AU" dirty="0">
                <a:solidFill>
                  <a:schemeClr val="tx2"/>
                </a:solidFill>
              </a:rPr>
              <a:t>of the CEOS ad hoc Working Group on GEOGLAM approach to apply to other thematic areas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dirty="0">
                <a:solidFill>
                  <a:schemeClr val="tx2"/>
                </a:solidFill>
              </a:rPr>
              <a:t>e</a:t>
            </a:r>
            <a:r>
              <a:rPr lang="en-AU" dirty="0" smtClean="0">
                <a:solidFill>
                  <a:schemeClr val="tx2"/>
                </a:solidFill>
              </a:rPr>
              <a:t>nsuring </a:t>
            </a:r>
            <a:r>
              <a:rPr lang="en-AU" dirty="0">
                <a:solidFill>
                  <a:schemeClr val="tx2"/>
                </a:solidFill>
              </a:rPr>
              <a:t>capture of both observational requirements and downstream product/service requirements</a:t>
            </a:r>
          </a:p>
          <a:p>
            <a:pPr rtl="0" fontAlgn="base"/>
            <a:r>
              <a:rPr lang="en-AU" dirty="0" smtClean="0">
                <a:solidFill>
                  <a:schemeClr val="tx2"/>
                </a:solidFill>
              </a:rPr>
              <a:t>Plan </a:t>
            </a:r>
            <a:r>
              <a:rPr lang="en-AU" dirty="0">
                <a:solidFill>
                  <a:schemeClr val="tx2"/>
                </a:solidFill>
              </a:rPr>
              <a:t>to look at CEOS Carbon Strategy for pilot implementation</a:t>
            </a:r>
          </a:p>
          <a:p>
            <a:endParaRPr lang="en-AU" dirty="0" smtClean="0">
              <a:solidFill>
                <a:schemeClr val="tx2"/>
              </a:solidFill>
            </a:endParaRPr>
          </a:p>
          <a:p>
            <a:endParaRPr lang="en-AU" dirty="0">
              <a:solidFill>
                <a:schemeClr val="tx2"/>
              </a:solidFill>
            </a:endParaRPr>
          </a:p>
          <a:p>
            <a:endParaRPr lang="en-AU" dirty="0" smtClean="0">
              <a:solidFill>
                <a:schemeClr val="tx2"/>
              </a:solidFill>
            </a:endParaRPr>
          </a:p>
          <a:p>
            <a:pPr lvl="1">
              <a:buFont typeface=".AppleSystemUIFont" charset="0"/>
              <a:buChar char="-"/>
            </a:pPr>
            <a:endParaRPr lang="en-AU" dirty="0">
              <a:solidFill>
                <a:schemeClr val="tx2"/>
              </a:solidFill>
            </a:endParaRPr>
          </a:p>
          <a:p>
            <a:pPr>
              <a:buFont typeface=".AppleSystemUIFont" charset="0"/>
              <a:buChar char="-"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435151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LSI User Requirements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17754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295400"/>
            <a:ext cx="8493642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AU" b="1" dirty="0" smtClean="0"/>
              <a:t>Fill out the survey by end of the month:</a:t>
            </a:r>
          </a:p>
          <a:p>
            <a:pPr lvl="1">
              <a:buFont typeface=".AppleSystemUIFont" charset="0"/>
              <a:buChar char="-"/>
            </a:pPr>
            <a:r>
              <a:rPr lang="en-AU" u="sng" dirty="0">
                <a:hlinkClick r:id="rId2"/>
              </a:rPr>
              <a:t>https://</a:t>
            </a:r>
            <a:r>
              <a:rPr lang="en-AU" u="sng" dirty="0" smtClean="0">
                <a:hlinkClick r:id="rId2"/>
              </a:rPr>
              <a:t>www.surveymonkey.com/r/ceos-info-systems</a:t>
            </a:r>
            <a:endParaRPr lang="en-AU" u="sng" dirty="0" smtClean="0"/>
          </a:p>
          <a:p>
            <a:pPr lvl="1">
              <a:buFont typeface=".AppleSystemUIFont" charset="0"/>
              <a:buChar char="-"/>
            </a:pPr>
            <a:endParaRPr lang="en-AU" u="sng" dirty="0"/>
          </a:p>
          <a:p>
            <a:pPr>
              <a:buFont typeface="Arial" charset="0"/>
              <a:buChar char="•"/>
            </a:pPr>
            <a:r>
              <a:rPr lang="en-AU" b="1" dirty="0" smtClean="0"/>
              <a:t>Provide it to your stakeholder communities</a:t>
            </a:r>
          </a:p>
          <a:p>
            <a:pPr>
              <a:buFont typeface="Arial" charset="0"/>
              <a:buChar char="•"/>
            </a:pPr>
            <a:endParaRPr lang="en-AU" b="1" dirty="0"/>
          </a:p>
          <a:p>
            <a:pPr>
              <a:buFont typeface="Arial" charset="0"/>
              <a:buChar char="•"/>
            </a:pPr>
            <a:r>
              <a:rPr lang="en-AU" b="1" dirty="0" smtClean="0"/>
              <a:t>SIT Team will ask GEOSEC to circulate</a:t>
            </a:r>
            <a:endParaRPr lang="en-AU" b="1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512896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CEOS Info Systems Survey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9044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295400"/>
            <a:ext cx="8493642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AU" dirty="0" smtClean="0"/>
              <a:t>Short-term recommendations well received</a:t>
            </a:r>
          </a:p>
          <a:p>
            <a:r>
              <a:rPr lang="en-AU" b="1" dirty="0">
                <a:solidFill>
                  <a:schemeClr val="tx2"/>
                </a:solidFill>
              </a:rPr>
              <a:t>SIT recommends Plenary to endorse the 1-year </a:t>
            </a:r>
            <a:r>
              <a:rPr lang="en-AU" b="1" dirty="0" smtClean="0">
                <a:solidFill>
                  <a:schemeClr val="tx2"/>
                </a:solidFill>
              </a:rPr>
              <a:t>extension </a:t>
            </a:r>
            <a:r>
              <a:rPr lang="en-AU" b="1" dirty="0">
                <a:solidFill>
                  <a:schemeClr val="tx2"/>
                </a:solidFill>
              </a:rPr>
              <a:t>of the FDA </a:t>
            </a:r>
            <a:r>
              <a:rPr lang="en-AU" b="1" dirty="0" smtClean="0">
                <a:solidFill>
                  <a:schemeClr val="tx2"/>
                </a:solidFill>
              </a:rPr>
              <a:t>team </a:t>
            </a:r>
            <a:r>
              <a:rPr lang="en-AU" dirty="0" smtClean="0"/>
              <a:t>– leadership and participation will be confirmed by USGS and CSIRO</a:t>
            </a:r>
          </a:p>
          <a:p>
            <a:r>
              <a:rPr lang="en-AU" b="1" dirty="0" smtClean="0"/>
              <a:t>Encouraged continued relevant work by WGISS</a:t>
            </a:r>
          </a:p>
          <a:p>
            <a:r>
              <a:rPr lang="en-AU" b="1" dirty="0" smtClean="0"/>
              <a:t>Propose to Plenary an integration of existing CEOS activities as a more focused demo of FDA benefits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Small-scale ARD production in a CEOS Data Cube framework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GFOI Colombia demonstrator</a:t>
            </a:r>
          </a:p>
          <a:p>
            <a:pPr lvl="1">
              <a:buFont typeface=".AppleSystemUIFont" charset="0"/>
              <a:buChar char="-"/>
            </a:pPr>
            <a:r>
              <a:rPr lang="en-AU" dirty="0" smtClean="0"/>
              <a:t>12-24 months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Expanded proposal for Plenary</a:t>
            </a:r>
          </a:p>
          <a:p>
            <a:pPr>
              <a:buFont typeface="Arial" charset="0"/>
              <a:buChar char="•"/>
            </a:pPr>
            <a:r>
              <a:rPr lang="en-AU" dirty="0" smtClean="0"/>
              <a:t>Explore other suggestions in parallel (CEOS TEP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47602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Future Data Architectures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8875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74158" y="1295400"/>
            <a:ext cx="8493642" cy="47244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r>
              <a:rPr lang="en-AU" b="1" dirty="0" smtClean="0"/>
              <a:t>Report to be finalised for Plenary</a:t>
            </a:r>
          </a:p>
          <a:p>
            <a:r>
              <a:rPr lang="en-AU" b="1" dirty="0" smtClean="0"/>
              <a:t>Framing of recommendations to be considered, with a range of opportunities identified: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sz="1600" dirty="0"/>
              <a:t>Consider exploring collaborative efforts for algorithm development and </a:t>
            </a:r>
            <a:r>
              <a:rPr lang="en-AU" sz="1600" dirty="0" err="1"/>
              <a:t>intercomparison</a:t>
            </a:r>
            <a:r>
              <a:rPr lang="en-AU" sz="1600" dirty="0"/>
              <a:t> activities (consistent GEO-ring);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sz="1600" dirty="0"/>
              <a:t>Seek opportunities to broadly engage with the EO-community and LEO science teams to foster the collaborative development of advanced algorithms and to identify potential non-met applications for coordinated GEO-ring implementation;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sz="1600" dirty="0"/>
              <a:t>Consider how the “Analysis-Ready Data” concept would apply to GEO-LEO integration;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sz="1600" dirty="0"/>
              <a:t>Continue working towards the operational delivery of NMA geophysical products to achieve quasi-global consistent coverage, particularly radiometric products that underpin downstream products;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sz="1600" dirty="0"/>
              <a:t>Study the suitability of GEOs to contribute to ECVs/CDRs and UN SDGs in detail; and</a:t>
            </a:r>
          </a:p>
          <a:p>
            <a:pPr lvl="1" rtl="0" fontAlgn="base">
              <a:buFont typeface=".AppleSystemUIFont" charset="0"/>
              <a:buChar char="-"/>
            </a:pPr>
            <a:r>
              <a:rPr lang="en-AU" sz="1600" dirty="0"/>
              <a:t>Consider identifying a suitable pilot project within existing coordination activities.</a:t>
            </a:r>
            <a:endParaRPr lang="en-AU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>
              <a:buFont typeface=".AppleSystemUIFont" charset="0"/>
              <a:buChar char="-"/>
            </a:pPr>
            <a:endParaRPr lang="en-AU" dirty="0"/>
          </a:p>
          <a:p>
            <a:pPr>
              <a:buFont typeface=".AppleSystemUIFont" charset="0"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398762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Non-met Applications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6768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10987</TotalTime>
  <Words>1421</Words>
  <Application>Microsoft Macintosh PowerPoint</Application>
  <PresentationFormat>On-screen Show (4:3)</PresentationFormat>
  <Paragraphs>281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Actions &amp; Conclusions (what you should have thought we agreed)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Stephen Briggs</cp:lastModifiedBy>
  <cp:revision>182</cp:revision>
  <cp:lastPrinted>2016-09-09T08:09:43Z</cp:lastPrinted>
  <dcterms:modified xsi:type="dcterms:W3CDTF">2016-09-15T12:14:09Z</dcterms:modified>
</cp:coreProperties>
</file>