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716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6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alevel.nas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depts/los/convention_agreements/texts/unclos/UNCLOS-TOC.htm" TargetMode="External"/><Relationship Id="rId5" Type="http://schemas.openxmlformats.org/officeDocument/2006/relationships/hyperlink" Target="http://www.un.org/depts/los/biodiversity/prepcom.htm" TargetMode="External"/><Relationship Id="rId4" Type="http://schemas.openxmlformats.org/officeDocument/2006/relationships/hyperlink" Target="http://www.sargassoseacommissio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gassoseacommission.org/about-our-work/workshops/nasa-sargasso-sea-workshop" TargetMode="External"/><Relationship Id="rId2" Type="http://schemas.openxmlformats.org/officeDocument/2006/relationships/hyperlink" Target="http://www.sargassoseacommission.org/storage/Final_Version_Mapping_Workshop_Report_3_26_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.org/depts/los/biodiversity/prepcom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05968" y="1575017"/>
            <a:ext cx="80010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(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5968" y="41910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2016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29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 Tech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0"/>
            <a:ext cx="2806211" cy="1239412"/>
            <a:chOff x="622789" y="1217405"/>
            <a:chExt cx="2806211" cy="1239412"/>
          </a:xfrm>
        </p:grpSpPr>
        <p:pic>
          <p:nvPicPr>
            <p:cNvPr id="12" name="ceos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2789" y="1217405"/>
              <a:ext cx="2507906" cy="993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10"/>
            <p:cNvSpPr txBox="1">
              <a:spLocks/>
            </p:cNvSpPr>
            <p:nvPr/>
          </p:nvSpPr>
          <p:spPr>
            <a:xfrm>
              <a:off x="622789" y="2246634"/>
              <a:ext cx="2806211" cy="210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914400">
                <a:defRPr sz="1800" b="0">
                  <a:solidFill>
                    <a:srgbClr val="000000"/>
                  </a:solidFill>
                </a:defRPr>
              </a:pPr>
              <a:r>
                <a:rPr lang="en-US" sz="105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Committee on Earth Observation Satellites</a:t>
              </a:r>
              <a:endPara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Shape 10"/>
          <p:cNvSpPr txBox="1">
            <a:spLocks/>
          </p:cNvSpPr>
          <p:nvPr/>
        </p:nvSpPr>
        <p:spPr>
          <a:xfrm>
            <a:off x="505968" y="2568148"/>
            <a:ext cx="3886200" cy="422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Initiative Proposal to CEOS</a:t>
            </a:r>
            <a:endParaRPr lang="en-US" sz="20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79886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j-lt"/>
              </a:rPr>
              <a:t>Drs. E.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Lindstrom, V.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Tsontos &amp; J.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Vazquez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71800" y="304800"/>
            <a:ext cx="4267200" cy="533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COVERAGE Motivation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76896"/>
            <a:ext cx="9165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is a response to: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 for improved, unified access to data from the 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ocean virtual constellations (VCs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for GEO    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SSH, SST, </a:t>
            </a:r>
            <a:r>
              <a:rPr lang="en-GB" sz="1600" i="1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OVW,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but also potentially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SSS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and Ocean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Currents)</a:t>
            </a:r>
            <a:endParaRPr lang="en-US" sz="16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Importance of improved access/integration of multivariate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multi-platform ocean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observations,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thematically organized and in a common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frame (including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those from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VCs), available in near real-time where possible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support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GEO-Blue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Planet initiative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particular.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Conceived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CEOS Strategic Implementation Team meeting in Pasadena in 2013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" y="3639109"/>
            <a:ext cx="91440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>
                <a:latin typeface="Calibri" panose="020F0502020204030204" pitchFamily="34" charset="0"/>
              </a:rPr>
              <a:t>Proposed COVERAGE initiative for </a:t>
            </a:r>
            <a:r>
              <a:rPr lang="en-US" b="1" dirty="0" smtClean="0">
                <a:latin typeface="Calibri" panose="020F0502020204030204" pitchFamily="34" charset="0"/>
              </a:rPr>
              <a:t>CEOS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Low Footprint R&amp;D Project</a:t>
            </a:r>
            <a:r>
              <a:rPr lang="en-US" dirty="0" smtClean="0">
                <a:latin typeface="Calibri" panose="020F0502020204030204" pitchFamily="34" charset="0"/>
              </a:rPr>
              <a:t>!   - no new VC or WG.  </a:t>
            </a:r>
            <a:endParaRPr lang="en-US" i="1" u="sng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Provide a coherent, focal point activity and mechanism promoting the advancement of the aforementioned needs consistent with CEOS programmatic objectives.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>
                <a:latin typeface="Calibri" panose="020F0502020204030204" pitchFamily="34" charset="0"/>
              </a:rPr>
              <a:t>invite the </a:t>
            </a:r>
            <a:r>
              <a:rPr lang="en-US" dirty="0" smtClean="0">
                <a:latin typeface="Calibri" panose="020F0502020204030204" pitchFamily="34" charset="0"/>
              </a:rPr>
              <a:t>interest and  participation of </a:t>
            </a:r>
            <a:r>
              <a:rPr lang="en-US" dirty="0">
                <a:latin typeface="Calibri" panose="020F0502020204030204" pitchFamily="34" charset="0"/>
              </a:rPr>
              <a:t>other CEOS agencies in this effort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Collaborative Opportunities:  data sharing, technical exchange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" y="5588361"/>
            <a:ext cx="91440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Stakeholder Beneficiaries: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Internal: Ocean VCs, WGISS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External:  GEO-Blue Planet, UN/IOC GOOS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6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Alignment with CEOS Strategic </a:t>
            </a:r>
            <a:r>
              <a:rPr lang="en-US" b="1" dirty="0" smtClean="0">
                <a:solidFill>
                  <a:srgbClr val="FFFF00"/>
                </a:solidFill>
              </a:rPr>
              <a:t>Objectives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44" y="12240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 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integration across the full range of Earth observations (</a:t>
            </a:r>
            <a:r>
              <a:rPr lang="en-US" sz="1600" dirty="0" smtClean="0">
                <a:latin typeface="Calibri" panose="020F0502020204030204" pitchFamily="34" charset="0"/>
              </a:rPr>
              <a:t>space-based-&gt;in </a:t>
            </a:r>
            <a:r>
              <a:rPr lang="en-US" sz="1600" dirty="0">
                <a:latin typeface="Calibri" panose="020F0502020204030204" pitchFamily="34" charset="0"/>
              </a:rPr>
              <a:t>situ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</a:rPr>
              <a:t>acilitate </a:t>
            </a:r>
            <a:r>
              <a:rPr lang="en-US" sz="1600" dirty="0">
                <a:latin typeface="Calibri" panose="020F0502020204030204" pitchFamily="34" charset="0"/>
              </a:rPr>
              <a:t>open </a:t>
            </a:r>
            <a:r>
              <a:rPr lang="en-US" sz="1600" dirty="0" smtClean="0">
                <a:latin typeface="Calibri" panose="020F0502020204030204" pitchFamily="34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</a:rPr>
              <a:t>easy access to </a:t>
            </a:r>
            <a:r>
              <a:rPr lang="en-US" sz="1600" dirty="0" smtClean="0">
                <a:latin typeface="Calibri" panose="020F0502020204030204" pitchFamily="34" charset="0"/>
              </a:rPr>
              <a:t>CEOS agency </a:t>
            </a:r>
            <a:r>
              <a:rPr lang="en-US" sz="1600" dirty="0">
                <a:latin typeface="Calibri" panose="020F0502020204030204" pitchFamily="34" charset="0"/>
              </a:rPr>
              <a:t>data for maximal societal </a:t>
            </a:r>
            <a:r>
              <a:rPr lang="en-US" sz="1600" dirty="0" smtClean="0">
                <a:latin typeface="Calibri" panose="020F0502020204030204" pitchFamily="34" charset="0"/>
              </a:rPr>
              <a:t>benefit CEOS via improved discovery</a:t>
            </a:r>
            <a:r>
              <a:rPr lang="en-US" sz="1600" dirty="0">
                <a:latin typeface="Calibri" panose="020F0502020204030204" pitchFamily="34" charset="0"/>
              </a:rPr>
              <a:t>, interoperability, coordinated data access portals in specific topical areas, </a:t>
            </a:r>
            <a:r>
              <a:rPr lang="en-US" sz="1600" dirty="0" smtClean="0">
                <a:latin typeface="Calibri" panose="020F0502020204030204" pitchFamily="34" charset="0"/>
              </a:rPr>
              <a:t>promoting </a:t>
            </a:r>
            <a:r>
              <a:rPr lang="en-US" sz="1600" dirty="0">
                <a:latin typeface="Calibri" panose="020F0502020204030204" pitchFamily="34" charset="0"/>
              </a:rPr>
              <a:t>use of open-source </a:t>
            </a:r>
            <a:r>
              <a:rPr lang="en-US" sz="1600" dirty="0" smtClean="0">
                <a:latin typeface="Calibri" panose="020F0502020204030204" pitchFamily="34" charset="0"/>
              </a:rPr>
              <a:t>tools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" y="5349830"/>
            <a:ext cx="913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GEO-Blue Planet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advance/exploit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 among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sustained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ocean and coastal observations for the benefit of society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via:</a:t>
            </a:r>
          </a:p>
          <a:p>
            <a:pPr marL="228600" indent="-228600">
              <a:buAutoNum type="arabicParenR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and access to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remote sensing ocean observation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  <a:p>
            <a:pPr marL="228600" indent="-228600">
              <a:buAutoNum type="arabicParenR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conception, promotion and end-to-end ocean information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" y="263010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2016-18 Work Plan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1600" i="1" dirty="0" smtClean="0">
                <a:latin typeface="Calibri" panose="020F0502020204030204" pitchFamily="34" charset="0"/>
              </a:rPr>
              <a:t>3.6.  Capacity </a:t>
            </a:r>
            <a:r>
              <a:rPr lang="en-US" sz="1600" i="1" dirty="0">
                <a:latin typeface="Calibri" panose="020F0502020204030204" pitchFamily="34" charset="0"/>
              </a:rPr>
              <a:t>Building, Data Access, Availability and Quality:</a:t>
            </a:r>
            <a:endParaRPr lang="en-US" sz="1600" i="1" dirty="0" smtClean="0">
              <a:latin typeface="Calibri" panose="020F0502020204030204" pitchFamily="34" charset="0"/>
            </a:endParaRPr>
          </a:p>
          <a:p>
            <a:pPr lvl="0"/>
            <a:r>
              <a:rPr lang="en-US" sz="1600" dirty="0" smtClean="0">
                <a:latin typeface="Calibri" panose="020F0502020204030204" pitchFamily="34" charset="0"/>
              </a:rPr>
              <a:t>II. </a:t>
            </a:r>
            <a:r>
              <a:rPr lang="en-US" sz="1600" dirty="0">
                <a:latin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</a:rPr>
              <a:t>uture </a:t>
            </a:r>
            <a:r>
              <a:rPr lang="en-US" sz="1600" dirty="0">
                <a:latin typeface="Calibri" panose="020F0502020204030204" pitchFamily="34" charset="0"/>
              </a:rPr>
              <a:t>D</a:t>
            </a:r>
            <a:r>
              <a:rPr lang="en-US" sz="1600" dirty="0" smtClean="0">
                <a:latin typeface="Calibri" panose="020F0502020204030204" pitchFamily="34" charset="0"/>
              </a:rPr>
              <a:t>ata </a:t>
            </a:r>
            <a:r>
              <a:rPr lang="en-US" sz="1600" dirty="0">
                <a:latin typeface="Calibri" panose="020F0502020204030204" pitchFamily="34" charset="0"/>
              </a:rPr>
              <a:t>A</a:t>
            </a:r>
            <a:r>
              <a:rPr lang="en-US" sz="1600" dirty="0" smtClean="0">
                <a:latin typeface="Calibri" panose="020F0502020204030204" pitchFamily="34" charset="0"/>
              </a:rPr>
              <a:t>rchitectures: Address data </a:t>
            </a:r>
            <a:r>
              <a:rPr lang="en-US" sz="1600" dirty="0">
                <a:latin typeface="Calibri" panose="020F0502020204030204" pitchFamily="34" charset="0"/>
              </a:rPr>
              <a:t>access/usage </a:t>
            </a:r>
            <a:r>
              <a:rPr lang="en-US" sz="1600" dirty="0" smtClean="0">
                <a:latin typeface="Calibri" panose="020F0502020204030204" pitchFamily="34" charset="0"/>
              </a:rPr>
              <a:t>obstacles &amp; </a:t>
            </a:r>
            <a:r>
              <a:rPr lang="en-US" sz="1600" dirty="0">
                <a:latin typeface="Calibri" panose="020F0502020204030204" pitchFamily="34" charset="0"/>
              </a:rPr>
              <a:t>“Big Data” </a:t>
            </a:r>
            <a:r>
              <a:rPr lang="en-US" sz="1600" dirty="0" smtClean="0">
                <a:latin typeface="Calibri" panose="020F0502020204030204" pitchFamily="34" charset="0"/>
              </a:rPr>
              <a:t>challenge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1600" i="1" dirty="0" smtClean="0">
                <a:latin typeface="Calibri" panose="020F0502020204030204" pitchFamily="34" charset="0"/>
              </a:rPr>
              <a:t>Support </a:t>
            </a:r>
            <a:r>
              <a:rPr lang="en-US" sz="1600" i="1" dirty="0">
                <a:latin typeface="Calibri" panose="020F0502020204030204" pitchFamily="34" charset="0"/>
              </a:rPr>
              <a:t>to Other Key Stakeholder Initiatives: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priority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identified by GEO Blue Planet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Initiative: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VCs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in sustainment/continuation/harmonization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essential ocean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experimental &amp; operational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coordinated, multi-sensor ocean products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to explore optimal utility of developing a collocated, readily accessible dataset package with fit-for-purpose latency for applied, industrial, and research uses.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6629400"/>
            <a:ext cx="6172200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900" i="1" dirty="0"/>
              <a:t>CEOS Strategic Guidance, </a:t>
            </a:r>
            <a:r>
              <a:rPr lang="en-US" sz="900" i="1" dirty="0" smtClean="0"/>
              <a:t>Nov. 2013	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Work Plan,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http://geoblueplanet.com/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46937"/>
            <a:ext cx="9143999" cy="4849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Build a project to bring together 4 CEOS Ocean Constellations,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via broader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international participation,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enabling wider use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ocean satellite data, and utilize emerging data management and cloud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capabilities.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Vision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 International collaboration via CEOS and GEO-Blue Planet engagement for a global COVERAGE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“portal product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 developed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around a priority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set of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community driven use cases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aims to assemble and present satellite and 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situ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</a:t>
            </a:r>
            <a:r>
              <a:rPr lang="en-US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in a compelling web-based format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demonstrate the value added of multivariate ocean data integration is support of science, applications, and public engagement.</a:t>
            </a:r>
          </a:p>
          <a:p>
            <a:pPr lvl="0"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data rich platform (utilizing both established standards/protocols but also emerging data management and cloud technologies where necessary) for delivery and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access to integrated, analysis ready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data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multi-parameter observations, easily discoverable and usable, thematically organized, available in near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real-time (where possible),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collocated to a common grid and including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climatologies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complemented by a set of value-added data services available via the COVERAGE portal including: an advanced Web-based visualization interface,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subsetting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/extraction, data collocation/matchup and other relevant on demand processing capabilities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trend analysis, anomaly detection, dynamic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regridding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establish technical interfaces and data delivery and aggregation pipelines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Leverage relevant technologies  (several open source) developed under NASA-AIST &amp; ACCESS and a successful project implementation model  (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NASA Sea Level Change Portal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952"/>
            <a:ext cx="9153143" cy="4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10768" y="6496305"/>
            <a:ext cx="2821752" cy="266190"/>
            <a:chOff x="3276600" y="6534303"/>
            <a:chExt cx="3431352" cy="323697"/>
          </a:xfrm>
        </p:grpSpPr>
        <p:grpSp>
          <p:nvGrpSpPr>
            <p:cNvPr id="7" name="Group 6"/>
            <p:cNvGrpSpPr/>
            <p:nvPr/>
          </p:nvGrpSpPr>
          <p:grpSpPr>
            <a:xfrm>
              <a:off x="3276600" y="6534303"/>
              <a:ext cx="2738629" cy="323697"/>
              <a:chOff x="3583557" y="-1"/>
              <a:chExt cx="5560443" cy="65722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r="7435"/>
              <a:stretch/>
            </p:blipFill>
            <p:spPr>
              <a:xfrm>
                <a:off x="3583557" y="-1"/>
                <a:ext cx="3544378" cy="6572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7935" y="0"/>
                <a:ext cx="2016065" cy="65722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5715000" y="6534303"/>
              <a:ext cx="685800" cy="323697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952" y="6534303"/>
              <a:ext cx="762000" cy="323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316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Sargasso Sea Pilot Project    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1219200"/>
            <a:ext cx="2268415" cy="16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2964680"/>
            <a:ext cx="2268416" cy="168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282246"/>
            <a:ext cx="6970143" cy="22112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with the Sargasso Sea Commission  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SSC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SSC: Network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international partners led by the Government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Bermuda, including UK, USA and intergovernmental agencies (IUCN, ISA) aiming to advance the recognition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importance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Sargasso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 and promote its protection in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accordance with the Law of the Sea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Convention (UNCLOS)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Periodic interactions with SSC over a 1.5 year period to define the scope and contents of a pilot COVERAGE application for the Sargasso region and undertake a joint workshop to present the prototype to stakeholders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637152"/>
            <a:ext cx="9144000" cy="1769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Value of COVERAGE for SSC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Provide access to data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high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area</a:t>
            </a:r>
          </a:p>
          <a:p>
            <a:pPr lvl="1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Illuminate the relationship between oceanographic conditions and uses of the Sargasso Sea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Identify ocean use by marine species and humans &amp; highlight areas of conflicting usage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supporting future measures resulting from ongoing UN negotiation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new marine biodiversity treaty for areas beyond national jurisdiction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(ABNJ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as an extension to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UNCLOS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30486"/>
            <a:ext cx="674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the Sargasso Sea and NASA as a regional pilot application for Sargasso Sea Commission to ensure that the development is user-driven and effective.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11901" r="2461" b="13573"/>
          <a:stretch/>
        </p:blipFill>
        <p:spPr>
          <a:xfrm>
            <a:off x="6875585" y="4746444"/>
            <a:ext cx="2268415" cy="4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3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670006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- Sargasso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Web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(2/2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100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5" y="1124492"/>
            <a:ext cx="9172852" cy="3377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Leverages JPL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web-based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visualization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platform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cloud data integration technologies</a:t>
            </a:r>
          </a:p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Incorporates range of co-located satellite ocean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products on ~25km daily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grids including: SST, SST anomaly &amp; gradients, CHL-A, SSS, Surface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Currents &amp; Wind Speed, Sea level anomaly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SST gradients</a:t>
            </a:r>
          </a:p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Diverse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situ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datasets including: SPURS1 field campaign data, AIS vessel tracking data, fish telemetry data (Bluefin tunas,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Mako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&amp; Tiger sharks, Eels)</a:t>
            </a:r>
          </a:p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Spatial domain: Sargasso Sea defined as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15N to 45N and 80W to 20W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Enables overlay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all parameters and the visual exploration of inter-relationships between layers</a:t>
            </a:r>
          </a:p>
          <a:p>
            <a:pPr marL="457200" lvl="1" indent="-401638">
              <a:spcBef>
                <a:spcPts val="6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Animation allows examination of dynamic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evolution of structure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relationships between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variables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12389" y="4552351"/>
            <a:ext cx="9180189" cy="2104891"/>
            <a:chOff x="-171575" y="4472673"/>
            <a:chExt cx="9180189" cy="21048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06" y="4472673"/>
              <a:ext cx="2242868" cy="15478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8051" r="6388"/>
            <a:stretch/>
          </p:blipFill>
          <p:spPr>
            <a:xfrm>
              <a:off x="64027" y="4472673"/>
              <a:ext cx="2153154" cy="1531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6790"/>
            <a:stretch/>
          </p:blipFill>
          <p:spPr>
            <a:xfrm>
              <a:off x="4655100" y="4472673"/>
              <a:ext cx="2013120" cy="15313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71575" y="6020501"/>
              <a:ext cx="2576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MODIS CHL-A + 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ASCAT Ocean Surface Winds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8442" y="6054344"/>
              <a:ext cx="241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Bluefin tuna archival tag track + Reynolds SST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2350" y="6038478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2060"/>
                  </a:solidFill>
                </a:rPr>
                <a:t>AVISO Sea level anomaly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5746" y="4472673"/>
              <a:ext cx="2242868" cy="15313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02744" y="6054344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AIS Vessel Positions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Heat map + Tracks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158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715000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COVERAGE-Sargasso </a:t>
            </a:r>
            <a:r>
              <a:rPr lang="en-US" b="1" dirty="0" smtClean="0">
                <a:solidFill>
                  <a:srgbClr val="FFFF00"/>
                </a:solidFill>
              </a:rPr>
              <a:t>Workshop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&amp; UN 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9" y="1237327"/>
            <a:ext cx="91439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NASA-funded workshop hosted by SSC, Key West, FL., March 20-22, 2016</a:t>
            </a:r>
          </a:p>
          <a:p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36 participants including SSC Secretariat, Commissioners &amp;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scientists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from agencies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including NASA, NOAA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academia, industry with expertise in the Sargasso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Objectives: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Expose  the COVERAGE pilot project to peer review and comment.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Examine utility of COVERAGE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resolving relationships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between ocean conditions and uses of the Sargasso Sea.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Identify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high-priority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applications for COVERAGE to enable “use cases” for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future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 Outcomes: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Workshop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report/recommendations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presentation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Overwhelming consensus on usefulness of COVERAGE as an accessible data integration platform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Priority thematic areas for the Sargasso region: “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Ships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</a:t>
            </a:r>
            <a:r>
              <a:rPr lang="en-US" sz="16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Sargassum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”, “Fisheries, Organisms &amp;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their Environment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”,  “Regional early warning system for </a:t>
            </a:r>
            <a:r>
              <a:rPr lang="en-US" sz="16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Sargassum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beach inundation events”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Recommendations on additional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datasets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strategic partnerships (UN-IOC/OBIS, ICCAT)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Need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for automated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data pipelines for (near real-time) data delivery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Detailed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feedback from participants on tool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functionality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7023189" cy="2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hlinkClick r:id="rId3"/>
              </a:rPr>
              <a:t>http://www.sargassoseacommission.org/about-our-work/workshops/nasa-sargasso-sea-workshop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096" y="5841578"/>
            <a:ext cx="915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COVERAGE-SS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at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event at UN-HQ on 31 Aug.2016 in the margins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Preparatory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Committee meeting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(PREPCOM2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ABNJ treaty negotiations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8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Steps for COVERAGE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6585" y="4517823"/>
            <a:ext cx="8778815" cy="2111577"/>
            <a:chOff x="149524" y="4190821"/>
            <a:chExt cx="8778815" cy="21115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524" y="4190821"/>
              <a:ext cx="2697193" cy="17430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4248" y="5994621"/>
              <a:ext cx="1827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MUR-SST Gradients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465" y="4190821"/>
              <a:ext cx="2837642" cy="17430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81532" y="5994620"/>
              <a:ext cx="2555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Aquarius Sea Surface Salinity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3342" y="4190821"/>
              <a:ext cx="2814997" cy="17430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7398" y="5994619"/>
              <a:ext cx="2226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OSCAR Surface Currents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33528" y="1371600"/>
            <a:ext cx="9110472" cy="3027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Initiative Paper submission &amp; presentation CEOS-SIT Oxford meeting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(completed) </a:t>
            </a:r>
            <a:endParaRPr lang="en-US" sz="1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Circulation of paper within CEOS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VCs and WGs for comment</a:t>
            </a:r>
          </a:p>
          <a:p>
            <a:pPr lvl="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onfirm interest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in-principle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agency support for and contributions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the proposed activity.</a:t>
            </a:r>
          </a:p>
          <a:p>
            <a:pPr lvl="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Possible updated proposal paper incorporating broader CEOS agency feedback and contributions circulated to Principals at least 2 weeks prior to Plenary (mid-Oct. 2016)</a:t>
            </a:r>
          </a:p>
          <a:p>
            <a:pPr lvl="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Presentation and discussion at 30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CEOS Plenary, Brisbane, Oct-Nov,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2016</a:t>
            </a:r>
          </a:p>
          <a:p>
            <a:pPr lvl="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envisaged as a 3-year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R&amp;D commitment within CEOS towards an “operational” capability by the end of 2020.</a:t>
            </a:r>
          </a:p>
        </p:txBody>
      </p:sp>
    </p:spTree>
    <p:extLst>
      <p:ext uri="{BB962C8B-B14F-4D97-AF65-F5344CB8AC3E}">
        <p14:creationId xmlns:p14="http://schemas.microsoft.com/office/powerpoint/2010/main" val="9397158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Questions / Discussion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4519" y="1832966"/>
            <a:ext cx="8387907" cy="4419600"/>
            <a:chOff x="-821419" y="896276"/>
            <a:chExt cx="11912229" cy="5788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4731"/>
            <a:stretch/>
          </p:blipFill>
          <p:spPr>
            <a:xfrm>
              <a:off x="-821419" y="896276"/>
              <a:ext cx="10800862" cy="57881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-3" t="9879" r="74238" b="5502"/>
            <a:stretch/>
          </p:blipFill>
          <p:spPr>
            <a:xfrm>
              <a:off x="8868075" y="2264373"/>
              <a:ext cx="2222735" cy="410617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66800" y="1350418"/>
            <a:ext cx="684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COVERAGE Demonstration Prototype for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Sargasso Sea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1414" y="6283117"/>
            <a:ext cx="4252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002060"/>
                </a:solidFill>
              </a:rPr>
              <a:t>Mako</a:t>
            </a:r>
            <a:r>
              <a:rPr lang="en-US" sz="1400" i="1" dirty="0" smtClean="0">
                <a:solidFill>
                  <a:srgbClr val="002060"/>
                </a:solidFill>
              </a:rPr>
              <a:t> shark satellite tag track + Reynolds SST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59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9125</TotalTime>
  <Words>1382</Words>
  <Application>Microsoft Office PowerPoint</Application>
  <PresentationFormat>On-screen Show (4:3)</PresentationFormat>
  <Paragraphs>108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CEOS Ocean Variables Enabling Research and Applications for GEO   (COVERAGE):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Tsontos, Vardis M (398G)</cp:lastModifiedBy>
  <cp:revision>177</cp:revision>
  <dcterms:modified xsi:type="dcterms:W3CDTF">2016-09-14T23:53:54Z</dcterms:modified>
</cp:coreProperties>
</file>