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9"/>
  </p:notesMasterIdLst>
  <p:sldIdLst>
    <p:sldId id="256" r:id="rId2"/>
    <p:sldId id="259" r:id="rId3"/>
    <p:sldId id="264" r:id="rId4"/>
    <p:sldId id="260" r:id="rId5"/>
    <p:sldId id="262" r:id="rId6"/>
    <p:sldId id="263" r:id="rId7"/>
    <p:sldId id="261" r:id="rId8"/>
  </p:sldIdLst>
  <p:sldSz cx="9144000" cy="6858000" type="screen4x3"/>
  <p:notesSz cx="6858000" cy="9144000"/>
  <p:defaultTextStyle>
    <a:lvl1pPr defTabSz="457200">
      <a:defRPr>
        <a:solidFill>
          <a:srgbClr val="002569"/>
        </a:solidFill>
      </a:defRPr>
    </a:lvl1pPr>
    <a:lvl2pPr indent="457200" defTabSz="457200">
      <a:defRPr>
        <a:solidFill>
          <a:srgbClr val="002569"/>
        </a:solidFill>
      </a:defRPr>
    </a:lvl2pPr>
    <a:lvl3pPr indent="914400" defTabSz="457200">
      <a:defRPr>
        <a:solidFill>
          <a:srgbClr val="002569"/>
        </a:solidFill>
      </a:defRPr>
    </a:lvl3pPr>
    <a:lvl4pPr indent="1371600" defTabSz="457200">
      <a:defRPr>
        <a:solidFill>
          <a:srgbClr val="002569"/>
        </a:solidFill>
      </a:defRPr>
    </a:lvl4pPr>
    <a:lvl5pPr indent="1828800" defTabSz="457200">
      <a:defRPr>
        <a:solidFill>
          <a:srgbClr val="002569"/>
        </a:solidFill>
      </a:defRPr>
    </a:lvl5pPr>
    <a:lvl6pPr indent="2286000" defTabSz="457200">
      <a:defRPr>
        <a:solidFill>
          <a:srgbClr val="002569"/>
        </a:solidFill>
      </a:defRPr>
    </a:lvl6pPr>
    <a:lvl7pPr indent="2743200" defTabSz="457200">
      <a:defRPr>
        <a:solidFill>
          <a:srgbClr val="002569"/>
        </a:solidFill>
      </a:defRPr>
    </a:lvl7pPr>
    <a:lvl8pPr indent="3200400" defTabSz="457200">
      <a:defRPr>
        <a:solidFill>
          <a:srgbClr val="002569"/>
        </a:solidFill>
      </a:defRPr>
    </a:lvl8pPr>
    <a:lvl9pPr indent="3657600" defTabSz="457200">
      <a:defRPr>
        <a:solidFill>
          <a:srgbClr val="002569"/>
        </a:solidFill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DDCA"/>
          </a:solidFill>
        </a:fill>
      </a:tcStyle>
    </a:wholeTbl>
    <a:band2H>
      <a:tcTxStyle/>
      <a:tcStyle>
        <a:tcBdr/>
        <a:fill>
          <a:solidFill>
            <a:srgbClr val="FFEFE6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Row>
  </a:tblStyle>
  <a:tblStyle styleId="{C7B018BB-80A7-4F77-B60F-C8B233D01FF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BCBCB"/>
          </a:solidFill>
        </a:fill>
      </a:tcStyle>
    </a:wholeTbl>
    <a:band2H>
      <a:tcTxStyle/>
      <a:tcStyle>
        <a:tcBdr/>
        <a:fill>
          <a:solidFill>
            <a:srgbClr val="EEE7E7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Row>
  </a:tblStyle>
  <a:tblStyle styleId="{CF821DB8-F4EB-4A41-A1BA-3FCAFE7338EE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7EA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Row>
  </a:tblStyle>
  <a:tblStyle styleId="{33BA23B1-9221-436E-865A-0063620EA4FD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BD3"/>
          </a:solidFill>
        </a:fill>
      </a:tcStyle>
    </a:wholeTbl>
    <a:band2H>
      <a:tcTxStyle/>
      <a:tcStyle>
        <a:tcBdr/>
        <a:fill>
          <a:solidFill>
            <a:srgbClr val="E6E7EA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Row>
  </a:tblStyle>
  <a:tblStyle styleId="{2708684C-4D16-4618-839F-0558EEFCDFE6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5"/>
    <p:restoredTop sz="94783"/>
  </p:normalViewPr>
  <p:slideViewPr>
    <p:cSldViewPr>
      <p:cViewPr varScale="1">
        <p:scale>
          <a:sx n="113" d="100"/>
          <a:sy n="113" d="100"/>
        </p:scale>
        <p:origin x="1600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8" name="Shape 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53021836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1pPr>
    <a:lvl2pPr indent="228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2pPr>
    <a:lvl3pPr indent="457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3pPr>
    <a:lvl4pPr indent="685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4pPr>
    <a:lvl5pPr indent="9144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5pPr>
    <a:lvl6pPr indent="11430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6pPr>
    <a:lvl7pPr indent="1371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7pPr>
    <a:lvl8pPr indent="1600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8pPr>
    <a:lvl9pPr indent="1828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xfrm>
            <a:off x="8763000" y="6629400"/>
            <a:ext cx="304800" cy="187285"/>
          </a:xfrm>
          <a:prstGeom prst="roundRect">
            <a:avLst/>
          </a:prstGeom>
          <a:solidFill>
            <a:schemeClr val="lt1">
              <a:alpha val="49000"/>
            </a:schemeClr>
          </a:solidFill>
          <a:ln>
            <a:solidFill>
              <a:schemeClr val="tx2">
                <a:alpha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>
            <a:lvl1pPr algn="ctr">
              <a:defRPr lang="uk-UA" sz="1100" i="1" smtClean="0">
                <a:solidFill>
                  <a:schemeClr val="tx2"/>
                </a:solidFill>
                <a:latin typeface="+mj-lt"/>
                <a:ea typeface="+mj-ea"/>
                <a:cs typeface="Proxima Nova Regular"/>
              </a:defRPr>
            </a:lvl1pPr>
          </a:lstStyle>
          <a:p>
            <a:pPr defTabSz="914400"/>
            <a:fld id="{86CB4B4D-7CA3-9044-876B-883B54F8677D}" type="slidenum">
              <a:rPr lang="uk-UA" smtClean="0"/>
              <a:pPr defTabSz="914400"/>
              <a:t>‹#›</a:t>
            </a:fld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600200"/>
            <a:ext cx="8153400" cy="472440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+mj-lt"/>
                <a:cs typeface="Arial" panose="020B0604020202020204" pitchFamily="34" charset="0"/>
              </a:defRPr>
            </a:lvl1pPr>
            <a:lvl2pPr marL="768927" indent="-311727">
              <a:buFont typeface="Courier New" panose="02070309020205020404" pitchFamily="49" charset="0"/>
              <a:buChar char="o"/>
              <a:defRPr sz="2000">
                <a:latin typeface="+mj-lt"/>
                <a:cs typeface="Arial" panose="020B0604020202020204" pitchFamily="34" charset="0"/>
              </a:defRPr>
            </a:lvl2pPr>
            <a:lvl3pPr marL="1188719" indent="-274319">
              <a:buFont typeface="Wingdings" panose="05000000000000000000" pitchFamily="2" charset="2"/>
              <a:buChar char="§"/>
              <a:defRPr sz="2000">
                <a:latin typeface="+mj-lt"/>
                <a:cs typeface="Arial" panose="020B0604020202020204" pitchFamily="34" charset="0"/>
              </a:defRPr>
            </a:lvl3pPr>
            <a:lvl4pPr>
              <a:defRPr sz="2000">
                <a:latin typeface="+mj-lt"/>
                <a:cs typeface="Arial" panose="020B0604020202020204" pitchFamily="34" charset="0"/>
              </a:defRPr>
            </a:lvl4pPr>
            <a:lvl5pPr>
              <a:defRPr sz="20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hape 3"/>
          <p:cNvSpPr/>
          <p:nvPr userDrawn="1"/>
        </p:nvSpPr>
        <p:spPr>
          <a:xfrm>
            <a:off x="76200" y="6629400"/>
            <a:ext cx="2133600" cy="187285"/>
          </a:xfrm>
          <a:prstGeom prst="roundRect">
            <a:avLst/>
          </a:prstGeom>
          <a:solidFill>
            <a:schemeClr val="lt1">
              <a:alpha val="49000"/>
            </a:schemeClr>
          </a:solidFill>
          <a:ln>
            <a:solidFill>
              <a:schemeClr val="tx2">
                <a:alpha val="60000"/>
              </a:schemeClr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/>
          <a:p>
            <a:pPr lvl="0" algn="ctr" defTabSz="914400">
              <a:defRPr>
                <a:solidFill>
                  <a:srgbClr val="000000"/>
                </a:solidFill>
              </a:defRPr>
            </a:pPr>
            <a:r>
              <a:rPr lang="en-AU" sz="1100" i="1" dirty="0" smtClean="0">
                <a:solidFill>
                  <a:schemeClr val="tx2"/>
                </a:solidFill>
                <a:latin typeface="+mj-ea"/>
                <a:ea typeface="+mj-ea"/>
                <a:cs typeface="Proxima Nova Regular"/>
                <a:sym typeface="Proxima Nova Regular"/>
              </a:rPr>
              <a:t>SIT TWS ‘16, 14-15 Sept 2016</a:t>
            </a:r>
            <a:endParaRPr sz="1100" i="1" dirty="0">
              <a:solidFill>
                <a:schemeClr val="tx2"/>
              </a:solidFill>
              <a:latin typeface="+mj-ea"/>
              <a:ea typeface="+mj-ea"/>
              <a:cs typeface="Proxima Nova Regular"/>
              <a:sym typeface="Proxima Nova Regular"/>
            </a:endParaRPr>
          </a:p>
        </p:txBody>
      </p:sp>
      <p:sp>
        <p:nvSpPr>
          <p:cNvPr id="9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2057400" y="304800"/>
            <a:ext cx="49530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tabLst/>
              <a:defRPr/>
            </a:pPr>
            <a:r>
              <a:rPr lang="en-US" dirty="0" smtClean="0"/>
              <a:t>Title TBA</a:t>
            </a:r>
            <a:endParaRPr lang="en-US" dirty="0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sldNum" sz="quarter" idx="2"/>
          </p:nvPr>
        </p:nvSpPr>
        <p:spPr>
          <a:xfrm>
            <a:off x="7239000" y="6546850"/>
            <a:ext cx="1905000" cy="256540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r">
              <a:spcBef>
                <a:spcPts val="600"/>
              </a:spcBef>
              <a:defRPr sz="1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 spd="med"/>
  <p:hf hdr="0" ftr="0" dt="0"/>
  <p:txStyles>
    <p:titleStyle>
      <a:lvl1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1pPr>
      <a:lvl2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2pPr>
      <a:lvl3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3pPr>
      <a:lvl4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4pPr>
      <a:lvl5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5pPr>
      <a:lvl6pPr indent="4572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6pPr>
      <a:lvl7pPr indent="9144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7pPr>
      <a:lvl8pPr indent="13716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8pPr>
      <a:lvl9pPr indent="18288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9pPr>
    </p:titleStyle>
    <p:bodyStyle>
      <a:lvl1pPr marL="3429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1pPr>
      <a:lvl2pPr marL="768927" indent="-311727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2pPr>
      <a:lvl3pPr marL="1188719" indent="-274319">
        <a:spcBef>
          <a:spcPts val="500"/>
        </a:spcBef>
        <a:buSzPct val="100000"/>
        <a:buFont typeface="Arial"/>
        <a:buChar char="o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3pPr>
      <a:lvl4pPr marL="1676400" indent="-304800">
        <a:spcBef>
          <a:spcPts val="500"/>
        </a:spcBef>
        <a:buSzPct val="100000"/>
        <a:buFont typeface="Arial"/>
        <a:buChar char="▪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4pPr>
      <a:lvl5pPr marL="21717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5pPr>
      <a:lvl6pPr indent="22860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6pPr>
      <a:lvl7pPr indent="27432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7pPr>
      <a:lvl8pPr indent="32004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8pPr>
      <a:lvl9pPr indent="36576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9pPr>
    </p:bodyStyle>
    <p:otherStyle>
      <a:lvl1pPr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4" Type="http://schemas.openxmlformats.org/officeDocument/2006/relationships/image" Target="../media/image6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ceos.org/meetings/30th-ceos-plenary/" TargetMode="External"/><Relationship Id="rId3" Type="http://schemas.openxmlformats.org/officeDocument/2006/relationships/hyperlink" Target="http://ceos.org/meetings-page/30th-plenary-travel-accommodation-info/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caroline.bruce@csiro.a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 idx="4294967295"/>
          </p:nvPr>
        </p:nvSpPr>
        <p:spPr>
          <a:xfrm>
            <a:off x="622789" y="2514600"/>
            <a:ext cx="8216411" cy="993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 algn="l">
              <a:defRPr sz="4200" b="1">
                <a:latin typeface="Droid Serif"/>
                <a:ea typeface="Droid Serif"/>
                <a:cs typeface="Droid Serif"/>
                <a:sym typeface="Droid Serif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AU" sz="4400" b="0" dirty="0">
                <a:solidFill>
                  <a:schemeClr val="bg1"/>
                </a:solidFill>
                <a:latin typeface="+mj-lt"/>
              </a:rPr>
              <a:t>Preparations for CEOS </a:t>
            </a:r>
            <a:r>
              <a:rPr lang="en-AU" sz="4400" b="0" dirty="0" smtClean="0">
                <a:solidFill>
                  <a:schemeClr val="bg1"/>
                </a:solidFill>
                <a:latin typeface="+mj-lt"/>
              </a:rPr>
              <a:t>Plenary</a:t>
            </a:r>
            <a:endParaRPr sz="4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Shape 11"/>
          <p:cNvSpPr/>
          <p:nvPr/>
        </p:nvSpPr>
        <p:spPr>
          <a:xfrm>
            <a:off x="622789" y="3759200"/>
            <a:ext cx="4810858" cy="2541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Alex Held, CSIRO</a:t>
            </a:r>
            <a:endParaRPr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SIT Tech Workshop 2016 </a:t>
            </a:r>
            <a:r>
              <a:rPr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Agenda </a:t>
            </a:r>
            <a:r>
              <a:rPr dirty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Item </a:t>
            </a:r>
            <a:r>
              <a:rPr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#</a:t>
            </a:r>
            <a:r>
              <a:rPr lang="en-AU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26</a:t>
            </a:r>
            <a:endParaRPr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endParaRPr lang="en-AU" dirty="0" smtClean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Oxford, UK</a:t>
            </a:r>
            <a:endParaRPr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14</a:t>
            </a:r>
            <a:r>
              <a:rPr lang="en-AU" baseline="30000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th</a:t>
            </a:r>
            <a:r>
              <a:rPr lang="en-AU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-15</a:t>
            </a:r>
            <a:r>
              <a:rPr lang="en-AU" baseline="30000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th</a:t>
            </a:r>
            <a:r>
              <a:rPr lang="en-AU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 September 2016</a:t>
            </a:r>
            <a:endParaRPr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</p:txBody>
      </p:sp>
      <p:pic>
        <p:nvPicPr>
          <p:cNvPr id="12" name="ceos_logo.pn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789" y="1217405"/>
            <a:ext cx="2507906" cy="993132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hape 10"/>
          <p:cNvSpPr txBox="1">
            <a:spLocks/>
          </p:cNvSpPr>
          <p:nvPr/>
        </p:nvSpPr>
        <p:spPr>
          <a:xfrm>
            <a:off x="622789" y="2246634"/>
            <a:ext cx="2806211" cy="210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 algn="l">
              <a:defRPr sz="4200" b="1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>
              <a:defRPr sz="1800" b="0">
                <a:solidFill>
                  <a:srgbClr val="000000"/>
                </a:solidFill>
              </a:defRPr>
            </a:pPr>
            <a:r>
              <a:rPr lang="en-US" sz="105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+mj-lt"/>
              </a:rPr>
              <a:t>Committee on Earth Observation Satellites</a:t>
            </a:r>
            <a:endParaRPr lang="en-US" sz="1050" dirty="0">
              <a:solidFill>
                <a:schemeClr val="bg1">
                  <a:lumMod val="20000"/>
                  <a:lumOff val="8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uk-UA" smtClean="0"/>
              <a:t>2</a:t>
            </a:fld>
            <a:endParaRPr lang="uk-UA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457200" y="2286000"/>
            <a:ext cx="4343400" cy="4724400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smtClean="0"/>
              <a:t>30</a:t>
            </a:r>
            <a:r>
              <a:rPr lang="en-US" sz="2800" b="1" baseline="30000" dirty="0" smtClean="0"/>
              <a:t>th</a:t>
            </a:r>
            <a:r>
              <a:rPr lang="en-US" sz="2800" b="1" dirty="0" smtClean="0"/>
              <a:t> </a:t>
            </a:r>
            <a:r>
              <a:rPr lang="en-US" sz="2800" b="1" dirty="0"/>
              <a:t>CEOS </a:t>
            </a:r>
            <a:r>
              <a:rPr lang="en-US" sz="2800" b="1" dirty="0" smtClean="0"/>
              <a:t>Plenary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October 31</a:t>
            </a:r>
            <a:r>
              <a:rPr lang="en-US" baseline="30000" dirty="0" smtClean="0"/>
              <a:t>st</a:t>
            </a:r>
            <a:r>
              <a:rPr lang="en-US" dirty="0" smtClean="0"/>
              <a:t> – </a:t>
            </a:r>
            <a:r>
              <a:rPr lang="en-US" dirty="0"/>
              <a:t>November </a:t>
            </a:r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endParaRPr lang="en-US" dirty="0"/>
          </a:p>
          <a:p>
            <a:pPr marL="0" lvl="0" indent="0">
              <a:spcBef>
                <a:spcPts val="0"/>
              </a:spcBef>
              <a:buSzTx/>
              <a:buNone/>
            </a:pPr>
            <a:endParaRPr lang="en-US" dirty="0"/>
          </a:p>
          <a:p>
            <a:pPr marL="0" lvl="0" indent="0">
              <a:spcBef>
                <a:spcPts val="0"/>
              </a:spcBef>
              <a:buSzTx/>
              <a:buNone/>
            </a:pPr>
            <a:r>
              <a:rPr lang="en-US" dirty="0" smtClean="0"/>
              <a:t>Brisbane </a:t>
            </a:r>
            <a:r>
              <a:rPr lang="en-US" dirty="0"/>
              <a:t>Convention and Exhibition Centre, Brisbane, Australia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" y="1371600"/>
            <a:ext cx="762000" cy="762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6800" y="1170000"/>
            <a:ext cx="4838342" cy="568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4267200"/>
            <a:ext cx="3148975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32378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uk-UA" smtClean="0"/>
              <a:t>3</a:t>
            </a:fld>
            <a:endParaRPr lang="uk-UA"/>
          </a:p>
        </p:txBody>
      </p:sp>
      <p:sp>
        <p:nvSpPr>
          <p:cNvPr id="8" name="Content Placeholder 5"/>
          <p:cNvSpPr>
            <a:spLocks noGrp="1"/>
          </p:cNvSpPr>
          <p:nvPr>
            <p:ph sz="quarter" idx="10"/>
          </p:nvPr>
        </p:nvSpPr>
        <p:spPr>
          <a:xfrm>
            <a:off x="609600" y="1600200"/>
            <a:ext cx="7848600" cy="4724400"/>
          </a:xfrm>
        </p:spPr>
        <p:txBody>
          <a:bodyPr/>
          <a:lstStyle/>
          <a:p>
            <a:pPr lvl="0">
              <a:spcBef>
                <a:spcPts val="600"/>
              </a:spcBef>
              <a:spcAft>
                <a:spcPts val="600"/>
              </a:spcAft>
              <a:buSzTx/>
              <a:buFont typeface="Arial" charset="0"/>
              <a:buChar char="•"/>
            </a:pPr>
            <a:r>
              <a:rPr lang="en-US" dirty="0" smtClean="0"/>
              <a:t>Thursday </a:t>
            </a:r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</a:t>
            </a:r>
            <a:r>
              <a:rPr lang="en-US" dirty="0" smtClean="0"/>
              <a:t>November.</a:t>
            </a:r>
          </a:p>
          <a:p>
            <a:pPr lvl="0">
              <a:spcBef>
                <a:spcPts val="600"/>
              </a:spcBef>
              <a:spcAft>
                <a:spcPts val="600"/>
              </a:spcAft>
              <a:buSzTx/>
              <a:buFont typeface="Arial" charset="0"/>
              <a:buChar char="•"/>
            </a:pPr>
            <a:r>
              <a:rPr lang="en-US" dirty="0" smtClean="0"/>
              <a:t>Aimed </a:t>
            </a:r>
            <a:r>
              <a:rPr lang="en-US" dirty="0"/>
              <a:t>at promoting collaboration, innovation, STEM (Science, Technology, Engineering and Mathematics) and the spatial </a:t>
            </a:r>
            <a:r>
              <a:rPr lang="en-US" dirty="0" smtClean="0"/>
              <a:t>industry.</a:t>
            </a:r>
          </a:p>
          <a:p>
            <a:pPr lvl="0">
              <a:spcBef>
                <a:spcPts val="600"/>
              </a:spcBef>
              <a:spcAft>
                <a:spcPts val="600"/>
              </a:spcAft>
              <a:buSzTx/>
              <a:buFont typeface="Arial" charset="0"/>
              <a:buChar char="•"/>
            </a:pPr>
            <a:r>
              <a:rPr lang="en-US" dirty="0" smtClean="0"/>
              <a:t>Same </a:t>
            </a:r>
            <a:r>
              <a:rPr lang="en-US" dirty="0"/>
              <a:t>venue as the </a:t>
            </a:r>
            <a:r>
              <a:rPr lang="en-US" dirty="0" smtClean="0"/>
              <a:t>Plenary.</a:t>
            </a:r>
            <a:endParaRPr lang="en-US" dirty="0"/>
          </a:p>
          <a:p>
            <a:pPr lvl="0">
              <a:spcBef>
                <a:spcPts val="600"/>
              </a:spcBef>
              <a:spcAft>
                <a:spcPts val="600"/>
              </a:spcAft>
              <a:buSzTx/>
              <a:buFont typeface="Arial" charset="0"/>
              <a:buChar char="•"/>
            </a:pPr>
            <a:r>
              <a:rPr lang="en-US" dirty="0" smtClean="0"/>
              <a:t>CEOS will have a booth </a:t>
            </a:r>
            <a:r>
              <a:rPr lang="en-US" dirty="0"/>
              <a:t>at the </a:t>
            </a:r>
            <a:r>
              <a:rPr lang="en-US" dirty="0" smtClean="0"/>
              <a:t>event.</a:t>
            </a:r>
          </a:p>
          <a:p>
            <a:pPr lvl="0">
              <a:spcBef>
                <a:spcPts val="600"/>
              </a:spcBef>
              <a:spcAft>
                <a:spcPts val="600"/>
              </a:spcAft>
              <a:buSzTx/>
              <a:buFont typeface="Arial" charset="0"/>
              <a:buChar char="•"/>
            </a:pPr>
            <a:endParaRPr lang="en-US" dirty="0"/>
          </a:p>
          <a:p>
            <a:pPr lvl="0">
              <a:spcBef>
                <a:spcPts val="600"/>
              </a:spcBef>
              <a:spcAft>
                <a:spcPts val="600"/>
              </a:spcAft>
              <a:buSzTx/>
              <a:buFont typeface="Arial" charset="0"/>
              <a:buChar char="•"/>
            </a:pPr>
            <a:r>
              <a:rPr lang="en-US" u="sng" dirty="0" smtClean="0"/>
              <a:t>Suggested SIT Technical Workshop action: </a:t>
            </a:r>
            <a:r>
              <a:rPr lang="en-US" dirty="0" smtClean="0"/>
              <a:t>agencies to consider nominating representatives to staff the CEOS booth at STEMx </a:t>
            </a:r>
            <a:r>
              <a:rPr lang="en-US" dirty="0"/>
              <a:t>and/or </a:t>
            </a:r>
            <a:r>
              <a:rPr lang="en-US" dirty="0" smtClean="0"/>
              <a:t>provide high-level </a:t>
            </a:r>
            <a:r>
              <a:rPr lang="en-US" dirty="0"/>
              <a:t>CEOS-related materials for the booth (</a:t>
            </a:r>
            <a:r>
              <a:rPr lang="en-US" dirty="0" smtClean="0"/>
              <a:t>slides, </a:t>
            </a:r>
            <a:r>
              <a:rPr lang="en-US" dirty="0"/>
              <a:t>videos, etc.).</a:t>
            </a:r>
            <a:endParaRPr lang="en-US" dirty="0" smtClean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11"/>
          </p:nvPr>
        </p:nvSpPr>
        <p:spPr>
          <a:xfrm>
            <a:off x="2057400" y="304800"/>
            <a:ext cx="4953000" cy="533400"/>
          </a:xfrm>
        </p:spPr>
        <p:txBody>
          <a:bodyPr/>
          <a:lstStyle/>
          <a:p>
            <a:pPr lvl="0">
              <a:spcBef>
                <a:spcPts val="0"/>
              </a:spcBef>
              <a:buSzTx/>
              <a:defRPr/>
            </a:pPr>
            <a:r>
              <a:rPr lang="en-US" b="1" dirty="0"/>
              <a:t>STEMx </a:t>
            </a:r>
            <a:r>
              <a:rPr lang="en-US" b="1" dirty="0" smtClean="0"/>
              <a:t>Town Hall Event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6363349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uk-UA" smtClean="0"/>
              <a:t>4</a:t>
            </a:fld>
            <a:endParaRPr lang="uk-UA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11"/>
          </p:nvPr>
        </p:nvSpPr>
        <p:spPr>
          <a:xfrm>
            <a:off x="2057400" y="304800"/>
            <a:ext cx="4953000" cy="533400"/>
          </a:xfrm>
        </p:spPr>
        <p:txBody>
          <a:bodyPr/>
          <a:lstStyle/>
          <a:p>
            <a:pPr lvl="0">
              <a:spcBef>
                <a:spcPts val="0"/>
              </a:spcBef>
              <a:buSzTx/>
              <a:defRPr/>
            </a:pPr>
            <a:r>
              <a:rPr lang="en-US" b="1" dirty="0"/>
              <a:t>Week at a </a:t>
            </a:r>
            <a:r>
              <a:rPr lang="en-US" b="1" dirty="0" smtClean="0"/>
              <a:t>Glance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600200"/>
            <a:ext cx="7073900" cy="484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9077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1"/>
          <p:cNvSpPr>
            <a:spLocks noGrp="1"/>
          </p:cNvSpPr>
          <p:nvPr>
            <p:ph sz="quarter" idx="10"/>
          </p:nvPr>
        </p:nvSpPr>
        <p:spPr>
          <a:xfrm>
            <a:off x="457200" y="1600200"/>
            <a:ext cx="8153400" cy="4724400"/>
          </a:xfrm>
        </p:spPr>
        <p:txBody>
          <a:bodyPr/>
          <a:lstStyle/>
          <a:p>
            <a:pPr marL="0" lvl="0" indent="0">
              <a:buNone/>
            </a:pPr>
            <a:r>
              <a:rPr lang="en-US" b="1" dirty="0"/>
              <a:t>Key Dates</a:t>
            </a:r>
          </a:p>
          <a:p>
            <a:pPr marL="0" lvl="0" indent="0">
              <a:buNone/>
            </a:pPr>
            <a:endParaRPr lang="en-US" b="1" dirty="0" smtClean="0"/>
          </a:p>
          <a:p>
            <a:pPr marL="0" lvl="0" indent="0">
              <a:buNone/>
            </a:pPr>
            <a:endParaRPr lang="en-US" b="1" dirty="0"/>
          </a:p>
          <a:p>
            <a:pPr marL="0" lvl="0" indent="0">
              <a:buNone/>
            </a:pPr>
            <a:endParaRPr lang="en-US" b="1" dirty="0" smtClean="0"/>
          </a:p>
          <a:p>
            <a:pPr marL="0" lvl="0" indent="0">
              <a:buNone/>
            </a:pPr>
            <a:endParaRPr lang="en-US" b="1" dirty="0"/>
          </a:p>
          <a:p>
            <a:pPr marL="0" lvl="0" indent="0">
              <a:buNone/>
            </a:pPr>
            <a:endParaRPr lang="en-US" b="1" dirty="0" smtClean="0"/>
          </a:p>
          <a:p>
            <a:pPr marL="0" lvl="0" indent="0">
              <a:buNone/>
            </a:pPr>
            <a:r>
              <a:rPr lang="en-US" b="1" dirty="0" smtClean="0"/>
              <a:t>Presentation </a:t>
            </a:r>
            <a:r>
              <a:rPr lang="en-US" b="1" dirty="0"/>
              <a:t>G</a:t>
            </a:r>
            <a:r>
              <a:rPr lang="en-US" b="1" dirty="0" smtClean="0"/>
              <a:t>uidance</a:t>
            </a:r>
          </a:p>
          <a:p>
            <a:endParaRPr lang="en-US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Focus should be on </a:t>
            </a:r>
            <a:r>
              <a:rPr lang="en-US" dirty="0"/>
              <a:t>high-level achievements and necessary principals’ decisions against key CEOS outcomes for </a:t>
            </a:r>
            <a:r>
              <a:rPr lang="en-US" dirty="0" smtClean="0"/>
              <a:t>2016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M</a:t>
            </a:r>
            <a:r>
              <a:rPr lang="en-US" dirty="0" smtClean="0"/>
              <a:t>aterials should </a:t>
            </a:r>
            <a:r>
              <a:rPr lang="en-US" b="1" i="1" dirty="0" smtClean="0"/>
              <a:t>highlight any actions, decisions or requested endorsements</a:t>
            </a:r>
            <a:endParaRPr lang="en-US" dirty="0" smtClean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Allow </a:t>
            </a:r>
            <a:r>
              <a:rPr lang="en-US" dirty="0"/>
              <a:t>for substantial time (&gt; 50% of allocation) for </a:t>
            </a:r>
            <a:r>
              <a:rPr lang="en-US" dirty="0" smtClean="0"/>
              <a:t>discussion.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uk-UA" smtClean="0"/>
              <a:t>5</a:t>
            </a:fld>
            <a:endParaRPr lang="uk-UA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7361823"/>
              </p:ext>
            </p:extLst>
          </p:nvPr>
        </p:nvGraphicFramePr>
        <p:xfrm>
          <a:off x="533400" y="2275115"/>
          <a:ext cx="8077200" cy="321128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38600"/>
                <a:gridCol w="4038600"/>
              </a:tblGrid>
              <a:tr h="642257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+mj-lt"/>
                        </a:rPr>
                        <a:t>Endorsement documents due</a:t>
                      </a:r>
                      <a:endParaRPr lang="en-US" sz="1600" b="1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2060"/>
                          </a:solidFill>
                          <a:latin typeface="+mj-lt"/>
                        </a:rPr>
                        <a:t>October 17</a:t>
                      </a:r>
                      <a:r>
                        <a:rPr lang="en-US" sz="1600" baseline="30000" dirty="0" smtClean="0">
                          <a:solidFill>
                            <a:srgbClr val="002060"/>
                          </a:solidFill>
                          <a:latin typeface="+mj-lt"/>
                        </a:rPr>
                        <a:t>th</a:t>
                      </a:r>
                      <a:endParaRPr lang="en-US" sz="16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42257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+mj-lt"/>
                        </a:rPr>
                        <a:t>Presentations</a:t>
                      </a:r>
                      <a:r>
                        <a:rPr lang="en-US" sz="1600" b="1" baseline="0" dirty="0" smtClean="0">
                          <a:solidFill>
                            <a:srgbClr val="002060"/>
                          </a:solidFill>
                          <a:latin typeface="+mj-lt"/>
                        </a:rPr>
                        <a:t> due</a:t>
                      </a:r>
                      <a:endParaRPr lang="en-US" sz="1600" b="1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2060"/>
                          </a:solidFill>
                          <a:latin typeface="+mj-lt"/>
                        </a:rPr>
                        <a:t>October 24</a:t>
                      </a:r>
                      <a:r>
                        <a:rPr lang="en-US" sz="1600" baseline="30000" dirty="0" smtClean="0">
                          <a:solidFill>
                            <a:srgbClr val="002060"/>
                          </a:solidFill>
                          <a:latin typeface="+mj-lt"/>
                        </a:rPr>
                        <a:t>th</a:t>
                      </a:r>
                      <a:r>
                        <a:rPr lang="en-US" sz="1600" dirty="0" smtClean="0">
                          <a:solidFill>
                            <a:srgbClr val="002060"/>
                          </a:solidFill>
                          <a:latin typeface="+mj-lt"/>
                        </a:rPr>
                        <a:t> </a:t>
                      </a:r>
                      <a:endParaRPr lang="en-US" sz="16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42257"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42257"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42257"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0" name="Content Placeholder 3"/>
          <p:cNvSpPr>
            <a:spLocks noGrp="1"/>
          </p:cNvSpPr>
          <p:nvPr>
            <p:ph sz="quarter" idx="11"/>
          </p:nvPr>
        </p:nvSpPr>
        <p:spPr>
          <a:xfrm>
            <a:off x="2057400" y="304800"/>
            <a:ext cx="4953000" cy="533400"/>
          </a:xfrm>
        </p:spPr>
        <p:txBody>
          <a:bodyPr/>
          <a:lstStyle/>
          <a:p>
            <a:pPr lvl="0">
              <a:spcBef>
                <a:spcPts val="0"/>
              </a:spcBef>
              <a:buSzTx/>
              <a:defRPr/>
            </a:pPr>
            <a:r>
              <a:rPr lang="en-AU" b="1" dirty="0"/>
              <a:t>Preparations for CEOS Plenary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7444310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uk-UA" smtClean="0"/>
              <a:t>6</a:t>
            </a:fld>
            <a:endParaRPr lang="uk-UA"/>
          </a:p>
        </p:txBody>
      </p:sp>
      <p:sp>
        <p:nvSpPr>
          <p:cNvPr id="11" name="Content Placeholder 5"/>
          <p:cNvSpPr>
            <a:spLocks noGrp="1"/>
          </p:cNvSpPr>
          <p:nvPr>
            <p:ph sz="quarter" idx="10"/>
          </p:nvPr>
        </p:nvSpPr>
        <p:spPr>
          <a:xfrm>
            <a:off x="457200" y="2438400"/>
            <a:ext cx="8305800" cy="4724400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smtClean="0"/>
              <a:t>More Information, Registration, Agenda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b="1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hlinkClick r:id="rId2"/>
              </a:rPr>
              <a:t>http://ceos.org/meetings/30th-ceos-plenary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smtClean="0"/>
              <a:t>Accommodation and Logistics Information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hlinkClick r:id="rId3"/>
              </a:rPr>
              <a:t>http://ceos.org/meetings-page/30th-plenary-travel-accommodation-info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68864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uk-UA" smtClean="0"/>
              <a:t>7</a:t>
            </a:fld>
            <a:endParaRPr lang="uk-UA"/>
          </a:p>
        </p:txBody>
      </p:sp>
      <p:sp>
        <p:nvSpPr>
          <p:cNvPr id="11" name="Content Placeholder 5"/>
          <p:cNvSpPr>
            <a:spLocks noGrp="1"/>
          </p:cNvSpPr>
          <p:nvPr>
            <p:ph sz="quarter" idx="10"/>
          </p:nvPr>
        </p:nvSpPr>
        <p:spPr>
          <a:xfrm>
            <a:off x="457200" y="1600200"/>
            <a:ext cx="8305800" cy="4724400"/>
          </a:xfrm>
        </p:spPr>
        <p:txBody>
          <a:bodyPr/>
          <a:lstStyle/>
          <a:p>
            <a:pPr marL="0" indent="0" algn="ctr">
              <a:buNone/>
            </a:pPr>
            <a:endParaRPr lang="en-US" sz="2800" b="1" dirty="0" smtClean="0"/>
          </a:p>
          <a:p>
            <a:pPr marL="0" indent="0" algn="ctr">
              <a:buNone/>
            </a:pPr>
            <a:r>
              <a:rPr lang="en-US" sz="2800" b="1" dirty="0" smtClean="0"/>
              <a:t>Any questions?</a:t>
            </a:r>
          </a:p>
          <a:p>
            <a:pPr marL="0" indent="0" algn="ctr">
              <a:buNone/>
            </a:pPr>
            <a:endParaRPr lang="en-US" sz="2800" b="1" dirty="0"/>
          </a:p>
          <a:p>
            <a:pPr marL="0" indent="0" algn="ctr">
              <a:buNone/>
            </a:pPr>
            <a:r>
              <a:rPr lang="en-US" sz="2800" dirty="0" smtClean="0"/>
              <a:t>Please </a:t>
            </a:r>
            <a:r>
              <a:rPr lang="en-US" sz="2800" dirty="0"/>
              <a:t>contact: </a:t>
            </a:r>
            <a:r>
              <a:rPr lang="en-US" sz="2800" dirty="0">
                <a:hlinkClick r:id="rId2"/>
              </a:rPr>
              <a:t>caroline.bruce@csiro.au</a:t>
            </a:r>
            <a:endParaRPr lang="en-US" sz="2800" dirty="0"/>
          </a:p>
          <a:p>
            <a:pPr marL="0" indent="0" algn="ctr">
              <a:buNone/>
            </a:pPr>
            <a:endParaRPr lang="en-US" sz="2800" b="1" dirty="0"/>
          </a:p>
          <a:p>
            <a:pPr marL="0" indent="0" algn="ctr">
              <a:buNone/>
            </a:pPr>
            <a:endParaRPr lang="en-US" sz="3600" b="1" dirty="0"/>
          </a:p>
          <a:p>
            <a:pPr marL="0" indent="0" algn="ctr">
              <a:buNone/>
            </a:pPr>
            <a:r>
              <a:rPr lang="en-US" sz="3600" b="1" dirty="0"/>
              <a:t>We look forward to seeing you in Brisbane! </a:t>
            </a:r>
          </a:p>
        </p:txBody>
      </p:sp>
    </p:spTree>
    <p:extLst>
      <p:ext uri="{BB962C8B-B14F-4D97-AF65-F5344CB8AC3E}">
        <p14:creationId xmlns:p14="http://schemas.microsoft.com/office/powerpoint/2010/main" val="150317142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9A00"/>
      </a:accent1>
      <a:accent2>
        <a:srgbClr val="9F2D20"/>
      </a:accent2>
      <a:accent3>
        <a:srgbClr val="8F8F8F"/>
      </a:accent3>
      <a:accent4>
        <a:srgbClr val="001E59"/>
      </a:accent4>
      <a:accent5>
        <a:srgbClr val="FFCAAA"/>
      </a:accent5>
      <a:accent6>
        <a:srgbClr val="90281C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9115</TotalTime>
  <Words>223</Words>
  <Application>Microsoft Macintosh PowerPoint</Application>
  <PresentationFormat>On-screen Show (4:3)</PresentationFormat>
  <Paragraphs>57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Arial Bold</vt:lpstr>
      <vt:lpstr>Avenir Roman</vt:lpstr>
      <vt:lpstr>Calibri</vt:lpstr>
      <vt:lpstr>Courier New</vt:lpstr>
      <vt:lpstr>Droid Serif</vt:lpstr>
      <vt:lpstr>Helvetica</vt:lpstr>
      <vt:lpstr>Proxima Nova Regular</vt:lpstr>
      <vt:lpstr>Wingdings</vt:lpstr>
      <vt:lpstr>Arial</vt:lpstr>
      <vt:lpstr>Default</vt:lpstr>
      <vt:lpstr>Preparations for CEOS Plenary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15.0022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Goes Here</dc:title>
  <dc:creator>Brian R. Williams</dc:creator>
  <cp:lastModifiedBy>Matt S</cp:lastModifiedBy>
  <cp:revision>162</cp:revision>
  <dcterms:modified xsi:type="dcterms:W3CDTF">2016-09-01T23:06:50Z</dcterms:modified>
</cp:coreProperties>
</file>