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9"/>
  </p:notesMasterIdLst>
  <p:sldIdLst>
    <p:sldId id="256" r:id="rId2"/>
    <p:sldId id="261" r:id="rId3"/>
    <p:sldId id="263" r:id="rId4"/>
    <p:sldId id="264" r:id="rId5"/>
    <p:sldId id="265" r:id="rId6"/>
    <p:sldId id="266" r:id="rId7"/>
    <p:sldId id="267" r:id="rId8"/>
  </p:sldIdLst>
  <p:sldSz cx="9144000" cy="6858000" type="screen4x3"/>
  <p:notesSz cx="6858000" cy="9144000"/>
  <p:defaultTextStyle>
    <a:lvl1pPr defTabSz="457200">
      <a:defRPr>
        <a:solidFill>
          <a:srgbClr val="002569"/>
        </a:solidFill>
      </a:defRPr>
    </a:lvl1pPr>
    <a:lvl2pPr indent="457200" defTabSz="457200">
      <a:defRPr>
        <a:solidFill>
          <a:srgbClr val="002569"/>
        </a:solidFill>
      </a:defRPr>
    </a:lvl2pPr>
    <a:lvl3pPr indent="914400" defTabSz="457200">
      <a:defRPr>
        <a:solidFill>
          <a:srgbClr val="002569"/>
        </a:solidFill>
      </a:defRPr>
    </a:lvl3pPr>
    <a:lvl4pPr indent="1371600" defTabSz="457200">
      <a:defRPr>
        <a:solidFill>
          <a:srgbClr val="002569"/>
        </a:solidFill>
      </a:defRPr>
    </a:lvl4pPr>
    <a:lvl5pPr indent="1828800" defTabSz="457200">
      <a:defRPr>
        <a:solidFill>
          <a:srgbClr val="002569"/>
        </a:solidFill>
      </a:defRPr>
    </a:lvl5pPr>
    <a:lvl6pPr indent="2286000" defTabSz="457200">
      <a:defRPr>
        <a:solidFill>
          <a:srgbClr val="002569"/>
        </a:solidFill>
      </a:defRPr>
    </a:lvl6pPr>
    <a:lvl7pPr indent="2743200" defTabSz="457200">
      <a:defRPr>
        <a:solidFill>
          <a:srgbClr val="002569"/>
        </a:solidFill>
      </a:defRPr>
    </a:lvl7pPr>
    <a:lvl8pPr indent="3200400" defTabSz="457200">
      <a:defRPr>
        <a:solidFill>
          <a:srgbClr val="002569"/>
        </a:solidFill>
      </a:defRPr>
    </a:lvl8pPr>
    <a:lvl9pPr indent="3657600" defTabSz="457200">
      <a:defRPr>
        <a:solidFill>
          <a:srgbClr val="002569"/>
        </a:solidFill>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DDCA"/>
          </a:solidFill>
        </a:fill>
      </a:tcStyle>
    </a:wholeTbl>
    <a:band2H>
      <a:tcTxStyle/>
      <a:tcStyle>
        <a:tcBdr/>
        <a:fill>
          <a:solidFill>
            <a:srgbClr val="FFEFE6"/>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9A00"/>
          </a:solidFill>
        </a:fill>
      </a:tcStyle>
    </a:firstRow>
  </a:tblStyle>
  <a:tblStyle styleId="{C7B018BB-80A7-4F77-B60F-C8B233D01FF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FFFFFF"/>
          </a:solidFill>
        </a:fill>
      </a:tcStyle>
    </a:firstRow>
  </a:tblStyle>
  <a:tblStyle styleId="{EEE7283C-3CF3-47DC-8721-378D4A62B228}"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DBCBCB"/>
          </a:solidFill>
        </a:fill>
      </a:tcStyle>
    </a:wholeTbl>
    <a:band2H>
      <a:tcTxStyle/>
      <a:tcStyle>
        <a:tcBdr/>
        <a:fill>
          <a:solidFill>
            <a:srgbClr val="EEE7E7"/>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90281C"/>
          </a:solidFill>
        </a:fill>
      </a:tcStyle>
    </a:firstRow>
  </a:tblStyle>
  <a:tblStyle styleId="{CF821DB8-F4EB-4A41-A1BA-3FCAFE7338EE}" styleName="">
    <a:tblBg/>
    <a:wholeTbl>
      <a:tcTxStyle b="on" i="on">
        <a:fontRef idx="major">
          <a:srgbClr val="002569"/>
        </a:fontRef>
        <a:srgbClr val="002569"/>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7EA"/>
          </a:solidFill>
        </a:fill>
      </a:tcStyle>
    </a:wholeTbl>
    <a:band2H>
      <a:tcTxStyle/>
      <a:tcStyle>
        <a:tcBdr/>
        <a:fill>
          <a:solidFill>
            <a:srgbClr val="FFFFFF"/>
          </a:solidFill>
        </a:fill>
      </a:tcStyle>
    </a:band2H>
    <a:firstCol>
      <a:tcTxStyle b="on" i="on">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9A00"/>
          </a:solidFill>
        </a:fill>
      </a:tcStyle>
    </a:firstCol>
    <a:lastRow>
      <a:tcTxStyle b="on" i="on">
        <a:fontRef idx="major">
          <a:srgbClr val="002569"/>
        </a:fontRef>
        <a:srgbClr val="002569"/>
      </a:tcTxStyle>
      <a:tcStyle>
        <a:tcBdr>
          <a:left>
            <a:ln w="12700" cap="flat">
              <a:noFill/>
              <a:miter lim="400000"/>
            </a:ln>
          </a:left>
          <a:right>
            <a:ln w="12700" cap="flat">
              <a:noFill/>
              <a:miter lim="400000"/>
            </a:ln>
          </a:right>
          <a:top>
            <a:ln w="508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FFFF"/>
          </a:solidFill>
        </a:fill>
      </a:tcStyle>
    </a:lastRow>
    <a:firstRow>
      <a:tcTxStyle b="on" i="on">
        <a:fontRef idx="major">
          <a:srgbClr val="FFFFFF"/>
        </a:fontRef>
        <a:srgbClr val="FFFFFF"/>
      </a:tcTxStyle>
      <a:tcStyle>
        <a:tcBdr>
          <a:left>
            <a:ln w="12700" cap="flat">
              <a:noFill/>
              <a:miter lim="400000"/>
            </a:ln>
          </a:left>
          <a:right>
            <a:ln w="12700" cap="flat">
              <a:noFill/>
              <a:miter lim="400000"/>
            </a:ln>
          </a:right>
          <a:top>
            <a:ln w="25400" cap="flat">
              <a:solidFill>
                <a:srgbClr val="002569"/>
              </a:solidFill>
              <a:prstDash val="solid"/>
              <a:bevel/>
            </a:ln>
          </a:top>
          <a:bottom>
            <a:ln w="25400" cap="flat">
              <a:solidFill>
                <a:srgbClr val="002569"/>
              </a:solidFill>
              <a:prstDash val="solid"/>
              <a:bevel/>
            </a:ln>
          </a:bottom>
          <a:insideH>
            <a:ln w="12700" cap="flat">
              <a:noFill/>
              <a:miter lim="400000"/>
            </a:ln>
          </a:insideH>
          <a:insideV>
            <a:ln w="12700" cap="flat">
              <a:noFill/>
              <a:miter lim="400000"/>
            </a:ln>
          </a:insideV>
        </a:tcBdr>
        <a:fill>
          <a:solidFill>
            <a:srgbClr val="FF9A00"/>
          </a:solidFill>
        </a:fill>
      </a:tcStyle>
    </a:firstRow>
  </a:tblStyle>
  <a:tblStyle styleId="{33BA23B1-9221-436E-865A-0063620EA4FD}" styleName="">
    <a:tblBg/>
    <a:wholeTbl>
      <a:tcTxStyle b="on" i="on">
        <a:fontRef idx="major">
          <a:srgbClr val="002569"/>
        </a:fontRef>
        <a:srgbClr val="002569"/>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CACBD3"/>
          </a:solidFill>
        </a:fill>
      </a:tcStyle>
    </a:wholeTbl>
    <a:band2H>
      <a:tcTxStyle/>
      <a:tcStyle>
        <a:tcBdr/>
        <a:fill>
          <a:solidFill>
            <a:srgbClr val="E6E7EA"/>
          </a:solidFill>
        </a:fill>
      </a:tcStyle>
    </a:band2H>
    <a:firstCol>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Col>
    <a:la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38100" cap="flat">
              <a:solidFill>
                <a:srgbClr val="FFFFFF"/>
              </a:solidFill>
              <a:prstDash val="solid"/>
              <a:bevel/>
            </a:ln>
          </a:top>
          <a:bottom>
            <a:ln w="127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lastRow>
    <a:firstRow>
      <a:tcTxStyle b="on" i="on">
        <a:fontRef idx="major">
          <a:srgbClr val="FFFFFF"/>
        </a:fontRef>
        <a:srgbClr val="FFFFFF"/>
      </a:tcTxStyle>
      <a:tcStyle>
        <a:tcBdr>
          <a:left>
            <a:ln w="12700" cap="flat">
              <a:solidFill>
                <a:srgbClr val="FFFFFF"/>
              </a:solidFill>
              <a:prstDash val="solid"/>
              <a:bevel/>
            </a:ln>
          </a:left>
          <a:right>
            <a:ln w="12700" cap="flat">
              <a:solidFill>
                <a:srgbClr val="FFFFFF"/>
              </a:solidFill>
              <a:prstDash val="solid"/>
              <a:bevel/>
            </a:ln>
          </a:right>
          <a:top>
            <a:ln w="12700" cap="flat">
              <a:solidFill>
                <a:srgbClr val="FFFFFF"/>
              </a:solidFill>
              <a:prstDash val="solid"/>
              <a:bevel/>
            </a:ln>
          </a:top>
          <a:bottom>
            <a:ln w="38100" cap="flat">
              <a:solidFill>
                <a:srgbClr val="FFFFFF"/>
              </a:solidFill>
              <a:prstDash val="solid"/>
              <a:bevel/>
            </a:ln>
          </a:bottom>
          <a:insideH>
            <a:ln w="12700" cap="flat">
              <a:solidFill>
                <a:srgbClr val="FFFFFF"/>
              </a:solidFill>
              <a:prstDash val="solid"/>
              <a:bevel/>
            </a:ln>
          </a:insideH>
          <a:insideV>
            <a:ln w="12700" cap="flat">
              <a:solidFill>
                <a:srgbClr val="FFFFFF"/>
              </a:solidFill>
              <a:prstDash val="solid"/>
              <a:bevel/>
            </a:ln>
          </a:insideV>
        </a:tcBdr>
        <a:fill>
          <a:solidFill>
            <a:srgbClr val="002569"/>
          </a:solidFill>
        </a:fill>
      </a:tcStyle>
    </a:firstRow>
  </a:tblStyle>
  <a:tblStyle styleId="{2708684C-4D16-4618-839F-0558EEFCDFE6}" styleName="">
    <a:tblBg/>
    <a:wholeTb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wholeTbl>
    <a:band2H>
      <a:tcTxStyle/>
      <a:tcStyle>
        <a:tcBdr/>
        <a:fill>
          <a:solidFill>
            <a:srgbClr val="FFFFFF"/>
          </a:solidFill>
        </a:fill>
      </a:tcStyle>
    </a:band2H>
    <a:firstCol>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solidFill>
            <a:srgbClr val="002569">
              <a:alpha val="20000"/>
            </a:srgbClr>
          </a:solidFill>
        </a:fill>
      </a:tcStyle>
    </a:firstCol>
    <a:la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50800" cap="flat">
              <a:solidFill>
                <a:srgbClr val="002569"/>
              </a:solidFill>
              <a:prstDash val="solid"/>
              <a:bevel/>
            </a:ln>
          </a:top>
          <a:bottom>
            <a:ln w="127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lastRow>
    <a:firstRow>
      <a:tcTxStyle b="on" i="on">
        <a:fontRef idx="major">
          <a:srgbClr val="002569"/>
        </a:fontRef>
        <a:srgbClr val="002569"/>
      </a:tcTxStyle>
      <a:tcStyle>
        <a:tcBdr>
          <a:left>
            <a:ln w="12700" cap="flat">
              <a:solidFill>
                <a:srgbClr val="002569"/>
              </a:solidFill>
              <a:prstDash val="solid"/>
              <a:bevel/>
            </a:ln>
          </a:left>
          <a:right>
            <a:ln w="12700" cap="flat">
              <a:solidFill>
                <a:srgbClr val="002569"/>
              </a:solidFill>
              <a:prstDash val="solid"/>
              <a:bevel/>
            </a:ln>
          </a:right>
          <a:top>
            <a:ln w="12700" cap="flat">
              <a:solidFill>
                <a:srgbClr val="002569"/>
              </a:solidFill>
              <a:prstDash val="solid"/>
              <a:bevel/>
            </a:ln>
          </a:top>
          <a:bottom>
            <a:ln w="25400" cap="flat">
              <a:solidFill>
                <a:srgbClr val="002569"/>
              </a:solidFill>
              <a:prstDash val="solid"/>
              <a:bevel/>
            </a:ln>
          </a:bottom>
          <a:insideH>
            <a:ln w="12700" cap="flat">
              <a:solidFill>
                <a:srgbClr val="002569"/>
              </a:solidFill>
              <a:prstDash val="solid"/>
              <a:bevel/>
            </a:ln>
          </a:insideH>
          <a:insideV>
            <a:ln w="12700" cap="flat">
              <a:solidFill>
                <a:srgbClr val="002569"/>
              </a:solidFill>
              <a:prstDash val="solid"/>
              <a:bevel/>
            </a:ln>
          </a:insideV>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8"/>
    <p:restoredTop sz="94716"/>
  </p:normalViewPr>
  <p:slideViewPr>
    <p:cSldViewPr>
      <p:cViewPr varScale="1">
        <p:scale>
          <a:sx n="94" d="100"/>
          <a:sy n="94" d="100"/>
        </p:scale>
        <p:origin x="-206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Shape 7"/>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8" name="Shape 8"/>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p14="http://schemas.microsoft.com/office/powerpoint/2010/main" val="3530218368"/>
      </p:ext>
    </p:extLst>
  </p:cSld>
  <p:clrMap bg1="lt1" tx1="dk1" bg2="lt2" tx2="dk2" accent1="accent1" accent2="accent2" accent3="accent3" accent4="accent4" accent5="accent5" accent6="accent6" hlink="hlink" folHlink="folHlink"/>
  <p:notesStyle>
    <a:lvl1pPr defTabSz="457200">
      <a:lnSpc>
        <a:spcPct val="125000"/>
      </a:lnSpc>
      <a:defRPr sz="2400">
        <a:latin typeface="+mn-lt"/>
        <a:ea typeface="+mn-ea"/>
        <a:cs typeface="+mn-cs"/>
        <a:sym typeface="Avenir Roman"/>
      </a:defRPr>
    </a:lvl1pPr>
    <a:lvl2pPr indent="228600" defTabSz="457200">
      <a:lnSpc>
        <a:spcPct val="125000"/>
      </a:lnSpc>
      <a:defRPr sz="2400">
        <a:latin typeface="+mn-lt"/>
        <a:ea typeface="+mn-ea"/>
        <a:cs typeface="+mn-cs"/>
        <a:sym typeface="Avenir Roman"/>
      </a:defRPr>
    </a:lvl2pPr>
    <a:lvl3pPr indent="457200" defTabSz="457200">
      <a:lnSpc>
        <a:spcPct val="125000"/>
      </a:lnSpc>
      <a:defRPr sz="2400">
        <a:latin typeface="+mn-lt"/>
        <a:ea typeface="+mn-ea"/>
        <a:cs typeface="+mn-cs"/>
        <a:sym typeface="Avenir Roman"/>
      </a:defRPr>
    </a:lvl3pPr>
    <a:lvl4pPr indent="685800" defTabSz="457200">
      <a:lnSpc>
        <a:spcPct val="125000"/>
      </a:lnSpc>
      <a:defRPr sz="2400">
        <a:latin typeface="+mn-lt"/>
        <a:ea typeface="+mn-ea"/>
        <a:cs typeface="+mn-cs"/>
        <a:sym typeface="Avenir Roman"/>
      </a:defRPr>
    </a:lvl4pPr>
    <a:lvl5pPr indent="914400" defTabSz="457200">
      <a:lnSpc>
        <a:spcPct val="125000"/>
      </a:lnSpc>
      <a:defRPr sz="2400">
        <a:latin typeface="+mn-lt"/>
        <a:ea typeface="+mn-ea"/>
        <a:cs typeface="+mn-cs"/>
        <a:sym typeface="Avenir Roman"/>
      </a:defRPr>
    </a:lvl5pPr>
    <a:lvl6pPr indent="1143000" defTabSz="457200">
      <a:lnSpc>
        <a:spcPct val="125000"/>
      </a:lnSpc>
      <a:defRPr sz="2400">
        <a:latin typeface="+mn-lt"/>
        <a:ea typeface="+mn-ea"/>
        <a:cs typeface="+mn-cs"/>
        <a:sym typeface="Avenir Roman"/>
      </a:defRPr>
    </a:lvl6pPr>
    <a:lvl7pPr indent="1371600" defTabSz="457200">
      <a:lnSpc>
        <a:spcPct val="125000"/>
      </a:lnSpc>
      <a:defRPr sz="2400">
        <a:latin typeface="+mn-lt"/>
        <a:ea typeface="+mn-ea"/>
        <a:cs typeface="+mn-cs"/>
        <a:sym typeface="Avenir Roman"/>
      </a:defRPr>
    </a:lvl7pPr>
    <a:lvl8pPr indent="1600200" defTabSz="457200">
      <a:lnSpc>
        <a:spcPct val="125000"/>
      </a:lnSpc>
      <a:defRPr sz="2400">
        <a:latin typeface="+mn-lt"/>
        <a:ea typeface="+mn-ea"/>
        <a:cs typeface="+mn-cs"/>
        <a:sym typeface="Avenir Roman"/>
      </a:defRPr>
    </a:lvl8pPr>
    <a:lvl9pPr indent="1828800" defTabSz="457200">
      <a:lnSpc>
        <a:spcPct val="125000"/>
      </a:lnSpc>
      <a:defRPr sz="2400">
        <a:latin typeface="+mn-lt"/>
        <a:ea typeface="+mn-ea"/>
        <a:cs typeface="+mn-cs"/>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Title Slide">
    <p:bg>
      <p:bgPr>
        <a:blipFill rotWithShape="1">
          <a:blip r:embed="rId2"/>
          <a:srcRect/>
          <a:stretch>
            <a:fillRect/>
          </a:stretch>
        </a:blipFill>
        <a:effectLst/>
      </p:bgPr>
    </p:bg>
    <p:spTree>
      <p:nvGrpSpPr>
        <p:cNvPr id="1" name=""/>
        <p:cNvGrpSpPr/>
        <p:nvPr/>
      </p:nvGrpSpPr>
      <p:grpSpPr>
        <a:xfrm>
          <a:off x="0" y="0"/>
          <a:ext cx="0" cy="0"/>
          <a:chOff x="0" y="0"/>
          <a:chExt cx="0" cy="0"/>
        </a:xfrm>
      </p:grpSpPr>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152400"/>
            <a:ext cx="6248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1"/>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1"/>
            <a:ext cx="2133600" cy="365125"/>
          </a:xfrm>
          <a:prstGeom prst="rect">
            <a:avLst/>
          </a:prstGeom>
        </p:spPr>
        <p:txBody>
          <a:bodyPr/>
          <a:lstStyle/>
          <a:p>
            <a:fld id="{F5C46832-CA33-442A-89A2-85F4C08DEE13}" type="datetime1">
              <a:rPr lang="en-US" smtClean="0"/>
              <a:t>15/09/16</a:t>
            </a:fld>
            <a:endParaRPr lang="en-US"/>
          </a:p>
        </p:txBody>
      </p:sp>
      <p:sp>
        <p:nvSpPr>
          <p:cNvPr id="5" name="Footer Placeholder 4"/>
          <p:cNvSpPr>
            <a:spLocks noGrp="1"/>
          </p:cNvSpPr>
          <p:nvPr>
            <p:ph type="ftr" sz="quarter" idx="11"/>
          </p:nvPr>
        </p:nvSpPr>
        <p:spPr>
          <a:xfrm>
            <a:off x="1981200" y="6356351"/>
            <a:ext cx="5029200" cy="365125"/>
          </a:xfrm>
          <a:prstGeom prst="rect">
            <a:avLst/>
          </a:prstGeom>
        </p:spPr>
        <p:txBody>
          <a:bodyPr/>
          <a:lstStyle/>
          <a:p>
            <a:r>
              <a:rPr lang="en-US" dirty="0" smtClean="0"/>
              <a:t>Joint CEOS/CGMS Working Group on Climate</a:t>
            </a:r>
            <a:endParaRPr lang="en-US" dirty="0"/>
          </a:p>
        </p:txBody>
      </p:sp>
      <p:sp>
        <p:nvSpPr>
          <p:cNvPr id="6" name="Slide Number Placeholder 5"/>
          <p:cNvSpPr>
            <a:spLocks noGrp="1"/>
          </p:cNvSpPr>
          <p:nvPr>
            <p:ph type="sldNum" sz="quarter" idx="12"/>
          </p:nvPr>
        </p:nvSpPr>
        <p:spPr/>
        <p:txBody>
          <a:bodyPr/>
          <a:lstStyle/>
          <a:p>
            <a:fld id="{080A0885-BF04-4D33-8097-A190C688388B}" type="slidenum">
              <a:rPr lang="en-US" smtClean="0"/>
              <a:t>‹#›</a:t>
            </a:fld>
            <a:endParaRPr lang="en-US"/>
          </a:p>
        </p:txBody>
      </p:sp>
    </p:spTree>
    <p:extLst>
      <p:ext uri="{BB962C8B-B14F-4D97-AF65-F5344CB8AC3E}">
        <p14:creationId xmlns:p14="http://schemas.microsoft.com/office/powerpoint/2010/main" val="154557424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4"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2" name="Shape 2"/>
          <p:cNvSpPr>
            <a:spLocks noGrp="1"/>
          </p:cNvSpPr>
          <p:nvPr>
            <p:ph type="sldNum" sz="quarter" idx="2"/>
          </p:nvPr>
        </p:nvSpPr>
        <p:spPr>
          <a:xfrm>
            <a:off x="7239000" y="6546851"/>
            <a:ext cx="1905000" cy="246221"/>
          </a:xfrm>
          <a:prstGeom prst="rect">
            <a:avLst/>
          </a:prstGeom>
          <a:ln w="12700">
            <a:miter lim="400000"/>
          </a:ln>
        </p:spPr>
        <p:txBody>
          <a:bodyPr lIns="45719" rIns="45719">
            <a:spAutoFit/>
          </a:bodyPr>
          <a:lstStyle>
            <a:lvl1pPr algn="r">
              <a:spcBef>
                <a:spcPts val="600"/>
              </a:spcBef>
              <a:defRPr sz="1000">
                <a:latin typeface="Calibri"/>
                <a:ea typeface="Calibri"/>
                <a:cs typeface="Calibri"/>
                <a:sym typeface="Calibri"/>
              </a:defRPr>
            </a:lvl1pPr>
          </a:lstStyle>
          <a:p>
            <a:pPr lvl="0"/>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transition xmlns:p14="http://schemas.microsoft.com/office/powerpoint/2010/main" spd="med"/>
  <p:hf hdr="0" ftr="0" dt="0"/>
  <p:txStyles>
    <p:titleStyle>
      <a:lvl1pPr algn="r">
        <a:defRPr sz="3200">
          <a:solidFill>
            <a:srgbClr val="FFFFFF"/>
          </a:solidFill>
          <a:latin typeface="Arial Bold"/>
          <a:ea typeface="Arial Bold"/>
          <a:cs typeface="Arial Bold"/>
          <a:sym typeface="Arial Bold"/>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p:titleStyle>
    <p:bodyStyle>
      <a:lvl1pPr marL="342900" indent="-342900">
        <a:spcBef>
          <a:spcPts val="500"/>
        </a:spcBef>
        <a:buSzPct val="100000"/>
        <a:buFont typeface="Arial"/>
        <a:buChar char="•"/>
        <a:defRPr sz="2400">
          <a:solidFill>
            <a:srgbClr val="002569"/>
          </a:solidFill>
          <a:latin typeface="Arial Bold"/>
          <a:ea typeface="Arial Bold"/>
          <a:cs typeface="Arial Bold"/>
          <a:sym typeface="Arial Bold"/>
        </a:defRPr>
      </a:lvl1pPr>
      <a:lvl2pPr marL="768927" indent="-311727">
        <a:spcBef>
          <a:spcPts val="500"/>
        </a:spcBef>
        <a:buSzPct val="100000"/>
        <a:buFont typeface="Arial"/>
        <a:buChar char="•"/>
        <a:defRPr sz="2400">
          <a:solidFill>
            <a:srgbClr val="002569"/>
          </a:solidFill>
          <a:latin typeface="Arial Bold"/>
          <a:ea typeface="Arial Bold"/>
          <a:cs typeface="Arial Bold"/>
          <a:sym typeface="Arial Bold"/>
        </a:defRPr>
      </a:lvl2pPr>
      <a:lvl3pPr marL="1188719" indent="-274319">
        <a:spcBef>
          <a:spcPts val="500"/>
        </a:spcBef>
        <a:buSzPct val="100000"/>
        <a:buFont typeface="Arial"/>
        <a:buChar char="o"/>
        <a:defRPr sz="2400">
          <a:solidFill>
            <a:srgbClr val="002569"/>
          </a:solidFill>
          <a:latin typeface="Arial Bold"/>
          <a:ea typeface="Arial Bold"/>
          <a:cs typeface="Arial Bold"/>
          <a:sym typeface="Arial Bold"/>
        </a:defRPr>
      </a:lvl3pPr>
      <a:lvl4pPr marL="1676400" indent="-304800">
        <a:spcBef>
          <a:spcPts val="500"/>
        </a:spcBef>
        <a:buSzPct val="100000"/>
        <a:buFont typeface="Arial"/>
        <a:buChar char="▪"/>
        <a:defRPr sz="2400">
          <a:solidFill>
            <a:srgbClr val="002569"/>
          </a:solidFill>
          <a:latin typeface="Arial Bold"/>
          <a:ea typeface="Arial Bold"/>
          <a:cs typeface="Arial Bold"/>
          <a:sym typeface="Arial Bold"/>
        </a:defRPr>
      </a:lvl4pPr>
      <a:lvl5pPr marL="2171700" indent="-342900">
        <a:spcBef>
          <a:spcPts val="500"/>
        </a:spcBef>
        <a:buSzPct val="100000"/>
        <a:buFont typeface="Arial"/>
        <a:buChar char="•"/>
        <a:defRPr sz="2400">
          <a:solidFill>
            <a:srgbClr val="002569"/>
          </a:solidFill>
          <a:latin typeface="Arial Bold"/>
          <a:ea typeface="Arial Bold"/>
          <a:cs typeface="Arial Bold"/>
          <a:sym typeface="Arial Bold"/>
        </a:defRPr>
      </a:lvl5pPr>
      <a:lvl6pPr indent="2286000">
        <a:spcBef>
          <a:spcPts val="500"/>
        </a:spcBef>
        <a:buFont typeface="Arial"/>
        <a:defRPr sz="2400">
          <a:solidFill>
            <a:srgbClr val="002569"/>
          </a:solidFill>
          <a:latin typeface="Arial Bold"/>
          <a:ea typeface="Arial Bold"/>
          <a:cs typeface="Arial Bold"/>
          <a:sym typeface="Arial Bold"/>
        </a:defRPr>
      </a:lvl6pPr>
      <a:lvl7pPr indent="2743200">
        <a:spcBef>
          <a:spcPts val="500"/>
        </a:spcBef>
        <a:buFont typeface="Arial"/>
        <a:defRPr sz="2400">
          <a:solidFill>
            <a:srgbClr val="002569"/>
          </a:solidFill>
          <a:latin typeface="Arial Bold"/>
          <a:ea typeface="Arial Bold"/>
          <a:cs typeface="Arial Bold"/>
          <a:sym typeface="Arial Bold"/>
        </a:defRPr>
      </a:lvl7pPr>
      <a:lvl8pPr indent="3200400">
        <a:spcBef>
          <a:spcPts val="500"/>
        </a:spcBef>
        <a:buFont typeface="Arial"/>
        <a:defRPr sz="2400">
          <a:solidFill>
            <a:srgbClr val="002569"/>
          </a:solidFill>
          <a:latin typeface="Arial Bold"/>
          <a:ea typeface="Arial Bold"/>
          <a:cs typeface="Arial Bold"/>
          <a:sym typeface="Arial Bold"/>
        </a:defRPr>
      </a:lvl8pPr>
      <a:lvl9pPr indent="3657600">
        <a:spcBef>
          <a:spcPts val="500"/>
        </a:spcBef>
        <a:buFont typeface="Arial"/>
        <a:defRPr sz="2400">
          <a:solidFill>
            <a:srgbClr val="002569"/>
          </a:solidFill>
          <a:latin typeface="Arial Bold"/>
          <a:ea typeface="Arial Bold"/>
          <a:cs typeface="Arial Bold"/>
          <a:sym typeface="Arial Bold"/>
        </a:defRPr>
      </a:lvl9pPr>
    </p:bodyStyle>
    <p:otherStyle>
      <a:lvl1pPr algn="r" defTabSz="457200">
        <a:spcBef>
          <a:spcPts val="600"/>
        </a:spcBef>
        <a:defRPr sz="1000">
          <a:solidFill>
            <a:schemeClr val="tx1"/>
          </a:solidFill>
          <a:latin typeface="+mn-lt"/>
          <a:ea typeface="+mn-ea"/>
          <a:cs typeface="+mn-cs"/>
          <a:sym typeface="Calibri"/>
        </a:defRPr>
      </a:lvl1pPr>
      <a:lvl2pPr indent="457200" algn="r" defTabSz="457200">
        <a:spcBef>
          <a:spcPts val="600"/>
        </a:spcBef>
        <a:defRPr sz="1000">
          <a:solidFill>
            <a:schemeClr val="tx1"/>
          </a:solidFill>
          <a:latin typeface="+mn-lt"/>
          <a:ea typeface="+mn-ea"/>
          <a:cs typeface="+mn-cs"/>
          <a:sym typeface="Calibri"/>
        </a:defRPr>
      </a:lvl2pPr>
      <a:lvl3pPr indent="914400" algn="r" defTabSz="457200">
        <a:spcBef>
          <a:spcPts val="600"/>
        </a:spcBef>
        <a:defRPr sz="1000">
          <a:solidFill>
            <a:schemeClr val="tx1"/>
          </a:solidFill>
          <a:latin typeface="+mn-lt"/>
          <a:ea typeface="+mn-ea"/>
          <a:cs typeface="+mn-cs"/>
          <a:sym typeface="Calibri"/>
        </a:defRPr>
      </a:lvl3pPr>
      <a:lvl4pPr indent="1371600" algn="r" defTabSz="457200">
        <a:spcBef>
          <a:spcPts val="600"/>
        </a:spcBef>
        <a:defRPr sz="1000">
          <a:solidFill>
            <a:schemeClr val="tx1"/>
          </a:solidFill>
          <a:latin typeface="+mn-lt"/>
          <a:ea typeface="+mn-ea"/>
          <a:cs typeface="+mn-cs"/>
          <a:sym typeface="Calibri"/>
        </a:defRPr>
      </a:lvl4pPr>
      <a:lvl5pPr indent="1828800" algn="r" defTabSz="457200">
        <a:spcBef>
          <a:spcPts val="600"/>
        </a:spcBef>
        <a:defRPr sz="1000">
          <a:solidFill>
            <a:schemeClr val="tx1"/>
          </a:solidFill>
          <a:latin typeface="+mn-lt"/>
          <a:ea typeface="+mn-ea"/>
          <a:cs typeface="+mn-cs"/>
          <a:sym typeface="Calibri"/>
        </a:defRPr>
      </a:lvl5pPr>
      <a:lvl6pPr indent="2286000" algn="r" defTabSz="457200">
        <a:spcBef>
          <a:spcPts val="600"/>
        </a:spcBef>
        <a:defRPr sz="1000">
          <a:solidFill>
            <a:schemeClr val="tx1"/>
          </a:solidFill>
          <a:latin typeface="+mn-lt"/>
          <a:ea typeface="+mn-ea"/>
          <a:cs typeface="+mn-cs"/>
          <a:sym typeface="Calibri"/>
        </a:defRPr>
      </a:lvl6pPr>
      <a:lvl7pPr indent="2743200" algn="r" defTabSz="457200">
        <a:spcBef>
          <a:spcPts val="600"/>
        </a:spcBef>
        <a:defRPr sz="1000">
          <a:solidFill>
            <a:schemeClr val="tx1"/>
          </a:solidFill>
          <a:latin typeface="+mn-lt"/>
          <a:ea typeface="+mn-ea"/>
          <a:cs typeface="+mn-cs"/>
          <a:sym typeface="Calibri"/>
        </a:defRPr>
      </a:lvl7pPr>
      <a:lvl8pPr indent="3200400" algn="r" defTabSz="457200">
        <a:spcBef>
          <a:spcPts val="600"/>
        </a:spcBef>
        <a:defRPr sz="1000">
          <a:solidFill>
            <a:schemeClr val="tx1"/>
          </a:solidFill>
          <a:latin typeface="+mn-lt"/>
          <a:ea typeface="+mn-ea"/>
          <a:cs typeface="+mn-cs"/>
          <a:sym typeface="Calibri"/>
        </a:defRPr>
      </a:lvl8pPr>
      <a:lvl9pPr indent="3657600" algn="r" defTabSz="457200">
        <a:spcBef>
          <a:spcPts val="600"/>
        </a:spcBef>
        <a:defRPr sz="1000">
          <a:solidFill>
            <a:schemeClr val="tx1"/>
          </a:solidFill>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hape 10"/>
          <p:cNvSpPr>
            <a:spLocks noGrp="1"/>
          </p:cNvSpPr>
          <p:nvPr>
            <p:ph type="title" idx="4294967295"/>
          </p:nvPr>
        </p:nvSpPr>
        <p:spPr>
          <a:xfrm>
            <a:off x="622790" y="2232669"/>
            <a:ext cx="8064010" cy="993131"/>
          </a:xfrm>
          <a:prstGeom prst="rect">
            <a:avLst/>
          </a:prstGeom>
          <a:ln w="12700">
            <a:miter lim="400000"/>
          </a:ln>
          <a:extLst>
            <a:ext uri="{C572A759-6A51-4108-AA02-DFA0A04FC94B}">
              <ma14:wrappingTextBoxFlag xmlns:ma14="http://schemas.microsoft.com/office/mac/drawingml/2011/main" val="1"/>
            </a:ext>
          </a:extLst>
        </p:spPr>
        <p:txBody>
          <a:bodyPr lIns="0" tIns="0" rIns="0" bIns="0" anchor="ctr"/>
          <a:lstStyle>
            <a:lvl1pPr algn="l">
              <a:defRPr sz="4200" b="1">
                <a:latin typeface="Droid Serif"/>
                <a:ea typeface="Droid Serif"/>
                <a:cs typeface="Droid Serif"/>
                <a:sym typeface="Droid Serif"/>
              </a:defRPr>
            </a:lvl1pPr>
          </a:lstStyle>
          <a:p>
            <a:pPr lvl="0">
              <a:defRPr sz="1800" b="0">
                <a:solidFill>
                  <a:srgbClr val="000000"/>
                </a:solidFill>
              </a:defRPr>
            </a:pPr>
            <a:r>
              <a:rPr lang="en-GB" sz="3200" dirty="0" smtClean="0">
                <a:solidFill>
                  <a:schemeClr val="bg1"/>
                </a:solidFill>
                <a:latin typeface="+mj-lt"/>
              </a:rPr>
              <a:t>COP-22 related issues</a:t>
            </a:r>
            <a:endParaRPr sz="3200" dirty="0">
              <a:solidFill>
                <a:schemeClr val="bg1"/>
              </a:solidFill>
              <a:latin typeface="+mj-lt"/>
            </a:endParaRPr>
          </a:p>
        </p:txBody>
      </p:sp>
      <p:sp>
        <p:nvSpPr>
          <p:cNvPr id="11" name="Shape 11"/>
          <p:cNvSpPr/>
          <p:nvPr/>
        </p:nvSpPr>
        <p:spPr>
          <a:xfrm>
            <a:off x="622789" y="3429000"/>
            <a:ext cx="4810858" cy="3251200"/>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p>
            <a:pPr lvl="0" defTabSz="914400">
              <a:lnSpc>
                <a:spcPct val="150000"/>
              </a:lnSpc>
              <a:defRPr>
                <a:solidFill>
                  <a:srgbClr val="000000"/>
                </a:solidFill>
              </a:defRPr>
            </a:pPr>
            <a:r>
              <a:rPr lang="en-GB" dirty="0" smtClean="0">
                <a:solidFill>
                  <a:srgbClr val="FFFFFF"/>
                </a:solidFill>
                <a:latin typeface="+mj-lt"/>
                <a:ea typeface="Arial Bold"/>
                <a:cs typeface="Arial Bold"/>
                <a:sym typeface="Arial Bold"/>
              </a:rPr>
              <a:t>P. Lecomte – </a:t>
            </a:r>
            <a:r>
              <a:rPr lang="en-GB" dirty="0" err="1" smtClean="0">
                <a:solidFill>
                  <a:srgbClr val="FFFFFF"/>
                </a:solidFill>
                <a:latin typeface="+mj-lt"/>
                <a:ea typeface="Arial Bold"/>
                <a:cs typeface="Arial Bold"/>
                <a:sym typeface="Arial Bold"/>
              </a:rPr>
              <a:t>WGClimate</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endParaRPr lang="en-GB" dirty="0" smtClean="0">
              <a:solidFill>
                <a:srgbClr val="FFFFFF"/>
              </a:solidFill>
              <a:latin typeface="+mj-lt"/>
              <a:ea typeface="Arial Bold"/>
              <a:cs typeface="Arial Bold"/>
              <a:sym typeface="Arial Bold"/>
            </a:endParaRPr>
          </a:p>
          <a:p>
            <a:pPr lvl="0" defTabSz="914400">
              <a:lnSpc>
                <a:spcPct val="150000"/>
              </a:lnSpc>
              <a:defRPr>
                <a:solidFill>
                  <a:srgbClr val="000000"/>
                </a:solidFill>
              </a:defRPr>
            </a:pPr>
            <a:r>
              <a:rPr dirty="0" smtClean="0">
                <a:solidFill>
                  <a:srgbClr val="FFFFFF"/>
                </a:solidFill>
                <a:latin typeface="+mj-lt"/>
                <a:ea typeface="Arial Bold"/>
                <a:cs typeface="Arial Bold"/>
                <a:sym typeface="Arial Bold"/>
              </a:rPr>
              <a:t>CEOS </a:t>
            </a:r>
            <a:r>
              <a:rPr lang="en-GB" dirty="0" smtClean="0">
                <a:solidFill>
                  <a:srgbClr val="FFFFFF"/>
                </a:solidFill>
                <a:latin typeface="+mj-lt"/>
                <a:ea typeface="Arial Bold"/>
                <a:cs typeface="Arial Bold"/>
                <a:sym typeface="Arial Bold"/>
              </a:rPr>
              <a:t>SIT </a:t>
            </a:r>
            <a:r>
              <a:rPr lang="en-AU" dirty="0" smtClean="0">
                <a:solidFill>
                  <a:srgbClr val="FFFFFF"/>
                </a:solidFill>
                <a:latin typeface="+mj-lt"/>
                <a:ea typeface="Arial Bold"/>
                <a:cs typeface="Arial Bold"/>
                <a:sym typeface="Arial Bold"/>
              </a:rPr>
              <a:t>Technical Workshop</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Oxford, UK</a:t>
            </a:r>
            <a:endParaRPr dirty="0">
              <a:solidFill>
                <a:srgbClr val="FFFFFF"/>
              </a:solidFill>
              <a:latin typeface="+mj-lt"/>
              <a:ea typeface="Arial Bold"/>
              <a:cs typeface="Arial Bold"/>
              <a:sym typeface="Arial Bold"/>
            </a:endParaRPr>
          </a:p>
          <a:p>
            <a:pPr lvl="0" defTabSz="914400">
              <a:lnSpc>
                <a:spcPct val="150000"/>
              </a:lnSpc>
              <a:defRPr>
                <a:solidFill>
                  <a:srgbClr val="000000"/>
                </a:solidFill>
              </a:defRPr>
            </a:pPr>
            <a:r>
              <a:rPr lang="en-AU" dirty="0" smtClean="0">
                <a:solidFill>
                  <a:srgbClr val="FFFFFF"/>
                </a:solidFill>
                <a:latin typeface="+mj-lt"/>
                <a:ea typeface="Arial Bold"/>
                <a:cs typeface="Arial Bold"/>
                <a:sym typeface="Arial Bold"/>
              </a:rPr>
              <a:t>14</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-15</a:t>
            </a:r>
            <a:r>
              <a:rPr lang="en-AU" baseline="30000" dirty="0" smtClean="0">
                <a:solidFill>
                  <a:srgbClr val="FFFFFF"/>
                </a:solidFill>
                <a:latin typeface="+mj-lt"/>
                <a:ea typeface="Arial Bold"/>
                <a:cs typeface="Arial Bold"/>
                <a:sym typeface="Arial Bold"/>
              </a:rPr>
              <a:t>th</a:t>
            </a:r>
            <a:r>
              <a:rPr lang="en-AU" dirty="0" smtClean="0">
                <a:solidFill>
                  <a:srgbClr val="FFFFFF"/>
                </a:solidFill>
                <a:latin typeface="+mj-lt"/>
                <a:ea typeface="Arial Bold"/>
                <a:cs typeface="Arial Bold"/>
                <a:sym typeface="Arial Bold"/>
              </a:rPr>
              <a:t> September 2016</a:t>
            </a:r>
            <a:endParaRPr dirty="0">
              <a:solidFill>
                <a:srgbClr val="FFFFFF"/>
              </a:solidFill>
              <a:latin typeface="+mj-lt"/>
              <a:ea typeface="Arial Bold"/>
              <a:cs typeface="Arial Bold"/>
              <a:sym typeface="Arial Bold"/>
            </a:endParaRPr>
          </a:p>
        </p:txBody>
      </p:sp>
      <p:pic>
        <p:nvPicPr>
          <p:cNvPr id="12" name="ceos_logo.png"/>
          <p:cNvPicPr/>
          <p:nvPr/>
        </p:nvPicPr>
        <p:blipFill>
          <a:blip r:embed="rId2">
            <a:extLst/>
          </a:blip>
          <a:stretch>
            <a:fillRect/>
          </a:stretch>
        </p:blipFill>
        <p:spPr>
          <a:xfrm>
            <a:off x="622789" y="695706"/>
            <a:ext cx="2507906" cy="980694"/>
          </a:xfrm>
          <a:prstGeom prst="rect">
            <a:avLst/>
          </a:prstGeom>
          <a:ln w="12700">
            <a:miter lim="400000"/>
          </a:ln>
        </p:spPr>
      </p:pic>
      <p:sp>
        <p:nvSpPr>
          <p:cNvPr id="5" name="Shape 10"/>
          <p:cNvSpPr txBox="1">
            <a:spLocks/>
          </p:cNvSpPr>
          <p:nvPr/>
        </p:nvSpPr>
        <p:spPr>
          <a:xfrm>
            <a:off x="622791" y="1738635"/>
            <a:ext cx="2806211" cy="210183"/>
          </a:xfrm>
          <a:prstGeom prst="rect">
            <a:avLst/>
          </a:prstGeom>
          <a:ln w="12700">
            <a:miter lim="400000"/>
          </a:ln>
          <a:extLst>
            <a:ext uri="{C572A759-6A51-4108-AA02-DFA0A04FC94B}">
              <ma14:wrappingTextBoxFlag xmlns:ma14="http://schemas.microsoft.com/office/mac/drawingml/2011/main" val="1"/>
            </a:ext>
          </a:extLst>
        </p:spPr>
        <p:txBody>
          <a:bodyPr lIns="0" tIns="0" rIns="0" bIns="0"/>
          <a:lstStyle>
            <a:lvl1pPr algn="l">
              <a:defRPr sz="4200" b="1">
                <a:solidFill>
                  <a:srgbClr val="FFFFFF"/>
                </a:solidFill>
                <a:latin typeface="Droid Serif"/>
                <a:ea typeface="Droid Serif"/>
                <a:cs typeface="Droid Serif"/>
                <a:sym typeface="Droid Serif"/>
              </a:defRPr>
            </a:lvl1pPr>
            <a:lvl2pPr algn="r">
              <a:defRPr sz="3200">
                <a:solidFill>
                  <a:srgbClr val="FFFFFF"/>
                </a:solidFill>
                <a:latin typeface="Arial Bold"/>
                <a:ea typeface="Arial Bold"/>
                <a:cs typeface="Arial Bold"/>
                <a:sym typeface="Arial Bold"/>
              </a:defRPr>
            </a:lvl2pPr>
            <a:lvl3pPr algn="r">
              <a:defRPr sz="3200">
                <a:solidFill>
                  <a:srgbClr val="FFFFFF"/>
                </a:solidFill>
                <a:latin typeface="Arial Bold"/>
                <a:ea typeface="Arial Bold"/>
                <a:cs typeface="Arial Bold"/>
                <a:sym typeface="Arial Bold"/>
              </a:defRPr>
            </a:lvl3pPr>
            <a:lvl4pPr algn="r">
              <a:defRPr sz="3200">
                <a:solidFill>
                  <a:srgbClr val="FFFFFF"/>
                </a:solidFill>
                <a:latin typeface="Arial Bold"/>
                <a:ea typeface="Arial Bold"/>
                <a:cs typeface="Arial Bold"/>
                <a:sym typeface="Arial Bold"/>
              </a:defRPr>
            </a:lvl4pPr>
            <a:lvl5pPr algn="r">
              <a:defRPr sz="3200">
                <a:solidFill>
                  <a:srgbClr val="FFFFFF"/>
                </a:solidFill>
                <a:latin typeface="Arial Bold"/>
                <a:ea typeface="Arial Bold"/>
                <a:cs typeface="Arial Bold"/>
                <a:sym typeface="Arial Bold"/>
              </a:defRPr>
            </a:lvl5pPr>
            <a:lvl6pPr indent="457200" algn="r">
              <a:defRPr sz="3200">
                <a:solidFill>
                  <a:srgbClr val="FFFFFF"/>
                </a:solidFill>
                <a:latin typeface="Arial Bold"/>
                <a:ea typeface="Arial Bold"/>
                <a:cs typeface="Arial Bold"/>
                <a:sym typeface="Arial Bold"/>
              </a:defRPr>
            </a:lvl6pPr>
            <a:lvl7pPr indent="914400" algn="r">
              <a:defRPr sz="3200">
                <a:solidFill>
                  <a:srgbClr val="FFFFFF"/>
                </a:solidFill>
                <a:latin typeface="Arial Bold"/>
                <a:ea typeface="Arial Bold"/>
                <a:cs typeface="Arial Bold"/>
                <a:sym typeface="Arial Bold"/>
              </a:defRPr>
            </a:lvl7pPr>
            <a:lvl8pPr indent="1371600" algn="r">
              <a:defRPr sz="3200">
                <a:solidFill>
                  <a:srgbClr val="FFFFFF"/>
                </a:solidFill>
                <a:latin typeface="Arial Bold"/>
                <a:ea typeface="Arial Bold"/>
                <a:cs typeface="Arial Bold"/>
                <a:sym typeface="Arial Bold"/>
              </a:defRPr>
            </a:lvl8pPr>
            <a:lvl9pPr indent="1828800" algn="r">
              <a:defRPr sz="3200">
                <a:solidFill>
                  <a:srgbClr val="FFFFFF"/>
                </a:solidFill>
                <a:latin typeface="Arial Bold"/>
                <a:ea typeface="Arial Bold"/>
                <a:cs typeface="Arial Bold"/>
                <a:sym typeface="Arial Bold"/>
              </a:defRPr>
            </a:lvl9pPr>
          </a:lstStyle>
          <a:p>
            <a:pPr defTabSz="914400">
              <a:defRPr sz="1800" b="0">
                <a:solidFill>
                  <a:srgbClr val="000000"/>
                </a:solidFill>
              </a:defRPr>
            </a:pPr>
            <a:r>
              <a:rPr lang="en-US" sz="1050" dirty="0" smtClean="0">
                <a:solidFill>
                  <a:schemeClr val="bg1">
                    <a:lumMod val="20000"/>
                    <a:lumOff val="80000"/>
                  </a:schemeClr>
                </a:solidFill>
                <a:latin typeface="+mj-lt"/>
              </a:rPr>
              <a:t>Committee on Earth Observation Satellites</a:t>
            </a:r>
            <a:endParaRPr lang="en-US" sz="1050" dirty="0">
              <a:solidFill>
                <a:schemeClr val="bg1">
                  <a:lumMod val="20000"/>
                  <a:lumOff val="80000"/>
                </a:schemeClr>
              </a:solidFill>
              <a:latin typeface="+mj-lt"/>
            </a:endParaRPr>
          </a:p>
        </p:txBody>
      </p:sp>
    </p:spTree>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868"/>
            <a:ext cx="5486400" cy="1143000"/>
          </a:xfrm>
        </p:spPr>
        <p:txBody>
          <a:bodyPr anchor="ctr">
            <a:noAutofit/>
          </a:bodyPr>
          <a:lstStyle/>
          <a:p>
            <a:r>
              <a:rPr lang="en-GB" dirty="0" smtClean="0"/>
              <a:t>Reporting to SBSTA</a:t>
            </a:r>
            <a:endParaRPr lang="en-GB" dirty="0"/>
          </a:p>
        </p:txBody>
      </p:sp>
      <p:sp>
        <p:nvSpPr>
          <p:cNvPr id="3" name="Content Placeholder 2"/>
          <p:cNvSpPr>
            <a:spLocks noGrp="1"/>
          </p:cNvSpPr>
          <p:nvPr>
            <p:ph idx="1"/>
          </p:nvPr>
        </p:nvSpPr>
        <p:spPr>
          <a:xfrm>
            <a:off x="457200" y="1600201"/>
            <a:ext cx="8229600" cy="4978399"/>
          </a:xfrm>
        </p:spPr>
        <p:txBody>
          <a:bodyPr anchor="ctr">
            <a:normAutofit/>
          </a:bodyPr>
          <a:lstStyle/>
          <a:p>
            <a:pPr marL="0" indent="0">
              <a:buNone/>
            </a:pPr>
            <a:r>
              <a:rPr lang="en-GB" dirty="0" smtClean="0">
                <a:solidFill>
                  <a:srgbClr val="000090"/>
                </a:solidFill>
              </a:rPr>
              <a:t>Reporting to COP-21</a:t>
            </a:r>
          </a:p>
          <a:p>
            <a:pPr lvl="1"/>
            <a:r>
              <a:rPr lang="en-GB" dirty="0" smtClean="0">
                <a:solidFill>
                  <a:srgbClr val="000090"/>
                </a:solidFill>
              </a:rPr>
              <a:t>SBSTA Statement</a:t>
            </a:r>
          </a:p>
          <a:p>
            <a:pPr lvl="1"/>
            <a:r>
              <a:rPr lang="en-GB" dirty="0" smtClean="0">
                <a:solidFill>
                  <a:srgbClr val="000090"/>
                </a:solidFill>
              </a:rPr>
              <a:t>Supported by a 10-page Space Agency report</a:t>
            </a:r>
          </a:p>
          <a:p>
            <a:pPr lvl="2"/>
            <a:r>
              <a:rPr lang="en-GB" sz="1800" dirty="0" smtClean="0">
                <a:solidFill>
                  <a:srgbClr val="000090"/>
                </a:solidFill>
              </a:rPr>
              <a:t>Both can be provided on request</a:t>
            </a:r>
          </a:p>
          <a:p>
            <a:pPr marL="0" indent="0">
              <a:buNone/>
            </a:pPr>
            <a:endParaRPr lang="en-GB" dirty="0">
              <a:solidFill>
                <a:srgbClr val="000090"/>
              </a:solidFill>
            </a:endParaRPr>
          </a:p>
          <a:p>
            <a:pPr marL="0" indent="0">
              <a:buNone/>
            </a:pPr>
            <a:r>
              <a:rPr lang="en-GB" dirty="0" smtClean="0">
                <a:solidFill>
                  <a:srgbClr val="000090"/>
                </a:solidFill>
              </a:rPr>
              <a:t>Proposal for COP-22</a:t>
            </a:r>
          </a:p>
          <a:p>
            <a:pPr lvl="1"/>
            <a:r>
              <a:rPr lang="en-GB" dirty="0" smtClean="0">
                <a:solidFill>
                  <a:srgbClr val="000090"/>
                </a:solidFill>
              </a:rPr>
              <a:t>Only a SBSTA Statement</a:t>
            </a:r>
          </a:p>
          <a:p>
            <a:pPr lvl="2"/>
            <a:r>
              <a:rPr lang="en-GB" sz="1800" dirty="0" smtClean="0">
                <a:solidFill>
                  <a:srgbClr val="000090"/>
                </a:solidFill>
              </a:rPr>
              <a:t>Rather large report last year, many activities on-going (GCOS IP process, Space Agency reaction to COP-21 decisions, etc…).</a:t>
            </a:r>
          </a:p>
          <a:p>
            <a:pPr lvl="2"/>
            <a:r>
              <a:rPr lang="en-GB" sz="1800" dirty="0" smtClean="0">
                <a:solidFill>
                  <a:srgbClr val="000090"/>
                </a:solidFill>
              </a:rPr>
              <a:t>Need to wait a bit on progress on these activities before issuing a new report (next year)</a:t>
            </a:r>
            <a:endParaRPr lang="en-GB" sz="1800" dirty="0">
              <a:solidFill>
                <a:srgbClr val="000090"/>
              </a:solidFill>
            </a:endParaRPr>
          </a:p>
        </p:txBody>
      </p:sp>
    </p:spTree>
    <p:extLst>
      <p:ext uri="{BB962C8B-B14F-4D97-AF65-F5344CB8AC3E}">
        <p14:creationId xmlns:p14="http://schemas.microsoft.com/office/powerpoint/2010/main" val="86871242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868"/>
            <a:ext cx="5486400" cy="1143000"/>
          </a:xfrm>
        </p:spPr>
        <p:txBody>
          <a:bodyPr anchor="ctr">
            <a:noAutofit/>
          </a:bodyPr>
          <a:lstStyle/>
          <a:p>
            <a:r>
              <a:rPr lang="en-GB" dirty="0" smtClean="0"/>
              <a:t>Reporting to SBSTA</a:t>
            </a:r>
            <a:endParaRPr lang="en-GB" dirty="0"/>
          </a:p>
        </p:txBody>
      </p:sp>
      <p:sp>
        <p:nvSpPr>
          <p:cNvPr id="3" name="Content Placeholder 2"/>
          <p:cNvSpPr>
            <a:spLocks noGrp="1"/>
          </p:cNvSpPr>
          <p:nvPr>
            <p:ph idx="1"/>
          </p:nvPr>
        </p:nvSpPr>
        <p:spPr>
          <a:xfrm>
            <a:off x="457200" y="1600201"/>
            <a:ext cx="8229600" cy="4978399"/>
          </a:xfrm>
        </p:spPr>
        <p:txBody>
          <a:bodyPr anchor="ctr">
            <a:normAutofit/>
          </a:bodyPr>
          <a:lstStyle/>
          <a:p>
            <a:pPr marL="0" indent="0">
              <a:buNone/>
            </a:pPr>
            <a:r>
              <a:rPr lang="en-GB" dirty="0" smtClean="0">
                <a:solidFill>
                  <a:srgbClr val="000090"/>
                </a:solidFill>
              </a:rPr>
              <a:t>SBSTA Statement for COP-22</a:t>
            </a:r>
          </a:p>
          <a:p>
            <a:pPr lvl="1"/>
            <a:r>
              <a:rPr lang="en-GB" dirty="0" smtClean="0">
                <a:solidFill>
                  <a:srgbClr val="000090"/>
                </a:solidFill>
              </a:rPr>
              <a:t>Draft prepared by </a:t>
            </a:r>
            <a:r>
              <a:rPr lang="en-GB" dirty="0" err="1" smtClean="0">
                <a:solidFill>
                  <a:srgbClr val="000090"/>
                </a:solidFill>
              </a:rPr>
              <a:t>WGClimate</a:t>
            </a:r>
            <a:r>
              <a:rPr lang="en-GB" dirty="0" smtClean="0">
                <a:solidFill>
                  <a:srgbClr val="000090"/>
                </a:solidFill>
              </a:rPr>
              <a:t> core team</a:t>
            </a:r>
          </a:p>
          <a:p>
            <a:pPr lvl="1"/>
            <a:r>
              <a:rPr lang="en-GB" dirty="0" smtClean="0">
                <a:solidFill>
                  <a:srgbClr val="000090"/>
                </a:solidFill>
              </a:rPr>
              <a:t>Under review by CEOS Sec </a:t>
            </a:r>
            <a:r>
              <a:rPr lang="en-GB" sz="1900" dirty="0" smtClean="0">
                <a:solidFill>
                  <a:srgbClr val="000090"/>
                </a:solidFill>
              </a:rPr>
              <a:t>(by the end of next week)</a:t>
            </a:r>
            <a:endParaRPr lang="en-GB" dirty="0" smtClean="0">
              <a:solidFill>
                <a:srgbClr val="000090"/>
              </a:solidFill>
            </a:endParaRPr>
          </a:p>
          <a:p>
            <a:pPr lvl="1"/>
            <a:r>
              <a:rPr lang="en-GB" dirty="0" smtClean="0">
                <a:solidFill>
                  <a:srgbClr val="000090"/>
                </a:solidFill>
              </a:rPr>
              <a:t>To be sent to CEOS principals for final review </a:t>
            </a:r>
            <a:r>
              <a:rPr lang="en-GB" sz="1800" dirty="0" smtClean="0">
                <a:solidFill>
                  <a:srgbClr val="000090"/>
                </a:solidFill>
              </a:rPr>
              <a:t>(just after)</a:t>
            </a:r>
            <a:endParaRPr lang="en-GB" dirty="0" smtClean="0">
              <a:solidFill>
                <a:srgbClr val="000090"/>
              </a:solidFill>
            </a:endParaRPr>
          </a:p>
          <a:p>
            <a:pPr lvl="1"/>
            <a:r>
              <a:rPr lang="en-GB" dirty="0" smtClean="0">
                <a:solidFill>
                  <a:srgbClr val="000090"/>
                </a:solidFill>
              </a:rPr>
              <a:t>To be sent to SBSTA by November 2</a:t>
            </a:r>
            <a:r>
              <a:rPr lang="en-GB" baseline="30000" dirty="0" smtClean="0">
                <a:solidFill>
                  <a:srgbClr val="000090"/>
                </a:solidFill>
              </a:rPr>
              <a:t>nd</a:t>
            </a:r>
            <a:r>
              <a:rPr lang="en-GB" dirty="0" smtClean="0">
                <a:solidFill>
                  <a:srgbClr val="000090"/>
                </a:solidFill>
              </a:rPr>
              <a:t>, 2016</a:t>
            </a:r>
          </a:p>
          <a:p>
            <a:pPr lvl="1"/>
            <a:r>
              <a:rPr lang="en-GB" dirty="0" smtClean="0">
                <a:solidFill>
                  <a:srgbClr val="000090"/>
                </a:solidFill>
              </a:rPr>
              <a:t>Will be delivered by US delegation at SBSTA Plenary</a:t>
            </a:r>
            <a:endParaRPr lang="en-GB" dirty="0">
              <a:solidFill>
                <a:srgbClr val="000090"/>
              </a:solidFill>
            </a:endParaRPr>
          </a:p>
        </p:txBody>
      </p:sp>
    </p:spTree>
    <p:extLst>
      <p:ext uri="{BB962C8B-B14F-4D97-AF65-F5344CB8AC3E}">
        <p14:creationId xmlns:p14="http://schemas.microsoft.com/office/powerpoint/2010/main" val="263193706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868"/>
            <a:ext cx="5486400" cy="1143000"/>
          </a:xfrm>
        </p:spPr>
        <p:txBody>
          <a:bodyPr anchor="ctr">
            <a:noAutofit/>
          </a:bodyPr>
          <a:lstStyle/>
          <a:p>
            <a:r>
              <a:rPr lang="en-GB" dirty="0" smtClean="0"/>
              <a:t>Presence at COP-22</a:t>
            </a:r>
            <a:endParaRPr lang="en-GB" dirty="0"/>
          </a:p>
        </p:txBody>
      </p:sp>
      <p:sp>
        <p:nvSpPr>
          <p:cNvPr id="3" name="Content Placeholder 2"/>
          <p:cNvSpPr>
            <a:spLocks noGrp="1"/>
          </p:cNvSpPr>
          <p:nvPr>
            <p:ph idx="1"/>
          </p:nvPr>
        </p:nvSpPr>
        <p:spPr>
          <a:xfrm>
            <a:off x="457200" y="1600201"/>
            <a:ext cx="8229600" cy="4978399"/>
          </a:xfrm>
        </p:spPr>
        <p:txBody>
          <a:bodyPr anchor="ctr">
            <a:normAutofit fontScale="85000" lnSpcReduction="10000"/>
          </a:bodyPr>
          <a:lstStyle/>
          <a:p>
            <a:pPr marL="0" indent="0">
              <a:buNone/>
            </a:pPr>
            <a:r>
              <a:rPr lang="en-GB" dirty="0" smtClean="0">
                <a:solidFill>
                  <a:srgbClr val="000090"/>
                </a:solidFill>
              </a:rPr>
              <a:t>COP-22 falls together with other meetings </a:t>
            </a:r>
          </a:p>
          <a:p>
            <a:pPr marL="0" indent="0">
              <a:buNone/>
            </a:pPr>
            <a:r>
              <a:rPr lang="en-GB" dirty="0">
                <a:solidFill>
                  <a:srgbClr val="000090"/>
                </a:solidFill>
              </a:rPr>
              <a:t>	</a:t>
            </a:r>
            <a:r>
              <a:rPr lang="en-GB" sz="1800" dirty="0" smtClean="0">
                <a:solidFill>
                  <a:srgbClr val="000090"/>
                </a:solidFill>
              </a:rPr>
              <a:t>in particular GEO-XIII Plenary</a:t>
            </a:r>
            <a:endParaRPr lang="en-GB" dirty="0" smtClean="0">
              <a:solidFill>
                <a:srgbClr val="000090"/>
              </a:solidFill>
            </a:endParaRPr>
          </a:p>
          <a:p>
            <a:pPr marL="0" indent="0">
              <a:buNone/>
            </a:pPr>
            <a:endParaRPr lang="en-GB" dirty="0" smtClean="0">
              <a:solidFill>
                <a:srgbClr val="000090"/>
              </a:solidFill>
            </a:endParaRPr>
          </a:p>
          <a:p>
            <a:pPr marL="0" indent="0">
              <a:buNone/>
            </a:pPr>
            <a:r>
              <a:rPr lang="en-GB" dirty="0" smtClean="0">
                <a:solidFill>
                  <a:srgbClr val="000090"/>
                </a:solidFill>
              </a:rPr>
              <a:t>ESA will be present as every year with a stand.</a:t>
            </a:r>
          </a:p>
          <a:p>
            <a:pPr marL="0" indent="0">
              <a:buNone/>
            </a:pPr>
            <a:r>
              <a:rPr lang="en-GB" dirty="0" err="1" smtClean="0">
                <a:solidFill>
                  <a:srgbClr val="000090"/>
                </a:solidFill>
              </a:rPr>
              <a:t>WGClimate</a:t>
            </a:r>
            <a:r>
              <a:rPr lang="en-GB" dirty="0" smtClean="0">
                <a:solidFill>
                  <a:srgbClr val="000090"/>
                </a:solidFill>
              </a:rPr>
              <a:t> Chair will be at SBSTA as observer.</a:t>
            </a:r>
          </a:p>
          <a:p>
            <a:pPr marL="0" indent="0">
              <a:buNone/>
            </a:pPr>
            <a:endParaRPr lang="en-GB" dirty="0">
              <a:solidFill>
                <a:srgbClr val="000090"/>
              </a:solidFill>
            </a:endParaRPr>
          </a:p>
          <a:p>
            <a:pPr marL="0" indent="0">
              <a:buNone/>
            </a:pPr>
            <a:r>
              <a:rPr lang="en-GB" dirty="0" smtClean="0">
                <a:solidFill>
                  <a:srgbClr val="000090"/>
                </a:solidFill>
              </a:rPr>
              <a:t>ESA side event:</a:t>
            </a:r>
            <a:r>
              <a:rPr lang="en-GB" dirty="0">
                <a:solidFill>
                  <a:srgbClr val="000090"/>
                </a:solidFill>
              </a:rPr>
              <a:t> </a:t>
            </a:r>
            <a:r>
              <a:rPr lang="en-GB" dirty="0" smtClean="0">
                <a:solidFill>
                  <a:srgbClr val="000090"/>
                </a:solidFill>
              </a:rPr>
              <a:t>November 9</a:t>
            </a:r>
            <a:r>
              <a:rPr lang="en-GB" baseline="30000" dirty="0" smtClean="0">
                <a:solidFill>
                  <a:srgbClr val="000090"/>
                </a:solidFill>
              </a:rPr>
              <a:t>th</a:t>
            </a:r>
            <a:r>
              <a:rPr lang="en-GB" dirty="0" smtClean="0">
                <a:solidFill>
                  <a:srgbClr val="000090"/>
                </a:solidFill>
              </a:rPr>
              <a:t> – 13:15 - 14:45</a:t>
            </a:r>
          </a:p>
          <a:p>
            <a:pPr marL="0" indent="0">
              <a:buNone/>
            </a:pPr>
            <a:r>
              <a:rPr lang="en-GB" dirty="0" smtClean="0">
                <a:solidFill>
                  <a:srgbClr val="000090"/>
                </a:solidFill>
              </a:rPr>
              <a:t>"</a:t>
            </a:r>
            <a:r>
              <a:rPr lang="en-GB" dirty="0">
                <a:solidFill>
                  <a:srgbClr val="000090"/>
                </a:solidFill>
              </a:rPr>
              <a:t>How Global and National Data Sets can support National Forest Monitoring Systems for REDD</a:t>
            </a:r>
            <a:r>
              <a:rPr lang="en-GB" dirty="0" smtClean="0">
                <a:solidFill>
                  <a:srgbClr val="000090"/>
                </a:solidFill>
              </a:rPr>
              <a:t>+”.</a:t>
            </a:r>
          </a:p>
          <a:p>
            <a:pPr marL="0" indent="0">
              <a:buNone/>
            </a:pPr>
            <a:endParaRPr lang="en-GB" dirty="0">
              <a:solidFill>
                <a:srgbClr val="000090"/>
              </a:solidFill>
            </a:endParaRPr>
          </a:p>
          <a:p>
            <a:pPr marL="0" indent="0">
              <a:buNone/>
            </a:pPr>
            <a:r>
              <a:rPr lang="en-IE" dirty="0">
                <a:solidFill>
                  <a:srgbClr val="000090"/>
                </a:solidFill>
              </a:rPr>
              <a:t>EarthInfo </a:t>
            </a:r>
            <a:r>
              <a:rPr lang="en-IE" dirty="0" smtClean="0">
                <a:solidFill>
                  <a:srgbClr val="000090"/>
                </a:solidFill>
              </a:rPr>
              <a:t>Day</a:t>
            </a:r>
            <a:r>
              <a:rPr lang="en-GB" dirty="0" smtClean="0">
                <a:solidFill>
                  <a:srgbClr val="000090"/>
                </a:solidFill>
              </a:rPr>
              <a:t>: November 8</a:t>
            </a:r>
            <a:r>
              <a:rPr lang="en-GB" baseline="30000" dirty="0" smtClean="0">
                <a:solidFill>
                  <a:srgbClr val="000090"/>
                </a:solidFill>
              </a:rPr>
              <a:t>th</a:t>
            </a:r>
            <a:r>
              <a:rPr lang="en-GB" dirty="0" smtClean="0">
                <a:solidFill>
                  <a:srgbClr val="000090"/>
                </a:solidFill>
              </a:rPr>
              <a:t> – 10:00 - 16:45</a:t>
            </a:r>
          </a:p>
          <a:p>
            <a:pPr marL="0" indent="0">
              <a:buNone/>
            </a:pPr>
            <a:r>
              <a:rPr lang="en-GB" dirty="0">
                <a:solidFill>
                  <a:srgbClr val="000090"/>
                </a:solidFill>
              </a:rPr>
              <a:t>“Linking Earth observation with the global response to climate </a:t>
            </a:r>
            <a:r>
              <a:rPr lang="en-GB" dirty="0" smtClean="0">
                <a:solidFill>
                  <a:srgbClr val="000090"/>
                </a:solidFill>
              </a:rPr>
              <a:t>change”</a:t>
            </a:r>
            <a:r>
              <a:rPr lang="en-GB" dirty="0" smtClean="0">
                <a:solidFill>
                  <a:srgbClr val="000090"/>
                </a:solidFill>
              </a:rPr>
              <a:t>.</a:t>
            </a:r>
          </a:p>
          <a:p>
            <a:pPr marL="0" indent="0">
              <a:buNone/>
            </a:pPr>
            <a:endParaRPr lang="en-GB" dirty="0">
              <a:solidFill>
                <a:srgbClr val="000090"/>
              </a:solidFill>
            </a:endParaRPr>
          </a:p>
          <a:p>
            <a:pPr marL="0" indent="0">
              <a:buNone/>
            </a:pPr>
            <a:r>
              <a:rPr lang="en-GB" dirty="0" smtClean="0">
                <a:solidFill>
                  <a:srgbClr val="000090"/>
                </a:solidFill>
              </a:rPr>
              <a:t>Heads </a:t>
            </a:r>
            <a:r>
              <a:rPr lang="en-GB" dirty="0">
                <a:solidFill>
                  <a:srgbClr val="000090"/>
                </a:solidFill>
              </a:rPr>
              <a:t>of Space Agencies </a:t>
            </a:r>
            <a:r>
              <a:rPr lang="en-GB" dirty="0" smtClean="0">
                <a:solidFill>
                  <a:srgbClr val="000090"/>
                </a:solidFill>
              </a:rPr>
              <a:t>meeting proposed on November 11</a:t>
            </a:r>
            <a:r>
              <a:rPr lang="en-GB" baseline="30000" dirty="0" smtClean="0">
                <a:solidFill>
                  <a:srgbClr val="000090"/>
                </a:solidFill>
              </a:rPr>
              <a:t>th</a:t>
            </a:r>
            <a:r>
              <a:rPr lang="en-GB" dirty="0" smtClean="0">
                <a:solidFill>
                  <a:srgbClr val="000090"/>
                </a:solidFill>
              </a:rPr>
              <a:t>, 2016</a:t>
            </a:r>
            <a:endParaRPr lang="en-GB" dirty="0">
              <a:solidFill>
                <a:srgbClr val="000090"/>
              </a:solidFill>
            </a:endParaRPr>
          </a:p>
        </p:txBody>
      </p:sp>
    </p:spTree>
    <p:extLst>
      <p:ext uri="{BB962C8B-B14F-4D97-AF65-F5344CB8AC3E}">
        <p14:creationId xmlns:p14="http://schemas.microsoft.com/office/powerpoint/2010/main" val="2722769645"/>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868"/>
            <a:ext cx="5486400" cy="1143000"/>
          </a:xfrm>
        </p:spPr>
        <p:txBody>
          <a:bodyPr anchor="ctr">
            <a:noAutofit/>
          </a:bodyPr>
          <a:lstStyle/>
          <a:p>
            <a:r>
              <a:rPr lang="en-GB" dirty="0" err="1" smtClean="0"/>
              <a:t>EarthInfo</a:t>
            </a:r>
            <a:r>
              <a:rPr lang="en-GB" dirty="0" smtClean="0"/>
              <a:t> Day – Rational</a:t>
            </a:r>
            <a:endParaRPr lang="en-GB" dirty="0"/>
          </a:p>
        </p:txBody>
      </p:sp>
      <p:sp>
        <p:nvSpPr>
          <p:cNvPr id="3" name="Content Placeholder 2"/>
          <p:cNvSpPr>
            <a:spLocks noGrp="1"/>
          </p:cNvSpPr>
          <p:nvPr>
            <p:ph idx="1"/>
          </p:nvPr>
        </p:nvSpPr>
        <p:spPr>
          <a:xfrm>
            <a:off x="457200" y="1600201"/>
            <a:ext cx="8229600" cy="4978399"/>
          </a:xfrm>
        </p:spPr>
        <p:txBody>
          <a:bodyPr anchor="ctr">
            <a:normAutofit fontScale="92500" lnSpcReduction="20000"/>
          </a:bodyPr>
          <a:lstStyle/>
          <a:p>
            <a:pPr marL="0" indent="0">
              <a:buNone/>
            </a:pPr>
            <a:r>
              <a:rPr lang="en-GB" dirty="0">
                <a:solidFill>
                  <a:srgbClr val="000090"/>
                </a:solidFill>
              </a:rPr>
              <a:t>The </a:t>
            </a:r>
            <a:r>
              <a:rPr lang="en-GB" dirty="0" err="1">
                <a:solidFill>
                  <a:srgbClr val="000090"/>
                </a:solidFill>
              </a:rPr>
              <a:t>EarthInfo</a:t>
            </a:r>
            <a:r>
              <a:rPr lang="en-GB" dirty="0">
                <a:solidFill>
                  <a:srgbClr val="000090"/>
                </a:solidFill>
              </a:rPr>
              <a:t> Day </a:t>
            </a:r>
            <a:r>
              <a:rPr lang="en-GB" dirty="0" smtClean="0">
                <a:solidFill>
                  <a:srgbClr val="000090"/>
                </a:solidFill>
              </a:rPr>
              <a:t>is</a:t>
            </a:r>
          </a:p>
          <a:p>
            <a:r>
              <a:rPr lang="en-GB" dirty="0" smtClean="0">
                <a:solidFill>
                  <a:srgbClr val="000090"/>
                </a:solidFill>
              </a:rPr>
              <a:t>an </a:t>
            </a:r>
            <a:r>
              <a:rPr lang="en-GB" dirty="0">
                <a:solidFill>
                  <a:srgbClr val="000090"/>
                </a:solidFill>
              </a:rPr>
              <a:t>opportunity to provide at COP 22, and every subsequent year, an up-to-date picture of the status of the climate and current future </a:t>
            </a:r>
            <a:r>
              <a:rPr lang="en-GB" dirty="0" smtClean="0">
                <a:solidFill>
                  <a:srgbClr val="000090"/>
                </a:solidFill>
              </a:rPr>
              <a:t>outlook.</a:t>
            </a:r>
          </a:p>
          <a:p>
            <a:r>
              <a:rPr lang="en-GB" dirty="0" smtClean="0">
                <a:solidFill>
                  <a:srgbClr val="000090"/>
                </a:solidFill>
              </a:rPr>
              <a:t>an </a:t>
            </a:r>
            <a:r>
              <a:rPr lang="en-GB" dirty="0">
                <a:solidFill>
                  <a:srgbClr val="000090"/>
                </a:solidFill>
              </a:rPr>
              <a:t>opportunity to optimise engagement and connect information and requirements between the science community, Parties and all stakeholders at the COP to benefit the negotiation process and the implementation of the Paris Agreement and its </a:t>
            </a:r>
            <a:r>
              <a:rPr lang="en-GB" dirty="0" smtClean="0">
                <a:solidFill>
                  <a:srgbClr val="000090"/>
                </a:solidFill>
              </a:rPr>
              <a:t>goals.</a:t>
            </a:r>
          </a:p>
          <a:p>
            <a:r>
              <a:rPr lang="en-GB" dirty="0" smtClean="0">
                <a:solidFill>
                  <a:srgbClr val="000090"/>
                </a:solidFill>
              </a:rPr>
              <a:t>It </a:t>
            </a:r>
            <a:r>
              <a:rPr lang="en-GB" dirty="0">
                <a:solidFill>
                  <a:srgbClr val="000090"/>
                </a:solidFill>
              </a:rPr>
              <a:t>could be a central underpinning for the global stocktake (Article 14) and support it to become a process of dynamic and continuous learning that informs and motivates acceleration of progress based on the best available science</a:t>
            </a:r>
            <a:r>
              <a:rPr lang="en-GB" dirty="0" smtClean="0">
                <a:solidFill>
                  <a:srgbClr val="000090"/>
                </a:solidFill>
              </a:rPr>
              <a:t>.</a:t>
            </a:r>
          </a:p>
          <a:p>
            <a:r>
              <a:rPr lang="en-GB" dirty="0" smtClean="0">
                <a:solidFill>
                  <a:srgbClr val="000090"/>
                </a:solidFill>
              </a:rPr>
              <a:t>Furthermore</a:t>
            </a:r>
            <a:r>
              <a:rPr lang="en-GB" dirty="0">
                <a:solidFill>
                  <a:srgbClr val="000090"/>
                </a:solidFill>
              </a:rPr>
              <a:t>, information relating to climate prediction would be useful for risk assessment and management operations at regional level and of non-Party stakeholders such as business and cities.</a:t>
            </a:r>
          </a:p>
        </p:txBody>
      </p:sp>
    </p:spTree>
    <p:extLst>
      <p:ext uri="{BB962C8B-B14F-4D97-AF65-F5344CB8AC3E}">
        <p14:creationId xmlns:p14="http://schemas.microsoft.com/office/powerpoint/2010/main" val="35296043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868"/>
            <a:ext cx="5486400" cy="1143000"/>
          </a:xfrm>
        </p:spPr>
        <p:txBody>
          <a:bodyPr anchor="ctr">
            <a:noAutofit/>
          </a:bodyPr>
          <a:lstStyle/>
          <a:p>
            <a:r>
              <a:rPr lang="en-GB" dirty="0" err="1" smtClean="0"/>
              <a:t>EarthInfo</a:t>
            </a:r>
            <a:r>
              <a:rPr lang="en-GB" dirty="0" smtClean="0"/>
              <a:t> Day – Modalities</a:t>
            </a:r>
            <a:endParaRPr lang="en-GB" dirty="0"/>
          </a:p>
        </p:txBody>
      </p:sp>
      <p:sp>
        <p:nvSpPr>
          <p:cNvPr id="3" name="Content Placeholder 2"/>
          <p:cNvSpPr>
            <a:spLocks noGrp="1"/>
          </p:cNvSpPr>
          <p:nvPr>
            <p:ph idx="1"/>
          </p:nvPr>
        </p:nvSpPr>
        <p:spPr>
          <a:xfrm>
            <a:off x="457200" y="1600201"/>
            <a:ext cx="8229600" cy="4978399"/>
          </a:xfrm>
        </p:spPr>
        <p:txBody>
          <a:bodyPr anchor="ctr">
            <a:normAutofit fontScale="92500" lnSpcReduction="10000"/>
          </a:bodyPr>
          <a:lstStyle/>
          <a:p>
            <a:pPr marL="0" indent="0">
              <a:buNone/>
            </a:pPr>
            <a:r>
              <a:rPr lang="en-GB" sz="2600" dirty="0" smtClean="0">
                <a:solidFill>
                  <a:srgbClr val="000090"/>
                </a:solidFill>
              </a:rPr>
              <a:t>Interactive </a:t>
            </a:r>
            <a:r>
              <a:rPr lang="en-GB" sz="2600" dirty="0">
                <a:solidFill>
                  <a:srgbClr val="000090"/>
                </a:solidFill>
              </a:rPr>
              <a:t>presentations and poster sessions on:</a:t>
            </a:r>
          </a:p>
          <a:p>
            <a:r>
              <a:rPr lang="en-GB" dirty="0" smtClean="0">
                <a:solidFill>
                  <a:srgbClr val="000090"/>
                </a:solidFill>
              </a:rPr>
              <a:t>Status </a:t>
            </a:r>
            <a:r>
              <a:rPr lang="en-GB" dirty="0">
                <a:solidFill>
                  <a:srgbClr val="000090"/>
                </a:solidFill>
              </a:rPr>
              <a:t>of the climate - current observations of climate variables and indicators</a:t>
            </a:r>
            <a:r>
              <a:rPr lang="en-GB" dirty="0" smtClean="0">
                <a:solidFill>
                  <a:srgbClr val="000090"/>
                </a:solidFill>
              </a:rPr>
              <a:t>;</a:t>
            </a:r>
          </a:p>
          <a:p>
            <a:r>
              <a:rPr lang="en-GB" dirty="0" smtClean="0">
                <a:solidFill>
                  <a:srgbClr val="000090"/>
                </a:solidFill>
              </a:rPr>
              <a:t>The </a:t>
            </a:r>
            <a:r>
              <a:rPr lang="en-GB" dirty="0">
                <a:solidFill>
                  <a:srgbClr val="000090"/>
                </a:solidFill>
              </a:rPr>
              <a:t>global carbon budget</a:t>
            </a:r>
            <a:r>
              <a:rPr lang="en-GB" dirty="0" smtClean="0">
                <a:solidFill>
                  <a:srgbClr val="000090"/>
                </a:solidFill>
              </a:rPr>
              <a:t>;</a:t>
            </a:r>
          </a:p>
          <a:p>
            <a:r>
              <a:rPr lang="en-GB" dirty="0" smtClean="0">
                <a:solidFill>
                  <a:srgbClr val="000090"/>
                </a:solidFill>
              </a:rPr>
              <a:t>Regional </a:t>
            </a:r>
            <a:r>
              <a:rPr lang="en-GB" dirty="0">
                <a:solidFill>
                  <a:srgbClr val="000090"/>
                </a:solidFill>
              </a:rPr>
              <a:t>information, particularly in regards to Africa (for COP 22)</a:t>
            </a:r>
            <a:r>
              <a:rPr lang="en-GB" dirty="0" smtClean="0">
                <a:solidFill>
                  <a:srgbClr val="000090"/>
                </a:solidFill>
              </a:rPr>
              <a:t>;</a:t>
            </a:r>
          </a:p>
          <a:p>
            <a:r>
              <a:rPr lang="en-GB" dirty="0" err="1" smtClean="0">
                <a:solidFill>
                  <a:srgbClr val="000090"/>
                </a:solidFill>
              </a:rPr>
              <a:t>Sectoral</a:t>
            </a:r>
            <a:r>
              <a:rPr lang="en-GB" dirty="0" smtClean="0">
                <a:solidFill>
                  <a:srgbClr val="000090"/>
                </a:solidFill>
              </a:rPr>
              <a:t> </a:t>
            </a:r>
            <a:r>
              <a:rPr lang="en-GB" dirty="0">
                <a:solidFill>
                  <a:srgbClr val="000090"/>
                </a:solidFill>
              </a:rPr>
              <a:t>information to support adaptation</a:t>
            </a:r>
            <a:r>
              <a:rPr lang="en-GB" dirty="0" smtClean="0">
                <a:solidFill>
                  <a:srgbClr val="000090"/>
                </a:solidFill>
              </a:rPr>
              <a:t>;</a:t>
            </a:r>
          </a:p>
          <a:p>
            <a:r>
              <a:rPr lang="en-GB" dirty="0" smtClean="0">
                <a:solidFill>
                  <a:srgbClr val="000090"/>
                </a:solidFill>
              </a:rPr>
              <a:t>New </a:t>
            </a:r>
            <a:r>
              <a:rPr lang="en-GB" dirty="0">
                <a:solidFill>
                  <a:srgbClr val="000090"/>
                </a:solidFill>
              </a:rPr>
              <a:t>developments and opportunities including (for COP 22)</a:t>
            </a:r>
            <a:r>
              <a:rPr lang="en-GB" dirty="0" smtClean="0">
                <a:solidFill>
                  <a:srgbClr val="000090"/>
                </a:solidFill>
              </a:rPr>
              <a:t>:</a:t>
            </a:r>
          </a:p>
          <a:p>
            <a:pPr lvl="2"/>
            <a:r>
              <a:rPr lang="en-GB" sz="1900" dirty="0" smtClean="0">
                <a:solidFill>
                  <a:srgbClr val="000090"/>
                </a:solidFill>
              </a:rPr>
              <a:t>The </a:t>
            </a:r>
            <a:r>
              <a:rPr lang="en-GB" sz="1900" dirty="0">
                <a:solidFill>
                  <a:srgbClr val="000090"/>
                </a:solidFill>
              </a:rPr>
              <a:t>new GCOS implementation plan 2016 – explaining the ECVs, indicators and actions in the plan to support mitigation and adaptation</a:t>
            </a:r>
            <a:r>
              <a:rPr lang="en-GB" sz="1900" dirty="0" smtClean="0">
                <a:solidFill>
                  <a:srgbClr val="000090"/>
                </a:solidFill>
              </a:rPr>
              <a:t>;</a:t>
            </a:r>
          </a:p>
          <a:p>
            <a:pPr lvl="2"/>
            <a:r>
              <a:rPr lang="en-GB" sz="1900" dirty="0" smtClean="0">
                <a:solidFill>
                  <a:srgbClr val="000090"/>
                </a:solidFill>
              </a:rPr>
              <a:t>WCRP </a:t>
            </a:r>
            <a:r>
              <a:rPr lang="en-GB" sz="1900" dirty="0">
                <a:solidFill>
                  <a:srgbClr val="000090"/>
                </a:solidFill>
              </a:rPr>
              <a:t>Coordinated Regional Climate Downscaling Experiment (CORDEX) African Impact Atlas</a:t>
            </a:r>
            <a:r>
              <a:rPr lang="en-GB" sz="1900" dirty="0" smtClean="0">
                <a:solidFill>
                  <a:srgbClr val="000090"/>
                </a:solidFill>
              </a:rPr>
              <a:t>;</a:t>
            </a:r>
          </a:p>
          <a:p>
            <a:pPr lvl="2"/>
            <a:r>
              <a:rPr lang="en-GB" sz="1900" dirty="0" smtClean="0">
                <a:solidFill>
                  <a:srgbClr val="000090"/>
                </a:solidFill>
              </a:rPr>
              <a:t>Monitoring </a:t>
            </a:r>
            <a:r>
              <a:rPr lang="en-GB" sz="1900" dirty="0">
                <a:solidFill>
                  <a:srgbClr val="000090"/>
                </a:solidFill>
              </a:rPr>
              <a:t>of greenhouse gas emissions for reducing uncertainties of greenhouse gas inventories.</a:t>
            </a:r>
          </a:p>
        </p:txBody>
      </p:sp>
    </p:spTree>
    <p:extLst>
      <p:ext uri="{BB962C8B-B14F-4D97-AF65-F5344CB8AC3E}">
        <p14:creationId xmlns:p14="http://schemas.microsoft.com/office/powerpoint/2010/main" val="1362666802"/>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3868"/>
            <a:ext cx="5486400" cy="1143000"/>
          </a:xfrm>
        </p:spPr>
        <p:txBody>
          <a:bodyPr anchor="ctr">
            <a:noAutofit/>
          </a:bodyPr>
          <a:lstStyle/>
          <a:p>
            <a:r>
              <a:rPr lang="en-GB" dirty="0" err="1" smtClean="0"/>
              <a:t>EarthInfo</a:t>
            </a:r>
            <a:r>
              <a:rPr lang="en-GB" dirty="0" smtClean="0"/>
              <a:t> Day – Draft Agenda</a:t>
            </a:r>
            <a:endParaRPr lang="en-GB" dirty="0"/>
          </a:p>
        </p:txBody>
      </p:sp>
      <p:sp>
        <p:nvSpPr>
          <p:cNvPr id="3" name="Content Placeholder 2"/>
          <p:cNvSpPr>
            <a:spLocks noGrp="1"/>
          </p:cNvSpPr>
          <p:nvPr>
            <p:ph idx="1"/>
          </p:nvPr>
        </p:nvSpPr>
        <p:spPr>
          <a:xfrm>
            <a:off x="457200" y="1600201"/>
            <a:ext cx="8229600" cy="4978399"/>
          </a:xfrm>
        </p:spPr>
        <p:txBody>
          <a:bodyPr anchor="ctr">
            <a:normAutofit/>
          </a:bodyPr>
          <a:lstStyle/>
          <a:p>
            <a:r>
              <a:rPr lang="en-GB" dirty="0">
                <a:solidFill>
                  <a:srgbClr val="000090"/>
                </a:solidFill>
              </a:rPr>
              <a:t>Opening</a:t>
            </a:r>
          </a:p>
          <a:p>
            <a:pPr lvl="2"/>
            <a:r>
              <a:rPr lang="en-GB" sz="1900" dirty="0" smtClean="0">
                <a:solidFill>
                  <a:srgbClr val="000090"/>
                </a:solidFill>
              </a:rPr>
              <a:t>UNFCCC, WMO</a:t>
            </a:r>
            <a:r>
              <a:rPr lang="en-GB" sz="1900" dirty="0">
                <a:solidFill>
                  <a:srgbClr val="000090"/>
                </a:solidFill>
              </a:rPr>
              <a:t>;</a:t>
            </a:r>
          </a:p>
          <a:p>
            <a:r>
              <a:rPr lang="en-GB" dirty="0" smtClean="0">
                <a:solidFill>
                  <a:srgbClr val="000090"/>
                </a:solidFill>
              </a:rPr>
              <a:t>Current Observations and Knowledge</a:t>
            </a:r>
            <a:endParaRPr lang="en-GB" dirty="0">
              <a:solidFill>
                <a:srgbClr val="000090"/>
              </a:solidFill>
            </a:endParaRPr>
          </a:p>
          <a:p>
            <a:pPr lvl="2"/>
            <a:r>
              <a:rPr lang="en-GB" sz="1900" dirty="0" smtClean="0">
                <a:solidFill>
                  <a:srgbClr val="000090"/>
                </a:solidFill>
              </a:rPr>
              <a:t>WMO, GCOS, Global Carbon Project</a:t>
            </a:r>
          </a:p>
          <a:p>
            <a:pPr lvl="2"/>
            <a:r>
              <a:rPr lang="en-GB" sz="1900" dirty="0" smtClean="0">
                <a:solidFill>
                  <a:srgbClr val="000090"/>
                </a:solidFill>
              </a:rPr>
              <a:t>Poster Session and Individual Discussion with Expert</a:t>
            </a:r>
          </a:p>
          <a:p>
            <a:pPr lvl="3"/>
            <a:r>
              <a:rPr lang="en-GB" sz="1900" dirty="0">
                <a:solidFill>
                  <a:srgbClr val="000090"/>
                </a:solidFill>
              </a:rPr>
              <a:t>WMO, GCOS, </a:t>
            </a:r>
            <a:r>
              <a:rPr lang="en-GB" sz="1900" dirty="0" smtClean="0">
                <a:solidFill>
                  <a:srgbClr val="000090"/>
                </a:solidFill>
              </a:rPr>
              <a:t>CEOS, GCP, UNOOSA, Future Earth</a:t>
            </a:r>
            <a:endParaRPr lang="en-GB" sz="1900" dirty="0">
              <a:solidFill>
                <a:srgbClr val="000090"/>
              </a:solidFill>
            </a:endParaRPr>
          </a:p>
          <a:p>
            <a:r>
              <a:rPr lang="en-GB" dirty="0" smtClean="0">
                <a:solidFill>
                  <a:srgbClr val="000090"/>
                </a:solidFill>
              </a:rPr>
              <a:t>Development and Opportunities</a:t>
            </a:r>
            <a:endParaRPr lang="en-GB" dirty="0">
              <a:solidFill>
                <a:srgbClr val="000090"/>
              </a:solidFill>
            </a:endParaRPr>
          </a:p>
          <a:p>
            <a:pPr lvl="2"/>
            <a:r>
              <a:rPr lang="en-GB" sz="1900" dirty="0" smtClean="0">
                <a:solidFill>
                  <a:srgbClr val="000090"/>
                </a:solidFill>
              </a:rPr>
              <a:t>CORDEX Africa, EC, WMO;</a:t>
            </a:r>
            <a:endParaRPr lang="en-GB" sz="1900" dirty="0">
              <a:solidFill>
                <a:srgbClr val="000090"/>
              </a:solidFill>
            </a:endParaRPr>
          </a:p>
          <a:p>
            <a:pPr lvl="2"/>
            <a:r>
              <a:rPr lang="en-GB" sz="1900" dirty="0">
                <a:solidFill>
                  <a:srgbClr val="000090"/>
                </a:solidFill>
              </a:rPr>
              <a:t>Poster Session and Individual Discussion with </a:t>
            </a:r>
            <a:r>
              <a:rPr lang="en-GB" sz="1900" dirty="0" smtClean="0">
                <a:solidFill>
                  <a:srgbClr val="000090"/>
                </a:solidFill>
              </a:rPr>
              <a:t>Expert on Adaptation, Mitigation, Loss and Damage, Global Stocktake, Transparency of Action, Capacity Development</a:t>
            </a:r>
            <a:endParaRPr lang="en-GB" sz="1900" dirty="0">
              <a:solidFill>
                <a:srgbClr val="000090"/>
              </a:solidFill>
            </a:endParaRPr>
          </a:p>
        </p:txBody>
      </p:sp>
    </p:spTree>
    <p:extLst>
      <p:ext uri="{BB962C8B-B14F-4D97-AF65-F5344CB8AC3E}">
        <p14:creationId xmlns:p14="http://schemas.microsoft.com/office/powerpoint/2010/main" val="1635364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Default">
  <a:themeElements>
    <a:clrScheme name="Default">
      <a:dk1>
        <a:srgbClr val="000000"/>
      </a:dk1>
      <a:lt1>
        <a:srgbClr val="FFFFFF"/>
      </a:lt1>
      <a:dk2>
        <a:srgbClr val="A7A7A7"/>
      </a:dk2>
      <a:lt2>
        <a:srgbClr val="535353"/>
      </a:lt2>
      <a:accent1>
        <a:srgbClr val="FF9A00"/>
      </a:accent1>
      <a:accent2>
        <a:srgbClr val="9F2D20"/>
      </a:accent2>
      <a:accent3>
        <a:srgbClr val="8F8F8F"/>
      </a:accent3>
      <a:accent4>
        <a:srgbClr val="001E59"/>
      </a:accent4>
      <a:accent5>
        <a:srgbClr val="FFCAAA"/>
      </a:accent5>
      <a:accent6>
        <a:srgbClr val="90281C"/>
      </a:accent6>
      <a:hlink>
        <a:srgbClr val="0000FF"/>
      </a:hlink>
      <a:folHlink>
        <a:srgbClr val="FF00FF"/>
      </a:folHlink>
    </a:clrScheme>
    <a:fontScheme name="Default">
      <a:majorFont>
        <a:latin typeface="Helvetica"/>
        <a:ea typeface="Helvetica"/>
        <a:cs typeface="Helvetica"/>
      </a:majorFont>
      <a:minorFont>
        <a:latin typeface="Avenir Roman"/>
        <a:ea typeface="Avenir Roman"/>
        <a:cs typeface="Avenir Roman"/>
      </a:minorFont>
    </a:fontScheme>
    <a:fmtScheme name="Default">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blurRad="38100" dist="20000" dir="5400000" rotWithShape="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rgbClr val="FF9A00"/>
          </a:solidFill>
          <a:prstDash val="solid"/>
          <a:bevel/>
        </a:ln>
        <a:effectLst/>
      </a:spPr>
      <a:bodyPr rot="0" spcFirstLastPara="1" vertOverflow="overflow" horzOverflow="overflow" vert="horz" wrap="square" lIns="45719" tIns="45719" rIns="45719" bIns="45719" numCol="1" spcCol="38100" rtlCol="0" anchor="ctr">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FF9A00"/>
          </a:solidFill>
          <a:prstDash val="solid"/>
          <a:bevel/>
        </a:ln>
        <a:effectLst>
          <a:outerShdw blurRad="38100" dist="20000" dir="5400000" rotWithShape="0">
            <a:srgbClr val="000000">
              <a:alpha val="38000"/>
            </a:srgbClr>
          </a:outerShdw>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45719" tIns="45719" rIns="45719" bIns="45719" numCol="1" spcCol="38100" rtlCol="0" anchor="t">
        <a:spAutoFit/>
      </a:bodyPr>
      <a:lstStyle>
        <a:defPPr marL="0" marR="0" indent="0" algn="l" defTabSz="4572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2569"/>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9325</TotalTime>
  <Words>514</Words>
  <Application>Microsoft Macintosh PowerPoint</Application>
  <PresentationFormat>On-screen Show (4:3)</PresentationFormat>
  <Paragraphs>64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Default</vt:lpstr>
      <vt:lpstr>COP-22 related issues</vt:lpstr>
      <vt:lpstr>Reporting to SBSTA</vt:lpstr>
      <vt:lpstr>Reporting to SBSTA</vt:lpstr>
      <vt:lpstr>Presence at COP-22</vt:lpstr>
      <vt:lpstr>EarthInfo Day – Rational</vt:lpstr>
      <vt:lpstr>EarthInfo Day – Modalities</vt:lpstr>
      <vt:lpstr>EarthInfo Day – Draft 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Goes Here</dc:title>
  <dc:creator>Brian R. Williams</dc:creator>
  <cp:lastModifiedBy>Pascal Lecomte</cp:lastModifiedBy>
  <cp:revision>126</cp:revision>
  <dcterms:modified xsi:type="dcterms:W3CDTF">2016-09-15T08:47:37Z</dcterms:modified>
</cp:coreProperties>
</file>