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1" r:id="rId3"/>
    <p:sldId id="262" r:id="rId4"/>
    <p:sldId id="263" r:id="rId5"/>
    <p:sldId id="265" r:id="rId6"/>
    <p:sldId id="266" r:id="rId7"/>
    <p:sldId id="287" r:id="rId8"/>
    <p:sldId id="288" r:id="rId9"/>
    <p:sldId id="264" r:id="rId10"/>
    <p:sldId id="279" r:id="rId11"/>
    <p:sldId id="280" r:id="rId12"/>
    <p:sldId id="290" r:id="rId13"/>
    <p:sldId id="274" r:id="rId14"/>
    <p:sldId id="275" r:id="rId15"/>
    <p:sldId id="291" r:id="rId16"/>
    <p:sldId id="292" r:id="rId17"/>
    <p:sldId id="284" r:id="rId18"/>
    <p:sldId id="289" r:id="rId19"/>
    <p:sldId id="278" r:id="rId20"/>
    <p:sldId id="293" r:id="rId21"/>
    <p:sldId id="294" r:id="rId22"/>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2"/>
    <p:restoredTop sz="95462"/>
  </p:normalViewPr>
  <p:slideViewPr>
    <p:cSldViewPr>
      <p:cViewPr varScale="1">
        <p:scale>
          <a:sx n="89" d="100"/>
          <a:sy n="89" d="100"/>
        </p:scale>
        <p:origin x="176" y="47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55926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These requirement on Carbon are not going away – if anything they will become greater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Paris agreement not prescription on</a:t>
            </a:r>
            <a:r>
              <a:rPr lang="en-US" sz="1200" baseline="0" dirty="0" smtClean="0">
                <a:effectLst/>
              </a:rPr>
              <a:t> how but provides process</a:t>
            </a:r>
            <a:endParaRPr lang="en-US" sz="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Transparency Framework will substitute MRV</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D828325-0CCF-DC44-B785-E214458226D5}" type="slidenum">
              <a:rPr lang="en-GB" smtClean="0"/>
              <a:t>3</a:t>
            </a:fld>
            <a:endParaRPr lang="en-GB"/>
          </a:p>
        </p:txBody>
      </p:sp>
    </p:spTree>
    <p:extLst>
      <p:ext uri="{BB962C8B-B14F-4D97-AF65-F5344CB8AC3E}">
        <p14:creationId xmlns:p14="http://schemas.microsoft.com/office/powerpoint/2010/main" val="41119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xfrm>
            <a:off x="0" y="0"/>
            <a:ext cx="2971800" cy="457200"/>
          </a:xfrm>
          <a:prstGeom prst="rect">
            <a:avLst/>
          </a:prstGeom>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107855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Activation highlighted in red consistent with </a:t>
            </a:r>
            <a:r>
              <a:rPr lang="en-GB" dirty="0" err="1" smtClean="0"/>
              <a:t>WGClimate</a:t>
            </a:r>
            <a:r>
              <a:rPr lang="en-GB" dirty="0" smtClean="0"/>
              <a:t> Inventory-Gap Analysis</a:t>
            </a:r>
            <a:r>
              <a:rPr lang="en-GB" baseline="0" dirty="0" smtClean="0"/>
              <a:t> process</a:t>
            </a:r>
            <a:endParaRPr lang="en-GB" dirty="0"/>
          </a:p>
        </p:txBody>
      </p:sp>
    </p:spTree>
    <p:extLst>
      <p:ext uri="{BB962C8B-B14F-4D97-AF65-F5344CB8AC3E}">
        <p14:creationId xmlns:p14="http://schemas.microsoft.com/office/powerpoint/2010/main" val="332836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106258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baseline="0" dirty="0" smtClean="0">
                <a:latin typeface="+mn-lt"/>
                <a:ea typeface="+mn-ea"/>
                <a:cs typeface="+mn-cs"/>
                <a:sym typeface="Avenir Roman"/>
              </a:rPr>
              <a:t>Carbon Portal prototype</a:t>
            </a:r>
            <a:endParaRPr lang="en-US" dirty="0"/>
          </a:p>
        </p:txBody>
      </p:sp>
    </p:spTree>
    <p:extLst>
      <p:ext uri="{BB962C8B-B14F-4D97-AF65-F5344CB8AC3E}">
        <p14:creationId xmlns:p14="http://schemas.microsoft.com/office/powerpoint/2010/main" val="42951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565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・ご存知のとおり、</a:t>
            </a:r>
            <a:r>
              <a:rPr kumimoji="1" lang="en-US" altLang="ja-JP" dirty="0" smtClean="0"/>
              <a:t>UNFCCC</a:t>
            </a:r>
            <a:r>
              <a:rPr kumimoji="1" lang="ja-JP" altLang="en-US" dirty="0" smtClean="0"/>
              <a:t>は</a:t>
            </a:r>
            <a:r>
              <a:rPr kumimoji="1" lang="en-US" altLang="ja-JP" dirty="0" smtClean="0"/>
              <a:t>IPCC</a:t>
            </a:r>
            <a:r>
              <a:rPr kumimoji="1" lang="ja-JP" altLang="en-US" dirty="0" smtClean="0"/>
              <a:t>インベントリタスクフォースに対して、温室効果ガスの排出と吸収量の算定方法をまとめるように指示していました。</a:t>
            </a:r>
            <a:endParaRPr kumimoji="1" lang="en-US" altLang="ja-JP" dirty="0" smtClean="0"/>
          </a:p>
          <a:p>
            <a:r>
              <a:rPr kumimoji="1" lang="ja-JP" altLang="en-US" dirty="0" smtClean="0"/>
              <a:t>・インベントリの算出ガイドラインは</a:t>
            </a:r>
            <a:r>
              <a:rPr kumimoji="1" lang="en-US" altLang="ja-JP" dirty="0" smtClean="0"/>
              <a:t>2006</a:t>
            </a:r>
            <a:r>
              <a:rPr kumimoji="1" lang="ja-JP" altLang="en-US" dirty="0" smtClean="0"/>
              <a:t>年に定められていますが、新たに</a:t>
            </a:r>
            <a:r>
              <a:rPr kumimoji="1" lang="en-US" altLang="ja-JP" dirty="0" smtClean="0"/>
              <a:t>2019</a:t>
            </a:r>
            <a:r>
              <a:rPr kumimoji="1" lang="ja-JP" altLang="en-US" dirty="0" smtClean="0"/>
              <a:t>年に改定される事となりました。</a:t>
            </a:r>
            <a:endParaRPr kumimoji="1" lang="en-US" altLang="ja-JP" dirty="0" smtClean="0"/>
          </a:p>
          <a:p>
            <a:r>
              <a:rPr kumimoji="1" lang="ja-JP" altLang="en-US" dirty="0" smtClean="0"/>
              <a:t>・この改定に向けた議論（スコーピング会合＠</a:t>
            </a:r>
            <a:r>
              <a:rPr kumimoji="1" lang="en-US" altLang="ja-JP" dirty="0" smtClean="0"/>
              <a:t>8</a:t>
            </a:r>
            <a:r>
              <a:rPr kumimoji="1" lang="ja-JP" altLang="en-US" dirty="0" smtClean="0"/>
              <a:t>月末）はすでに始まっています。来月の</a:t>
            </a:r>
            <a:r>
              <a:rPr kumimoji="1" lang="en-US" altLang="ja-JP" dirty="0" smtClean="0"/>
              <a:t>IPCC</a:t>
            </a:r>
            <a:r>
              <a:rPr kumimoji="1" lang="ja-JP" altLang="en-US" dirty="0" smtClean="0"/>
              <a:t>総会では、改定されるアウトラインが承認されます。</a:t>
            </a:r>
            <a:endParaRPr kumimoji="1" lang="en-US" altLang="ja-JP" dirty="0" smtClean="0"/>
          </a:p>
          <a:p>
            <a:r>
              <a:rPr kumimoji="1" lang="ja-JP" altLang="en-US" dirty="0" smtClean="0"/>
              <a:t>・</a:t>
            </a:r>
            <a:r>
              <a:rPr kumimoji="1" lang="en-US" altLang="ja-JP" dirty="0" smtClean="0"/>
              <a:t>2006</a:t>
            </a:r>
            <a:r>
              <a:rPr kumimoji="1" lang="ja-JP" altLang="en-US" dirty="0" smtClean="0"/>
              <a:t>年に制定されたガイドラインでは、統計データから算出したインベントリの検証には独立したデータで行う事が望ましいとされています。</a:t>
            </a:r>
            <a:endParaRPr kumimoji="1" lang="en-US" altLang="ja-JP" dirty="0" smtClean="0"/>
          </a:p>
          <a:p>
            <a:r>
              <a:rPr kumimoji="1" lang="ja-JP" altLang="en-US" dirty="0" smtClean="0"/>
              <a:t>・また、私たち宇宙機関は、温室効果ガスを観測する衛星を打ち上げて、科学的データを積み重ねてきました。</a:t>
            </a:r>
            <a:endParaRPr kumimoji="1" lang="en-US" altLang="ja-JP" dirty="0" smtClean="0"/>
          </a:p>
          <a:p>
            <a:r>
              <a:rPr kumimoji="1" lang="ja-JP" altLang="ja-JP" dirty="0" smtClean="0"/>
              <a:t>　</a:t>
            </a:r>
            <a:r>
              <a:rPr kumimoji="1" lang="ja-JP" altLang="en-US" dirty="0" smtClean="0"/>
              <a:t>信頼性も高まりつつあります。</a:t>
            </a:r>
            <a:endParaRPr kumimoji="1" lang="en-US" altLang="ja-JP" dirty="0" smtClean="0"/>
          </a:p>
          <a:p>
            <a:r>
              <a:rPr kumimoji="1" lang="ja-JP" altLang="en-US" dirty="0" smtClean="0"/>
              <a:t>・この改定されるガイドラインに衛星</a:t>
            </a:r>
            <a:r>
              <a:rPr kumimoji="1" lang="en-US" altLang="ja-JP" dirty="0" smtClean="0"/>
              <a:t>GHG</a:t>
            </a:r>
            <a:r>
              <a:rPr kumimoji="1" lang="ja-JP" altLang="en-US" dirty="0" smtClean="0"/>
              <a:t>データの役割を検証ツールとしてしっかりと定義する重要な機会を迎えています。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fld id="{E7E1725B-1AB5-C546-B9D2-7F3C14DD68B0}" type="slidenum">
              <a:rPr kumimoji="1" lang="ja-JP" altLang="en-US" smtClean="0"/>
              <a:t>20</a:t>
            </a:fld>
            <a:endParaRPr kumimoji="1" lang="ja-JP" altLang="en-US" dirty="0"/>
          </a:p>
        </p:txBody>
      </p:sp>
    </p:spTree>
    <p:extLst>
      <p:ext uri="{BB962C8B-B14F-4D97-AF65-F5344CB8AC3E}">
        <p14:creationId xmlns:p14="http://schemas.microsoft.com/office/powerpoint/2010/main" val="148988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・そこで、これらの課題や状況に対して、宇宙機関は何を目指すのか考えた。</a:t>
            </a:r>
            <a:endParaRPr kumimoji="1" lang="en-US" altLang="ja-JP" dirty="0" smtClean="0"/>
          </a:p>
          <a:p>
            <a:r>
              <a:rPr kumimoji="1" lang="ja-JP" altLang="en-US" dirty="0" smtClean="0"/>
              <a:t>・一つ目は、</a:t>
            </a:r>
            <a:r>
              <a:rPr kumimoji="1" lang="en-US" altLang="ja-JP" dirty="0" smtClean="0"/>
              <a:t>IPCC</a:t>
            </a:r>
            <a:r>
              <a:rPr kumimoji="1" lang="ja-JP" altLang="en-US" dirty="0" smtClean="0"/>
              <a:t>ガイドラインの改定に、検証方法として衛星データ利用を定義すること。</a:t>
            </a:r>
            <a:endParaRPr kumimoji="1" lang="en-US" altLang="ja-JP" dirty="0" smtClean="0"/>
          </a:p>
          <a:p>
            <a:r>
              <a:rPr kumimoji="1" lang="ja-JP" altLang="ja-JP" dirty="0" smtClean="0"/>
              <a:t>　</a:t>
            </a:r>
            <a:r>
              <a:rPr kumimoji="1" lang="ja-JP" altLang="en-US" dirty="0" smtClean="0"/>
              <a:t>これにより、各国統計官が、算出したインベントリの検証に衛星データを使うようになる。</a:t>
            </a:r>
            <a:endParaRPr kumimoji="1" lang="en-US" altLang="ja-JP" dirty="0" smtClean="0"/>
          </a:p>
          <a:p>
            <a:r>
              <a:rPr kumimoji="1" lang="ja-JP" altLang="en-US" dirty="0" smtClean="0"/>
              <a:t>・２つ目は、</a:t>
            </a:r>
            <a:r>
              <a:rPr kumimoji="1" lang="en-US" altLang="ja-JP" dirty="0" smtClean="0"/>
              <a:t>UNFCCC</a:t>
            </a:r>
            <a:r>
              <a:rPr kumimoji="1" lang="ja-JP" altLang="en-US" dirty="0" smtClean="0"/>
              <a:t>のグローバルストックテイクにおいて、世界の温室効果ガスの濃度の状況把握や、</a:t>
            </a:r>
            <a:endParaRPr kumimoji="1" lang="en-US" altLang="ja-JP" dirty="0" smtClean="0"/>
          </a:p>
          <a:p>
            <a:r>
              <a:rPr kumimoji="1" lang="ja-JP" altLang="ja-JP" dirty="0" smtClean="0"/>
              <a:t>　</a:t>
            </a:r>
            <a:r>
              <a:rPr kumimoji="1" lang="ja-JP" altLang="en-US" dirty="0" smtClean="0"/>
              <a:t>各国からの統計データの積み上げの検証に利用されるよう推進すること。</a:t>
            </a:r>
            <a:endParaRPr kumimoji="1" lang="en-US" altLang="ja-JP" dirty="0" smtClean="0"/>
          </a:p>
          <a:p>
            <a:r>
              <a:rPr kumimoji="1" lang="ja-JP" altLang="en-US" dirty="0" smtClean="0"/>
              <a:t>・これらによって、</a:t>
            </a:r>
            <a:r>
              <a:rPr kumimoji="1" lang="en-US" altLang="ja-JP" dirty="0" smtClean="0"/>
              <a:t>GHG</a:t>
            </a:r>
            <a:r>
              <a:rPr kumimoji="1" lang="ja-JP" altLang="en-US" dirty="0" smtClean="0"/>
              <a:t>観測衛星データは、</a:t>
            </a:r>
            <a:r>
              <a:rPr kumimoji="1" lang="en-US" altLang="ja-JP" dirty="0" smtClean="0"/>
              <a:t>UNFCCC</a:t>
            </a:r>
            <a:r>
              <a:rPr kumimoji="1" lang="ja-JP" altLang="en-US" dirty="0" smtClean="0"/>
              <a:t>や</a:t>
            </a:r>
            <a:r>
              <a:rPr kumimoji="1" lang="en-US" altLang="ja-JP" dirty="0" smtClean="0"/>
              <a:t>IPCC</a:t>
            </a:r>
            <a:r>
              <a:rPr kumimoji="1" lang="ja-JP" altLang="en-US" dirty="0" smtClean="0"/>
              <a:t>で必須な情報となるだろう。</a:t>
            </a:r>
            <a:endParaRPr kumimoji="1" lang="ja-JP" altLang="en-US" dirty="0"/>
          </a:p>
        </p:txBody>
      </p:sp>
      <p:sp>
        <p:nvSpPr>
          <p:cNvPr id="4" name="スライド番号プレースホルダー 3"/>
          <p:cNvSpPr>
            <a:spLocks noGrp="1"/>
          </p:cNvSpPr>
          <p:nvPr>
            <p:ph type="sldNum" sz="quarter" idx="10"/>
          </p:nvPr>
        </p:nvSpPr>
        <p:spPr>
          <a:xfrm>
            <a:off x="3855838" y="9440646"/>
            <a:ext cx="2949787" cy="496967"/>
          </a:xfrm>
          <a:prstGeom prst="rect">
            <a:avLst/>
          </a:prstGeom>
        </p:spPr>
        <p:txBody>
          <a:bodyPr/>
          <a:lstStyle/>
          <a:p>
            <a:fld id="{E7E1725B-1AB5-C546-B9D2-7F3C14DD68B0}" type="slidenum">
              <a:rPr kumimoji="1" lang="ja-JP" altLang="en-US" smtClean="0"/>
              <a:t>21</a:t>
            </a:fld>
            <a:endParaRPr kumimoji="1" lang="ja-JP" altLang="en-US" dirty="0"/>
          </a:p>
        </p:txBody>
      </p:sp>
    </p:spTree>
    <p:extLst>
      <p:ext uri="{BB962C8B-B14F-4D97-AF65-F5344CB8AC3E}">
        <p14:creationId xmlns:p14="http://schemas.microsoft.com/office/powerpoint/2010/main" val="133466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‘16, 14-15 Sept 2016</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prstGeom prst="rect">
            <a:avLst/>
          </a:prstGeom>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a:xfrm>
            <a:off x="612648" y="6356350"/>
            <a:ext cx="502968" cy="365760"/>
          </a:xfrm>
          <a:prstGeom prst="rect">
            <a:avLst/>
          </a:prstGeom>
        </p:spPr>
        <p:txBody>
          <a:bodyPr/>
          <a:lstStyle>
            <a:lvl1pPr>
              <a:defRPr sz="1200">
                <a:solidFill>
                  <a:schemeClr val="tx2"/>
                </a:solidFill>
              </a:defRPr>
            </a:lvl1pPr>
          </a:lstStyle>
          <a:p>
            <a:fld id="{C8E38066-F069-41C9-B38D-47DB557F2632}" type="slidenum">
              <a:rPr lang="en-GB" smtClean="0"/>
              <a:pPr/>
              <a:t>‹#›</a:t>
            </a:fld>
            <a:endParaRPr lang="en-GB" dirty="0"/>
          </a:p>
        </p:txBody>
      </p:sp>
      <p:sp>
        <p:nvSpPr>
          <p:cNvPr id="8" name="Content Placeholder 7"/>
          <p:cNvSpPr>
            <a:spLocks noGrp="1"/>
          </p:cNvSpPr>
          <p:nvPr>
            <p:ph sz="quarter" idx="1"/>
          </p:nvPr>
        </p:nvSpPr>
        <p:spPr>
          <a:xfrm>
            <a:off x="457200" y="1219200"/>
            <a:ext cx="8229600" cy="493776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97105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304800" y="1524000"/>
            <a:ext cx="8610600" cy="4724400"/>
          </a:xfrm>
          <a:prstGeom prst="rect">
            <a:avLst/>
          </a:prstGeom>
        </p:spPr>
        <p:txBody>
          <a:bodyPr/>
          <a:lstStyle>
            <a:lvl1pPr marL="342900" indent="-342900">
              <a:buFont typeface="Wingdings" panose="05000000000000000000" pitchFamily="2" charset="2"/>
              <a:buChar char="§"/>
              <a:defRPr sz="2000"/>
            </a:lvl1pPr>
            <a:lvl2pPr marL="768927" indent="-311727">
              <a:buFont typeface="Symbol" panose="05050102010706020507" pitchFamily="18" charset="2"/>
              <a:buChar char="-"/>
              <a:defRPr sz="1800"/>
            </a:lvl2pPr>
            <a:lvl3pPr marL="1188719" indent="-274319">
              <a:buFontTx/>
              <a:buChar char="►"/>
              <a:defRPr sz="1600"/>
            </a:lvl3pPr>
            <a:lvl4pPr>
              <a:defRPr sz="1600"/>
            </a:lvl4pPr>
            <a:lvl5pPr>
              <a:defRPr sz="16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Shape 3"/>
          <p:cNvSpPr/>
          <p:nvPr userDrawn="1"/>
        </p:nvSpPr>
        <p:spPr>
          <a:xfrm>
            <a:off x="76200" y="6629400"/>
            <a:ext cx="2133600" cy="187285"/>
          </a:xfrm>
          <a:prstGeom prst="roundRect">
            <a:avLst/>
          </a:prstGeom>
          <a:solidFill>
            <a:sysClr val="window" lastClr="FFFFFF">
              <a:alpha val="49000"/>
            </a:sysClr>
          </a:solidFill>
          <a:ln w="25400" cap="flat" cmpd="sng" algn="ctr">
            <a:solidFill>
              <a:srgbClr val="1F497D">
                <a:alpha val="60000"/>
              </a:srgbClr>
            </a:solidFill>
            <a:prstDash val="solid"/>
          </a:ln>
          <a:effectLst/>
          <a:extLst>
            <a:ext uri="{C572A759-6A51-4108-AA02-DFA0A04FC94B}">
              <ma14:wrappingTextBoxFlag xmlns:ma14="http://schemas.microsoft.com/office/mac/drawingml/2011/main"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solidFill>
                  <a:srgbClr val="000000"/>
                </a:solidFill>
              </a:defRPr>
            </a:pPr>
            <a:r>
              <a:rPr kumimoji="0" lang="en-AU" sz="1100" b="0" i="1" u="none" strike="noStrike" kern="0" cap="none" spc="0" normalizeH="0" baseline="0" noProof="0" dirty="0" smtClean="0">
                <a:ln>
                  <a:noFill/>
                </a:ln>
                <a:solidFill>
                  <a:srgbClr val="1F497D"/>
                </a:solidFill>
                <a:effectLst/>
                <a:uLnTx/>
                <a:uFillTx/>
                <a:latin typeface="Helvetica"/>
                <a:ea typeface="+mj-ea"/>
                <a:cs typeface="Proxima Nova Regular"/>
                <a:sym typeface="Proxima Nova Regular"/>
              </a:rPr>
              <a:t>SIT-31, ESRIN, 19-20 </a:t>
            </a:r>
            <a:r>
              <a:rPr kumimoji="0" lang="en-AU" sz="1100" b="0" i="1" u="none" strike="noStrike" kern="0" cap="none" spc="0" normalizeH="0" baseline="0" noProof="0" smtClean="0">
                <a:ln>
                  <a:noFill/>
                </a:ln>
                <a:solidFill>
                  <a:srgbClr val="1F497D"/>
                </a:solidFill>
                <a:effectLst/>
                <a:uLnTx/>
                <a:uFillTx/>
                <a:latin typeface="Helvetica"/>
                <a:ea typeface="+mj-ea"/>
                <a:cs typeface="Proxima Nova Regular"/>
                <a:sym typeface="Proxima Nova Regular"/>
              </a:rPr>
              <a:t>Apr 2016</a:t>
            </a:r>
            <a:endParaRPr kumimoji="0" sz="1100" b="0" i="1" u="none" strike="noStrike" kern="0" cap="none" spc="0" normalizeH="0" baseline="0" noProof="0" dirty="0">
              <a:ln>
                <a:noFill/>
              </a:ln>
              <a:solidFill>
                <a:srgbClr val="1F497D"/>
              </a:solidFill>
              <a:effectLst/>
              <a:uLnTx/>
              <a:uFillTx/>
              <a:latin typeface="Helvetica"/>
              <a:ea typeface="+mj-ea"/>
              <a:cs typeface="Proxima Nova Regular"/>
              <a:sym typeface="Proxima Nova Regular"/>
            </a:endParaRPr>
          </a:p>
        </p:txBody>
      </p:sp>
      <p:sp>
        <p:nvSpPr>
          <p:cNvPr id="8" name="Shape 6"/>
          <p:cNvSpPr txBox="1">
            <a:spLocks/>
          </p:cNvSpPr>
          <p:nvPr userDrawn="1"/>
        </p:nvSpPr>
        <p:spPr>
          <a:xfrm>
            <a:off x="8763000" y="6629400"/>
            <a:ext cx="304800" cy="187285"/>
          </a:xfrm>
          <a:prstGeom prst="roundRect">
            <a:avLst/>
          </a:prstGeom>
          <a:solidFill>
            <a:sysClr val="window" lastClr="FFFFFF">
              <a:alpha val="49000"/>
            </a:sysClr>
          </a:solidFill>
          <a:ln w="25400" cap="flat" cmpd="sng" algn="ctr">
            <a:solidFill>
              <a:srgbClr val="1F497D">
                <a:alpha val="60000"/>
              </a:srgbClr>
            </a:solidFill>
            <a:prstDash val="solid"/>
            <a:miter lim="400000"/>
          </a:ln>
          <a:effectLst/>
        </p:spPr>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de-DE"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a:t>
            </a:fld>
            <a:endParaRPr kumimoji="0" lang="de-DE" sz="1100" b="0" i="1" u="none" strike="noStrike" kern="0" cap="none" spc="0" normalizeH="0" baseline="0" noProof="0" dirty="0">
              <a:ln>
                <a:noFill/>
              </a:ln>
              <a:solidFill>
                <a:srgbClr val="1F497D"/>
              </a:solidFill>
              <a:effectLst/>
              <a:uLnTx/>
              <a:uFillTx/>
              <a:latin typeface="Helvetica"/>
              <a:sym typeface="Calibri"/>
            </a:endParaRPr>
          </a:p>
        </p:txBody>
      </p:sp>
    </p:spTree>
    <p:extLst>
      <p:ext uri="{BB962C8B-B14F-4D97-AF65-F5344CB8AC3E}">
        <p14:creationId xmlns:p14="http://schemas.microsoft.com/office/powerpoint/2010/main" val="22025732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EED1C8C7-1868-4B4A-939D-AE11C1F54E93}" type="datetimeFigureOut">
              <a:rPr kumimoji="1" lang="ja-JP" altLang="en-US" smtClean="0"/>
              <a:t>2016/9/14</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C5B281CE-54D5-4342-A965-6161C2CFB5A4}" type="slidenum">
              <a:rPr kumimoji="1" lang="ja-JP" altLang="en-US" smtClean="0"/>
              <a:t>‹#›</a:t>
            </a:fld>
            <a:endParaRPr kumimoji="1" lang="ja-JP" altLang="en-US" dirty="0"/>
          </a:p>
        </p:txBody>
      </p:sp>
    </p:spTree>
    <p:extLst>
      <p:ext uri="{BB962C8B-B14F-4D97-AF65-F5344CB8AC3E}">
        <p14:creationId xmlns:p14="http://schemas.microsoft.com/office/powerpoint/2010/main" val="311577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aterportal.ceos.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5" Type="http://schemas.openxmlformats.org/officeDocument/2006/relationships/image" Target="../media/image13.gif"/><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5400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r>
              <a:rPr lang="en-US" dirty="0"/>
              <a:t>Carbon meeting outcomes and next steps </a:t>
            </a: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Mark Dowell (EC-JRC)</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SIT Tech Workshop 2016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 23</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 Tech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Oxford, UK</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-15</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533400" y="1371600"/>
            <a:ext cx="8153400" cy="4724400"/>
          </a:xfrm>
        </p:spPr>
        <p:txBody>
          <a:bodyPr/>
          <a:lstStyle/>
          <a:p>
            <a:r>
              <a:rPr lang="en-GB" dirty="0" smtClean="0"/>
              <a:t>Forego the “traffic light” approach to monitoring and review Carbon Action for some time [Although we will internally keep an </a:t>
            </a:r>
            <a:r>
              <a:rPr lang="en-GB" dirty="0" err="1" smtClean="0"/>
              <a:t>overivew</a:t>
            </a:r>
            <a:r>
              <a:rPr lang="en-GB" dirty="0" smtClean="0"/>
              <a:t> of overall progress]</a:t>
            </a:r>
          </a:p>
          <a:p>
            <a:r>
              <a:rPr lang="en-GB" dirty="0" smtClean="0"/>
              <a:t>Focus on a number (5-7) of WG and VC proposed </a:t>
            </a:r>
            <a:r>
              <a:rPr lang="en-GB" dirty="0" err="1" smtClean="0"/>
              <a:t>initatives</a:t>
            </a:r>
            <a:endParaRPr lang="en-GB" dirty="0" smtClean="0"/>
          </a:p>
          <a:p>
            <a:r>
              <a:rPr lang="en-GB" dirty="0" smtClean="0"/>
              <a:t>These will also act as “prototypes” for number of  crosscutting aspects related to the Carbon Action implementation i.e.:</a:t>
            </a:r>
          </a:p>
          <a:p>
            <a:pPr lvl="1"/>
            <a:r>
              <a:rPr lang="en-GB" dirty="0" smtClean="0"/>
              <a:t>Initiatives addressing multiple Actions</a:t>
            </a:r>
          </a:p>
          <a:p>
            <a:pPr lvl="1"/>
            <a:r>
              <a:rPr lang="en-GB" dirty="0" smtClean="0"/>
              <a:t>Initiatives across multiple CEOS entities VCs &amp; WGs</a:t>
            </a:r>
          </a:p>
          <a:p>
            <a:pPr lvl="1"/>
            <a:r>
              <a:rPr lang="en-GB" dirty="0" smtClean="0"/>
              <a:t>Initiatives addressing multiple thematic examples from the same Carbon Action</a:t>
            </a:r>
          </a:p>
          <a:p>
            <a:pPr lvl="1"/>
            <a:r>
              <a:rPr lang="en-GB" dirty="0" smtClean="0"/>
              <a:t>Initiatives which “</a:t>
            </a:r>
            <a:r>
              <a:rPr lang="en-GB" dirty="0" err="1" smtClean="0"/>
              <a:t>CEOSize</a:t>
            </a:r>
            <a:r>
              <a:rPr lang="en-GB" dirty="0" smtClean="0"/>
              <a:t>” efforts previously undertaken within a specific CEOS Agency or through bilateral efforts</a:t>
            </a:r>
          </a:p>
          <a:p>
            <a:r>
              <a:rPr lang="en-GB" dirty="0" smtClean="0"/>
              <a:t>In parallel we would continue several supporting activities: GEO Carbon Flagship engagement, mapping Agency level projects onto Carbon Actions, 2 </a:t>
            </a:r>
            <a:r>
              <a:rPr lang="en-GB" dirty="0" err="1" smtClean="0"/>
              <a:t>yr</a:t>
            </a:r>
            <a:r>
              <a:rPr lang="en-GB" dirty="0" smtClean="0"/>
              <a:t> CEOS Carbon Workshop</a:t>
            </a:r>
          </a:p>
        </p:txBody>
      </p:sp>
      <p:sp>
        <p:nvSpPr>
          <p:cNvPr id="4" name="Content Placeholder 3"/>
          <p:cNvSpPr>
            <a:spLocks noGrp="1"/>
          </p:cNvSpPr>
          <p:nvPr>
            <p:ph sz="quarter" idx="11"/>
          </p:nvPr>
        </p:nvSpPr>
        <p:spPr/>
        <p:txBody>
          <a:bodyPr/>
          <a:lstStyle/>
          <a:p>
            <a:r>
              <a:rPr lang="en-GB" dirty="0" smtClean="0"/>
              <a:t>Proposed Process</a:t>
            </a:r>
            <a:endParaRPr lang="en-GB" dirty="0"/>
          </a:p>
        </p:txBody>
      </p:sp>
    </p:spTree>
    <p:extLst>
      <p:ext uri="{BB962C8B-B14F-4D97-AF65-F5344CB8AC3E}">
        <p14:creationId xmlns:p14="http://schemas.microsoft.com/office/powerpoint/2010/main" val="33432175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457200" y="1295400"/>
            <a:ext cx="8153400" cy="4724400"/>
          </a:xfrm>
        </p:spPr>
        <p:txBody>
          <a:bodyPr/>
          <a:lstStyle/>
          <a:p>
            <a:pPr marL="457200" indent="-457200">
              <a:buFont typeface="+mj-lt"/>
              <a:buAutoNum type="arabicPeriod"/>
            </a:pPr>
            <a:r>
              <a:rPr lang="en-AU" dirty="0"/>
              <a:t>ACC: aiming for a white paper on a GHG constellation;</a:t>
            </a:r>
            <a:endParaRPr lang="en-US" dirty="0"/>
          </a:p>
          <a:p>
            <a:pPr marL="457200" indent="-457200">
              <a:buFont typeface="+mj-lt"/>
              <a:buAutoNum type="arabicPeriod"/>
            </a:pPr>
            <a:r>
              <a:rPr lang="en-AU" dirty="0" err="1"/>
              <a:t>WGClimate</a:t>
            </a:r>
            <a:r>
              <a:rPr lang="en-AU" dirty="0"/>
              <a:t>: focusing their gap analysis work on carbon-specific ECVs;</a:t>
            </a:r>
            <a:endParaRPr lang="en-US" dirty="0"/>
          </a:p>
          <a:p>
            <a:pPr marL="457200" indent="-457200">
              <a:buFont typeface="+mj-lt"/>
              <a:buAutoNum type="arabicPeriod"/>
            </a:pPr>
            <a:r>
              <a:rPr lang="en-AU" dirty="0"/>
              <a:t>WGISS: on a carbon data portal to facilitate the discoverability and accessibility of ECV products and space-borne CDRs relevant for the carbon actions.;</a:t>
            </a:r>
            <a:endParaRPr lang="en-US" dirty="0"/>
          </a:p>
          <a:p>
            <a:pPr marL="457200" indent="-457200">
              <a:buFont typeface="+mj-lt"/>
              <a:buAutoNum type="arabicPeriod"/>
            </a:pPr>
            <a:r>
              <a:rPr lang="en-AU" dirty="0"/>
              <a:t>WGCV: reported on their internal management and reporting on relevant actions;</a:t>
            </a:r>
            <a:endParaRPr lang="en-US" dirty="0"/>
          </a:p>
          <a:p>
            <a:pPr marL="457200" indent="-457200">
              <a:buFont typeface="+mj-lt"/>
              <a:buAutoNum type="arabicPeriod"/>
            </a:pPr>
            <a:r>
              <a:rPr lang="en-AU" dirty="0"/>
              <a:t>NASA: on </a:t>
            </a:r>
            <a:r>
              <a:rPr lang="en-AU" dirty="0" err="1" smtClean="0"/>
              <a:t>cal</a:t>
            </a:r>
            <a:r>
              <a:rPr lang="en-AU" dirty="0" smtClean="0"/>
              <a:t>/</a:t>
            </a:r>
            <a:r>
              <a:rPr lang="en-AU" dirty="0" err="1" smtClean="0"/>
              <a:t>val</a:t>
            </a:r>
            <a:r>
              <a:rPr lang="en-AU" dirty="0" smtClean="0"/>
              <a:t> and production of biomass products </a:t>
            </a:r>
            <a:r>
              <a:rPr lang="en-AU" dirty="0"/>
              <a:t>from CEOS </a:t>
            </a:r>
            <a:r>
              <a:rPr lang="en-AU" dirty="0" smtClean="0"/>
              <a:t>missions – based on previous bi-lateral initiative from ;</a:t>
            </a:r>
            <a:endParaRPr lang="en-US" dirty="0"/>
          </a:p>
          <a:p>
            <a:pPr marL="457200" indent="-457200">
              <a:buFont typeface="+mj-lt"/>
              <a:buAutoNum type="arabicPeriod"/>
            </a:pPr>
            <a:r>
              <a:rPr lang="en-AU" dirty="0"/>
              <a:t>JAXA: on the opportunity to engage with IPCC Inventories and promote satellite EO</a:t>
            </a:r>
            <a:r>
              <a:rPr lang="en-AU" dirty="0" smtClean="0"/>
              <a:t>.</a:t>
            </a:r>
          </a:p>
          <a:p>
            <a:pPr marL="457200" indent="-457200">
              <a:buFont typeface="+mj-lt"/>
              <a:buAutoNum type="arabicPeriod"/>
            </a:pPr>
            <a:r>
              <a:rPr lang="is-IS" dirty="0" smtClean="0"/>
              <a:t>…</a:t>
            </a:r>
            <a:endParaRPr lang="en-US" dirty="0"/>
          </a:p>
        </p:txBody>
      </p:sp>
      <p:sp>
        <p:nvSpPr>
          <p:cNvPr id="4" name="Content Placeholder 3"/>
          <p:cNvSpPr>
            <a:spLocks noGrp="1"/>
          </p:cNvSpPr>
          <p:nvPr>
            <p:ph sz="quarter" idx="11"/>
          </p:nvPr>
        </p:nvSpPr>
        <p:spPr/>
        <p:txBody>
          <a:bodyPr/>
          <a:lstStyle/>
          <a:p>
            <a:r>
              <a:rPr lang="en-GB" dirty="0" smtClean="0"/>
              <a:t>Initial Proposed Initiatives (TBC)</a:t>
            </a:r>
            <a:endParaRPr lang="en-GB" dirty="0"/>
          </a:p>
        </p:txBody>
      </p:sp>
      <p:sp>
        <p:nvSpPr>
          <p:cNvPr id="5" name="TextBox 4"/>
          <p:cNvSpPr txBox="1"/>
          <p:nvPr/>
        </p:nvSpPr>
        <p:spPr>
          <a:xfrm>
            <a:off x="457200" y="6030238"/>
            <a:ext cx="8458200" cy="369330"/>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smtClean="0">
                <a:ln>
                  <a:noFill/>
                </a:ln>
                <a:solidFill>
                  <a:srgbClr val="002569"/>
                </a:solidFill>
                <a:effectLst/>
                <a:uFillTx/>
              </a:rPr>
              <a:t>These address a good cross-section </a:t>
            </a:r>
            <a:r>
              <a:rPr kumimoji="0" lang="en-GB" sz="1800" b="1" i="0" u="none" strike="noStrike" cap="none" spc="0" normalizeH="0" dirty="0" smtClean="0">
                <a:ln>
                  <a:noFill/>
                </a:ln>
                <a:solidFill>
                  <a:srgbClr val="002569"/>
                </a:solidFill>
                <a:effectLst/>
                <a:uFillTx/>
              </a:rPr>
              <a:t>of Actions across the Carbon Strategy</a:t>
            </a:r>
            <a:endParaRPr kumimoji="0" lang="en-GB" sz="1800" b="1"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51828686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9067800" cy="5410200"/>
          </a:xfrm>
        </p:spPr>
        <p:txBody>
          <a:bodyPr/>
          <a:lstStyle/>
          <a:p>
            <a:pPr marL="457200" lvl="1" indent="0">
              <a:buNone/>
            </a:pPr>
            <a:r>
              <a:rPr lang="en-US" sz="2800" b="1" dirty="0" smtClean="0">
                <a:solidFill>
                  <a:srgbClr val="17375E"/>
                </a:solidFill>
                <a:latin typeface="Calibri" charset="0"/>
              </a:rPr>
              <a:t>Deliveries:</a:t>
            </a:r>
            <a:endParaRPr lang="en-US" sz="1600" dirty="0" smtClean="0">
              <a:solidFill>
                <a:srgbClr val="17375E"/>
              </a:solidFill>
              <a:latin typeface="Calibri" charset="0"/>
            </a:endParaRPr>
          </a:p>
          <a:p>
            <a:pPr lvl="1"/>
            <a:r>
              <a:rPr lang="en-US" sz="1800" dirty="0" smtClean="0">
                <a:solidFill>
                  <a:srgbClr val="17375E"/>
                </a:solidFill>
                <a:latin typeface="Calibri"/>
                <a:cs typeface="Calibri"/>
              </a:rPr>
              <a:t>Merged </a:t>
            </a:r>
            <a:r>
              <a:rPr lang="en-US" sz="1800" dirty="0">
                <a:solidFill>
                  <a:srgbClr val="17375E"/>
                </a:solidFill>
                <a:latin typeface="Calibri"/>
                <a:cs typeface="Calibri"/>
              </a:rPr>
              <a:t>CARB AI 16+</a:t>
            </a:r>
            <a:r>
              <a:rPr lang="en-US" sz="1800" dirty="0" smtClean="0">
                <a:solidFill>
                  <a:srgbClr val="17375E"/>
                </a:solidFill>
                <a:latin typeface="Calibri"/>
                <a:cs typeface="Calibri"/>
              </a:rPr>
              <a:t>18: ACC to support the </a:t>
            </a:r>
            <a:r>
              <a:rPr lang="en-US" sz="1800" dirty="0" err="1" smtClean="0">
                <a:solidFill>
                  <a:srgbClr val="17375E"/>
                </a:solidFill>
                <a:latin typeface="Calibri"/>
                <a:cs typeface="Calibri"/>
              </a:rPr>
              <a:t>organisation</a:t>
            </a:r>
            <a:r>
              <a:rPr lang="en-US" sz="1800" dirty="0" smtClean="0">
                <a:solidFill>
                  <a:srgbClr val="17375E"/>
                </a:solidFill>
                <a:latin typeface="Calibri"/>
                <a:cs typeface="Calibri"/>
              </a:rPr>
              <a:t> of yearly IWGGMS (</a:t>
            </a:r>
            <a:r>
              <a:rPr lang="en-US" sz="1800" dirty="0">
                <a:solidFill>
                  <a:srgbClr val="17375E"/>
                </a:solidFill>
                <a:latin typeface="Calibri"/>
                <a:cs typeface="Calibri"/>
              </a:rPr>
              <a:t>International Workshop on Greenhouse Gas Measurements from </a:t>
            </a:r>
            <a:r>
              <a:rPr lang="en-US" sz="1800" dirty="0" smtClean="0">
                <a:solidFill>
                  <a:srgbClr val="17375E"/>
                </a:solidFill>
                <a:latin typeface="Calibri"/>
                <a:cs typeface="Calibri"/>
              </a:rPr>
              <a:t>Space): next planned at FMI (Helsinki, Finland) on 6-8 June 2017</a:t>
            </a:r>
            <a:endParaRPr lang="en-US" sz="1800" dirty="0">
              <a:solidFill>
                <a:srgbClr val="17375E"/>
              </a:solidFill>
              <a:latin typeface="Calibri"/>
              <a:cs typeface="Calibri"/>
            </a:endParaRPr>
          </a:p>
          <a:p>
            <a:pPr lvl="1"/>
            <a:r>
              <a:rPr lang="en-US" sz="1800" dirty="0" smtClean="0">
                <a:solidFill>
                  <a:srgbClr val="17375E"/>
                </a:solidFill>
                <a:latin typeface="Calibri"/>
                <a:cs typeface="Calibri"/>
              </a:rPr>
              <a:t>Merged </a:t>
            </a:r>
            <a:r>
              <a:rPr lang="en-US" sz="1800" dirty="0">
                <a:solidFill>
                  <a:srgbClr val="17375E"/>
                </a:solidFill>
                <a:latin typeface="Calibri"/>
                <a:cs typeface="Calibri"/>
              </a:rPr>
              <a:t>CARB AI 17+</a:t>
            </a:r>
            <a:r>
              <a:rPr lang="en-US" sz="1800" dirty="0" smtClean="0">
                <a:solidFill>
                  <a:srgbClr val="17375E"/>
                </a:solidFill>
                <a:latin typeface="Calibri"/>
                <a:cs typeface="Calibri"/>
              </a:rPr>
              <a:t>19+23: ACC will prepare a white paper within 2 years</a:t>
            </a:r>
            <a:endParaRPr lang="en-US" sz="1800" dirty="0">
              <a:solidFill>
                <a:srgbClr val="17375E"/>
              </a:solidFill>
              <a:latin typeface="Calibri"/>
              <a:cs typeface="Calibri"/>
            </a:endParaRPr>
          </a:p>
          <a:p>
            <a:pPr lvl="1"/>
            <a:r>
              <a:rPr lang="en-US" sz="1800" dirty="0" smtClean="0">
                <a:solidFill>
                  <a:srgbClr val="17375E"/>
                </a:solidFill>
                <a:latin typeface="Calibri"/>
                <a:cs typeface="Calibri"/>
              </a:rPr>
              <a:t>CARB </a:t>
            </a:r>
            <a:r>
              <a:rPr lang="en-US" sz="1800" dirty="0">
                <a:solidFill>
                  <a:srgbClr val="17375E"/>
                </a:solidFill>
                <a:latin typeface="Calibri"/>
                <a:cs typeface="Calibri"/>
              </a:rPr>
              <a:t>AI </a:t>
            </a:r>
            <a:r>
              <a:rPr lang="en-US" sz="1800" dirty="0" smtClean="0">
                <a:solidFill>
                  <a:srgbClr val="17375E"/>
                </a:solidFill>
                <a:latin typeface="Calibri"/>
                <a:cs typeface="Calibri"/>
              </a:rPr>
              <a:t>20: ACC will write a Technical Note within 2 years</a:t>
            </a:r>
            <a:endParaRPr lang="en-US" sz="1800" dirty="0">
              <a:solidFill>
                <a:srgbClr val="17375E"/>
              </a:solidFill>
              <a:latin typeface="Calibri"/>
              <a:cs typeface="Calibri"/>
            </a:endParaRPr>
          </a:p>
          <a:p>
            <a:pPr marL="457200" lvl="1" indent="0">
              <a:buNone/>
            </a:pPr>
            <a:endParaRPr lang="en-US" sz="1600" dirty="0" smtClean="0">
              <a:solidFill>
                <a:srgbClr val="17375E"/>
              </a:solidFill>
              <a:latin typeface="Calibri" charset="0"/>
            </a:endParaRPr>
          </a:p>
          <a:p>
            <a:pPr marL="457200" lvl="1" indent="0">
              <a:buNone/>
            </a:pPr>
            <a:r>
              <a:rPr lang="en-US" sz="2800" b="1" dirty="0" smtClean="0">
                <a:solidFill>
                  <a:srgbClr val="17375E"/>
                </a:solidFill>
                <a:latin typeface="Calibri" charset="0"/>
              </a:rPr>
              <a:t>People involved:</a:t>
            </a:r>
            <a:endParaRPr lang="en-US" sz="1600" dirty="0" smtClean="0">
              <a:solidFill>
                <a:srgbClr val="17375E"/>
              </a:solidFill>
              <a:latin typeface="Calibri" charset="0"/>
            </a:endParaRPr>
          </a:p>
          <a:p>
            <a:pPr marL="457200" lvl="1" indent="0">
              <a:buNone/>
            </a:pPr>
            <a:r>
              <a:rPr lang="en-US" sz="1800" dirty="0" smtClean="0">
                <a:solidFill>
                  <a:srgbClr val="17375E"/>
                </a:solidFill>
                <a:latin typeface="Calibri" charset="0"/>
              </a:rPr>
              <a:t>ACC GHG lead: D. Crisp (NASA) </a:t>
            </a:r>
          </a:p>
          <a:p>
            <a:pPr marL="457200" lvl="1" indent="0">
              <a:buNone/>
            </a:pPr>
            <a:endParaRPr lang="en-US" sz="1800" dirty="0" smtClean="0">
              <a:solidFill>
                <a:srgbClr val="17375E"/>
              </a:solidFill>
              <a:latin typeface="Calibri" charset="0"/>
            </a:endParaRPr>
          </a:p>
          <a:p>
            <a:pPr marL="457200" lvl="1" indent="0">
              <a:buNone/>
            </a:pPr>
            <a:r>
              <a:rPr lang="en-US" altLang="ja-JP" sz="1800" dirty="0">
                <a:latin typeface="Calibri" charset="0"/>
              </a:rPr>
              <a:t>M. Nakajima, K. </a:t>
            </a:r>
            <a:r>
              <a:rPr lang="en-US" altLang="ja-JP" sz="1800" dirty="0" err="1">
                <a:latin typeface="Calibri" charset="0"/>
              </a:rPr>
              <a:t>Shiomi</a:t>
            </a:r>
            <a:r>
              <a:rPr lang="en-US" altLang="ja-JP" sz="1800" dirty="0">
                <a:latin typeface="Calibri" charset="0"/>
              </a:rPr>
              <a:t> (JAXA) – GOSAT, </a:t>
            </a:r>
            <a:r>
              <a:rPr lang="en-US" altLang="ja-JP" sz="1800" dirty="0" smtClean="0">
                <a:latin typeface="Calibri" charset="0"/>
              </a:rPr>
              <a:t>GOSAT2; D. Crisp (NASA) – OCO2, OCO3; </a:t>
            </a:r>
            <a:br>
              <a:rPr lang="en-US" altLang="ja-JP" sz="1800" dirty="0" smtClean="0">
                <a:latin typeface="Calibri" charset="0"/>
              </a:rPr>
            </a:br>
            <a:r>
              <a:rPr lang="en-US" altLang="ja-JP" sz="1800" dirty="0" smtClean="0">
                <a:latin typeface="Calibri" charset="0"/>
              </a:rPr>
              <a:t>Y. Liu (CAS) – </a:t>
            </a:r>
            <a:r>
              <a:rPr lang="en-US" altLang="ja-JP" sz="1800" dirty="0" err="1" smtClean="0">
                <a:latin typeface="Calibri" charset="0"/>
              </a:rPr>
              <a:t>TanSat</a:t>
            </a:r>
            <a:r>
              <a:rPr lang="en-US" altLang="ja-JP" sz="1800" dirty="0" smtClean="0">
                <a:latin typeface="Calibri" charset="0"/>
              </a:rPr>
              <a:t>; C. Zehner, Y. Meijer (ESA) – S5P, future GHG Sentinel; </a:t>
            </a:r>
            <a:r>
              <a:rPr lang="en-US" sz="1800" dirty="0" smtClean="0">
                <a:latin typeface="Calibri" charset="0"/>
              </a:rPr>
              <a:t>A. </a:t>
            </a:r>
            <a:r>
              <a:rPr lang="en-US" sz="1800" dirty="0" err="1" smtClean="0">
                <a:latin typeface="Calibri" charset="0"/>
              </a:rPr>
              <a:t>Friker</a:t>
            </a:r>
            <a:r>
              <a:rPr lang="en-US" sz="1800" dirty="0" smtClean="0">
                <a:latin typeface="Calibri" charset="0"/>
              </a:rPr>
              <a:t> (DLR) – MERLIN; C. </a:t>
            </a:r>
            <a:r>
              <a:rPr lang="en-US" sz="1800" dirty="0" err="1" smtClean="0">
                <a:latin typeface="Calibri" charset="0"/>
              </a:rPr>
              <a:t>Deniel</a:t>
            </a:r>
            <a:r>
              <a:rPr lang="en-US" sz="1800" dirty="0" smtClean="0">
                <a:latin typeface="Calibri" charset="0"/>
              </a:rPr>
              <a:t> (CNES) - MERLIN, </a:t>
            </a:r>
            <a:r>
              <a:rPr lang="en-US" sz="1800" dirty="0" err="1" smtClean="0">
                <a:latin typeface="Calibri" charset="0"/>
              </a:rPr>
              <a:t>MicroCarb</a:t>
            </a:r>
            <a:r>
              <a:rPr lang="en-US" sz="1800" dirty="0" smtClean="0">
                <a:latin typeface="Calibri" charset="0"/>
              </a:rPr>
              <a:t>, IASI; D. Edwards (NCAR) – GEO CH4; A. </a:t>
            </a:r>
            <a:r>
              <a:rPr lang="en-US" sz="1800" dirty="0" err="1" smtClean="0">
                <a:latin typeface="Calibri" charset="0"/>
              </a:rPr>
              <a:t>Butz</a:t>
            </a:r>
            <a:r>
              <a:rPr lang="en-US" sz="1800" dirty="0" smtClean="0">
                <a:latin typeface="Calibri" charset="0"/>
              </a:rPr>
              <a:t> -  (DLR) GEO CO2; etc. – to be updated during upcoming ACC-12 meeting, Seoul, 13-14 Oct 2016 </a:t>
            </a:r>
            <a:r>
              <a:rPr lang="en-US" sz="1800" dirty="0" smtClean="0">
                <a:latin typeface="Calibri" charset="0"/>
                <a:sym typeface="Wingdings"/>
              </a:rPr>
              <a:t></a:t>
            </a:r>
            <a:endParaRPr lang="en-US" sz="1800" b="1" dirty="0" smtClean="0">
              <a:latin typeface="Calibri" charset="0"/>
            </a:endParaRPr>
          </a:p>
          <a:p>
            <a:pPr marL="57150" indent="0">
              <a:buNone/>
            </a:pPr>
            <a:endParaRPr lang="en-US" sz="1800" b="1" dirty="0">
              <a:latin typeface="Calibri" charset="0"/>
            </a:endParaRPr>
          </a:p>
          <a:p>
            <a:pPr marL="571500" indent="-514350"/>
            <a:endParaRPr lang="en-US" sz="1800" dirty="0">
              <a:latin typeface="Calibri" charset="0"/>
            </a:endParaRPr>
          </a:p>
          <a:p>
            <a:pPr marL="0" indent="0">
              <a:buNone/>
            </a:pPr>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12</a:t>
            </a:fld>
            <a:endParaRPr lang="uk-UA"/>
          </a:p>
        </p:txBody>
      </p:sp>
      <p:sp>
        <p:nvSpPr>
          <p:cNvPr id="4" name="Content Placeholder 3"/>
          <p:cNvSpPr>
            <a:spLocks noGrp="1"/>
          </p:cNvSpPr>
          <p:nvPr>
            <p:ph sz="quarter" idx="11"/>
          </p:nvPr>
        </p:nvSpPr>
        <p:spPr>
          <a:xfrm>
            <a:off x="2057400" y="3048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ACC Initiatives</a:t>
            </a:r>
            <a:endParaRPr lang="en-US" dirty="0"/>
          </a:p>
        </p:txBody>
      </p:sp>
    </p:spTree>
    <p:extLst>
      <p:ext uri="{BB962C8B-B14F-4D97-AF65-F5344CB8AC3E}">
        <p14:creationId xmlns:p14="http://schemas.microsoft.com/office/powerpoint/2010/main" val="57208697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152400"/>
            <a:ext cx="6858000" cy="990600"/>
          </a:xfrm>
        </p:spPr>
        <p:txBody>
          <a:bodyPr/>
          <a:lstStyle/>
          <a:p>
            <a:pPr algn="ctr"/>
            <a:r>
              <a:rPr lang="en-GB" dirty="0" err="1" smtClean="0">
                <a:solidFill>
                  <a:srgbClr val="EEECE1"/>
                </a:solidFill>
              </a:rPr>
              <a:t>WGClimate</a:t>
            </a:r>
            <a:r>
              <a:rPr lang="en-GB" dirty="0" smtClean="0">
                <a:solidFill>
                  <a:srgbClr val="EEECE1"/>
                </a:solidFill>
              </a:rPr>
              <a:t> Initiative</a:t>
            </a:r>
            <a:endParaRPr lang="en-GB" dirty="0">
              <a:solidFill>
                <a:srgbClr val="EEECE1"/>
              </a:solidFill>
            </a:endParaRPr>
          </a:p>
        </p:txBody>
      </p:sp>
      <p:sp>
        <p:nvSpPr>
          <p:cNvPr id="4" name="Content Placeholder 3"/>
          <p:cNvSpPr>
            <a:spLocks noGrp="1"/>
          </p:cNvSpPr>
          <p:nvPr>
            <p:ph sz="quarter" idx="1"/>
          </p:nvPr>
        </p:nvSpPr>
        <p:spPr/>
        <p:txBody>
          <a:bodyPr>
            <a:normAutofit/>
          </a:bodyPr>
          <a:lstStyle/>
          <a:p>
            <a:pPr marL="0" indent="0">
              <a:buNone/>
            </a:pPr>
            <a:r>
              <a:rPr lang="en-GB" dirty="0" smtClean="0"/>
              <a:t>For consistent ECV Carbon products </a:t>
            </a:r>
            <a:r>
              <a:rPr lang="en-GB" u="sng" dirty="0" smtClean="0"/>
              <a:t>take advantage of Inventory output to produce subset of ECV Products contributing to Carbon Strategy</a:t>
            </a:r>
          </a:p>
          <a:p>
            <a:pPr marL="0" indent="0">
              <a:buNone/>
            </a:pPr>
            <a:endParaRPr lang="en-GB" dirty="0"/>
          </a:p>
        </p:txBody>
      </p:sp>
      <p:sp>
        <p:nvSpPr>
          <p:cNvPr id="5" name="Oval 4"/>
          <p:cNvSpPr/>
          <p:nvPr/>
        </p:nvSpPr>
        <p:spPr>
          <a:xfrm>
            <a:off x="0" y="3048000"/>
            <a:ext cx="3124200" cy="2438400"/>
          </a:xfrm>
          <a:prstGeom prst="ellipse">
            <a:avLst/>
          </a:prstGeom>
          <a:solidFill>
            <a:srgbClr val="FFFFFF"/>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rm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2569"/>
                </a:solidFill>
                <a:effectLst/>
                <a:uFillTx/>
              </a:rPr>
              <a:t>Space Based GCOS ECVs in Inventory</a:t>
            </a:r>
            <a:endParaRPr kumimoji="0" lang="en-GB" sz="1800" b="0" i="0" u="none" strike="noStrike" cap="none" spc="0" normalizeH="0" baseline="0" dirty="0">
              <a:ln>
                <a:noFill/>
              </a:ln>
              <a:solidFill>
                <a:srgbClr val="002569"/>
              </a:solidFill>
              <a:effectLst/>
              <a:uFillTx/>
            </a:endParaRPr>
          </a:p>
        </p:txBody>
      </p:sp>
      <p:sp>
        <p:nvSpPr>
          <p:cNvPr id="6" name="Oval 5"/>
          <p:cNvSpPr/>
          <p:nvPr/>
        </p:nvSpPr>
        <p:spPr>
          <a:xfrm>
            <a:off x="2209800" y="3048000"/>
            <a:ext cx="2971800" cy="2362200"/>
          </a:xfrm>
          <a:prstGeom prst="ellipse">
            <a:avLst/>
          </a:prstGeom>
          <a:solidFill>
            <a:srgbClr val="FFFFFF">
              <a:alpha val="61000"/>
            </a:srgb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lvl="3" indent="0" algn="r" rtl="0" latinLnBrk="1" hangingPunct="0"/>
            <a:r>
              <a:rPr lang="en-GB" dirty="0" smtClean="0"/>
              <a:t>Products requested in Carbon Strategy</a:t>
            </a:r>
            <a:endParaRPr kumimoji="0" lang="en-GB" b="0" i="0" u="none" strike="noStrike" cap="none" spc="0" normalizeH="0" baseline="0" dirty="0">
              <a:ln>
                <a:noFill/>
              </a:ln>
              <a:solidFill>
                <a:srgbClr val="002569"/>
              </a:solidFill>
              <a:effectLst/>
              <a:uFillTx/>
            </a:endParaRPr>
          </a:p>
        </p:txBody>
      </p:sp>
      <p:pic>
        <p:nvPicPr>
          <p:cNvPr id="8" name="Picture 7"/>
          <p:cNvPicPr>
            <a:picLocks noChangeAspect="1"/>
          </p:cNvPicPr>
          <p:nvPr/>
        </p:nvPicPr>
        <p:blipFill>
          <a:blip r:embed="rId2"/>
          <a:stretch>
            <a:fillRect/>
          </a:stretch>
        </p:blipFill>
        <p:spPr>
          <a:xfrm>
            <a:off x="5481488" y="2590800"/>
            <a:ext cx="3340100" cy="3327400"/>
          </a:xfrm>
          <a:prstGeom prst="rect">
            <a:avLst/>
          </a:prstGeom>
        </p:spPr>
      </p:pic>
    </p:spTree>
    <p:extLst>
      <p:ext uri="{BB962C8B-B14F-4D97-AF65-F5344CB8AC3E}">
        <p14:creationId xmlns:p14="http://schemas.microsoft.com/office/powerpoint/2010/main" val="103214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6338968"/>
              </p:ext>
            </p:extLst>
          </p:nvPr>
        </p:nvGraphicFramePr>
        <p:xfrm>
          <a:off x="838200" y="1239868"/>
          <a:ext cx="6571456" cy="5389532"/>
        </p:xfrm>
        <a:graphic>
          <a:graphicData uri="http://schemas.openxmlformats.org/drawingml/2006/table">
            <a:tbl>
              <a:tblPr>
                <a:tableStyleId>{5940675A-B579-460E-94D1-54222C63F5DA}</a:tableStyleId>
              </a:tblPr>
              <a:tblGrid>
                <a:gridCol w="5199856"/>
                <a:gridCol w="1371600"/>
              </a:tblGrid>
              <a:tr h="1143000">
                <a:tc>
                  <a:txBody>
                    <a:bodyPr/>
                    <a:lstStyle/>
                    <a:p>
                      <a:pPr algn="l" fontAlgn="ctr"/>
                      <a:r>
                        <a:rPr lang="en-AU" sz="1600" u="none" strike="noStrike" dirty="0" smtClean="0">
                          <a:solidFill>
                            <a:srgbClr val="FF0000"/>
                          </a:solidFill>
                          <a:effectLst/>
                        </a:rPr>
                        <a:t>Encourage </a:t>
                      </a:r>
                      <a:r>
                        <a:rPr lang="en-AU" sz="1600" u="none" strike="noStrike" dirty="0">
                          <a:solidFill>
                            <a:srgbClr val="FF0000"/>
                          </a:solidFill>
                          <a:effectLst/>
                        </a:rPr>
                        <a:t>the production and availability of high-quality, consistent long time series data products based on multiple sensors and missions </a:t>
                      </a:r>
                      <a:r>
                        <a:rPr lang="en-AU" sz="1600" u="none" strike="noStrike" dirty="0">
                          <a:effectLst/>
                        </a:rPr>
                        <a:t>for carbon and climate science and for model-data and data-data </a:t>
                      </a:r>
                      <a:r>
                        <a:rPr lang="en-AU" sz="1600" u="none" strike="noStrike" dirty="0" err="1">
                          <a:effectLst/>
                        </a:rPr>
                        <a:t>intercomparison</a:t>
                      </a:r>
                      <a:r>
                        <a:rPr lang="en-AU" sz="1600" u="none" strike="noStrike" dirty="0">
                          <a:effectLst/>
                        </a:rPr>
                        <a:t> exercises.  </a:t>
                      </a:r>
                      <a:endParaRPr lang="en-AU" sz="1600" b="0" i="0" u="none" strike="noStrike" dirty="0">
                        <a:solidFill>
                          <a:srgbClr val="00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WGCV</a:t>
                      </a:r>
                      <a:br>
                        <a:rPr lang="en-AU" sz="1400" u="none" strike="noStrike">
                          <a:effectLst/>
                        </a:rPr>
                      </a:br>
                      <a:r>
                        <a:rPr lang="en-AU" sz="1400" u="none" strike="noStrike">
                          <a:effectLst/>
                        </a:rPr>
                        <a:t>AC-VC</a:t>
                      </a:r>
                      <a:br>
                        <a:rPr lang="en-AU" sz="1400" u="none" strike="noStrike">
                          <a:effectLst/>
                        </a:rPr>
                      </a:br>
                      <a:r>
                        <a:rPr lang="en-AU" sz="1400" u="none" strike="noStrike">
                          <a:effectLst/>
                        </a:rPr>
                        <a:t>LSI-VC</a:t>
                      </a:r>
                      <a:br>
                        <a:rPr lang="en-AU" sz="1400" u="none" strike="noStrike">
                          <a:effectLst/>
                        </a:rPr>
                      </a:br>
                      <a:r>
                        <a:rPr lang="en-AU" sz="1400" u="none" strike="noStrike">
                          <a:effectLst/>
                        </a:rPr>
                        <a:t>OCR-VC</a:t>
                      </a:r>
                      <a:endParaRPr lang="en-AU" sz="1400" b="0" i="0" u="none" strike="noStrike">
                        <a:solidFill>
                          <a:srgbClr val="000000"/>
                        </a:solidFill>
                        <a:effectLst/>
                        <a:latin typeface="Calibri"/>
                      </a:endParaRPr>
                    </a:p>
                  </a:txBody>
                  <a:tcPr marL="9525" marR="9525" marT="9525" marB="0" anchor="ctr">
                    <a:solidFill>
                      <a:srgbClr val="FFFFFF"/>
                    </a:solidFill>
                  </a:tcPr>
                </a:tc>
              </a:tr>
              <a:tr h="685800">
                <a:tc>
                  <a:txBody>
                    <a:bodyPr/>
                    <a:lstStyle/>
                    <a:p>
                      <a:pPr algn="l" fontAlgn="ctr"/>
                      <a:r>
                        <a:rPr lang="en-AU" sz="1600" u="none" strike="noStrike" dirty="0" smtClean="0">
                          <a:solidFill>
                            <a:srgbClr val="FF0000"/>
                          </a:solidFill>
                          <a:effectLst/>
                        </a:rPr>
                        <a:t>Make </a:t>
                      </a:r>
                      <a:r>
                        <a:rPr lang="en-AU" sz="1600" u="none" strike="noStrike" dirty="0">
                          <a:solidFill>
                            <a:srgbClr val="FF0000"/>
                          </a:solidFill>
                          <a:effectLst/>
                        </a:rPr>
                        <a:t>publicly available all information necessary to document the accuracy, clarity, and traceability of the satellite data and data products they produce.</a:t>
                      </a:r>
                      <a:endParaRPr lang="en-AU" sz="1600" b="0" i="0" u="none" strike="noStrike" dirty="0">
                        <a:solidFill>
                          <a:srgbClr val="FF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WGCV</a:t>
                      </a:r>
                      <a:br>
                        <a:rPr lang="en-AU" sz="1400" u="none" strike="noStrike">
                          <a:effectLst/>
                        </a:rPr>
                      </a:br>
                      <a:r>
                        <a:rPr lang="en-AU" sz="1400" u="none" strike="noStrike">
                          <a:effectLst/>
                        </a:rPr>
                        <a:t>VCs</a:t>
                      </a:r>
                      <a:endParaRPr lang="en-AU" sz="1400" b="0" i="0" u="none" strike="noStrike">
                        <a:solidFill>
                          <a:srgbClr val="000000"/>
                        </a:solidFill>
                        <a:effectLst/>
                        <a:latin typeface="Calibri"/>
                      </a:endParaRPr>
                    </a:p>
                  </a:txBody>
                  <a:tcPr marL="9525" marR="9525" marT="9525" marB="0" anchor="ctr">
                    <a:solidFill>
                      <a:srgbClr val="FFFFFF"/>
                    </a:solidFill>
                  </a:tcPr>
                </a:tc>
              </a:tr>
              <a:tr h="1089212">
                <a:tc>
                  <a:txBody>
                    <a:bodyPr/>
                    <a:lstStyle/>
                    <a:p>
                      <a:pPr algn="l" fontAlgn="ctr"/>
                      <a:r>
                        <a:rPr lang="en-AU" sz="1600" u="none" strike="noStrike" dirty="0" smtClean="0">
                          <a:effectLst/>
                        </a:rPr>
                        <a:t>Coordinate efforts </a:t>
                      </a:r>
                      <a:r>
                        <a:rPr lang="en-AU" sz="1600" u="none" strike="noStrike" dirty="0">
                          <a:effectLst/>
                        </a:rPr>
                        <a:t>to develop compatible (e.g., temporal and spatial resolution, grids, data formats, common auxiliary data, units) carbon data products from multiple </a:t>
                      </a:r>
                      <a:r>
                        <a:rPr lang="en-AU" sz="1600" u="none" strike="noStrike" dirty="0" smtClean="0">
                          <a:effectLst/>
                        </a:rPr>
                        <a:t>missions</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OCR-VC</a:t>
                      </a:r>
                      <a:br>
                        <a:rPr lang="en-AU" sz="1400" u="none" strike="noStrike">
                          <a:effectLst/>
                        </a:rPr>
                      </a:br>
                      <a:r>
                        <a:rPr lang="en-AU" sz="1400" u="none" strike="noStrike">
                          <a:effectLst/>
                        </a:rPr>
                        <a:t>AC-VC</a:t>
                      </a:r>
                      <a:br>
                        <a:rPr lang="en-AU" sz="1400" u="none" strike="noStrike">
                          <a:effectLst/>
                        </a:rPr>
                      </a:br>
                      <a:r>
                        <a:rPr lang="en-AU" sz="1400" u="none" strike="noStrike">
                          <a:effectLst/>
                        </a:rPr>
                        <a:t>LSI-VC</a:t>
                      </a:r>
                      <a:br>
                        <a:rPr lang="en-AU" sz="1400" u="none" strike="noStrike">
                          <a:effectLst/>
                        </a:rPr>
                      </a:br>
                      <a:r>
                        <a:rPr lang="en-AU" sz="1400" u="none" strike="noStrike">
                          <a:effectLst/>
                        </a:rPr>
                        <a:t>WGCV</a:t>
                      </a:r>
                      <a:endParaRPr lang="en-AU" sz="1400" b="0" i="0" u="none" strike="noStrike">
                        <a:solidFill>
                          <a:srgbClr val="000000"/>
                        </a:solidFill>
                        <a:effectLst/>
                        <a:latin typeface="Calibri"/>
                      </a:endParaRPr>
                    </a:p>
                  </a:txBody>
                  <a:tcPr marL="9525" marR="9525" marT="9525" marB="0" anchor="ctr">
                    <a:solidFill>
                      <a:srgbClr val="FFFFFF"/>
                    </a:solidFill>
                  </a:tcPr>
                </a:tc>
              </a:tr>
              <a:tr h="1143000">
                <a:tc>
                  <a:txBody>
                    <a:bodyPr/>
                    <a:lstStyle/>
                    <a:p>
                      <a:pPr algn="l" fontAlgn="ctr"/>
                      <a:r>
                        <a:rPr lang="en-AU" sz="1600" u="none" strike="noStrike" dirty="0" smtClean="0">
                          <a:solidFill>
                            <a:srgbClr val="FF0000"/>
                          </a:solidFill>
                          <a:effectLst/>
                        </a:rPr>
                        <a:t>Ensure </a:t>
                      </a:r>
                      <a:r>
                        <a:rPr lang="en-AU" sz="1600" u="none" strike="noStrike" dirty="0">
                          <a:solidFill>
                            <a:srgbClr val="FF0000"/>
                          </a:solidFill>
                          <a:effectLst/>
                        </a:rPr>
                        <a:t>the long-term accessibility of satellite data and data products for carbon cycle science and policy.  This must include arrangement for secure archives, documentation, and metadata as well as for provisions for easy discovery and </a:t>
                      </a:r>
                      <a:r>
                        <a:rPr lang="en-AU" sz="1600" u="none" strike="noStrike" dirty="0" smtClean="0">
                          <a:effectLst/>
                        </a:rPr>
                        <a:t>access</a:t>
                      </a:r>
                      <a:endParaRPr lang="en-AU" sz="1600" b="0" i="0" u="none" strike="noStrike" dirty="0">
                        <a:solidFill>
                          <a:srgbClr val="003B3A"/>
                        </a:solidFill>
                        <a:effectLst/>
                        <a:latin typeface="Calibri"/>
                      </a:endParaRPr>
                    </a:p>
                  </a:txBody>
                  <a:tcPr marL="36000" marR="36000" marT="36000" marB="36000" anchor="ctr">
                    <a:solidFill>
                      <a:srgbClr val="FFFFFF"/>
                    </a:solidFill>
                  </a:tcPr>
                </a:tc>
                <a:tc>
                  <a:txBody>
                    <a:bodyPr/>
                    <a:lstStyle/>
                    <a:p>
                      <a:pPr algn="l" fontAlgn="ctr"/>
                      <a:r>
                        <a:rPr lang="en-AU" sz="1400" u="none" strike="noStrike">
                          <a:effectLst/>
                        </a:rPr>
                        <a:t>WGISS</a:t>
                      </a:r>
                      <a:endParaRPr lang="en-AU" sz="1400" b="0" i="0" u="none" strike="noStrike">
                        <a:solidFill>
                          <a:srgbClr val="000000"/>
                        </a:solidFill>
                        <a:effectLst/>
                        <a:latin typeface="Calibri"/>
                      </a:endParaRPr>
                    </a:p>
                  </a:txBody>
                  <a:tcPr marL="9525" marR="9525" marT="9525" marB="0" anchor="ctr">
                    <a:solidFill>
                      <a:srgbClr val="FFFFFF"/>
                    </a:solidFill>
                  </a:tcPr>
                </a:tc>
              </a:tr>
              <a:tr h="914400">
                <a:tc>
                  <a:txBody>
                    <a:bodyPr/>
                    <a:lstStyle/>
                    <a:p>
                      <a:pPr algn="l" fontAlgn="ctr"/>
                      <a:r>
                        <a:rPr lang="en-AU" sz="1600" u="none" strike="noStrike" dirty="0" smtClean="0">
                          <a:effectLst/>
                        </a:rPr>
                        <a:t>Serve </a:t>
                      </a:r>
                      <a:r>
                        <a:rPr lang="en-AU" sz="1600" u="none" strike="noStrike" dirty="0">
                          <a:effectLst/>
                        </a:rPr>
                        <a:t>as a point-of-contact for appropriate satellite products for major model-data </a:t>
                      </a:r>
                      <a:r>
                        <a:rPr lang="en-AU" sz="1600" u="none" strike="noStrike" dirty="0" err="1">
                          <a:effectLst/>
                        </a:rPr>
                        <a:t>intercomparison</a:t>
                      </a:r>
                      <a:r>
                        <a:rPr lang="en-AU" sz="1600" u="none" strike="noStrike" dirty="0">
                          <a:effectLst/>
                        </a:rPr>
                        <a:t> exercises related to the carbon cycle.</a:t>
                      </a:r>
                      <a:endParaRPr lang="en-AU" sz="1600" b="0" i="0" u="none" strike="noStrike" dirty="0">
                        <a:solidFill>
                          <a:srgbClr val="000000"/>
                        </a:solidFill>
                        <a:effectLst/>
                        <a:latin typeface="Calibri"/>
                      </a:endParaRPr>
                    </a:p>
                  </a:txBody>
                  <a:tcPr marL="36000" marR="36000" marT="36000" marB="36000" anchor="ctr">
                    <a:solidFill>
                      <a:srgbClr val="FFFFFF"/>
                    </a:solidFill>
                  </a:tcPr>
                </a:tc>
                <a:tc>
                  <a:txBody>
                    <a:bodyPr/>
                    <a:lstStyle/>
                    <a:p>
                      <a:pPr algn="l" fontAlgn="ctr"/>
                      <a:r>
                        <a:rPr lang="en-AU" sz="1400" u="none" strike="noStrike" dirty="0" err="1">
                          <a:effectLst/>
                        </a:rPr>
                        <a:t>WGClimate</a:t>
                      </a:r>
                      <a:r>
                        <a:rPr lang="en-AU" sz="1400" u="none" strike="noStrike" dirty="0">
                          <a:effectLst/>
                        </a:rPr>
                        <a:t> chair membership on WDAC</a:t>
                      </a:r>
                      <a:endParaRPr lang="en-AU" sz="1400" b="0" i="0" u="none" strike="noStrike" dirty="0">
                        <a:solidFill>
                          <a:srgbClr val="000000"/>
                        </a:solidFill>
                        <a:effectLst/>
                        <a:latin typeface="Calibri"/>
                      </a:endParaRPr>
                    </a:p>
                  </a:txBody>
                  <a:tcPr marL="9525" marR="9525" marT="9525" marB="0" anchor="ctr">
                    <a:solidFill>
                      <a:srgbClr val="FFFFFF"/>
                    </a:solidFill>
                  </a:tcPr>
                </a:tc>
              </a:tr>
            </a:tbl>
          </a:graphicData>
        </a:graphic>
      </p:graphicFrame>
      <p:sp>
        <p:nvSpPr>
          <p:cNvPr id="3" name="Title 2"/>
          <p:cNvSpPr txBox="1">
            <a:spLocks/>
          </p:cNvSpPr>
          <p:nvPr/>
        </p:nvSpPr>
        <p:spPr>
          <a:xfrm>
            <a:off x="1752600" y="381000"/>
            <a:ext cx="6995864" cy="896471"/>
          </a:xfrm>
          <a:prstGeom prst="rect">
            <a:avLst/>
          </a:prstGeom>
        </p:spPr>
        <p:txBody>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l" defTabSz="914400"/>
            <a:r>
              <a:rPr lang="en-US" b="0" kern="0" dirty="0" smtClean="0">
                <a:solidFill>
                  <a:srgbClr val="EEECE1"/>
                </a:solidFill>
                <a:latin typeface="Arial Bold" panose="020B0704020202020204" pitchFamily="34" charset="0"/>
                <a:cs typeface="Arial Bold" panose="020B0704020202020204" pitchFamily="34" charset="0"/>
              </a:rPr>
              <a:t>Actions assigned to </a:t>
            </a:r>
            <a:r>
              <a:rPr lang="en-US" b="0" kern="0" dirty="0" err="1" smtClean="0">
                <a:solidFill>
                  <a:srgbClr val="EEECE1"/>
                </a:solidFill>
                <a:latin typeface="Arial Bold" panose="020B0704020202020204" pitchFamily="34" charset="0"/>
                <a:cs typeface="Arial Bold" panose="020B0704020202020204" pitchFamily="34" charset="0"/>
              </a:rPr>
              <a:t>WGClimate</a:t>
            </a:r>
            <a:endParaRPr lang="en-US" b="0" i="1" kern="0" dirty="0">
              <a:solidFill>
                <a:srgbClr val="EEECE1"/>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43088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219200"/>
            <a:ext cx="8839200" cy="4724400"/>
          </a:xfrm>
        </p:spPr>
        <p:txBody>
          <a:bodyPr/>
          <a:lstStyle/>
          <a:p>
            <a:pPr lvl="0"/>
            <a:r>
              <a:rPr lang="en-US" sz="2200" b="1" dirty="0"/>
              <a:t>Objective</a:t>
            </a:r>
            <a:r>
              <a:rPr lang="en-US" sz="2200" dirty="0"/>
              <a:t>: </a:t>
            </a:r>
            <a:r>
              <a:rPr lang="en-US" sz="2200" dirty="0" smtClean="0"/>
              <a:t>facilitate </a:t>
            </a:r>
            <a:r>
              <a:rPr lang="en-US" sz="2200" dirty="0"/>
              <a:t>discoverability and accessibility of ECV Products and space-born CDRs relevant for the CEOS Carbon Action via WGISS Interoperability Systems &amp; Standards </a:t>
            </a:r>
            <a:r>
              <a:rPr lang="en-US" sz="2200" dirty="0" smtClean="0"/>
              <a:t>(</a:t>
            </a:r>
            <a:r>
              <a:rPr lang="en-US" sz="2200" dirty="0" err="1" smtClean="0"/>
              <a:t>FedEO</a:t>
            </a:r>
            <a:r>
              <a:rPr lang="en-US" sz="2200" dirty="0"/>
              <a:t>/</a:t>
            </a:r>
            <a:r>
              <a:rPr lang="en-US" sz="2200" dirty="0" smtClean="0"/>
              <a:t>CWIC/IDN, OpenSearch</a:t>
            </a:r>
            <a:r>
              <a:rPr lang="en-US" sz="2200" dirty="0"/>
              <a:t>).</a:t>
            </a:r>
          </a:p>
          <a:p>
            <a:pPr lvl="0"/>
            <a:endParaRPr lang="en-US" sz="1800" dirty="0"/>
          </a:p>
          <a:p>
            <a:pPr lvl="0"/>
            <a:r>
              <a:rPr lang="en-US" sz="2200" b="1" dirty="0"/>
              <a:t>Approach</a:t>
            </a:r>
            <a:r>
              <a:rPr lang="en-US" sz="2200" dirty="0"/>
              <a:t>: </a:t>
            </a:r>
            <a:r>
              <a:rPr lang="en-US" sz="2200" dirty="0" smtClean="0"/>
              <a:t>start from results </a:t>
            </a:r>
            <a:r>
              <a:rPr lang="en-US" sz="2200" dirty="0"/>
              <a:t>of </a:t>
            </a:r>
            <a:r>
              <a:rPr lang="en-US" sz="2200" dirty="0" err="1"/>
              <a:t>WGClimate</a:t>
            </a:r>
            <a:r>
              <a:rPr lang="en-US" sz="2200" dirty="0"/>
              <a:t> Questionnaire for ECV Inventory </a:t>
            </a:r>
            <a:r>
              <a:rPr lang="en-US" sz="2200" dirty="0" smtClean="0"/>
              <a:t>population; tailoring </a:t>
            </a:r>
            <a:r>
              <a:rPr lang="en-US" sz="2200" dirty="0"/>
              <a:t>for Carbon Action </a:t>
            </a:r>
            <a:r>
              <a:rPr lang="en-US" sz="2200" dirty="0" smtClean="0"/>
              <a:t>and </a:t>
            </a:r>
            <a:r>
              <a:rPr lang="en-US" sz="2200" dirty="0"/>
              <a:t>gaps identification </a:t>
            </a:r>
            <a:r>
              <a:rPr lang="en-US" sz="2200" dirty="0" err="1" smtClean="0"/>
              <a:t>wrt</a:t>
            </a:r>
            <a:r>
              <a:rPr lang="en-US" sz="2200" dirty="0" smtClean="0"/>
              <a:t> </a:t>
            </a:r>
            <a:r>
              <a:rPr lang="en-US" sz="2200" dirty="0"/>
              <a:t>data records already discoverable/accessible through WGISS systems (Q1/Q2 2017</a:t>
            </a:r>
            <a:r>
              <a:rPr lang="en-US" sz="2200" dirty="0" smtClean="0"/>
              <a:t>); feasibility analysis, </a:t>
            </a:r>
            <a:r>
              <a:rPr lang="en-US" sz="2200" dirty="0"/>
              <a:t>priorities setting </a:t>
            </a:r>
            <a:r>
              <a:rPr lang="en-US" sz="2200" dirty="0" smtClean="0"/>
              <a:t>and </a:t>
            </a:r>
            <a:r>
              <a:rPr lang="en-US" sz="2200" dirty="0"/>
              <a:t>liaising with relevant organizations (Q2/Q3 2017); start technical activities (Q3/Q4 2017).</a:t>
            </a:r>
          </a:p>
          <a:p>
            <a:pPr lvl="0"/>
            <a:endParaRPr lang="en-US" sz="1800" dirty="0"/>
          </a:p>
          <a:p>
            <a:pPr lvl="0"/>
            <a:r>
              <a:rPr lang="en-US" sz="2200" b="1" dirty="0"/>
              <a:t>Additional Resources</a:t>
            </a:r>
            <a:r>
              <a:rPr lang="en-US" sz="2200" dirty="0"/>
              <a:t>: support from </a:t>
            </a:r>
            <a:r>
              <a:rPr lang="en-US" sz="2200" dirty="0" err="1"/>
              <a:t>WGClimate</a:t>
            </a:r>
            <a:r>
              <a:rPr lang="en-US" sz="2200" dirty="0"/>
              <a:t> and experts for priorities setting; activities at data providers’ side to be carried out by relevant entities</a:t>
            </a:r>
            <a:r>
              <a:rPr lang="en-US" sz="2200" dirty="0" smtClean="0"/>
              <a:t>.</a:t>
            </a:r>
            <a:endParaRPr lang="en-US" sz="22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15</a:t>
            </a:fld>
            <a:endParaRPr lang="uk-UA"/>
          </a:p>
        </p:txBody>
      </p:sp>
      <p:sp>
        <p:nvSpPr>
          <p:cNvPr id="4" name="Content Placeholder 3"/>
          <p:cNvSpPr>
            <a:spLocks noGrp="1"/>
          </p:cNvSpPr>
          <p:nvPr>
            <p:ph sz="quarter" idx="11"/>
          </p:nvPr>
        </p:nvSpPr>
        <p:spPr>
          <a:xfrm>
            <a:off x="2057400" y="1524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ECVs/CDRs Discovery and Access through WGISS Systems</a:t>
            </a:r>
            <a:endParaRPr lang="en-US" dirty="0"/>
          </a:p>
        </p:txBody>
      </p:sp>
    </p:spTree>
    <p:extLst>
      <p:ext uri="{BB962C8B-B14F-4D97-AF65-F5344CB8AC3E}">
        <p14:creationId xmlns:p14="http://schemas.microsoft.com/office/powerpoint/2010/main" val="14349559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447800"/>
            <a:ext cx="8839200" cy="4724400"/>
          </a:xfrm>
        </p:spPr>
        <p:txBody>
          <a:bodyPr/>
          <a:lstStyle/>
          <a:p>
            <a:pPr lvl="0"/>
            <a:r>
              <a:rPr lang="en-US" b="1" dirty="0"/>
              <a:t>Objective</a:t>
            </a:r>
            <a:r>
              <a:rPr lang="en-US" dirty="0"/>
              <a:t>: development </a:t>
            </a:r>
            <a:r>
              <a:rPr lang="en-US" dirty="0" smtClean="0"/>
              <a:t>as WGISS project of </a:t>
            </a:r>
            <a:r>
              <a:rPr lang="en-US" dirty="0"/>
              <a:t>a CEOS </a:t>
            </a:r>
            <a:r>
              <a:rPr lang="en-US" dirty="0" smtClean="0"/>
              <a:t>WGISS Carbon </a:t>
            </a:r>
            <a:r>
              <a:rPr lang="en-US" dirty="0"/>
              <a:t>Portal </a:t>
            </a:r>
            <a:r>
              <a:rPr lang="en-US" dirty="0" smtClean="0"/>
              <a:t>prototype similar </a:t>
            </a:r>
            <a:r>
              <a:rPr lang="en-US" dirty="0"/>
              <a:t>to the Water portal (</a:t>
            </a:r>
            <a:r>
              <a:rPr lang="en-US" dirty="0">
                <a:hlinkClick r:id="rId3"/>
              </a:rPr>
              <a:t>http://waterportal.ceos.org/</a:t>
            </a:r>
            <a:r>
              <a:rPr lang="en-US" dirty="0"/>
              <a:t>) to allow displaying Carbon datasets and providing assistance to scientists and general users in the development of related services &amp; tools. </a:t>
            </a:r>
            <a:endParaRPr lang="en-US" dirty="0" smtClean="0"/>
          </a:p>
          <a:p>
            <a:pPr lvl="0"/>
            <a:endParaRPr lang="en-US" sz="900" dirty="0"/>
          </a:p>
          <a:p>
            <a:pPr lvl="0"/>
            <a:r>
              <a:rPr lang="en-US" b="1" dirty="0"/>
              <a:t>Approach</a:t>
            </a:r>
            <a:r>
              <a:rPr lang="en-US" dirty="0"/>
              <a:t>: </a:t>
            </a:r>
            <a:r>
              <a:rPr lang="en-US" dirty="0" smtClean="0"/>
              <a:t>collection of needs from Carbon </a:t>
            </a:r>
            <a:r>
              <a:rPr lang="en-US" dirty="0"/>
              <a:t>(or </a:t>
            </a:r>
            <a:r>
              <a:rPr lang="en-US" dirty="0" err="1" smtClean="0"/>
              <a:t>WGClimate</a:t>
            </a:r>
            <a:r>
              <a:rPr lang="en-US" dirty="0"/>
              <a:t>) experts on what needs to be in the </a:t>
            </a:r>
            <a:r>
              <a:rPr lang="en-US" dirty="0" smtClean="0"/>
              <a:t>portal (Q1/Q2 2017); Carbon Portal requirements definition and system design (Q2/Q3 2017); </a:t>
            </a:r>
            <a:r>
              <a:rPr lang="en-US" dirty="0"/>
              <a:t>start </a:t>
            </a:r>
            <a:r>
              <a:rPr lang="en-US" dirty="0" smtClean="0"/>
              <a:t>development (</a:t>
            </a:r>
            <a:r>
              <a:rPr lang="en-US" dirty="0"/>
              <a:t>Q3/Q4 2017</a:t>
            </a:r>
            <a:r>
              <a:rPr lang="en-US" dirty="0" smtClean="0"/>
              <a:t>).</a:t>
            </a:r>
          </a:p>
          <a:p>
            <a:pPr lvl="0"/>
            <a:endParaRPr lang="en-US" sz="900" dirty="0"/>
          </a:p>
          <a:p>
            <a:pPr lvl="0"/>
            <a:r>
              <a:rPr lang="en-US" b="1" dirty="0"/>
              <a:t>Additional </a:t>
            </a:r>
            <a:r>
              <a:rPr lang="en-US" b="1" dirty="0" smtClean="0"/>
              <a:t>Resources</a:t>
            </a:r>
            <a:r>
              <a:rPr lang="en-US" dirty="0" smtClean="0"/>
              <a:t>: requirements definition and development resources provided by NOAA; support </a:t>
            </a:r>
            <a:r>
              <a:rPr lang="en-US" dirty="0"/>
              <a:t>from </a:t>
            </a:r>
            <a:r>
              <a:rPr lang="en-US" dirty="0" err="1"/>
              <a:t>WGClimate</a:t>
            </a:r>
            <a:r>
              <a:rPr lang="en-US" dirty="0"/>
              <a:t> and experts for </a:t>
            </a:r>
            <a:r>
              <a:rPr lang="en-US" dirty="0" smtClean="0"/>
              <a:t>requirements definition.</a:t>
            </a:r>
            <a:endParaRPr lang="en-US" sz="900" dirty="0"/>
          </a:p>
          <a:p>
            <a:pPr marL="0" indent="0">
              <a:buNone/>
            </a:pPr>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16</a:t>
            </a:fld>
            <a:endParaRPr lang="uk-UA"/>
          </a:p>
        </p:txBody>
      </p:sp>
      <p:sp>
        <p:nvSpPr>
          <p:cNvPr id="4" name="Content Placeholder 3"/>
          <p:cNvSpPr>
            <a:spLocks noGrp="1"/>
          </p:cNvSpPr>
          <p:nvPr>
            <p:ph sz="quarter" idx="11"/>
          </p:nvPr>
        </p:nvSpPr>
        <p:spPr>
          <a:xfrm>
            <a:off x="2057400" y="304800"/>
            <a:ext cx="4953000" cy="5334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WGISS Carbon Portal</a:t>
            </a:r>
            <a:endParaRPr lang="en-US" dirty="0"/>
          </a:p>
        </p:txBody>
      </p:sp>
    </p:spTree>
    <p:extLst>
      <p:ext uri="{BB962C8B-B14F-4D97-AF65-F5344CB8AC3E}">
        <p14:creationId xmlns:p14="http://schemas.microsoft.com/office/powerpoint/2010/main" val="4752139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NASA Initiative</a:t>
            </a:r>
            <a:endParaRPr lang="en-GB" dirty="0"/>
          </a:p>
        </p:txBody>
      </p:sp>
      <p:sp>
        <p:nvSpPr>
          <p:cNvPr id="3" name="Slide Number Placeholder 2"/>
          <p:cNvSpPr>
            <a:spLocks noGrp="1"/>
          </p:cNvSpPr>
          <p:nvPr>
            <p:ph type="sldNum" sz="quarter" idx="12"/>
          </p:nvPr>
        </p:nvSpPr>
        <p:spPr/>
        <p:txBody>
          <a:bodyPr/>
          <a:lstStyle/>
          <a:p>
            <a:fld id="{C8E38066-F069-41C9-B38D-47DB557F2632}" type="slidenum">
              <a:rPr lang="en-GB" smtClean="0"/>
              <a:pPr/>
              <a:t>17</a:t>
            </a:fld>
            <a:endParaRPr lang="en-GB" dirty="0"/>
          </a:p>
        </p:txBody>
      </p:sp>
      <p:sp>
        <p:nvSpPr>
          <p:cNvPr id="4" name="Content Placeholder 3"/>
          <p:cNvSpPr>
            <a:spLocks noGrp="1"/>
          </p:cNvSpPr>
          <p:nvPr>
            <p:ph sz="quarter" idx="1"/>
          </p:nvPr>
        </p:nvSpPr>
        <p:spPr>
          <a:xfrm>
            <a:off x="442912" y="1295400"/>
            <a:ext cx="8229600" cy="4709160"/>
          </a:xfrm>
        </p:spPr>
        <p:txBody>
          <a:bodyPr/>
          <a:lstStyle/>
          <a:p>
            <a:r>
              <a:rPr lang="en-US" b="1" dirty="0" smtClean="0"/>
              <a:t>Follow-up to NASA-ESA initiative on Biomass</a:t>
            </a:r>
          </a:p>
          <a:p>
            <a:r>
              <a:rPr lang="en-US" sz="1800" b="1" dirty="0" smtClean="0"/>
              <a:t>Recommended </a:t>
            </a:r>
            <a:r>
              <a:rPr lang="en-US" sz="1800" b="1" dirty="0"/>
              <a:t>Actions</a:t>
            </a:r>
          </a:p>
          <a:p>
            <a:pPr lvl="1"/>
            <a:r>
              <a:rPr lang="en-US" sz="1800" dirty="0"/>
              <a:t>Need to identify people who have the mandate to coordinate across missions;</a:t>
            </a:r>
          </a:p>
          <a:p>
            <a:pPr lvl="1"/>
            <a:r>
              <a:rPr lang="en-US" sz="1800" dirty="0"/>
              <a:t>Develop network-level agreements for data sharing rather than each mission making agreements with each individual project</a:t>
            </a:r>
          </a:p>
          <a:p>
            <a:pPr lvl="1"/>
            <a:r>
              <a:rPr lang="en-US" sz="1800" dirty="0"/>
              <a:t>Meetings to check the status of </a:t>
            </a:r>
            <a:r>
              <a:rPr lang="en-US" sz="1800" dirty="0" err="1"/>
              <a:t>cal</a:t>
            </a:r>
            <a:r>
              <a:rPr lang="en-US" sz="1800" dirty="0"/>
              <a:t>/</a:t>
            </a:r>
            <a:r>
              <a:rPr lang="en-US" sz="1800" dirty="0" err="1"/>
              <a:t>val</a:t>
            </a:r>
            <a:r>
              <a:rPr lang="en-US" sz="1800" dirty="0"/>
              <a:t> as the missions progress</a:t>
            </a:r>
          </a:p>
          <a:p>
            <a:pPr lvl="1"/>
            <a:r>
              <a:rPr lang="en-US" sz="1800" dirty="0"/>
              <a:t>Coordinated supersite selection and data collection using all remote sensing techniques</a:t>
            </a:r>
          </a:p>
          <a:p>
            <a:pPr lvl="1"/>
            <a:r>
              <a:rPr lang="en-US" sz="1800" dirty="0"/>
              <a:t>Develop a common data portal or network of data portals to archive and distribute biomass data</a:t>
            </a:r>
          </a:p>
          <a:p>
            <a:pPr lvl="1"/>
            <a:endParaRPr lang="en-US" sz="1800" dirty="0"/>
          </a:p>
          <a:p>
            <a:r>
              <a:rPr lang="en-US" sz="1800" b="1" dirty="0"/>
              <a:t>Near-Term Deliverables</a:t>
            </a:r>
          </a:p>
          <a:p>
            <a:pPr lvl="1"/>
            <a:r>
              <a:rPr lang="en-US" sz="1800" dirty="0"/>
              <a:t>Report on the synergy of </a:t>
            </a:r>
            <a:r>
              <a:rPr lang="en-US" sz="1800" dirty="0" err="1"/>
              <a:t>cal</a:t>
            </a:r>
            <a:r>
              <a:rPr lang="en-US" sz="1800" dirty="0"/>
              <a:t>/</a:t>
            </a:r>
            <a:r>
              <a:rPr lang="en-US" sz="1800" dirty="0" err="1"/>
              <a:t>val</a:t>
            </a:r>
            <a:r>
              <a:rPr lang="en-US" sz="1800" dirty="0"/>
              <a:t> objectives across satellite missions</a:t>
            </a:r>
          </a:p>
          <a:p>
            <a:pPr lvl="1"/>
            <a:r>
              <a:rPr lang="en-US" sz="1800" dirty="0"/>
              <a:t>Report on the detailed suggested approach for selecting key locations globally and what is needed at those locations</a:t>
            </a:r>
          </a:p>
        </p:txBody>
      </p:sp>
    </p:spTree>
    <p:extLst>
      <p:ext uri="{BB962C8B-B14F-4D97-AF65-F5344CB8AC3E}">
        <p14:creationId xmlns:p14="http://schemas.microsoft.com/office/powerpoint/2010/main" val="157721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990600"/>
          </a:xfrm>
        </p:spPr>
        <p:txBody>
          <a:bodyPr/>
          <a:lstStyle/>
          <a:p>
            <a:pPr algn="ctr"/>
            <a:r>
              <a:rPr lang="en-US" sz="2800" dirty="0" smtClean="0"/>
              <a:t>GEO Carbon and GHG Initiative</a:t>
            </a:r>
            <a:endParaRPr lang="en-US" sz="2800" dirty="0"/>
          </a:p>
        </p:txBody>
      </p:sp>
      <p:sp>
        <p:nvSpPr>
          <p:cNvPr id="117763" name="Rectangle 3"/>
          <p:cNvSpPr>
            <a:spLocks noGrp="1" noChangeArrowheads="1"/>
          </p:cNvSpPr>
          <p:nvPr>
            <p:ph idx="1"/>
          </p:nvPr>
        </p:nvSpPr>
        <p:spPr>
          <a:xfrm>
            <a:off x="457200" y="1371600"/>
            <a:ext cx="8229600" cy="5257800"/>
          </a:xfrm>
        </p:spPr>
        <p:txBody>
          <a:bodyPr>
            <a:normAutofit fontScale="70000" lnSpcReduction="20000"/>
          </a:bodyPr>
          <a:lstStyle/>
          <a:p>
            <a:r>
              <a:rPr lang="en-GB" sz="2600" dirty="0" smtClean="0"/>
              <a:t>Accepted as a GEO Initiative at 3</a:t>
            </a:r>
            <a:r>
              <a:rPr lang="en-GB" sz="2600" baseline="30000" dirty="0" smtClean="0"/>
              <a:t>rd</a:t>
            </a:r>
            <a:r>
              <a:rPr lang="en-GB" sz="2600" dirty="0" smtClean="0"/>
              <a:t> GEO Programme Board 2016</a:t>
            </a:r>
          </a:p>
          <a:p>
            <a:endParaRPr lang="en-GB" sz="2600" dirty="0"/>
          </a:p>
          <a:p>
            <a:r>
              <a:rPr lang="en-US" sz="2600" dirty="0">
                <a:solidFill>
                  <a:srgbClr val="0000CC"/>
                </a:solidFill>
              </a:rPr>
              <a:t>The GEO </a:t>
            </a:r>
            <a:r>
              <a:rPr lang="en-US" sz="2600" dirty="0" smtClean="0">
                <a:solidFill>
                  <a:srgbClr val="0000CC"/>
                </a:solidFill>
              </a:rPr>
              <a:t>C</a:t>
            </a:r>
            <a:r>
              <a:rPr lang="en-US" sz="2600" dirty="0">
                <a:solidFill>
                  <a:srgbClr val="0000CC"/>
                </a:solidFill>
              </a:rPr>
              <a:t> </a:t>
            </a:r>
            <a:r>
              <a:rPr lang="en-US" sz="2600" dirty="0" smtClean="0">
                <a:solidFill>
                  <a:srgbClr val="0000CC"/>
                </a:solidFill>
              </a:rPr>
              <a:t>and GHG initiative provides </a:t>
            </a:r>
            <a:r>
              <a:rPr lang="en-US" sz="2600" u="sng" dirty="0">
                <a:solidFill>
                  <a:srgbClr val="0000CC"/>
                </a:solidFill>
              </a:rPr>
              <a:t>cross integration</a:t>
            </a:r>
            <a:r>
              <a:rPr lang="en-US" sz="2600" dirty="0">
                <a:solidFill>
                  <a:srgbClr val="0000CC"/>
                </a:solidFill>
              </a:rPr>
              <a:t> and </a:t>
            </a:r>
            <a:r>
              <a:rPr lang="en-US" sz="2600" u="sng" dirty="0">
                <a:solidFill>
                  <a:srgbClr val="0000CC"/>
                </a:solidFill>
              </a:rPr>
              <a:t>coordination of the interfaces</a:t>
            </a:r>
            <a:r>
              <a:rPr lang="en-US" sz="2600" dirty="0">
                <a:solidFill>
                  <a:srgbClr val="0000CC"/>
                </a:solidFill>
              </a:rPr>
              <a:t> (between: atmosphere, ocean and terrestrial domains; space-based, air-borne and in-situ monitoring systems</a:t>
            </a:r>
            <a:r>
              <a:rPr lang="en-US" sz="2600" dirty="0" smtClean="0">
                <a:solidFill>
                  <a:srgbClr val="0000CC"/>
                </a:solidFill>
              </a:rPr>
              <a:t>;). </a:t>
            </a:r>
            <a:r>
              <a:rPr lang="en-US" sz="2600" dirty="0" smtClean="0">
                <a:solidFill>
                  <a:srgbClr val="00B050"/>
                </a:solidFill>
              </a:rPr>
              <a:t>It builds </a:t>
            </a:r>
            <a:r>
              <a:rPr lang="en-US" sz="2600" dirty="0">
                <a:solidFill>
                  <a:srgbClr val="00B050"/>
                </a:solidFill>
              </a:rPr>
              <a:t>on existing strategies, initiatives, networks and infrastructures, and </a:t>
            </a:r>
            <a:r>
              <a:rPr lang="en-US" sz="2600" dirty="0" smtClean="0">
                <a:solidFill>
                  <a:srgbClr val="00B050"/>
                </a:solidFill>
              </a:rPr>
              <a:t>integrates </a:t>
            </a:r>
            <a:r>
              <a:rPr lang="en-US" sz="2600" dirty="0">
                <a:solidFill>
                  <a:srgbClr val="00B050"/>
                </a:solidFill>
              </a:rPr>
              <a:t>them with the missing pieces to obtain a comprehensive globally coordinated GHG observation and analysis system</a:t>
            </a:r>
            <a:r>
              <a:rPr lang="en-US" sz="2600" dirty="0" smtClean="0">
                <a:solidFill>
                  <a:srgbClr val="00B050"/>
                </a:solidFill>
              </a:rPr>
              <a:t>.</a:t>
            </a:r>
          </a:p>
          <a:p>
            <a:endParaRPr lang="en-US" sz="2600" dirty="0" smtClean="0">
              <a:solidFill>
                <a:srgbClr val="00B050"/>
              </a:solidFill>
            </a:endParaRPr>
          </a:p>
          <a:p>
            <a:r>
              <a:rPr lang="en-US" sz="2600" dirty="0" smtClean="0">
                <a:solidFill>
                  <a:srgbClr val="00B050"/>
                </a:solidFill>
              </a:rPr>
              <a:t>Key Elements</a:t>
            </a:r>
          </a:p>
          <a:p>
            <a:pPr lvl="1">
              <a:spcAft>
                <a:spcPts val="600"/>
              </a:spcAft>
            </a:pPr>
            <a:r>
              <a:rPr lang="en-GB" sz="2600" b="1" dirty="0" smtClean="0"/>
              <a:t>Task 1: User </a:t>
            </a:r>
            <a:r>
              <a:rPr lang="en-GB" sz="2600" b="1" dirty="0"/>
              <a:t>needs and policy </a:t>
            </a:r>
            <a:r>
              <a:rPr lang="en-GB" sz="2600" b="1" dirty="0" smtClean="0"/>
              <a:t>interface (policy and science requirements)</a:t>
            </a:r>
            <a:endParaRPr lang="it-IT" sz="2600" dirty="0"/>
          </a:p>
          <a:p>
            <a:pPr lvl="1">
              <a:spcAft>
                <a:spcPts val="600"/>
              </a:spcAft>
            </a:pPr>
            <a:r>
              <a:rPr lang="en-GB" sz="2600" b="1" dirty="0" smtClean="0"/>
              <a:t>Task 2: Data </a:t>
            </a:r>
            <a:r>
              <a:rPr lang="en-GB" sz="2600" b="1" dirty="0"/>
              <a:t>access and </a:t>
            </a:r>
            <a:r>
              <a:rPr lang="en-GB" sz="2600" b="1" dirty="0" smtClean="0"/>
              <a:t>availability (</a:t>
            </a:r>
            <a:r>
              <a:rPr lang="en-GB" sz="2600" b="1" dirty="0" smtClean="0">
                <a:solidFill>
                  <a:srgbClr val="FF0000"/>
                </a:solidFill>
              </a:rPr>
              <a:t>CEOS </a:t>
            </a:r>
            <a:r>
              <a:rPr lang="en-GB" sz="2600" b="1" dirty="0" err="1" smtClean="0">
                <a:solidFill>
                  <a:srgbClr val="FF0000"/>
                </a:solidFill>
              </a:rPr>
              <a:t>esp</a:t>
            </a:r>
            <a:r>
              <a:rPr lang="en-GB" sz="2600" b="1" dirty="0" smtClean="0">
                <a:solidFill>
                  <a:srgbClr val="FF0000"/>
                </a:solidFill>
              </a:rPr>
              <a:t> WGISS</a:t>
            </a:r>
            <a:r>
              <a:rPr lang="en-GB" sz="2600" b="1" dirty="0" smtClean="0"/>
              <a:t>)</a:t>
            </a:r>
          </a:p>
          <a:p>
            <a:pPr lvl="1">
              <a:spcAft>
                <a:spcPts val="600"/>
              </a:spcAft>
            </a:pPr>
            <a:r>
              <a:rPr lang="en-GB" sz="2600" b="1" dirty="0" smtClean="0"/>
              <a:t>Task 3: </a:t>
            </a:r>
            <a:r>
              <a:rPr lang="en-US" sz="2600" b="1" dirty="0" smtClean="0"/>
              <a:t>Optimization </a:t>
            </a:r>
            <a:r>
              <a:rPr lang="en-US" sz="2600" b="1" dirty="0"/>
              <a:t>of observational networks</a:t>
            </a:r>
            <a:endParaRPr lang="it-IT" sz="2600" dirty="0"/>
          </a:p>
          <a:p>
            <a:pPr lvl="1">
              <a:spcAft>
                <a:spcPts val="600"/>
              </a:spcAft>
            </a:pPr>
            <a:r>
              <a:rPr lang="en-US" sz="2600" b="1" dirty="0" smtClean="0"/>
              <a:t>Task 4: Budget </a:t>
            </a:r>
            <a:r>
              <a:rPr lang="en-US" sz="2600" b="1" dirty="0"/>
              <a:t>calculation consistency </a:t>
            </a:r>
            <a:r>
              <a:rPr lang="en-US" sz="2600" b="1" dirty="0" smtClean="0"/>
              <a:t>(Global, Regional, sub-Regional, National, Local) (</a:t>
            </a:r>
            <a:r>
              <a:rPr lang="en-US" sz="2600" b="1" dirty="0" smtClean="0">
                <a:solidFill>
                  <a:srgbClr val="FF0000"/>
                </a:solidFill>
              </a:rPr>
              <a:t>CEOS Carbon Strategy</a:t>
            </a:r>
            <a:r>
              <a:rPr lang="en-US" sz="2600" b="1" dirty="0" smtClean="0"/>
              <a:t>)</a:t>
            </a:r>
          </a:p>
          <a:p>
            <a:pPr>
              <a:spcAft>
                <a:spcPts val="600"/>
              </a:spcAft>
            </a:pPr>
            <a:r>
              <a:rPr lang="en-US" sz="2600" b="1" dirty="0" smtClean="0"/>
              <a:t>CEOS POC: Stephen Plummer, ESA</a:t>
            </a:r>
            <a:endParaRPr lang="it-IT" sz="2600" dirty="0"/>
          </a:p>
          <a:p>
            <a:endParaRPr lang="en-GB" dirty="0"/>
          </a:p>
        </p:txBody>
      </p:sp>
    </p:spTree>
    <p:extLst>
      <p:ext uri="{BB962C8B-B14F-4D97-AF65-F5344CB8AC3E}">
        <p14:creationId xmlns:p14="http://schemas.microsoft.com/office/powerpoint/2010/main" val="21357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19200"/>
            <a:ext cx="8839200" cy="2000548"/>
          </a:xfrm>
          <a:prstGeom prst="rect">
            <a:avLst/>
          </a:prstGeom>
        </p:spPr>
        <p:txBody>
          <a:bodyPr wrap="square">
            <a:spAutoFit/>
          </a:bodyPr>
          <a:lstStyle/>
          <a:p>
            <a:pPr marL="550800">
              <a:spcAft>
                <a:spcPts val="1200"/>
              </a:spcAft>
            </a:pPr>
            <a:endParaRPr lang="en-AU" sz="2400" b="1" dirty="0" smtClean="0">
              <a:latin typeface="Arial" panose="020B0604020202020204" pitchFamily="34" charset="0"/>
              <a:cs typeface="Arial" panose="020B0604020202020204" pitchFamily="34" charset="0"/>
            </a:endParaRPr>
          </a:p>
          <a:p>
            <a:pPr marL="457200" indent="-457200">
              <a:spcAft>
                <a:spcPts val="1200"/>
              </a:spcAft>
              <a:buFont typeface="+mj-lt"/>
              <a:buAutoNum type="arabicPeriod"/>
            </a:pPr>
            <a:endParaRPr lang="en-US" sz="2400" dirty="0" smtClean="0">
              <a:latin typeface="Arial" panose="020B0604020202020204" pitchFamily="34" charset="0"/>
              <a:cs typeface="Arial" panose="020B0604020202020204" pitchFamily="34" charset="0"/>
            </a:endParaRPr>
          </a:p>
          <a:p>
            <a:pPr marL="648000" lvl="6" indent="-342900">
              <a:spcAft>
                <a:spcPts val="1200"/>
              </a:spcAft>
              <a:buFont typeface="Arial"/>
              <a:buChar char="•"/>
            </a:pPr>
            <a:endParaRPr lang="en-US" sz="2400" dirty="0" smtClean="0">
              <a:latin typeface="Arial" panose="020B0604020202020204" pitchFamily="34" charset="0"/>
              <a:cs typeface="Arial" panose="020B0604020202020204" pitchFamily="34" charset="0"/>
            </a:endParaRPr>
          </a:p>
          <a:p>
            <a:pPr marL="800100" lvl="1" indent="-342900">
              <a:spcAft>
                <a:spcPts val="1200"/>
              </a:spcAft>
              <a:buFont typeface="Courier New" panose="02070309020205020404" pitchFamily="49" charset="0"/>
              <a:buChar char="o"/>
            </a:pPr>
            <a:endParaRPr lang="en-US" sz="22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0"/>
          </p:nvPr>
        </p:nvSpPr>
        <p:spPr>
          <a:xfrm>
            <a:off x="15988" y="1295400"/>
            <a:ext cx="8839200" cy="5410200"/>
          </a:xfrm>
        </p:spPr>
        <p:txBody>
          <a:bodyPr>
            <a:noAutofit/>
          </a:bodyPr>
          <a:lstStyle/>
          <a:p>
            <a:pPr>
              <a:buFont typeface="+mj-lt"/>
              <a:buAutoNum type="arabicPeriod"/>
            </a:pPr>
            <a:r>
              <a:rPr lang="en-GB" sz="1800" dirty="0" smtClean="0">
                <a:solidFill>
                  <a:srgbClr val="1F497D"/>
                </a:solidFill>
              </a:rPr>
              <a:t>Plenary to </a:t>
            </a:r>
            <a:r>
              <a:rPr lang="en-GB" sz="1800" u="sng" dirty="0" smtClean="0">
                <a:solidFill>
                  <a:srgbClr val="1F497D"/>
                </a:solidFill>
              </a:rPr>
              <a:t>agree</a:t>
            </a:r>
            <a:r>
              <a:rPr lang="en-GB" sz="1800" dirty="0" smtClean="0">
                <a:solidFill>
                  <a:srgbClr val="1F497D"/>
                </a:solidFill>
              </a:rPr>
              <a:t> on overall approach i.e. a smaller number of dedicated activity addressing multiple Actions</a:t>
            </a:r>
          </a:p>
          <a:p>
            <a:pPr lvl="1"/>
            <a:r>
              <a:rPr lang="en-GB" sz="1800" dirty="0" smtClean="0">
                <a:solidFill>
                  <a:srgbClr val="1F497D"/>
                </a:solidFill>
              </a:rPr>
              <a:t>Update would be provided at Plenary added at Plenary 2017, process to be review at Plenary 2018</a:t>
            </a:r>
          </a:p>
          <a:p>
            <a:pPr lvl="1"/>
            <a:r>
              <a:rPr lang="en-GB" sz="1800" dirty="0" smtClean="0">
                <a:solidFill>
                  <a:srgbClr val="1F497D"/>
                </a:solidFill>
              </a:rPr>
              <a:t>Additional initiatives could be added at any point if critical mass and resources available</a:t>
            </a:r>
          </a:p>
          <a:p>
            <a:pPr>
              <a:buFont typeface="+mj-lt"/>
              <a:buAutoNum type="arabicPeriod"/>
            </a:pPr>
            <a:r>
              <a:rPr lang="en-GB" sz="1800" dirty="0" smtClean="0">
                <a:solidFill>
                  <a:srgbClr val="1F497D"/>
                </a:solidFill>
              </a:rPr>
              <a:t>Plenary to </a:t>
            </a:r>
            <a:r>
              <a:rPr lang="en-GB" sz="1800" u="sng" dirty="0" smtClean="0">
                <a:solidFill>
                  <a:srgbClr val="1F497D"/>
                </a:solidFill>
              </a:rPr>
              <a:t>comment</a:t>
            </a:r>
            <a:r>
              <a:rPr lang="en-GB" sz="1800" dirty="0" smtClean="0">
                <a:solidFill>
                  <a:srgbClr val="1F497D"/>
                </a:solidFill>
              </a:rPr>
              <a:t> on initial Initiatives proposed</a:t>
            </a:r>
          </a:p>
          <a:p>
            <a:pPr lvl="1"/>
            <a:r>
              <a:rPr lang="en-GB" sz="1800" dirty="0" smtClean="0">
                <a:solidFill>
                  <a:srgbClr val="1F497D"/>
                </a:solidFill>
              </a:rPr>
              <a:t>Big omissions we should follow-up on</a:t>
            </a:r>
          </a:p>
          <a:p>
            <a:pPr lvl="1"/>
            <a:r>
              <a:rPr lang="en-GB" sz="1800" dirty="0" smtClean="0">
                <a:solidFill>
                  <a:srgbClr val="1F497D"/>
                </a:solidFill>
              </a:rPr>
              <a:t>Generous offers of dedicated resources welcome</a:t>
            </a:r>
          </a:p>
          <a:p>
            <a:pPr lvl="1">
              <a:buFont typeface="+mj-lt"/>
              <a:buAutoNum type="arabicPeriod"/>
            </a:pPr>
            <a:endParaRPr lang="en-GB" sz="1800" dirty="0">
              <a:solidFill>
                <a:srgbClr val="1F497D"/>
              </a:solidFill>
            </a:endParaRPr>
          </a:p>
          <a:p>
            <a:pPr>
              <a:buFont typeface="+mj-lt"/>
              <a:buAutoNum type="arabicPeriod"/>
            </a:pPr>
            <a:r>
              <a:rPr lang="en-GB" sz="1800" dirty="0" smtClean="0">
                <a:solidFill>
                  <a:srgbClr val="1F497D"/>
                </a:solidFill>
              </a:rPr>
              <a:t>Additional </a:t>
            </a:r>
            <a:r>
              <a:rPr lang="en-GB" sz="1800" u="sng" dirty="0" smtClean="0">
                <a:solidFill>
                  <a:srgbClr val="1F497D"/>
                </a:solidFill>
              </a:rPr>
              <a:t>comments</a:t>
            </a:r>
            <a:r>
              <a:rPr lang="en-GB" sz="1800" dirty="0" smtClean="0">
                <a:solidFill>
                  <a:srgbClr val="1F497D"/>
                </a:solidFill>
              </a:rPr>
              <a:t> welcome on:</a:t>
            </a:r>
          </a:p>
          <a:p>
            <a:pPr lvl="1"/>
            <a:r>
              <a:rPr lang="en-GB" sz="1800" dirty="0" smtClean="0">
                <a:solidFill>
                  <a:srgbClr val="1F497D"/>
                </a:solidFill>
              </a:rPr>
              <a:t>Organisation of dedicated CEOS Carbon Workshop (across WGs and VCs) first one Q3 2017 – then every 2 </a:t>
            </a:r>
            <a:r>
              <a:rPr lang="en-GB" sz="1800" dirty="0" err="1" smtClean="0">
                <a:solidFill>
                  <a:srgbClr val="1F497D"/>
                </a:solidFill>
              </a:rPr>
              <a:t>yrs</a:t>
            </a:r>
            <a:endParaRPr lang="en-GB" sz="1800" dirty="0" smtClean="0">
              <a:solidFill>
                <a:srgbClr val="1F497D"/>
              </a:solidFill>
            </a:endParaRPr>
          </a:p>
          <a:p>
            <a:pPr lvl="1"/>
            <a:r>
              <a:rPr lang="en-GB" sz="1800" dirty="0" err="1" smtClean="0">
                <a:solidFill>
                  <a:srgbClr val="1F497D"/>
                </a:solidFill>
              </a:rPr>
              <a:t>GEOCarbon</a:t>
            </a:r>
            <a:r>
              <a:rPr lang="en-GB" sz="1800" dirty="0" smtClean="0">
                <a:solidFill>
                  <a:srgbClr val="1F497D"/>
                </a:solidFill>
              </a:rPr>
              <a:t> Flagship engagement and involvement with other external stakeholders</a:t>
            </a:r>
          </a:p>
          <a:p>
            <a:pPr>
              <a:buFont typeface="+mj-lt"/>
              <a:buAutoNum type="arabicPeriod"/>
            </a:pPr>
            <a:endParaRPr lang="en-GB" sz="1800" dirty="0">
              <a:solidFill>
                <a:srgbClr val="1F497D"/>
              </a:solidFill>
            </a:endParaRPr>
          </a:p>
          <a:p>
            <a:pPr lvl="5"/>
            <a:r>
              <a:rPr lang="en-GB" sz="2200" dirty="0" smtClean="0">
                <a:solidFill>
                  <a:srgbClr val="1F497D"/>
                </a:solidFill>
              </a:rPr>
              <a:t>			</a:t>
            </a:r>
            <a:endParaRPr lang="en-GB" sz="2200" u="sng" dirty="0" smtClean="0">
              <a:solidFill>
                <a:srgbClr val="1F497D"/>
              </a:solidFill>
            </a:endParaRPr>
          </a:p>
        </p:txBody>
      </p:sp>
      <p:sp>
        <p:nvSpPr>
          <p:cNvPr id="3" name="Title 2"/>
          <p:cNvSpPr>
            <a:spLocks noGrp="1"/>
          </p:cNvSpPr>
          <p:nvPr>
            <p:ph type="title" idx="4294967295"/>
          </p:nvPr>
        </p:nvSpPr>
        <p:spPr>
          <a:xfrm>
            <a:off x="1828800" y="152400"/>
            <a:ext cx="6792912" cy="806450"/>
          </a:xfrm>
          <a:prstGeom prst="rect">
            <a:avLst/>
          </a:prstGeom>
        </p:spPr>
        <p:txBody>
          <a:bodyPr/>
          <a:lstStyle/>
          <a:p>
            <a:pPr algn="l"/>
            <a:r>
              <a:rPr lang="en-GB" dirty="0" smtClean="0">
                <a:solidFill>
                  <a:srgbClr val="EEECE1"/>
                </a:solidFill>
              </a:rPr>
              <a:t>Proposed </a:t>
            </a:r>
            <a:r>
              <a:rPr lang="en-GB" dirty="0" smtClean="0">
                <a:solidFill>
                  <a:srgbClr val="EEECE1"/>
                </a:solidFill>
              </a:rPr>
              <a:t>points </a:t>
            </a:r>
            <a:r>
              <a:rPr lang="en-GB" dirty="0" smtClean="0">
                <a:solidFill>
                  <a:srgbClr val="EEECE1"/>
                </a:solidFill>
              </a:rPr>
              <a:t>to make to Plenary</a:t>
            </a:r>
            <a:endParaRPr lang="en-GB" dirty="0">
              <a:solidFill>
                <a:srgbClr val="EEECE1"/>
              </a:solidFill>
            </a:endParaRPr>
          </a:p>
        </p:txBody>
      </p:sp>
    </p:spTree>
    <p:extLst>
      <p:ext uri="{BB962C8B-B14F-4D97-AF65-F5344CB8AC3E}">
        <p14:creationId xmlns:p14="http://schemas.microsoft.com/office/powerpoint/2010/main" val="7527095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3" name="Content Placeholder 2"/>
          <p:cNvSpPr>
            <a:spLocks noGrp="1"/>
          </p:cNvSpPr>
          <p:nvPr>
            <p:ph sz="quarter" idx="11"/>
          </p:nvPr>
        </p:nvSpPr>
        <p:spPr>
          <a:xfrm>
            <a:off x="2057400" y="228600"/>
            <a:ext cx="4953000" cy="533400"/>
          </a:xfrm>
        </p:spPr>
        <p:txBody>
          <a:bodyPr/>
          <a:lstStyle/>
          <a:p>
            <a:pPr lvl="0"/>
            <a:r>
              <a:rPr lang="en-US" b="1" dirty="0"/>
              <a:t>CEOS Carbon activity - history and Background</a:t>
            </a:r>
          </a:p>
          <a:p>
            <a:endParaRPr lang="en-GB" dirty="0"/>
          </a:p>
        </p:txBody>
      </p:sp>
      <p:sp>
        <p:nvSpPr>
          <p:cNvPr id="7" name="TextBox 6"/>
          <p:cNvSpPr txBox="1"/>
          <p:nvPr/>
        </p:nvSpPr>
        <p:spPr>
          <a:xfrm>
            <a:off x="304800" y="1143000"/>
            <a:ext cx="4464496" cy="5478423"/>
          </a:xfrm>
          <a:prstGeom prst="rect">
            <a:avLst/>
          </a:prstGeom>
          <a:noFill/>
        </p:spPr>
        <p:txBody>
          <a:bodyPr wrap="square" rtlCol="0">
            <a:spAutoFit/>
          </a:bodyPr>
          <a:lstStyle/>
          <a:p>
            <a:pPr marL="342900" indent="-342900">
              <a:spcAft>
                <a:spcPts val="1200"/>
              </a:spcAft>
              <a:buFont typeface="Arial"/>
              <a:buChar char="•"/>
            </a:pPr>
            <a:r>
              <a:rPr lang="en-US" sz="2000" dirty="0" smtClean="0">
                <a:solidFill>
                  <a:srgbClr val="1F497D"/>
                </a:solidFill>
              </a:rPr>
              <a:t>GEO Carbon Report developed in June 2010 by team led by </a:t>
            </a:r>
            <a:r>
              <a:rPr lang="en-US" sz="2000" dirty="0" err="1" smtClean="0">
                <a:solidFill>
                  <a:srgbClr val="1F497D"/>
                </a:solidFill>
              </a:rPr>
              <a:t>Ciais</a:t>
            </a:r>
            <a:r>
              <a:rPr lang="en-US" sz="2000" dirty="0" smtClean="0">
                <a:solidFill>
                  <a:srgbClr val="1F497D"/>
                </a:solidFill>
              </a:rPr>
              <a:t> et al. (GCP). </a:t>
            </a:r>
          </a:p>
          <a:p>
            <a:pPr marL="342900" indent="-342900">
              <a:spcAft>
                <a:spcPts val="1200"/>
              </a:spcAft>
              <a:buFont typeface="Arial"/>
              <a:buChar char="•"/>
            </a:pPr>
            <a:r>
              <a:rPr lang="en-US" sz="2000" i="1" dirty="0" smtClean="0">
                <a:solidFill>
                  <a:srgbClr val="1F497D"/>
                </a:solidFill>
              </a:rPr>
              <a:t>CEOS Strategy for Carbon Observations from Space</a:t>
            </a:r>
            <a:r>
              <a:rPr lang="en-US" sz="2000" dirty="0" smtClean="0">
                <a:solidFill>
                  <a:srgbClr val="1F497D"/>
                </a:solidFill>
              </a:rPr>
              <a:t> – written in response to above, completed in March 2014 – </a:t>
            </a:r>
            <a:r>
              <a:rPr lang="en-US" sz="2000" i="1" dirty="0" err="1" smtClean="0">
                <a:solidFill>
                  <a:srgbClr val="1F497D"/>
                </a:solidFill>
              </a:rPr>
              <a:t>Wickland</a:t>
            </a:r>
            <a:r>
              <a:rPr lang="en-US" sz="2000" i="1" dirty="0" smtClean="0">
                <a:solidFill>
                  <a:srgbClr val="1F497D"/>
                </a:solidFill>
              </a:rPr>
              <a:t> et al.</a:t>
            </a:r>
          </a:p>
          <a:p>
            <a:pPr marL="342900" indent="-342900">
              <a:spcAft>
                <a:spcPts val="1200"/>
              </a:spcAft>
              <a:buFont typeface="Arial"/>
              <a:buChar char="•"/>
            </a:pPr>
            <a:r>
              <a:rPr lang="en-US" sz="2000" u="sng" dirty="0" smtClean="0">
                <a:solidFill>
                  <a:srgbClr val="1F497D"/>
                </a:solidFill>
              </a:rPr>
              <a:t>42 </a:t>
            </a:r>
            <a:r>
              <a:rPr lang="en-US" sz="2000" u="sng" dirty="0">
                <a:solidFill>
                  <a:srgbClr val="1F497D"/>
                </a:solidFill>
              </a:rPr>
              <a:t>A</a:t>
            </a:r>
            <a:r>
              <a:rPr lang="en-US" sz="2000" u="sng" dirty="0" smtClean="0">
                <a:solidFill>
                  <a:srgbClr val="1F497D"/>
                </a:solidFill>
              </a:rPr>
              <a:t>ctions identified in the report for specific response</a:t>
            </a:r>
            <a:r>
              <a:rPr lang="en-US" sz="2000" dirty="0" smtClean="0">
                <a:solidFill>
                  <a:srgbClr val="1F497D"/>
                </a:solidFill>
              </a:rPr>
              <a:t>– first discussed at SIT Technical Workshop in September 2013</a:t>
            </a:r>
          </a:p>
          <a:p>
            <a:pPr marL="342900" indent="-342900">
              <a:spcAft>
                <a:spcPts val="1200"/>
              </a:spcAft>
              <a:buFont typeface="Arial"/>
              <a:buChar char="•"/>
            </a:pPr>
            <a:r>
              <a:rPr lang="en-US" sz="2000" dirty="0" smtClean="0">
                <a:solidFill>
                  <a:srgbClr val="1F497D"/>
                </a:solidFill>
              </a:rPr>
              <a:t>April 2014:Proposed establishment of a study team to take forward the Actions and also identify formal CEOS mechanism to manage Actions.</a:t>
            </a:r>
            <a:endParaRPr lang="en-US" sz="2000" dirty="0">
              <a:solidFill>
                <a:srgbClr val="1F497D"/>
              </a:solidFill>
            </a:endParaRPr>
          </a:p>
        </p:txBody>
      </p:sp>
      <p:pic>
        <p:nvPicPr>
          <p:cNvPr id="9" name="Picture 8" descr="GEO_CARBONSTRATEGY_20101020 (dragge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143000"/>
            <a:ext cx="2779297" cy="3933056"/>
          </a:xfrm>
          <a:prstGeom prst="rect">
            <a:avLst/>
          </a:prstGeom>
        </p:spPr>
      </p:pic>
      <p:pic>
        <p:nvPicPr>
          <p:cNvPr id="8" name="Picture 7" descr="WGClimate_CEOS-Strategy-for-Carbon-Observations-from-Space_Apr201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3143076"/>
            <a:ext cx="2627784" cy="3714923"/>
          </a:xfrm>
          <a:prstGeom prst="rect">
            <a:avLst/>
          </a:prstGeom>
        </p:spPr>
      </p:pic>
    </p:spTree>
    <p:extLst>
      <p:ext uri="{BB962C8B-B14F-4D97-AF65-F5344CB8AC3E}">
        <p14:creationId xmlns:p14="http://schemas.microsoft.com/office/powerpoint/2010/main" val="114868432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424"/>
            <a:ext cx="9144000" cy="637473"/>
          </a:xfrm>
          <a:solidFill>
            <a:srgbClr val="FFFFFF"/>
          </a:solidFill>
        </p:spPr>
        <p:txBody>
          <a:bodyPr>
            <a:noAutofit/>
          </a:bodyPr>
          <a:lstStyle/>
          <a:p>
            <a:r>
              <a:rPr lang="en-US" altLang="ja-JP" sz="3200" dirty="0" smtClean="0">
                <a:solidFill>
                  <a:schemeClr val="tx2"/>
                </a:solidFill>
              </a:rPr>
              <a:t>UNFCCC</a:t>
            </a:r>
            <a:r>
              <a:rPr lang="ja-JP" altLang="en-US" sz="3200" dirty="0">
                <a:solidFill>
                  <a:schemeClr val="tx2"/>
                </a:solidFill>
              </a:rPr>
              <a:t> </a:t>
            </a:r>
            <a:r>
              <a:rPr lang="en-US" altLang="ja-JP" sz="3200" dirty="0" smtClean="0">
                <a:solidFill>
                  <a:schemeClr val="tx2"/>
                </a:solidFill>
              </a:rPr>
              <a:t>&amp; IPCC Inventory Task Force(TFI)</a:t>
            </a:r>
            <a:endParaRPr kumimoji="1" lang="ja-JP" altLang="en-US" sz="3200" dirty="0">
              <a:solidFill>
                <a:schemeClr val="tx2"/>
              </a:solidFill>
            </a:endParaRPr>
          </a:p>
        </p:txBody>
      </p:sp>
      <p:cxnSp>
        <p:nvCxnSpPr>
          <p:cNvPr id="46" name="直線コネクタ 45"/>
          <p:cNvCxnSpPr/>
          <p:nvPr/>
        </p:nvCxnSpPr>
        <p:spPr>
          <a:xfrm flipV="1">
            <a:off x="-1" y="587708"/>
            <a:ext cx="9144000" cy="16280"/>
          </a:xfrm>
          <a:prstGeom prst="line">
            <a:avLst/>
          </a:prstGeom>
          <a:ln w="5715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381000" y="850441"/>
            <a:ext cx="8588375" cy="6001643"/>
          </a:xfrm>
          <a:prstGeom prst="rect">
            <a:avLst/>
          </a:prstGeom>
        </p:spPr>
        <p:txBody>
          <a:bodyPr wrap="square">
            <a:spAutoFit/>
          </a:bodyPr>
          <a:lstStyle/>
          <a:p>
            <a:pPr marL="457200" lvl="0" indent="-457200">
              <a:buFont typeface="Wingdings" charset="2"/>
              <a:buChar char="v"/>
            </a:pPr>
            <a:r>
              <a:rPr lang="en-US" altLang="ja-JP" sz="2400" b="1" dirty="0" smtClean="0"/>
              <a:t>IPCC TFI Guideline will be revised in 2019.</a:t>
            </a:r>
          </a:p>
          <a:p>
            <a:pPr marL="457200" lvl="0" indent="-457200">
              <a:buFont typeface="Wingdings" charset="2"/>
              <a:buChar char="v"/>
            </a:pPr>
            <a:r>
              <a:rPr lang="en-US" altLang="ja-JP" sz="2400" b="1" dirty="0" smtClean="0"/>
              <a:t>Discussion for updating has already started and revising outline will be defined at the next IPCC plenary in October.</a:t>
            </a:r>
            <a:endParaRPr lang="en-US" altLang="ja-JP" sz="2400" b="1" dirty="0"/>
          </a:p>
          <a:p>
            <a:pPr marL="457200" lvl="0" indent="-457200">
              <a:buFont typeface="Wingdings" charset="2"/>
              <a:buChar char="v"/>
            </a:pPr>
            <a:r>
              <a:rPr lang="en-US" altLang="ja-JP" sz="2400" b="1" dirty="0" smtClean="0"/>
              <a:t>Guideline produced in 2006 indicated that it’s preferable to use independent data for verification of inventories.</a:t>
            </a:r>
          </a:p>
          <a:p>
            <a:pPr marL="457200" lvl="0" indent="-457200">
              <a:buFont typeface="Wingdings" charset="2"/>
              <a:buChar char="v"/>
            </a:pPr>
            <a:r>
              <a:rPr lang="en-US" altLang="ja-JP" sz="2400" b="1" dirty="0" smtClean="0"/>
              <a:t>Space agencies have accumulated scientific data by GHG satellites such as GOSAT and OCO-2 for this decade.</a:t>
            </a:r>
          </a:p>
          <a:p>
            <a:pPr marL="457200" lvl="0" indent="-457200">
              <a:buFont typeface="Wingdings" charset="2"/>
              <a:buChar char="v"/>
            </a:pPr>
            <a:r>
              <a:rPr lang="en-US" altLang="ja-JP" sz="2400" b="1" dirty="0" smtClean="0"/>
              <a:t>Therefore it</a:t>
            </a:r>
            <a:r>
              <a:rPr lang="en-US" altLang="ja-JP" sz="2400" b="1" dirty="0"/>
              <a:t> </a:t>
            </a:r>
            <a:r>
              <a:rPr lang="en-US" altLang="ja-JP" sz="2400" b="1" dirty="0" smtClean="0"/>
              <a:t>will be a very important opportunity to define role of GHG satellite data as independent verification tool in revised IPCC TFI guideline.</a:t>
            </a:r>
          </a:p>
          <a:p>
            <a:pPr marL="457200" indent="-457200">
              <a:buFont typeface="Wingdings" charset="2"/>
              <a:buChar char="v"/>
            </a:pPr>
            <a:r>
              <a:rPr lang="en-US" altLang="ja-JP" sz="2400" b="1" dirty="0" smtClean="0"/>
              <a:t>We will consider the relationship with other activities such as GCOS IP 2016, CGMS joint GHG- WG,  GEO </a:t>
            </a:r>
            <a:r>
              <a:rPr lang="en-US" altLang="ja-JP" sz="2400" b="1" dirty="0"/>
              <a:t>GHG initiative </a:t>
            </a:r>
            <a:r>
              <a:rPr lang="en-US" altLang="ja-JP" sz="2400" b="1" dirty="0" smtClean="0"/>
              <a:t>plan and the work of IG3IS.</a:t>
            </a:r>
            <a:endParaRPr lang="ja-JP" altLang="ja-JP" sz="2400" b="1" dirty="0"/>
          </a:p>
        </p:txBody>
      </p:sp>
      <p:sp>
        <p:nvSpPr>
          <p:cNvPr id="26" name="スライド番号プレースホルダー 3"/>
          <p:cNvSpPr>
            <a:spLocks noGrp="1"/>
          </p:cNvSpPr>
          <p:nvPr>
            <p:ph type="sldNum" sz="quarter" idx="12"/>
          </p:nvPr>
        </p:nvSpPr>
        <p:spPr>
          <a:xfrm>
            <a:off x="7010399" y="6538912"/>
            <a:ext cx="2133600" cy="365125"/>
          </a:xfrm>
        </p:spPr>
        <p:txBody>
          <a:bodyPr/>
          <a:lstStyle/>
          <a:p>
            <a:fld id="{F9C7F245-66C1-8E47-92F4-52AFD4B42A6B}" type="slidenum">
              <a:rPr kumimoji="1" lang="ja-JP" altLang="en-US" smtClean="0"/>
              <a:t>20</a:t>
            </a:fld>
            <a:endParaRPr kumimoji="1" lang="ja-JP" altLang="en-US" dirty="0"/>
          </a:p>
        </p:txBody>
      </p:sp>
    </p:spTree>
    <p:extLst>
      <p:ext uri="{BB962C8B-B14F-4D97-AF65-F5344CB8AC3E}">
        <p14:creationId xmlns:p14="http://schemas.microsoft.com/office/powerpoint/2010/main" val="1114398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 name="正方形/長方形 2"/>
          <p:cNvSpPr/>
          <p:nvPr/>
        </p:nvSpPr>
        <p:spPr>
          <a:xfrm>
            <a:off x="389467" y="1627175"/>
            <a:ext cx="8195733" cy="2518189"/>
          </a:xfrm>
          <a:prstGeom prst="rect">
            <a:avLst/>
          </a:prstGeom>
          <a:solidFill>
            <a:schemeClr val="accent6">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0" y="31449"/>
            <a:ext cx="9144000" cy="637473"/>
          </a:xfrm>
          <a:solidFill>
            <a:srgbClr val="FFFFFF"/>
          </a:solidFill>
        </p:spPr>
        <p:txBody>
          <a:bodyPr>
            <a:noAutofit/>
          </a:bodyPr>
          <a:lstStyle/>
          <a:p>
            <a:pPr algn="ctr"/>
            <a:r>
              <a:rPr lang="en-US" altLang="ja-JP" sz="3200" dirty="0" smtClean="0">
                <a:solidFill>
                  <a:schemeClr val="tx2"/>
                </a:solidFill>
              </a:rPr>
              <a:t>Goal of GHG Satellite Data Utilization</a:t>
            </a:r>
            <a:endParaRPr kumimoji="1" lang="ja-JP" altLang="en-US" sz="3200" dirty="0">
              <a:solidFill>
                <a:schemeClr val="tx2"/>
              </a:solidFill>
            </a:endParaRPr>
          </a:p>
        </p:txBody>
      </p:sp>
      <p:cxnSp>
        <p:nvCxnSpPr>
          <p:cNvPr id="46" name="直線コネクタ 45"/>
          <p:cNvCxnSpPr/>
          <p:nvPr/>
        </p:nvCxnSpPr>
        <p:spPr>
          <a:xfrm flipV="1">
            <a:off x="-1" y="587708"/>
            <a:ext cx="9144000" cy="16280"/>
          </a:xfrm>
          <a:prstGeom prst="line">
            <a:avLst/>
          </a:prstGeom>
          <a:ln w="5715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正方形/長方形 26"/>
          <p:cNvSpPr/>
          <p:nvPr/>
        </p:nvSpPr>
        <p:spPr>
          <a:xfrm>
            <a:off x="229574" y="675790"/>
            <a:ext cx="8676920" cy="707886"/>
          </a:xfrm>
          <a:prstGeom prst="rect">
            <a:avLst/>
          </a:prstGeom>
        </p:spPr>
        <p:txBody>
          <a:bodyPr wrap="square">
            <a:spAutoFit/>
          </a:bodyPr>
          <a:lstStyle/>
          <a:p>
            <a:r>
              <a:rPr lang="en-US" altLang="ja-JP" sz="2000" dirty="0" smtClean="0"/>
              <a:t>If satellite data utilization is defined in the guideline, statistics officers of each country inevitably become to use GHG satellite data.</a:t>
            </a:r>
            <a:endParaRPr lang="ja-JP" altLang="en-US" sz="2000" dirty="0"/>
          </a:p>
        </p:txBody>
      </p:sp>
      <p:pic>
        <p:nvPicPr>
          <p:cNvPr id="30" name="図 29" descr="imgres.png"/>
          <p:cNvPicPr>
            <a:picLocks noChangeAspect="1"/>
          </p:cNvPicPr>
          <p:nvPr/>
        </p:nvPicPr>
        <p:blipFill rotWithShape="1">
          <a:blip r:embed="rId3">
            <a:extLst>
              <a:ext uri="{28A0092B-C50C-407E-A947-70E740481C1C}">
                <a14:useLocalDpi xmlns:a14="http://schemas.microsoft.com/office/drawing/2010/main" val="0"/>
              </a:ext>
            </a:extLst>
          </a:blip>
          <a:srcRect l="12393" t="13768" b="12319"/>
          <a:stretch/>
        </p:blipFill>
        <p:spPr>
          <a:xfrm>
            <a:off x="5846119" y="2098020"/>
            <a:ext cx="2617090" cy="651082"/>
          </a:xfrm>
          <a:prstGeom prst="rect">
            <a:avLst/>
          </a:prstGeom>
        </p:spPr>
      </p:pic>
      <p:pic>
        <p:nvPicPr>
          <p:cNvPr id="31" name="図 30" descr="f2a2698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79" y="2266603"/>
            <a:ext cx="2159548" cy="669460"/>
          </a:xfrm>
          <a:prstGeom prst="rect">
            <a:avLst/>
          </a:prstGeom>
        </p:spPr>
      </p:pic>
      <p:pic>
        <p:nvPicPr>
          <p:cNvPr id="29" name="図 28" descr="vol1.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362" y="1948819"/>
            <a:ext cx="881011" cy="1057214"/>
          </a:xfrm>
          <a:prstGeom prst="rect">
            <a:avLst/>
          </a:prstGeom>
        </p:spPr>
      </p:pic>
      <p:sp>
        <p:nvSpPr>
          <p:cNvPr id="33" name="テキスト ボックス 32"/>
          <p:cNvSpPr txBox="1"/>
          <p:nvPr/>
        </p:nvSpPr>
        <p:spPr>
          <a:xfrm>
            <a:off x="454190" y="3057664"/>
            <a:ext cx="2684949" cy="1077218"/>
          </a:xfrm>
          <a:prstGeom prst="rect">
            <a:avLst/>
          </a:prstGeom>
          <a:noFill/>
        </p:spPr>
        <p:txBody>
          <a:bodyPr wrap="square" lIns="36000" rIns="36000" rtlCol="0">
            <a:spAutoFit/>
          </a:bodyPr>
          <a:lstStyle/>
          <a:p>
            <a:pPr marL="180000" indent="-180000">
              <a:buFont typeface="+mj-lt"/>
              <a:buAutoNum type="arabicPeriod"/>
            </a:pPr>
            <a:r>
              <a:rPr kumimoji="1" lang="en-US" altLang="ja-JP" sz="1600" dirty="0" smtClean="0"/>
              <a:t>Each country summarizes </a:t>
            </a:r>
            <a:r>
              <a:rPr lang="en-US" altLang="ja-JP" sz="1600" dirty="0"/>
              <a:t>NDC(Nationally Determined Contribution ) </a:t>
            </a:r>
            <a:r>
              <a:rPr kumimoji="1" lang="en-US" altLang="ja-JP" sz="1600" dirty="0" smtClean="0"/>
              <a:t>of CO2 reductions.</a:t>
            </a:r>
            <a:endParaRPr kumimoji="1" lang="ja-JP" altLang="en-US" sz="1600" dirty="0"/>
          </a:p>
        </p:txBody>
      </p:sp>
      <p:sp>
        <p:nvSpPr>
          <p:cNvPr id="35" name="テキスト ボックス 34"/>
          <p:cNvSpPr txBox="1"/>
          <p:nvPr/>
        </p:nvSpPr>
        <p:spPr>
          <a:xfrm>
            <a:off x="3020794" y="3050357"/>
            <a:ext cx="3494685" cy="1261884"/>
          </a:xfrm>
          <a:prstGeom prst="rect">
            <a:avLst/>
          </a:prstGeom>
          <a:noFill/>
        </p:spPr>
        <p:txBody>
          <a:bodyPr wrap="square" lIns="36000" rIns="36000" rtlCol="0">
            <a:spAutoFit/>
          </a:bodyPr>
          <a:lstStyle/>
          <a:p>
            <a:pPr marL="180000" indent="-180000">
              <a:buFont typeface="+mj-lt"/>
              <a:buAutoNum type="arabicPeriod" startAt="2"/>
            </a:pPr>
            <a:r>
              <a:rPr lang="en-US" altLang="ja-JP" sz="1600" dirty="0" smtClean="0"/>
              <a:t>The Statistics Officers estimate GHG Inventory based on IPCC Guideline.</a:t>
            </a:r>
          </a:p>
          <a:p>
            <a:r>
              <a:rPr lang="en-US" altLang="ja-JP" sz="1400" dirty="0" smtClean="0">
                <a:solidFill>
                  <a:srgbClr val="FF0000"/>
                </a:solidFill>
              </a:rPr>
              <a:t>[</a:t>
            </a:r>
            <a:r>
              <a:rPr lang="en-US" altLang="ja-JP" sz="1400" b="1" dirty="0">
                <a:solidFill>
                  <a:srgbClr val="FF0000"/>
                </a:solidFill>
              </a:rPr>
              <a:t>S</a:t>
            </a:r>
            <a:r>
              <a:rPr lang="en-US" altLang="ja-JP" sz="1400" b="1" dirty="0" smtClean="0">
                <a:solidFill>
                  <a:srgbClr val="FF0000"/>
                </a:solidFill>
              </a:rPr>
              <a:t>atellite data is used to verify estimation results</a:t>
            </a:r>
            <a:r>
              <a:rPr lang="en-US" altLang="ja-JP" sz="1400" dirty="0" smtClean="0">
                <a:solidFill>
                  <a:srgbClr val="FF0000"/>
                </a:solidFill>
              </a:rPr>
              <a:t>]</a:t>
            </a:r>
            <a:endParaRPr kumimoji="1" lang="ja-JP" altLang="en-US" sz="1600" dirty="0">
              <a:solidFill>
                <a:srgbClr val="FF0000"/>
              </a:solidFill>
            </a:endParaRPr>
          </a:p>
        </p:txBody>
      </p:sp>
      <p:sp>
        <p:nvSpPr>
          <p:cNvPr id="36" name="テキスト ボックス 35"/>
          <p:cNvSpPr txBox="1"/>
          <p:nvPr/>
        </p:nvSpPr>
        <p:spPr>
          <a:xfrm>
            <a:off x="6515479" y="3050357"/>
            <a:ext cx="2022910" cy="584775"/>
          </a:xfrm>
          <a:prstGeom prst="rect">
            <a:avLst/>
          </a:prstGeom>
          <a:noFill/>
        </p:spPr>
        <p:txBody>
          <a:bodyPr wrap="square" lIns="36000" rIns="36000" rtlCol="0">
            <a:spAutoFit/>
          </a:bodyPr>
          <a:lstStyle/>
          <a:p>
            <a:pPr marL="180000" indent="-180000">
              <a:buFont typeface="+mj-lt"/>
              <a:buAutoNum type="arabicPeriod" startAt="3"/>
            </a:pPr>
            <a:r>
              <a:rPr lang="en-US" altLang="ja-JP" sz="1600" dirty="0" smtClean="0"/>
              <a:t>GHG Inventory is reported to UNFCCC.</a:t>
            </a:r>
            <a:endParaRPr kumimoji="1" lang="ja-JP" altLang="en-US" sz="1600" dirty="0"/>
          </a:p>
        </p:txBody>
      </p:sp>
      <p:sp>
        <p:nvSpPr>
          <p:cNvPr id="4" name="テキスト ボックス 3"/>
          <p:cNvSpPr txBox="1"/>
          <p:nvPr/>
        </p:nvSpPr>
        <p:spPr>
          <a:xfrm>
            <a:off x="626412" y="1662445"/>
            <a:ext cx="2367123" cy="584775"/>
          </a:xfrm>
          <a:prstGeom prst="rect">
            <a:avLst/>
          </a:prstGeom>
          <a:noFill/>
        </p:spPr>
        <p:txBody>
          <a:bodyPr wrap="none" rtlCol="0">
            <a:spAutoFit/>
          </a:bodyPr>
          <a:lstStyle/>
          <a:p>
            <a:r>
              <a:rPr kumimoji="1" lang="en-US" altLang="ja-JP" sz="3200" dirty="0" smtClean="0"/>
              <a:t>How to use 1</a:t>
            </a:r>
            <a:endParaRPr kumimoji="1" lang="ja-JP" altLang="en-US" dirty="0"/>
          </a:p>
        </p:txBody>
      </p:sp>
      <p:sp>
        <p:nvSpPr>
          <p:cNvPr id="22" name="正方形/長方形 21"/>
          <p:cNvSpPr/>
          <p:nvPr/>
        </p:nvSpPr>
        <p:spPr>
          <a:xfrm>
            <a:off x="389467" y="4281931"/>
            <a:ext cx="8195733" cy="2518189"/>
          </a:xfrm>
          <a:prstGeom prst="rect">
            <a:avLst/>
          </a:prstGeom>
          <a:solidFill>
            <a:schemeClr val="accent6">
              <a:lumMod val="20000"/>
              <a:lumOff val="8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23" name="図 22" descr="imgres.png"/>
          <p:cNvPicPr>
            <a:picLocks noChangeAspect="1"/>
          </p:cNvPicPr>
          <p:nvPr/>
        </p:nvPicPr>
        <p:blipFill rotWithShape="1">
          <a:blip r:embed="rId3">
            <a:extLst>
              <a:ext uri="{28A0092B-C50C-407E-A947-70E740481C1C}">
                <a14:useLocalDpi xmlns:a14="http://schemas.microsoft.com/office/drawing/2010/main" val="0"/>
              </a:ext>
            </a:extLst>
          </a:blip>
          <a:srcRect l="12393" t="13768" b="12319"/>
          <a:stretch/>
        </p:blipFill>
        <p:spPr>
          <a:xfrm>
            <a:off x="2948427" y="4889945"/>
            <a:ext cx="2617090" cy="651081"/>
          </a:xfrm>
          <a:prstGeom prst="rect">
            <a:avLst/>
          </a:prstGeom>
        </p:spPr>
      </p:pic>
      <p:pic>
        <p:nvPicPr>
          <p:cNvPr id="24" name="図 23" descr="f2a2698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174" y="4889945"/>
            <a:ext cx="2341035" cy="725721"/>
          </a:xfrm>
          <a:prstGeom prst="rect">
            <a:avLst/>
          </a:prstGeom>
        </p:spPr>
      </p:pic>
      <p:sp>
        <p:nvSpPr>
          <p:cNvPr id="39" name="テキスト ボックス 38"/>
          <p:cNvSpPr txBox="1"/>
          <p:nvPr/>
        </p:nvSpPr>
        <p:spPr>
          <a:xfrm>
            <a:off x="607475" y="4267407"/>
            <a:ext cx="2367123" cy="584775"/>
          </a:xfrm>
          <a:prstGeom prst="rect">
            <a:avLst/>
          </a:prstGeom>
          <a:noFill/>
        </p:spPr>
        <p:txBody>
          <a:bodyPr wrap="none" rtlCol="0">
            <a:spAutoFit/>
          </a:bodyPr>
          <a:lstStyle/>
          <a:p>
            <a:r>
              <a:rPr kumimoji="1" lang="en-US" altLang="ja-JP" sz="3200" dirty="0" smtClean="0"/>
              <a:t>How to use 2</a:t>
            </a:r>
            <a:endParaRPr kumimoji="1" lang="ja-JP" altLang="en-US" dirty="0"/>
          </a:p>
        </p:txBody>
      </p:sp>
      <p:pic>
        <p:nvPicPr>
          <p:cNvPr id="41" name="図 40" descr="vol1.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4520" y="4815305"/>
            <a:ext cx="748853" cy="898624"/>
          </a:xfrm>
          <a:prstGeom prst="rect">
            <a:avLst/>
          </a:prstGeom>
        </p:spPr>
      </p:pic>
      <p:sp>
        <p:nvSpPr>
          <p:cNvPr id="6" name="二等辺三角形 5"/>
          <p:cNvSpPr/>
          <p:nvPr/>
        </p:nvSpPr>
        <p:spPr>
          <a:xfrm rot="5400000">
            <a:off x="2905266" y="2331893"/>
            <a:ext cx="908013" cy="440267"/>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2" name="二等辺三角形 41"/>
          <p:cNvSpPr/>
          <p:nvPr/>
        </p:nvSpPr>
        <p:spPr>
          <a:xfrm rot="5400000">
            <a:off x="5111510" y="2261923"/>
            <a:ext cx="908013" cy="440267"/>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3" name="二等辺三角形 42"/>
          <p:cNvSpPr/>
          <p:nvPr/>
        </p:nvSpPr>
        <p:spPr>
          <a:xfrm rot="5400000">
            <a:off x="2176127" y="5049178"/>
            <a:ext cx="908013" cy="440267"/>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4" name="二等辺三角形 43"/>
          <p:cNvSpPr/>
          <p:nvPr/>
        </p:nvSpPr>
        <p:spPr>
          <a:xfrm rot="5400000">
            <a:off x="5448034" y="5039789"/>
            <a:ext cx="908013" cy="440267"/>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スライド番号プレースホルダー 3"/>
          <p:cNvSpPr>
            <a:spLocks noGrp="1"/>
          </p:cNvSpPr>
          <p:nvPr>
            <p:ph type="sldNum" sz="quarter" idx="12"/>
          </p:nvPr>
        </p:nvSpPr>
        <p:spPr>
          <a:xfrm>
            <a:off x="7010399" y="6538912"/>
            <a:ext cx="2133600" cy="365125"/>
          </a:xfrm>
        </p:spPr>
        <p:txBody>
          <a:bodyPr/>
          <a:lstStyle/>
          <a:p>
            <a:fld id="{F9C7F245-66C1-8E47-92F4-52AFD4B42A6B}" type="slidenum">
              <a:rPr kumimoji="1" lang="ja-JP" altLang="en-US" smtClean="0"/>
              <a:t>21</a:t>
            </a:fld>
            <a:endParaRPr kumimoji="1" lang="ja-JP" altLang="en-US" dirty="0"/>
          </a:p>
        </p:txBody>
      </p:sp>
      <p:sp>
        <p:nvSpPr>
          <p:cNvPr id="26" name="テキスト ボックス 25"/>
          <p:cNvSpPr txBox="1"/>
          <p:nvPr/>
        </p:nvSpPr>
        <p:spPr>
          <a:xfrm>
            <a:off x="599579" y="5779642"/>
            <a:ext cx="2348848" cy="954107"/>
          </a:xfrm>
          <a:prstGeom prst="rect">
            <a:avLst/>
          </a:prstGeom>
          <a:noFill/>
        </p:spPr>
        <p:txBody>
          <a:bodyPr wrap="square" lIns="36000" rIns="36000" rtlCol="0">
            <a:spAutoFit/>
          </a:bodyPr>
          <a:lstStyle/>
          <a:p>
            <a:pPr marL="180000" indent="-180000">
              <a:buFont typeface="+mj-lt"/>
              <a:buAutoNum type="arabicPeriod"/>
            </a:pPr>
            <a:r>
              <a:rPr lang="en-US" altLang="ja-JP" sz="1400" dirty="0" smtClean="0"/>
              <a:t>Inventories of each </a:t>
            </a:r>
            <a:r>
              <a:rPr kumimoji="1" lang="en-US" altLang="ja-JP" sz="1400" dirty="0" smtClean="0"/>
              <a:t>country are accumulated to understand global situation.</a:t>
            </a:r>
            <a:endParaRPr kumimoji="1" lang="ja-JP" altLang="en-US" sz="1400" dirty="0"/>
          </a:p>
        </p:txBody>
      </p:sp>
      <p:sp>
        <p:nvSpPr>
          <p:cNvPr id="32" name="テキスト ボックス 31"/>
          <p:cNvSpPr txBox="1"/>
          <p:nvPr/>
        </p:nvSpPr>
        <p:spPr>
          <a:xfrm>
            <a:off x="2993536" y="5779642"/>
            <a:ext cx="2908504" cy="1077218"/>
          </a:xfrm>
          <a:prstGeom prst="rect">
            <a:avLst/>
          </a:prstGeom>
          <a:noFill/>
        </p:spPr>
        <p:txBody>
          <a:bodyPr wrap="square" lIns="36000" rIns="36000" rtlCol="0">
            <a:spAutoFit/>
          </a:bodyPr>
          <a:lstStyle/>
          <a:p>
            <a:pPr marL="180000" indent="-180000">
              <a:buFont typeface="+mj-lt"/>
              <a:buAutoNum type="arabicPeriod" startAt="2"/>
            </a:pPr>
            <a:r>
              <a:rPr lang="en-US" altLang="ja-JP" sz="1600" dirty="0" smtClean="0"/>
              <a:t>Global Stocktake will take place each 5 year from 2023.</a:t>
            </a:r>
          </a:p>
          <a:p>
            <a:r>
              <a:rPr lang="en-US" altLang="ja-JP" sz="1600" dirty="0" smtClean="0">
                <a:solidFill>
                  <a:srgbClr val="FF0000"/>
                </a:solidFill>
              </a:rPr>
              <a:t>[</a:t>
            </a:r>
            <a:r>
              <a:rPr lang="en-US" altLang="ja-JP" sz="1600" b="1" dirty="0">
                <a:solidFill>
                  <a:srgbClr val="FF0000"/>
                </a:solidFill>
              </a:rPr>
              <a:t>S</a:t>
            </a:r>
            <a:r>
              <a:rPr lang="en-US" altLang="ja-JP" sz="1600" b="1" dirty="0" smtClean="0">
                <a:solidFill>
                  <a:srgbClr val="FF0000"/>
                </a:solidFill>
              </a:rPr>
              <a:t>atellite data might be used to assess the accumulation</a:t>
            </a:r>
            <a:r>
              <a:rPr lang="en-US" altLang="ja-JP" sz="1600" dirty="0" smtClean="0">
                <a:solidFill>
                  <a:srgbClr val="FF0000"/>
                </a:solidFill>
              </a:rPr>
              <a:t>]</a:t>
            </a:r>
            <a:endParaRPr kumimoji="1" lang="ja-JP" altLang="en-US" sz="1600" dirty="0">
              <a:solidFill>
                <a:srgbClr val="FF0000"/>
              </a:solidFill>
            </a:endParaRPr>
          </a:p>
        </p:txBody>
      </p:sp>
      <p:sp>
        <p:nvSpPr>
          <p:cNvPr id="34" name="テキスト ボックス 33"/>
          <p:cNvSpPr txBox="1"/>
          <p:nvPr/>
        </p:nvSpPr>
        <p:spPr>
          <a:xfrm>
            <a:off x="6190717" y="5779642"/>
            <a:ext cx="2272492" cy="830997"/>
          </a:xfrm>
          <a:prstGeom prst="rect">
            <a:avLst/>
          </a:prstGeom>
          <a:noFill/>
        </p:spPr>
        <p:txBody>
          <a:bodyPr wrap="square" lIns="36000" rIns="36000" rtlCol="0">
            <a:spAutoFit/>
          </a:bodyPr>
          <a:lstStyle/>
          <a:p>
            <a:pPr marL="180000" indent="-180000">
              <a:buFont typeface="+mj-lt"/>
              <a:buAutoNum type="arabicPeriod" startAt="3"/>
            </a:pPr>
            <a:r>
              <a:rPr lang="en-US" altLang="ja-JP" sz="1600" dirty="0" smtClean="0"/>
              <a:t>Each country improves and enhances the essential actions.</a:t>
            </a:r>
            <a:endParaRPr kumimoji="1" lang="ja-JP" altLang="en-US" sz="1600" dirty="0"/>
          </a:p>
        </p:txBody>
      </p:sp>
    </p:spTree>
    <p:extLst>
      <p:ext uri="{BB962C8B-B14F-4D97-AF65-F5344CB8AC3E}">
        <p14:creationId xmlns:p14="http://schemas.microsoft.com/office/powerpoint/2010/main" val="76173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99962" y="221726"/>
            <a:ext cx="8568871" cy="5704946"/>
          </a:xfrm>
        </p:spPr>
        <p:txBody>
          <a:bodyPr>
            <a:normAutofit fontScale="32500" lnSpcReduction="20000"/>
          </a:bodyPr>
          <a:lstStyle/>
          <a:p>
            <a:pPr marL="0" indent="0">
              <a:lnSpc>
                <a:spcPct val="120000"/>
              </a:lnSpc>
              <a:spcBef>
                <a:spcPts val="0"/>
              </a:spcBef>
              <a:spcAft>
                <a:spcPts val="600"/>
              </a:spcAft>
              <a:buNone/>
            </a:pPr>
            <a:r>
              <a:rPr lang="en-US" sz="8000" b="1" dirty="0">
                <a:solidFill>
                  <a:srgbClr val="004494"/>
                </a:solidFill>
                <a:latin typeface="Arial"/>
                <a:cs typeface="Arial"/>
              </a:rPr>
              <a:t>COP-21: Paris </a:t>
            </a:r>
            <a:r>
              <a:rPr lang="en-US" sz="8000" b="1" dirty="0" smtClean="0">
                <a:solidFill>
                  <a:srgbClr val="004494"/>
                </a:solidFill>
                <a:latin typeface="Arial"/>
                <a:cs typeface="Arial"/>
              </a:rPr>
              <a:t>Agreement Article 7 (7c)</a:t>
            </a:r>
          </a:p>
          <a:p>
            <a:pPr>
              <a:lnSpc>
                <a:spcPct val="120000"/>
              </a:lnSpc>
              <a:spcBef>
                <a:spcPts val="0"/>
              </a:spcBef>
              <a:spcAft>
                <a:spcPts val="1200"/>
              </a:spcAft>
            </a:pPr>
            <a:r>
              <a:rPr lang="en-US" sz="5600" dirty="0" smtClean="0">
                <a:solidFill>
                  <a:srgbClr val="004494"/>
                </a:solidFill>
                <a:latin typeface="Arial"/>
                <a:cs typeface="Arial"/>
              </a:rPr>
              <a:t>Strengthening </a:t>
            </a:r>
            <a:r>
              <a:rPr lang="en-US" sz="5600" dirty="0">
                <a:solidFill>
                  <a:srgbClr val="004494"/>
                </a:solidFill>
                <a:latin typeface="Arial"/>
                <a:cs typeface="Arial"/>
              </a:rPr>
              <a:t>scientific knowledge on climate, including research, systematic observation of the climate system and early warning systems, in a manner that informs climate services and supports decision- </a:t>
            </a:r>
            <a:r>
              <a:rPr lang="en-US" sz="5600" dirty="0" smtClean="0">
                <a:solidFill>
                  <a:srgbClr val="004494"/>
                </a:solidFill>
                <a:latin typeface="Arial"/>
                <a:cs typeface="Arial"/>
              </a:rPr>
              <a:t>making</a:t>
            </a:r>
          </a:p>
          <a:p>
            <a:pPr>
              <a:lnSpc>
                <a:spcPct val="120000"/>
              </a:lnSpc>
              <a:spcBef>
                <a:spcPts val="0"/>
              </a:spcBef>
              <a:spcAft>
                <a:spcPts val="600"/>
              </a:spcAft>
            </a:pPr>
            <a:r>
              <a:rPr lang="en-US" sz="5600" dirty="0" smtClean="0">
                <a:solidFill>
                  <a:srgbClr val="004494"/>
                </a:solidFill>
                <a:latin typeface="Arial"/>
                <a:cs typeface="Arial"/>
              </a:rPr>
              <a:t>Developing </a:t>
            </a:r>
            <a:r>
              <a:rPr lang="en-US" sz="5600" dirty="0" smtClean="0">
                <a:solidFill>
                  <a:srgbClr val="008000"/>
                </a:solidFill>
                <a:latin typeface="Arial"/>
                <a:cs typeface="Arial"/>
              </a:rPr>
              <a:t>the </a:t>
            </a:r>
            <a:r>
              <a:rPr lang="en-US" sz="5600" dirty="0" smtClean="0">
                <a:solidFill>
                  <a:srgbClr val="008000"/>
                </a:solidFill>
                <a:effectLst/>
                <a:latin typeface="Arial"/>
                <a:cs typeface="Arial"/>
              </a:rPr>
              <a:t>Transparency Framework (the </a:t>
            </a:r>
            <a:r>
              <a:rPr lang="en-US" sz="5600" dirty="0" smtClean="0">
                <a:solidFill>
                  <a:srgbClr val="008000"/>
                </a:solidFill>
                <a:latin typeface="Arial"/>
                <a:cs typeface="Arial"/>
              </a:rPr>
              <a:t>need </a:t>
            </a:r>
            <a:r>
              <a:rPr lang="en-US" sz="5600" dirty="0">
                <a:solidFill>
                  <a:srgbClr val="008000"/>
                </a:solidFill>
                <a:latin typeface="Arial"/>
                <a:cs typeface="Arial"/>
              </a:rPr>
              <a:t>to promote transparency, accuracy, completeness, consistency, and </a:t>
            </a:r>
            <a:r>
              <a:rPr lang="en-US" sz="5600" dirty="0" smtClean="0">
                <a:solidFill>
                  <a:srgbClr val="008000"/>
                </a:solidFill>
                <a:latin typeface="Arial"/>
                <a:cs typeface="Arial"/>
              </a:rPr>
              <a:t>comparability, and environmental integrity) &amp; Global Stock-take</a:t>
            </a:r>
            <a:endParaRPr lang="en-US" sz="5600" dirty="0">
              <a:solidFill>
                <a:srgbClr val="008000"/>
              </a:solidFill>
              <a:latin typeface="Arial"/>
              <a:cs typeface="Arial"/>
            </a:endParaRPr>
          </a:p>
          <a:p>
            <a:pPr marL="0" indent="0">
              <a:lnSpc>
                <a:spcPct val="120000"/>
              </a:lnSpc>
              <a:spcBef>
                <a:spcPts val="0"/>
              </a:spcBef>
              <a:spcAft>
                <a:spcPts val="600"/>
              </a:spcAft>
              <a:buNone/>
            </a:pPr>
            <a:r>
              <a:rPr lang="en-US" sz="8000" b="1" dirty="0">
                <a:solidFill>
                  <a:srgbClr val="004494"/>
                </a:solidFill>
                <a:latin typeface="Arial"/>
                <a:cs typeface="Arial"/>
              </a:rPr>
              <a:t>SBSTA Conclusions:</a:t>
            </a:r>
          </a:p>
          <a:p>
            <a:pPr>
              <a:lnSpc>
                <a:spcPct val="120000"/>
              </a:lnSpc>
              <a:spcBef>
                <a:spcPts val="0"/>
              </a:spcBef>
              <a:spcAft>
                <a:spcPts val="1200"/>
              </a:spcAft>
            </a:pPr>
            <a:r>
              <a:rPr lang="en-US" sz="5600" dirty="0">
                <a:solidFill>
                  <a:srgbClr val="004494"/>
                </a:solidFill>
                <a:latin typeface="Arial"/>
                <a:cs typeface="Arial"/>
              </a:rPr>
              <a:t>N</a:t>
            </a:r>
            <a:r>
              <a:rPr lang="en-US" sz="5600" dirty="0" smtClean="0">
                <a:solidFill>
                  <a:srgbClr val="004494"/>
                </a:solidFill>
                <a:latin typeface="Arial"/>
                <a:cs typeface="Arial"/>
              </a:rPr>
              <a:t>oted with appreciation the [Status] </a:t>
            </a:r>
            <a:r>
              <a:rPr lang="en-US" sz="5600" dirty="0">
                <a:solidFill>
                  <a:srgbClr val="004494"/>
                </a:solidFill>
                <a:latin typeface="Arial"/>
                <a:cs typeface="Arial"/>
              </a:rPr>
              <a:t>report by </a:t>
            </a:r>
            <a:r>
              <a:rPr lang="en-US" sz="5600" dirty="0" smtClean="0">
                <a:solidFill>
                  <a:srgbClr val="004494"/>
                </a:solidFill>
                <a:latin typeface="Arial"/>
                <a:cs typeface="Arial"/>
              </a:rPr>
              <a:t>GCOS</a:t>
            </a:r>
          </a:p>
          <a:p>
            <a:pPr>
              <a:lnSpc>
                <a:spcPct val="120000"/>
              </a:lnSpc>
              <a:spcBef>
                <a:spcPts val="0"/>
              </a:spcBef>
              <a:spcAft>
                <a:spcPts val="1200"/>
              </a:spcAft>
            </a:pPr>
            <a:r>
              <a:rPr lang="en-US" sz="5600" dirty="0">
                <a:solidFill>
                  <a:srgbClr val="004494"/>
                </a:solidFill>
                <a:latin typeface="Arial"/>
                <a:cs typeface="Arial"/>
              </a:rPr>
              <a:t>E</a:t>
            </a:r>
            <a:r>
              <a:rPr lang="en-US" sz="5600" dirty="0" smtClean="0">
                <a:solidFill>
                  <a:srgbClr val="004494"/>
                </a:solidFill>
                <a:latin typeface="Arial"/>
                <a:cs typeface="Arial"/>
              </a:rPr>
              <a:t>ncouraged </a:t>
            </a:r>
            <a:r>
              <a:rPr lang="en-US" sz="5600" dirty="0">
                <a:solidFill>
                  <a:srgbClr val="008000"/>
                </a:solidFill>
                <a:latin typeface="Arial"/>
                <a:cs typeface="Arial"/>
              </a:rPr>
              <a:t>GCOS to consider the outcomes of the twenty-first session of the Conference of the Parties </a:t>
            </a:r>
            <a:r>
              <a:rPr lang="en-US" sz="5600" dirty="0">
                <a:solidFill>
                  <a:srgbClr val="004494"/>
                </a:solidFill>
                <a:latin typeface="Arial"/>
                <a:cs typeface="Arial"/>
              </a:rPr>
              <a:t>when preparing the GCOS IP </a:t>
            </a:r>
            <a:r>
              <a:rPr lang="en-US" sz="5600" dirty="0" smtClean="0">
                <a:solidFill>
                  <a:srgbClr val="004494"/>
                </a:solidFill>
                <a:latin typeface="Arial"/>
                <a:cs typeface="Arial"/>
              </a:rPr>
              <a:t>2016</a:t>
            </a:r>
          </a:p>
          <a:p>
            <a:pPr>
              <a:lnSpc>
                <a:spcPct val="120000"/>
              </a:lnSpc>
              <a:spcBef>
                <a:spcPts val="0"/>
              </a:spcBef>
              <a:spcAft>
                <a:spcPts val="600"/>
              </a:spcAft>
            </a:pPr>
            <a:r>
              <a:rPr lang="en-US" sz="5600" dirty="0">
                <a:solidFill>
                  <a:srgbClr val="004494"/>
                </a:solidFill>
                <a:latin typeface="Arial"/>
                <a:cs typeface="Arial"/>
              </a:rPr>
              <a:t>I</a:t>
            </a:r>
            <a:r>
              <a:rPr lang="en-US" sz="5600" dirty="0" smtClean="0">
                <a:solidFill>
                  <a:srgbClr val="004494"/>
                </a:solidFill>
                <a:latin typeface="Arial"/>
                <a:cs typeface="Arial"/>
              </a:rPr>
              <a:t>nvited </a:t>
            </a:r>
            <a:r>
              <a:rPr lang="en-US" sz="5600" dirty="0">
                <a:solidFill>
                  <a:srgbClr val="004494"/>
                </a:solidFill>
                <a:latin typeface="Arial"/>
                <a:cs typeface="Arial"/>
              </a:rPr>
              <a:t>GCOS to collaborate with relevant partners to continue enhancing access to, and understanding and interpretation of, data products and information to support decision-making on adaptation and mitigation at national, regional and global </a:t>
            </a:r>
            <a:r>
              <a:rPr lang="en-US" sz="5600" dirty="0" smtClean="0">
                <a:solidFill>
                  <a:srgbClr val="004494"/>
                </a:solidFill>
                <a:latin typeface="Arial"/>
                <a:cs typeface="Arial"/>
              </a:rPr>
              <a:t>scales</a:t>
            </a:r>
          </a:p>
        </p:txBody>
      </p:sp>
      <p:grpSp>
        <p:nvGrpSpPr>
          <p:cNvPr id="3" name="Group 2"/>
          <p:cNvGrpSpPr/>
          <p:nvPr/>
        </p:nvGrpSpPr>
        <p:grpSpPr>
          <a:xfrm>
            <a:off x="609600" y="5410200"/>
            <a:ext cx="8229600" cy="1148273"/>
            <a:chOff x="846666" y="5334000"/>
            <a:chExt cx="6379645" cy="1148273"/>
          </a:xfrm>
        </p:grpSpPr>
        <p:pic>
          <p:nvPicPr>
            <p:cNvPr id="8" name="Picture 7"/>
            <p:cNvPicPr>
              <a:picLocks noChangeAspect="1"/>
            </p:cNvPicPr>
            <p:nvPr/>
          </p:nvPicPr>
          <p:blipFill>
            <a:blip r:embed="rId3"/>
            <a:stretch>
              <a:fillRect/>
            </a:stretch>
          </p:blipFill>
          <p:spPr>
            <a:xfrm>
              <a:off x="5541122" y="5471160"/>
              <a:ext cx="1685189" cy="1011113"/>
            </a:xfrm>
            <a:prstGeom prst="rect">
              <a:avLst/>
            </a:prstGeom>
          </p:spPr>
        </p:pic>
        <p:pic>
          <p:nvPicPr>
            <p:cNvPr id="9" name="Picture 8"/>
            <p:cNvPicPr>
              <a:picLocks noChangeAspect="1"/>
            </p:cNvPicPr>
            <p:nvPr/>
          </p:nvPicPr>
          <p:blipFill>
            <a:blip r:embed="rId4"/>
            <a:stretch>
              <a:fillRect/>
            </a:stretch>
          </p:blipFill>
          <p:spPr>
            <a:xfrm>
              <a:off x="846666" y="5631227"/>
              <a:ext cx="2106487" cy="610650"/>
            </a:xfrm>
            <a:prstGeom prst="rect">
              <a:avLst/>
            </a:prstGeom>
          </p:spPr>
        </p:pic>
        <p:sp>
          <p:nvSpPr>
            <p:cNvPr id="10" name="TextBox 9"/>
            <p:cNvSpPr txBox="1"/>
            <p:nvPr/>
          </p:nvSpPr>
          <p:spPr>
            <a:xfrm>
              <a:off x="3741135" y="5334000"/>
              <a:ext cx="891602" cy="1107996"/>
            </a:xfrm>
            <a:prstGeom prst="rect">
              <a:avLst/>
            </a:prstGeom>
            <a:noFill/>
          </p:spPr>
          <p:txBody>
            <a:bodyPr wrap="square" rtlCol="0">
              <a:spAutoFit/>
            </a:bodyPr>
            <a:lstStyle/>
            <a:p>
              <a:r>
                <a:rPr lang="en-GB" sz="6600" b="1" dirty="0" smtClean="0">
                  <a:solidFill>
                    <a:schemeClr val="bg1">
                      <a:lumMod val="50000"/>
                    </a:schemeClr>
                  </a:solidFill>
                </a:rPr>
                <a:t>@</a:t>
              </a:r>
              <a:endParaRPr lang="en-GB" sz="6600" b="1" dirty="0">
                <a:solidFill>
                  <a:schemeClr val="bg1">
                    <a:lumMod val="50000"/>
                  </a:schemeClr>
                </a:solidFill>
              </a:endParaRPr>
            </a:p>
          </p:txBody>
        </p:sp>
      </p:grpSp>
    </p:spTree>
    <p:extLst>
      <p:ext uri="{BB962C8B-B14F-4D97-AF65-F5344CB8AC3E}">
        <p14:creationId xmlns:p14="http://schemas.microsoft.com/office/powerpoint/2010/main" val="145279832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2"/>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4" name="Content Placeholder 3"/>
          <p:cNvSpPr>
            <a:spLocks noGrp="1"/>
          </p:cNvSpPr>
          <p:nvPr>
            <p:ph sz="quarter" idx="10"/>
          </p:nvPr>
        </p:nvSpPr>
        <p:spPr>
          <a:xfrm>
            <a:off x="533400" y="1371600"/>
            <a:ext cx="8153400" cy="4724400"/>
          </a:xfrm>
        </p:spPr>
        <p:txBody>
          <a:bodyPr/>
          <a:lstStyle/>
          <a:p>
            <a:pPr marL="31173" indent="0">
              <a:spcAft>
                <a:spcPts val="1200"/>
              </a:spcAft>
              <a:buNone/>
            </a:pPr>
            <a:r>
              <a:rPr lang="en-US" sz="2400" dirty="0" smtClean="0"/>
              <a:t>Spreadsheet </a:t>
            </a:r>
            <a:r>
              <a:rPr lang="en-US" sz="2400" dirty="0"/>
              <a:t>identified lead CEOS </a:t>
            </a:r>
            <a:r>
              <a:rPr lang="en-US" sz="2400" dirty="0" smtClean="0"/>
              <a:t>“Entity” </a:t>
            </a:r>
            <a:r>
              <a:rPr lang="en-US" sz="2400" dirty="0"/>
              <a:t>as:</a:t>
            </a:r>
          </a:p>
          <a:p>
            <a:pPr marL="1257300" lvl="2" indent="-342900">
              <a:spcAft>
                <a:spcPts val="1200"/>
              </a:spcAft>
              <a:buFont typeface="Arial"/>
              <a:buChar char="•"/>
            </a:pPr>
            <a:r>
              <a:rPr lang="en-US" sz="2400" dirty="0"/>
              <a:t>Atmospheric Chemistry-VC: 6 Actions</a:t>
            </a:r>
          </a:p>
          <a:p>
            <a:pPr marL="1257300" lvl="2" indent="-342900">
              <a:spcAft>
                <a:spcPts val="1200"/>
              </a:spcAft>
              <a:buFont typeface="Arial"/>
              <a:buChar char="•"/>
            </a:pPr>
            <a:r>
              <a:rPr lang="en-US" sz="2400" dirty="0"/>
              <a:t>Land Surface Imaging-VC: 4 Actions</a:t>
            </a:r>
          </a:p>
          <a:p>
            <a:pPr marL="1257300" lvl="2" indent="-342900">
              <a:spcAft>
                <a:spcPts val="1200"/>
              </a:spcAft>
              <a:buFont typeface="Arial"/>
              <a:buChar char="•"/>
            </a:pPr>
            <a:r>
              <a:rPr lang="en-US" sz="2400" dirty="0"/>
              <a:t>Working Group  Climate: 7 Actions</a:t>
            </a:r>
          </a:p>
          <a:p>
            <a:pPr marL="1257300" lvl="2" indent="-342900">
              <a:spcAft>
                <a:spcPts val="1200"/>
              </a:spcAft>
              <a:buFont typeface="Arial"/>
              <a:buChar char="•"/>
            </a:pPr>
            <a:r>
              <a:rPr lang="en-US" sz="2400" dirty="0"/>
              <a:t>Working Group Calibration/Validation: 11 Actions</a:t>
            </a:r>
          </a:p>
          <a:p>
            <a:pPr marL="1257300" lvl="2" indent="-342900">
              <a:spcAft>
                <a:spcPts val="1200"/>
              </a:spcAft>
              <a:buFont typeface="Arial"/>
              <a:buChar char="•"/>
            </a:pPr>
            <a:r>
              <a:rPr lang="en-US" sz="2400" dirty="0"/>
              <a:t>Strategic Implementation Team: 7 Actions</a:t>
            </a:r>
          </a:p>
          <a:p>
            <a:pPr marL="1257300" lvl="2" indent="-342900">
              <a:spcAft>
                <a:spcPts val="1200"/>
              </a:spcAft>
              <a:buFont typeface="Arial"/>
              <a:buChar char="•"/>
            </a:pPr>
            <a:r>
              <a:rPr lang="en-US" sz="2400" dirty="0"/>
              <a:t>N/A: 2 </a:t>
            </a:r>
            <a:r>
              <a:rPr lang="en-US" sz="2400" dirty="0" smtClean="0"/>
              <a:t>Actions</a:t>
            </a:r>
          </a:p>
          <a:p>
            <a:pPr marL="1257300" lvl="2" indent="-342900">
              <a:spcAft>
                <a:spcPts val="1200"/>
              </a:spcAft>
              <a:buFont typeface="Arial"/>
              <a:buChar char="•"/>
            </a:pPr>
            <a:r>
              <a:rPr lang="en-US" sz="2400" u="sng" dirty="0" smtClean="0"/>
              <a:t>Many other WGs and VCs named as contributing</a:t>
            </a:r>
            <a:endParaRPr lang="en-US" sz="2400" u="sng" dirty="0"/>
          </a:p>
          <a:p>
            <a:endParaRPr lang="en-GB" dirty="0"/>
          </a:p>
        </p:txBody>
      </p:sp>
      <p:sp>
        <p:nvSpPr>
          <p:cNvPr id="2" name="Content Placeholder 1"/>
          <p:cNvSpPr>
            <a:spLocks noGrp="1"/>
          </p:cNvSpPr>
          <p:nvPr>
            <p:ph sz="quarter" idx="11"/>
          </p:nvPr>
        </p:nvSpPr>
        <p:spPr>
          <a:xfrm>
            <a:off x="1905000" y="304800"/>
            <a:ext cx="5486400" cy="533400"/>
          </a:xfrm>
        </p:spPr>
        <p:txBody>
          <a:bodyPr/>
          <a:lstStyle/>
          <a:p>
            <a:r>
              <a:rPr lang="en-GB" sz="2800" dirty="0" smtClean="0"/>
              <a:t>Truly cross-cutting within CEOS</a:t>
            </a:r>
            <a:endParaRPr lang="en-GB" sz="2800" dirty="0"/>
          </a:p>
        </p:txBody>
      </p:sp>
    </p:spTree>
    <p:extLst>
      <p:ext uri="{BB962C8B-B14F-4D97-AF65-F5344CB8AC3E}">
        <p14:creationId xmlns:p14="http://schemas.microsoft.com/office/powerpoint/2010/main" val="130103668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1200" y="65784"/>
            <a:ext cx="4891336" cy="107721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600" dirty="0" smtClean="0">
                <a:solidFill>
                  <a:srgbClr val="EEECE1"/>
                </a:solidFill>
                <a:latin typeface="Droid Serif"/>
              </a:rPr>
              <a:t>Plenary 2015 </a:t>
            </a:r>
          </a:p>
          <a:p>
            <a:pPr algn="l" rtl="0" latinLnBrk="1" hangingPunct="0"/>
            <a:r>
              <a:rPr lang="en-US" altLang="ja-JP" sz="2800" dirty="0" smtClean="0">
                <a:solidFill>
                  <a:srgbClr val="EEECE1"/>
                </a:solidFill>
                <a:latin typeface="Droid Serif"/>
              </a:rPr>
              <a:t>Way Forward</a:t>
            </a:r>
            <a:endParaRPr kumimoji="0" lang="ja-JP" altLang="en-US" sz="2800" i="0" u="none" strike="noStrike" cap="none" spc="0" normalizeH="0" baseline="0" dirty="0">
              <a:ln>
                <a:noFill/>
              </a:ln>
              <a:solidFill>
                <a:srgbClr val="EEECE1"/>
              </a:solidFill>
              <a:effectLst/>
              <a:uFillTx/>
              <a:latin typeface="Droid Serif"/>
            </a:endParaRPr>
          </a:p>
        </p:txBody>
      </p:sp>
      <p:sp>
        <p:nvSpPr>
          <p:cNvPr id="3" name="Rectangle 2"/>
          <p:cNvSpPr/>
          <p:nvPr/>
        </p:nvSpPr>
        <p:spPr>
          <a:xfrm>
            <a:off x="304800" y="1765300"/>
            <a:ext cx="8839200" cy="4247317"/>
          </a:xfrm>
          <a:prstGeom prst="rect">
            <a:avLst/>
          </a:prstGeom>
        </p:spPr>
        <p:txBody>
          <a:bodyPr wrap="square">
            <a:spAutoFit/>
          </a:bodyPr>
          <a:lstStyle/>
          <a:p>
            <a:pPr marL="457200" indent="-457200">
              <a:spcAft>
                <a:spcPts val="1200"/>
              </a:spcAft>
              <a:buFont typeface="+mj-lt"/>
              <a:buAutoNum type="arabicPeriod"/>
            </a:pPr>
            <a:r>
              <a:rPr lang="en-AU" sz="2400" b="1" dirty="0" smtClean="0">
                <a:latin typeface="Arial" panose="020B0604020202020204" pitchFamily="34" charset="0"/>
                <a:cs typeface="Arial" panose="020B0604020202020204" pitchFamily="34" charset="0"/>
              </a:rPr>
              <a:t>VCs and WGs were reassured that Principals </a:t>
            </a:r>
            <a:r>
              <a:rPr lang="en-AU" sz="2400" b="1" dirty="0">
                <a:latin typeface="Arial" panose="020B0604020202020204" pitchFamily="34" charset="0"/>
                <a:cs typeface="Arial" panose="020B0604020202020204" pitchFamily="34" charset="0"/>
              </a:rPr>
              <a:t>understand that ‘finishing’ many of the actions is a long-term </a:t>
            </a:r>
            <a:r>
              <a:rPr lang="en-AU" sz="2400" b="1" dirty="0" smtClean="0">
                <a:latin typeface="Arial" panose="020B0604020202020204" pitchFamily="34" charset="0"/>
                <a:cs typeface="Arial" panose="020B0604020202020204" pitchFamily="34" charset="0"/>
              </a:rPr>
              <a:t>effort and that an ‘agile’ approach is appropriate.</a:t>
            </a:r>
            <a:endParaRPr lang="en-AU" sz="2400" b="1" dirty="0">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AU" sz="2400" b="1" dirty="0" smtClean="0">
                <a:latin typeface="Arial" panose="020B0604020202020204" pitchFamily="34" charset="0"/>
                <a:cs typeface="Arial" panose="020B0604020202020204" pitchFamily="34" charset="0"/>
              </a:rPr>
              <a:t>Noting the need to build momentum the SIT Vice Chair suggested that:</a:t>
            </a:r>
          </a:p>
          <a:p>
            <a:pPr marL="1008000" indent="-457200">
              <a:spcAft>
                <a:spcPts val="1200"/>
              </a:spcAft>
              <a:buFont typeface="Arial" panose="020B0604020202020204" pitchFamily="34" charset="0"/>
              <a:buChar char="•"/>
            </a:pPr>
            <a:r>
              <a:rPr lang="en-AU" sz="2400" dirty="0" smtClean="0">
                <a:latin typeface="Arial" panose="020B0604020202020204" pitchFamily="34" charset="0"/>
                <a:cs typeface="Arial" panose="020B0604020202020204" pitchFamily="34" charset="0"/>
              </a:rPr>
              <a:t>VCs and WGs focus </a:t>
            </a:r>
            <a:r>
              <a:rPr lang="en-AU" sz="2400" dirty="0">
                <a:latin typeface="Arial" panose="020B0604020202020204" pitchFamily="34" charset="0"/>
                <a:cs typeface="Arial" panose="020B0604020202020204" pitchFamily="34" charset="0"/>
              </a:rPr>
              <a:t>specific near-term (1 year) steps that </a:t>
            </a:r>
            <a:r>
              <a:rPr lang="en-AU" sz="2400" dirty="0" smtClean="0">
                <a:latin typeface="Arial" panose="020B0604020202020204" pitchFamily="34" charset="0"/>
                <a:cs typeface="Arial" panose="020B0604020202020204" pitchFamily="34" charset="0"/>
              </a:rPr>
              <a:t>are achievable and will </a:t>
            </a:r>
            <a:r>
              <a:rPr lang="en-AU" sz="2400" dirty="0">
                <a:latin typeface="Arial" panose="020B0604020202020204" pitchFamily="34" charset="0"/>
                <a:cs typeface="Arial" panose="020B0604020202020204" pitchFamily="34" charset="0"/>
              </a:rPr>
              <a:t>show </a:t>
            </a:r>
            <a:r>
              <a:rPr lang="en-AU" sz="2400" dirty="0" smtClean="0">
                <a:latin typeface="Arial" panose="020B0604020202020204" pitchFamily="34" charset="0"/>
                <a:cs typeface="Arial" panose="020B0604020202020204" pitchFamily="34" charset="0"/>
              </a:rPr>
              <a:t>progress.</a:t>
            </a:r>
          </a:p>
          <a:p>
            <a:pPr marL="1008000" indent="-457200">
              <a:spcAft>
                <a:spcPts val="1200"/>
              </a:spcAft>
              <a:buFont typeface="Arial" panose="020B0604020202020204" pitchFamily="34" charset="0"/>
              <a:buChar char="•"/>
            </a:pPr>
            <a:r>
              <a:rPr lang="en-AU" sz="2400" dirty="0" smtClean="0">
                <a:latin typeface="Arial" panose="020B0604020202020204" pitchFamily="34" charset="0"/>
                <a:cs typeface="Arial" panose="020B0604020202020204" pitchFamily="34" charset="0"/>
              </a:rPr>
              <a:t>Principals be engaged to determine their support for these proposed ‘next steps’; with this helping give VCs and WGs confidence in their direction.</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42344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C8E38066-F069-41C9-B38D-47DB557F2632}" type="slidenum">
              <a:rPr lang="en-GB" smtClean="0"/>
              <a:pPr/>
              <a:t>6</a:t>
            </a:fld>
            <a:endParaRPr lang="en-GB" dirty="0"/>
          </a:p>
        </p:txBody>
      </p:sp>
      <p:sp>
        <p:nvSpPr>
          <p:cNvPr id="5" name="Content Placeholder 4"/>
          <p:cNvSpPr>
            <a:spLocks noGrp="1"/>
          </p:cNvSpPr>
          <p:nvPr>
            <p:ph sz="quarter" idx="10"/>
          </p:nvPr>
        </p:nvSpPr>
        <p:spPr>
          <a:xfrm>
            <a:off x="533400" y="1600200"/>
            <a:ext cx="8153400" cy="4724400"/>
          </a:xfrm>
        </p:spPr>
        <p:txBody>
          <a:bodyPr/>
          <a:lstStyle/>
          <a:p>
            <a:pPr marL="0" indent="0">
              <a:buNone/>
            </a:pPr>
            <a:r>
              <a:rPr lang="en-GB" sz="2400" dirty="0" smtClean="0"/>
              <a:t>Birth of the Carbon Strategy meta-Action</a:t>
            </a:r>
          </a:p>
          <a:p>
            <a:endParaRPr lang="en-GB" sz="2400" dirty="0"/>
          </a:p>
          <a:p>
            <a:r>
              <a:rPr lang="en-GB" sz="2400" dirty="0"/>
              <a:t>CARB-8: Implementation of agreed actions in response to CEOS Strategy for Carbon Observations from Space</a:t>
            </a:r>
          </a:p>
          <a:p>
            <a:endParaRPr lang="en-GB" sz="2400" dirty="0" smtClean="0"/>
          </a:p>
          <a:p>
            <a:pPr marL="0" indent="0">
              <a:buNone/>
            </a:pPr>
            <a:r>
              <a:rPr lang="en-GB" sz="2400" dirty="0" smtClean="0"/>
              <a:t>And dedicated Action on support to GEO Carbon Flagship</a:t>
            </a:r>
          </a:p>
          <a:p>
            <a:endParaRPr lang="en-GB" sz="2400" dirty="0"/>
          </a:p>
          <a:p>
            <a:r>
              <a:rPr lang="en-GB" sz="2400" dirty="0"/>
              <a:t>CARB-12: Support for definition of a potential GEO Carbon Flagship</a:t>
            </a:r>
          </a:p>
        </p:txBody>
      </p:sp>
      <p:sp>
        <p:nvSpPr>
          <p:cNvPr id="6" name="Content Placeholder 5"/>
          <p:cNvSpPr>
            <a:spLocks noGrp="1"/>
          </p:cNvSpPr>
          <p:nvPr>
            <p:ph sz="quarter" idx="11"/>
          </p:nvPr>
        </p:nvSpPr>
        <p:spPr/>
        <p:txBody>
          <a:bodyPr/>
          <a:lstStyle/>
          <a:p>
            <a:r>
              <a:rPr lang="en-GB" sz="3200" dirty="0" smtClean="0"/>
              <a:t>CEOS WP 2016-2018</a:t>
            </a:r>
            <a:endParaRPr lang="en-GB" sz="3200" dirty="0"/>
          </a:p>
        </p:txBody>
      </p:sp>
    </p:spTree>
    <p:extLst>
      <p:ext uri="{BB962C8B-B14F-4D97-AF65-F5344CB8AC3E}">
        <p14:creationId xmlns:p14="http://schemas.microsoft.com/office/powerpoint/2010/main" val="7174085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76200" y="1249680"/>
            <a:ext cx="3200400" cy="5379720"/>
          </a:xfrm>
        </p:spPr>
        <p:txBody>
          <a:bodyPr/>
          <a:lstStyle/>
          <a:p>
            <a:r>
              <a:rPr lang="en-AU" sz="1800" b="1" i="1" dirty="0"/>
              <a:t>CARB-08-03:</a:t>
            </a:r>
            <a:r>
              <a:rPr lang="en-AU" sz="1800" i="1" dirty="0"/>
              <a:t> CEOS Agencies with historical moderate-resolution (~250 m - 1 km) satellite data records will strive to ensure these data are publicly available </a:t>
            </a:r>
            <a:r>
              <a:rPr lang="is-IS" sz="1800" i="1" dirty="0" smtClean="0"/>
              <a:t>…</a:t>
            </a:r>
          </a:p>
          <a:p>
            <a:endParaRPr lang="en-US" sz="1800" dirty="0"/>
          </a:p>
          <a:p>
            <a:r>
              <a:rPr lang="en-AU" sz="1800" b="1" i="1" dirty="0"/>
              <a:t>CARB-08-04:</a:t>
            </a:r>
            <a:r>
              <a:rPr lang="en-AU" sz="1800" i="1" dirty="0"/>
              <a:t> CEOS Agencies with historical medium-resolution (~30 m -100 m) satellite data records will strive to ensure these data are publicly available </a:t>
            </a:r>
            <a:r>
              <a:rPr lang="is-IS" sz="1800" i="1" dirty="0" smtClean="0"/>
              <a:t>…</a:t>
            </a:r>
            <a:endParaRPr lang="en-US" sz="1800" dirty="0"/>
          </a:p>
        </p:txBody>
      </p:sp>
      <p:sp>
        <p:nvSpPr>
          <p:cNvPr id="4" name="Content Placeholder 3"/>
          <p:cNvSpPr>
            <a:spLocks noGrp="1"/>
          </p:cNvSpPr>
          <p:nvPr>
            <p:ph sz="quarter" idx="11"/>
          </p:nvPr>
        </p:nvSpPr>
        <p:spPr/>
        <p:txBody>
          <a:bodyPr/>
          <a:lstStyle/>
          <a:p>
            <a:r>
              <a:rPr lang="en-US" dirty="0" smtClean="0"/>
              <a:t>Some Action have been undertaken</a:t>
            </a:r>
            <a:endParaRPr lang="en-US"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3340100" y="1219200"/>
            <a:ext cx="5727700" cy="2011680"/>
          </a:xfrm>
          <a:prstGeom prst="rect">
            <a:avLst/>
          </a:prstGeom>
        </p:spPr>
      </p:pic>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3340100" y="3611880"/>
            <a:ext cx="5727700" cy="2336165"/>
          </a:xfrm>
          <a:prstGeom prst="rect">
            <a:avLst/>
          </a:prstGeom>
        </p:spPr>
      </p:pic>
    </p:spTree>
    <p:extLst>
      <p:ext uri="{BB962C8B-B14F-4D97-AF65-F5344CB8AC3E}">
        <p14:creationId xmlns:p14="http://schemas.microsoft.com/office/powerpoint/2010/main" val="6278992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8</a:t>
            </a:fld>
            <a:endParaRPr lang="uk-UA" dirty="0"/>
          </a:p>
        </p:txBody>
      </p:sp>
      <p:sp>
        <p:nvSpPr>
          <p:cNvPr id="3" name="Content Placeholder 2"/>
          <p:cNvSpPr>
            <a:spLocks noGrp="1"/>
          </p:cNvSpPr>
          <p:nvPr>
            <p:ph sz="quarter" idx="10"/>
          </p:nvPr>
        </p:nvSpPr>
        <p:spPr>
          <a:xfrm>
            <a:off x="457200" y="1600200"/>
            <a:ext cx="8153400" cy="3810000"/>
          </a:xfrm>
        </p:spPr>
        <p:txBody>
          <a:bodyPr/>
          <a:lstStyle/>
          <a:p>
            <a:r>
              <a:rPr lang="en-AU" dirty="0" smtClean="0"/>
              <a:t>3rd Carbon from Space Workshop (26-28th January 2016, Exeter)</a:t>
            </a:r>
            <a:br>
              <a:rPr lang="en-AU" dirty="0" smtClean="0"/>
            </a:br>
            <a:r>
              <a:rPr lang="en-GB" dirty="0" smtClean="0"/>
              <a:t>&gt;80 experts, to review and discuss the existing scientific knowledge gaps and research priorities areas for the carbon cycle. Objectives:</a:t>
            </a:r>
          </a:p>
          <a:p>
            <a:pPr lvl="1"/>
            <a:r>
              <a:rPr lang="en-GB" dirty="0" smtClean="0"/>
              <a:t>Implementation of recommendations of the CEOS Strategy for Carbon Observations from Space.</a:t>
            </a:r>
          </a:p>
          <a:p>
            <a:pPr lvl="1"/>
            <a:r>
              <a:rPr lang="en-GB" dirty="0" smtClean="0"/>
              <a:t>The development of the GEO Flagship on Carbon and Greenhouse Gas and the other coordination projects related to carbon cycle (e.g., IG3IS, the North American Carbon Programme).</a:t>
            </a:r>
          </a:p>
          <a:p>
            <a:pPr lvl="1"/>
            <a:r>
              <a:rPr lang="en-GB" dirty="0" smtClean="0"/>
              <a:t>The review and refocusing of the Global Carbon Project on its move from ESSP and IGBP to Future Earth.</a:t>
            </a:r>
          </a:p>
          <a:p>
            <a:endParaRPr lang="en-US" dirty="0"/>
          </a:p>
        </p:txBody>
      </p:sp>
      <p:sp>
        <p:nvSpPr>
          <p:cNvPr id="4" name="Content Placeholder 3"/>
          <p:cNvSpPr>
            <a:spLocks noGrp="1"/>
          </p:cNvSpPr>
          <p:nvPr>
            <p:ph sz="quarter" idx="11"/>
          </p:nvPr>
        </p:nvSpPr>
        <p:spPr/>
        <p:txBody>
          <a:bodyPr/>
          <a:lstStyle/>
          <a:p>
            <a:r>
              <a:rPr lang="en-AU" smtClean="0"/>
              <a:t>3rd Carbon from Space Workshop</a:t>
            </a:r>
            <a:endParaRPr lang="en-US" dirty="0"/>
          </a:p>
        </p:txBody>
      </p:sp>
      <p:sp>
        <p:nvSpPr>
          <p:cNvPr id="8" name="TextBox 7"/>
          <p:cNvSpPr txBox="1"/>
          <p:nvPr/>
        </p:nvSpPr>
        <p:spPr>
          <a:xfrm>
            <a:off x="228600" y="5410200"/>
            <a:ext cx="8610600" cy="923328"/>
          </a:xfrm>
          <a:prstGeom prst="rect">
            <a:avLst/>
          </a:prstGeom>
          <a:noFill/>
          <a:ln w="12700" cap="flat">
            <a:solidFill>
              <a:schemeClr val="tx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dirty="0">
                <a:solidFill>
                  <a:srgbClr val="FF0000"/>
                </a:solidFill>
              </a:rPr>
              <a:t>CEOS member agencies to </a:t>
            </a:r>
            <a:r>
              <a:rPr lang="en-GB" dirty="0">
                <a:solidFill>
                  <a:srgbClr val="FF0000"/>
                </a:solidFill>
              </a:rPr>
              <a:t>identify with the carbon cycle community the priorities </a:t>
            </a:r>
            <a:r>
              <a:rPr lang="en-GB" dirty="0" smtClean="0">
                <a:solidFill>
                  <a:srgbClr val="FF0000"/>
                </a:solidFill>
              </a:rPr>
              <a:t>in </a:t>
            </a:r>
            <a:r>
              <a:rPr lang="en-GB" dirty="0">
                <a:solidFill>
                  <a:srgbClr val="FF0000"/>
                </a:solidFill>
              </a:rPr>
              <a:t>terms of measurements in the context of time (2015-2020-2025) and space (increasing resolution of needs) (e.g. Carbon from Space meeting) </a:t>
            </a:r>
            <a:r>
              <a:rPr lang="en-GB" dirty="0" smtClean="0">
                <a:solidFill>
                  <a:srgbClr val="FF0000"/>
                </a:solidFill>
              </a:rPr>
              <a:t>…</a:t>
            </a:r>
            <a:endParaRPr lang="en-GB" dirty="0">
              <a:solidFill>
                <a:srgbClr val="FF0000"/>
              </a:solidFill>
            </a:endParaRPr>
          </a:p>
        </p:txBody>
      </p:sp>
    </p:spTree>
    <p:extLst>
      <p:ext uri="{BB962C8B-B14F-4D97-AF65-F5344CB8AC3E}">
        <p14:creationId xmlns:p14="http://schemas.microsoft.com/office/powerpoint/2010/main" val="90621750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1200" y="304800"/>
            <a:ext cx="5334000"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3200" dirty="0" smtClean="0">
                <a:solidFill>
                  <a:schemeClr val="bg2"/>
                </a:solidFill>
                <a:latin typeface="Droid Serif"/>
              </a:rPr>
              <a:t>Stock take September 2016</a:t>
            </a:r>
            <a:endParaRPr kumimoji="0" lang="ja-JP" altLang="en-US" sz="3200" i="0" u="none" strike="noStrike" cap="none" spc="0" normalizeH="0" baseline="0" dirty="0">
              <a:ln>
                <a:noFill/>
              </a:ln>
              <a:solidFill>
                <a:schemeClr val="bg2"/>
              </a:solidFill>
              <a:effectLst/>
              <a:uFillTx/>
              <a:latin typeface="Droid Serif"/>
            </a:endParaRPr>
          </a:p>
        </p:txBody>
      </p:sp>
      <p:sp>
        <p:nvSpPr>
          <p:cNvPr id="4" name="Rectangle 3"/>
          <p:cNvSpPr/>
          <p:nvPr/>
        </p:nvSpPr>
        <p:spPr>
          <a:xfrm>
            <a:off x="0" y="1143000"/>
            <a:ext cx="9144000" cy="5324535"/>
          </a:xfrm>
          <a:prstGeom prst="rect">
            <a:avLst/>
          </a:prstGeom>
        </p:spPr>
        <p:txBody>
          <a:bodyPr wrap="square">
            <a:spAutoFit/>
          </a:bodyPr>
          <a:lstStyle/>
          <a:p>
            <a:pPr marL="648000" lvl="6" indent="-342900">
              <a:spcAft>
                <a:spcPts val="1200"/>
              </a:spcAft>
              <a:buFont typeface="Arial"/>
              <a:buChar char="•"/>
            </a:pPr>
            <a:r>
              <a:rPr lang="en-US" sz="2000" dirty="0" smtClean="0">
                <a:latin typeface="Arial" panose="020B0604020202020204" pitchFamily="34" charset="0"/>
                <a:cs typeface="Arial" panose="020B0604020202020204" pitchFamily="34" charset="0"/>
              </a:rPr>
              <a:t>3 hour session </a:t>
            </a:r>
            <a:r>
              <a:rPr lang="en-US" sz="2000" dirty="0" err="1" smtClean="0">
                <a:latin typeface="Arial" panose="020B0604020202020204" pitchFamily="34" charset="0"/>
                <a:cs typeface="Arial" panose="020B0604020202020204" pitchFamily="34" charset="0"/>
              </a:rPr>
              <a:t>organised</a:t>
            </a:r>
            <a:r>
              <a:rPr lang="en-US" sz="2000" dirty="0" smtClean="0">
                <a:latin typeface="Arial" panose="020B0604020202020204" pitchFamily="34" charset="0"/>
                <a:cs typeface="Arial" panose="020B0604020202020204" pitchFamily="34" charset="0"/>
              </a:rPr>
              <a:t> during WG-VC day</a:t>
            </a:r>
          </a:p>
          <a:p>
            <a:pPr marL="648000" lvl="6" indent="-342900">
              <a:spcAft>
                <a:spcPts val="1200"/>
              </a:spcAft>
              <a:buFont typeface="Arial"/>
              <a:buChar char="•"/>
            </a:pPr>
            <a:r>
              <a:rPr lang="en-AU" sz="2000" dirty="0"/>
              <a:t>H</a:t>
            </a:r>
            <a:r>
              <a:rPr lang="en-AU" sz="2000" dirty="0" smtClean="0"/>
              <a:t>eadline </a:t>
            </a:r>
            <a:r>
              <a:rPr lang="en-AU" sz="2000" dirty="0"/>
              <a:t>outcome was that an improved process for carbon action management within CEOS was </a:t>
            </a:r>
            <a:r>
              <a:rPr lang="en-AU" sz="2000" dirty="0" smtClean="0"/>
              <a:t>agreed</a:t>
            </a:r>
            <a:endParaRPr lang="en-US" sz="2000" dirty="0">
              <a:latin typeface="Arial" panose="020B0604020202020204" pitchFamily="34" charset="0"/>
              <a:cs typeface="Arial" panose="020B0604020202020204" pitchFamily="34" charset="0"/>
            </a:endParaRPr>
          </a:p>
          <a:p>
            <a:pPr marL="648000" lvl="6" indent="-342900">
              <a:spcAft>
                <a:spcPts val="1200"/>
              </a:spcAft>
              <a:buFont typeface="Arial"/>
              <a:buChar char="•"/>
            </a:pPr>
            <a:r>
              <a:rPr lang="en-AU" sz="2000" dirty="0"/>
              <a:t>It was agreed that for the ACC effort, this had begun to cover some of the issues raised at CGMS in June 2016. Additional CGMS agencies, beyond those already involved, work would therefore be invited to join this as a shared initiative satisfying the action placed on CEOS at the CGMS Plenary. </a:t>
            </a:r>
            <a:r>
              <a:rPr lang="en-AU" sz="2000" dirty="0" smtClean="0"/>
              <a:t>Possible, in </a:t>
            </a:r>
            <a:r>
              <a:rPr lang="en-AU" sz="2000" dirty="0"/>
              <a:t>due course the scope will be broader than ACC. </a:t>
            </a:r>
            <a:endParaRPr lang="en-US" sz="2000" dirty="0"/>
          </a:p>
          <a:p>
            <a:pPr marL="648000" lvl="6" indent="-342900">
              <a:spcAft>
                <a:spcPts val="1200"/>
              </a:spcAft>
              <a:buFont typeface="Arial"/>
              <a:buChar char="•"/>
            </a:pPr>
            <a:r>
              <a:rPr lang="en-AU" sz="2000" dirty="0" smtClean="0"/>
              <a:t>The </a:t>
            </a:r>
            <a:r>
              <a:rPr lang="en-AU" sz="2000" dirty="0"/>
              <a:t>timing remains to be clarified for outputs; </a:t>
            </a:r>
            <a:r>
              <a:rPr lang="en-AU" sz="2000" dirty="0" smtClean="0"/>
              <a:t>Other </a:t>
            </a:r>
            <a:r>
              <a:rPr lang="en-AU" sz="2000" dirty="0"/>
              <a:t>action may be progressed in addition to the above. All CEOS WG/VCs should review the table of actions in the context of these new initiatives and their ongoing work in development since 2014 and provide an update of their real or potential involvement with each ahead of Plenary.</a:t>
            </a:r>
            <a:endParaRPr lang="en-US" sz="2000" dirty="0"/>
          </a:p>
          <a:p>
            <a:pPr marL="648000" lvl="6" indent="-342900">
              <a:spcAft>
                <a:spcPts val="1200"/>
              </a:spcAft>
              <a:buFont typeface="Arial"/>
              <a:buChar char="•"/>
            </a:pPr>
            <a:r>
              <a:rPr lang="en-AU" sz="2000" dirty="0"/>
              <a:t>A </a:t>
            </a:r>
            <a:r>
              <a:rPr lang="en-AU" sz="2000" dirty="0" smtClean="0"/>
              <a:t>workshop (CEOS working meeting) </a:t>
            </a:r>
            <a:r>
              <a:rPr lang="en-AU" sz="2000" dirty="0"/>
              <a:t>is envisioned ahead of Q3 2017 to take stock and prepare a full report of progress for CEOS Plenary </a:t>
            </a:r>
            <a:r>
              <a:rPr lang="en-AU" sz="2000" dirty="0" smtClean="0"/>
              <a:t>2017</a:t>
            </a:r>
            <a:endParaRPr lang="en-US" sz="2000" dirty="0"/>
          </a:p>
        </p:txBody>
      </p:sp>
    </p:spTree>
    <p:extLst>
      <p:ext uri="{BB962C8B-B14F-4D97-AF65-F5344CB8AC3E}">
        <p14:creationId xmlns:p14="http://schemas.microsoft.com/office/powerpoint/2010/main" val="201684345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14565</TotalTime>
  <Words>2557</Words>
  <Application>Microsoft Macintosh PowerPoint</Application>
  <PresentationFormat>On-screen Show (4:3)</PresentationFormat>
  <Paragraphs>210</Paragraphs>
  <Slides>21</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 Bold</vt:lpstr>
      <vt:lpstr>Avenir Roman</vt:lpstr>
      <vt:lpstr>Calibri</vt:lpstr>
      <vt:lpstr>Courier New</vt:lpstr>
      <vt:lpstr>Droid Serif</vt:lpstr>
      <vt:lpstr>Helvetica</vt:lpstr>
      <vt:lpstr>ＭＳ Ｐゴシック</vt:lpstr>
      <vt:lpstr>Proxima Nova Regular</vt:lpstr>
      <vt:lpstr>Symbol</vt:lpstr>
      <vt:lpstr>Times New Roman</vt:lpstr>
      <vt:lpstr>Wingdings</vt:lpstr>
      <vt:lpstr>Arial</vt:lpstr>
      <vt:lpstr>Default</vt:lpstr>
      <vt:lpstr>Carbon meeting outcomes and next steps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WGClimate Initiative</vt:lpstr>
      <vt:lpstr>PowerPoint Presentation</vt:lpstr>
      <vt:lpstr>PowerPoint Presentation</vt:lpstr>
      <vt:lpstr>PowerPoint Presentation</vt:lpstr>
      <vt:lpstr>NASA Initiative</vt:lpstr>
      <vt:lpstr>GEO Carbon and GHG Initiative</vt:lpstr>
      <vt:lpstr>Proposed points to make to Plenary</vt:lpstr>
      <vt:lpstr>UNFCCC &amp; IPCC Inventory Task Force(TFI)</vt:lpstr>
      <vt:lpstr>Goal of GHG Satellite Data Utilization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148</cp:revision>
  <dcterms:modified xsi:type="dcterms:W3CDTF">2016-09-14T16:16:01Z</dcterms:modified>
</cp:coreProperties>
</file>