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8"/>
  </p:notesMasterIdLst>
  <p:sldIdLst>
    <p:sldId id="256" r:id="rId2"/>
    <p:sldId id="278" r:id="rId3"/>
    <p:sldId id="269" r:id="rId4"/>
    <p:sldId id="268" r:id="rId5"/>
    <p:sldId id="276" r:id="rId6"/>
    <p:sldId id="279" r:id="rId7"/>
    <p:sldId id="280" r:id="rId8"/>
    <p:sldId id="281" r:id="rId9"/>
    <p:sldId id="282" r:id="rId10"/>
    <p:sldId id="283" r:id="rId11"/>
    <p:sldId id="284" r:id="rId12"/>
    <p:sldId id="285" r:id="rId13"/>
    <p:sldId id="267" r:id="rId14"/>
    <p:sldId id="265" r:id="rId15"/>
    <p:sldId id="270" r:id="rId16"/>
    <p:sldId id="271" r:id="rId17"/>
  </p:sldIdLst>
  <p:sldSz cx="9144000" cy="6858000" type="screen4x3"/>
  <p:notesSz cx="6858000" cy="9144000"/>
  <p:defaultTextStyle>
    <a:lvl1pPr defTabSz="457200">
      <a:defRPr>
        <a:solidFill>
          <a:srgbClr val="002569"/>
        </a:solidFill>
      </a:defRPr>
    </a:lvl1pPr>
    <a:lvl2pPr indent="457200" defTabSz="457200">
      <a:defRPr>
        <a:solidFill>
          <a:srgbClr val="002569"/>
        </a:solidFill>
      </a:defRPr>
    </a:lvl2pPr>
    <a:lvl3pPr indent="914400" defTabSz="457200">
      <a:defRPr>
        <a:solidFill>
          <a:srgbClr val="002569"/>
        </a:solidFill>
      </a:defRPr>
    </a:lvl3pPr>
    <a:lvl4pPr indent="1371600" defTabSz="457200">
      <a:defRPr>
        <a:solidFill>
          <a:srgbClr val="002569"/>
        </a:solidFill>
      </a:defRPr>
    </a:lvl4pPr>
    <a:lvl5pPr indent="1828800" defTabSz="457200">
      <a:defRPr>
        <a:solidFill>
          <a:srgbClr val="002569"/>
        </a:solidFill>
      </a:defRPr>
    </a:lvl5pPr>
    <a:lvl6pPr indent="2286000" defTabSz="457200">
      <a:defRPr>
        <a:solidFill>
          <a:srgbClr val="002569"/>
        </a:solidFill>
      </a:defRPr>
    </a:lvl6pPr>
    <a:lvl7pPr indent="2743200" defTabSz="457200">
      <a:defRPr>
        <a:solidFill>
          <a:srgbClr val="002569"/>
        </a:solidFill>
      </a:defRPr>
    </a:lvl7pPr>
    <a:lvl8pPr indent="3200400" defTabSz="457200">
      <a:defRPr>
        <a:solidFill>
          <a:srgbClr val="002569"/>
        </a:solidFill>
      </a:defRPr>
    </a:lvl8pPr>
    <a:lvl9pPr indent="3657600" defTabSz="457200">
      <a:defRPr>
        <a:solidFill>
          <a:srgbClr val="002569"/>
        </a:solidFil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DDCA"/>
          </a:solidFill>
        </a:fill>
      </a:tcStyle>
    </a:wholeTbl>
    <a:band2H>
      <a:tcTxStyle/>
      <a:tcStyle>
        <a:tcBdr/>
        <a:fill>
          <a:solidFill>
            <a:srgbClr val="FFEFE6"/>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firstRow>
  </a:tblStyle>
  <a:tblStyle styleId="{C7B018BB-80A7-4F77-B60F-C8B233D01FF8}"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wholeTbl>
    <a:band2H>
      <a:tcTxStyle/>
      <a:tcStyle>
        <a:tcBdr/>
        <a:fill>
          <a:solidFill>
            <a:srgbClr val="FFFFFF"/>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Row>
  </a:tblStyle>
  <a:tblStyle styleId="{EEE7283C-3CF3-47DC-8721-378D4A62B228}"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BCBCB"/>
          </a:solidFill>
        </a:fill>
      </a:tcStyle>
    </a:wholeTbl>
    <a:band2H>
      <a:tcTxStyle/>
      <a:tcStyle>
        <a:tcBdr/>
        <a:fill>
          <a:solidFill>
            <a:srgbClr val="EEE7E7"/>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firstRow>
  </a:tblStyle>
  <a:tblStyle styleId="{CF821DB8-F4EB-4A41-A1BA-3FCAFE7338EE}" styleName="">
    <a:tblBg/>
    <a:wholeTbl>
      <a:tcTxStyle b="on" i="on">
        <a:fontRef idx="major">
          <a:srgbClr val="002569"/>
        </a:fontRef>
        <a:srgbClr val="002569"/>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7EA"/>
          </a:solidFill>
        </a:fill>
      </a:tcStyle>
    </a:wholeTbl>
    <a:band2H>
      <a:tcTxStyle/>
      <a:tcStyle>
        <a:tcBdr/>
        <a:fill>
          <a:solidFill>
            <a:srgbClr val="FFFFFF"/>
          </a:solidFill>
        </a:fill>
      </a:tcStyle>
    </a:band2H>
    <a:firstCol>
      <a:tcTxStyle b="on" i="on">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9A00"/>
          </a:solidFill>
        </a:fill>
      </a:tcStyle>
    </a:firstCol>
    <a:lastRow>
      <a:tcTxStyle b="on" i="on">
        <a:fontRef idx="major">
          <a:srgbClr val="002569"/>
        </a:fontRef>
        <a:srgbClr val="002569"/>
      </a:tcTxStyle>
      <a:tcStyle>
        <a:tcBdr>
          <a:left>
            <a:ln w="12700" cap="flat">
              <a:noFill/>
              <a:miter lim="400000"/>
            </a:ln>
          </a:left>
          <a:right>
            <a:ln w="12700" cap="flat">
              <a:noFill/>
              <a:miter lim="400000"/>
            </a:ln>
          </a:right>
          <a:top>
            <a:ln w="50800" cap="flat">
              <a:solidFill>
                <a:srgbClr val="002569"/>
              </a:solidFill>
              <a:prstDash val="solid"/>
              <a:bevel/>
            </a:ln>
          </a:top>
          <a:bottom>
            <a:ln w="25400" cap="flat">
              <a:solidFill>
                <a:srgbClr val="002569"/>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Ref idx="major">
          <a:srgbClr val="FFFFFF"/>
        </a:fontRef>
        <a:srgbClr val="FFFFFF"/>
      </a:tcTxStyle>
      <a:tcStyle>
        <a:tcBdr>
          <a:left>
            <a:ln w="12700" cap="flat">
              <a:noFill/>
              <a:miter lim="400000"/>
            </a:ln>
          </a:left>
          <a:right>
            <a:ln w="12700" cap="flat">
              <a:noFill/>
              <a:miter lim="400000"/>
            </a:ln>
          </a:right>
          <a:top>
            <a:ln w="25400" cap="flat">
              <a:solidFill>
                <a:srgbClr val="002569"/>
              </a:solidFill>
              <a:prstDash val="solid"/>
              <a:bevel/>
            </a:ln>
          </a:top>
          <a:bottom>
            <a:ln w="25400" cap="flat">
              <a:solidFill>
                <a:srgbClr val="002569"/>
              </a:solidFill>
              <a:prstDash val="solid"/>
              <a:bevel/>
            </a:ln>
          </a:bottom>
          <a:insideH>
            <a:ln w="12700" cap="flat">
              <a:noFill/>
              <a:miter lim="400000"/>
            </a:ln>
          </a:insideH>
          <a:insideV>
            <a:ln w="12700" cap="flat">
              <a:noFill/>
              <a:miter lim="400000"/>
            </a:ln>
          </a:insideV>
        </a:tcBdr>
        <a:fill>
          <a:solidFill>
            <a:srgbClr val="FF9A00"/>
          </a:solidFill>
        </a:fill>
      </a:tcStyle>
    </a:firstRow>
  </a:tblStyle>
  <a:tblStyle styleId="{33BA23B1-9221-436E-865A-0063620EA4FD}"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BD3"/>
          </a:solidFill>
        </a:fill>
      </a:tcStyle>
    </a:wholeTbl>
    <a:band2H>
      <a:tcTxStyle/>
      <a:tcStyle>
        <a:tcBdr/>
        <a:fill>
          <a:solidFill>
            <a:srgbClr val="E6E7EA"/>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firstRow>
  </a:tblStyle>
  <a:tblStyle styleId="{2708684C-4D16-4618-839F-0558EEFCDFE6}" styleName="">
    <a:tblBg/>
    <a:wholeTbl>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solidFill>
            <a:srgbClr val="002569">
              <a:alpha val="20000"/>
            </a:srgbClr>
          </a:solidFill>
        </a:fill>
      </a:tcStyle>
    </a:wholeTbl>
    <a:band2H>
      <a:tcTxStyle/>
      <a:tcStyle>
        <a:tcBdr/>
        <a:fill>
          <a:solidFill>
            <a:srgbClr val="FFFFFF"/>
          </a:solidFill>
        </a:fill>
      </a:tcStyle>
    </a:band2H>
    <a:firstCol>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solidFill>
            <a:srgbClr val="002569">
              <a:alpha val="20000"/>
            </a:srgbClr>
          </a:solidFill>
        </a:fill>
      </a:tcStyle>
    </a:firstCol>
    <a:lastRow>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508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noFill/>
        </a:fill>
      </a:tcStyle>
    </a:lastRow>
    <a:firstRow>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254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7" autoAdjust="0"/>
    <p:restoredTop sz="94716"/>
  </p:normalViewPr>
  <p:slideViewPr>
    <p:cSldViewPr>
      <p:cViewPr varScale="1">
        <p:scale>
          <a:sx n="71" d="100"/>
          <a:sy n="71" d="100"/>
        </p:scale>
        <p:origin x="1176"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Shape 7"/>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8" name="Shape 8"/>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3530218368"/>
      </p:ext>
    </p:extLst>
  </p:cSld>
  <p:clrMap bg1="lt1" tx1="dk1" bg2="lt2" tx2="dk2" accent1="accent1" accent2="accent2" accent3="accent3" accent4="accent4" accent5="accent5" accent6="accent6" hlink="hlink" folHlink="folHlink"/>
  <p:notesStyle>
    <a:lvl1pPr defTabSz="457200">
      <a:lnSpc>
        <a:spcPct val="125000"/>
      </a:lnSpc>
      <a:defRPr sz="2400">
        <a:latin typeface="+mn-lt"/>
        <a:ea typeface="+mn-ea"/>
        <a:cs typeface="+mn-cs"/>
        <a:sym typeface="Avenir Roman"/>
      </a:defRPr>
    </a:lvl1pPr>
    <a:lvl2pPr indent="228600" defTabSz="457200">
      <a:lnSpc>
        <a:spcPct val="125000"/>
      </a:lnSpc>
      <a:defRPr sz="2400">
        <a:latin typeface="+mn-lt"/>
        <a:ea typeface="+mn-ea"/>
        <a:cs typeface="+mn-cs"/>
        <a:sym typeface="Avenir Roman"/>
      </a:defRPr>
    </a:lvl2pPr>
    <a:lvl3pPr indent="457200" defTabSz="457200">
      <a:lnSpc>
        <a:spcPct val="125000"/>
      </a:lnSpc>
      <a:defRPr sz="2400">
        <a:latin typeface="+mn-lt"/>
        <a:ea typeface="+mn-ea"/>
        <a:cs typeface="+mn-cs"/>
        <a:sym typeface="Avenir Roman"/>
      </a:defRPr>
    </a:lvl3pPr>
    <a:lvl4pPr indent="685800" defTabSz="457200">
      <a:lnSpc>
        <a:spcPct val="125000"/>
      </a:lnSpc>
      <a:defRPr sz="2400">
        <a:latin typeface="+mn-lt"/>
        <a:ea typeface="+mn-ea"/>
        <a:cs typeface="+mn-cs"/>
        <a:sym typeface="Avenir Roman"/>
      </a:defRPr>
    </a:lvl4pPr>
    <a:lvl5pPr indent="914400" defTabSz="457200">
      <a:lnSpc>
        <a:spcPct val="125000"/>
      </a:lnSpc>
      <a:defRPr sz="2400">
        <a:latin typeface="+mn-lt"/>
        <a:ea typeface="+mn-ea"/>
        <a:cs typeface="+mn-cs"/>
        <a:sym typeface="Avenir Roman"/>
      </a:defRPr>
    </a:lvl5pPr>
    <a:lvl6pPr indent="1143000" defTabSz="457200">
      <a:lnSpc>
        <a:spcPct val="125000"/>
      </a:lnSpc>
      <a:defRPr sz="2400">
        <a:latin typeface="+mn-lt"/>
        <a:ea typeface="+mn-ea"/>
        <a:cs typeface="+mn-cs"/>
        <a:sym typeface="Avenir Roman"/>
      </a:defRPr>
    </a:lvl6pPr>
    <a:lvl7pPr indent="1371600" defTabSz="457200">
      <a:lnSpc>
        <a:spcPct val="125000"/>
      </a:lnSpc>
      <a:defRPr sz="2400">
        <a:latin typeface="+mn-lt"/>
        <a:ea typeface="+mn-ea"/>
        <a:cs typeface="+mn-cs"/>
        <a:sym typeface="Avenir Roman"/>
      </a:defRPr>
    </a:lvl7pPr>
    <a:lvl8pPr indent="1600200" defTabSz="457200">
      <a:lnSpc>
        <a:spcPct val="125000"/>
      </a:lnSpc>
      <a:defRPr sz="2400">
        <a:latin typeface="+mn-lt"/>
        <a:ea typeface="+mn-ea"/>
        <a:cs typeface="+mn-cs"/>
        <a:sym typeface="Avenir Roman"/>
      </a:defRPr>
    </a:lvl8pPr>
    <a:lvl9pPr indent="1828800" defTabSz="457200">
      <a:lnSpc>
        <a:spcPct val="125000"/>
      </a:lnSpc>
      <a:defRPr sz="2400">
        <a:latin typeface="+mn-lt"/>
        <a:ea typeface="+mn-ea"/>
        <a:cs typeface="+mn-cs"/>
        <a:sym typeface="Avenir Roman"/>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Neil Sims submitted</a:t>
            </a:r>
            <a:r>
              <a:rPr lang="en-US" baseline="0" dirty="0" smtClean="0"/>
              <a:t> the inputs from CSIRO. He included other valuable details in the template he returned to us, but for the purpose of summarizing, I’ve left those out of these charts. </a:t>
            </a:r>
          </a:p>
          <a:p>
            <a:endParaRPr lang="en-US" baseline="0" dirty="0" smtClean="0"/>
          </a:p>
          <a:p>
            <a:r>
              <a:rPr lang="en-US" baseline="0" dirty="0" smtClean="0"/>
              <a:t>He provided three examples of how several products from Landsat and Sentinels 1 and 2 instruments support the first 3 SDG Targets and Indicators shown here. </a:t>
            </a:r>
          </a:p>
          <a:p>
            <a:endParaRPr lang="en-US" baseline="0" dirty="0" smtClean="0"/>
          </a:p>
          <a:p>
            <a:r>
              <a:rPr lang="en-US" baseline="0" dirty="0" smtClean="0"/>
              <a:t>And he named one CSIRO Service/Application that supports SDG Target 15.3.1 (</a:t>
            </a:r>
            <a:r>
              <a:rPr lang="en-US" baseline="0" dirty="0" err="1" smtClean="0"/>
              <a:t>namely,a</a:t>
            </a:r>
            <a:r>
              <a:rPr lang="en-US" baseline="0" dirty="0" smtClean="0"/>
              <a:t> </a:t>
            </a:r>
            <a:r>
              <a:rPr lang="en-US" sz="2400" dirty="0" smtClean="0">
                <a:effectLst/>
                <a:latin typeface="+mn-lt"/>
                <a:ea typeface="+mn-ea"/>
                <a:cs typeface="+mn-cs"/>
                <a:sym typeface="Avenir Roman"/>
              </a:rPr>
              <a:t>CSIRO Land &amp; Water</a:t>
            </a:r>
            <a:r>
              <a:rPr lang="en-US" dirty="0" smtClean="0">
                <a:effectLst/>
              </a:rPr>
              <a:t> project that is producing </a:t>
            </a:r>
            <a:r>
              <a:rPr lang="en-US" baseline="0" dirty="0" smtClean="0"/>
              <a:t>Good Practice Guides for 15.3.1 </a:t>
            </a:r>
            <a:r>
              <a:rPr lang="en-US" baseline="0" dirty="0" err="1" smtClean="0"/>
              <a:t>subindicators</a:t>
            </a:r>
            <a:r>
              <a:rPr lang="en-US" baseline="0" dirty="0" smtClean="0"/>
              <a:t>) </a:t>
            </a:r>
            <a:endParaRPr lang="en-US" dirty="0"/>
          </a:p>
        </p:txBody>
      </p:sp>
    </p:spTree>
    <p:extLst>
      <p:ext uri="{BB962C8B-B14F-4D97-AF65-F5344CB8AC3E}">
        <p14:creationId xmlns:p14="http://schemas.microsoft.com/office/powerpoint/2010/main" val="14521503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Marc Paganini submitted</a:t>
            </a:r>
            <a:r>
              <a:rPr lang="en-US" baseline="0" dirty="0" smtClean="0"/>
              <a:t> the inputs from ESA. Again the valuable detail provided in the template isn’t shown here, but in summary, </a:t>
            </a:r>
          </a:p>
          <a:p>
            <a:endParaRPr lang="en-US" baseline="0" dirty="0" smtClean="0"/>
          </a:p>
          <a:p>
            <a:r>
              <a:rPr lang="en-US" baseline="0" dirty="0" smtClean="0"/>
              <a:t>He submitted that for 6.6.1 and 11.3.1, ETM+ and ASAR on </a:t>
            </a:r>
            <a:r>
              <a:rPr lang="en-US" baseline="0" dirty="0" err="1" smtClean="0"/>
              <a:t>Envisat</a:t>
            </a:r>
            <a:r>
              <a:rPr lang="en-US" baseline="0" dirty="0" smtClean="0"/>
              <a:t> and Landsat 5-7 could provide historical baselines and sensors on Sentinel 1 and 2 &amp; Landsat 8 would provide 2015 baselines for wetland and urban extent products and automated wetland habitat/urban cover mapping products. </a:t>
            </a:r>
          </a:p>
          <a:p>
            <a:endParaRPr lang="en-US" baseline="0" dirty="0" smtClean="0"/>
          </a:p>
          <a:p>
            <a:r>
              <a:rPr lang="en-US" baseline="0" dirty="0" smtClean="0"/>
              <a:t>He also listed how </a:t>
            </a:r>
            <a:r>
              <a:rPr lang="en-US" sz="2400" dirty="0" smtClean="0">
                <a:effectLst/>
                <a:latin typeface="+mn-lt"/>
                <a:ea typeface="+mn-ea"/>
                <a:cs typeface="+mn-cs"/>
                <a:sym typeface="Avenir Roman"/>
              </a:rPr>
              <a:t>ENVISAT,</a:t>
            </a:r>
            <a:r>
              <a:rPr lang="en-US" sz="2400" baseline="0" dirty="0" smtClean="0">
                <a:effectLst/>
                <a:latin typeface="+mn-lt"/>
                <a:ea typeface="+mn-ea"/>
                <a:cs typeface="+mn-cs"/>
                <a:sym typeface="Avenir Roman"/>
              </a:rPr>
              <a:t> </a:t>
            </a:r>
            <a:r>
              <a:rPr lang="en-US" sz="2400" dirty="0" smtClean="0">
                <a:effectLst/>
                <a:latin typeface="+mn-lt"/>
                <a:ea typeface="+mn-ea"/>
                <a:cs typeface="+mn-cs"/>
                <a:sym typeface="Avenir Roman"/>
              </a:rPr>
              <a:t>SPOT 4-5</a:t>
            </a:r>
            <a:r>
              <a:rPr lang="en-US" sz="2400" baseline="0" dirty="0" smtClean="0">
                <a:effectLst/>
                <a:latin typeface="+mn-lt"/>
                <a:ea typeface="+mn-ea"/>
                <a:cs typeface="+mn-cs"/>
                <a:sym typeface="Avenir Roman"/>
              </a:rPr>
              <a:t>, </a:t>
            </a:r>
            <a:r>
              <a:rPr lang="en-US" sz="2400" dirty="0" smtClean="0">
                <a:effectLst/>
                <a:latin typeface="+mn-lt"/>
                <a:ea typeface="+mn-ea"/>
                <a:cs typeface="+mn-cs"/>
                <a:sym typeface="Avenir Roman"/>
              </a:rPr>
              <a:t>PROBA-V,</a:t>
            </a:r>
            <a:r>
              <a:rPr lang="en-US" sz="2400" baseline="0" dirty="0" smtClean="0">
                <a:effectLst/>
                <a:latin typeface="+mn-lt"/>
                <a:ea typeface="+mn-ea"/>
                <a:cs typeface="+mn-cs"/>
                <a:sym typeface="Avenir Roman"/>
              </a:rPr>
              <a:t> and </a:t>
            </a:r>
            <a:r>
              <a:rPr lang="en-US" sz="2400" dirty="0" smtClean="0">
                <a:effectLst/>
                <a:latin typeface="+mn-lt"/>
                <a:ea typeface="+mn-ea"/>
                <a:cs typeface="+mn-cs"/>
                <a:sym typeface="Avenir Roman"/>
              </a:rPr>
              <a:t>Sentinel 3</a:t>
            </a:r>
            <a:r>
              <a:rPr lang="en-US" dirty="0" smtClean="0">
                <a:effectLst/>
              </a:rPr>
              <a:t> sensors could inform land cover and land productivity trend</a:t>
            </a:r>
            <a:r>
              <a:rPr lang="en-US" baseline="0" dirty="0" smtClean="0">
                <a:effectLst/>
              </a:rPr>
              <a:t> products in support of 15.3.1. </a:t>
            </a:r>
          </a:p>
          <a:p>
            <a:endParaRPr lang="en-US" baseline="0" dirty="0" smtClean="0">
              <a:effectLst/>
            </a:endParaRPr>
          </a:p>
          <a:p>
            <a:r>
              <a:rPr lang="en-US" baseline="0" dirty="0" smtClean="0">
                <a:effectLst/>
              </a:rPr>
              <a:t>All of this accomplished through three ESA projects: </a:t>
            </a:r>
            <a:r>
              <a:rPr lang="en-US" baseline="0" dirty="0" err="1" smtClean="0">
                <a:effectLst/>
              </a:rPr>
              <a:t>GlobWetland</a:t>
            </a:r>
            <a:r>
              <a:rPr lang="en-US" baseline="0" dirty="0" smtClean="0">
                <a:effectLst/>
              </a:rPr>
              <a:t> Africa, SAR4URBAN, and the Land Cover CCI – and all of it is being done in collaboration with </a:t>
            </a:r>
            <a:r>
              <a:rPr lang="en-US" baseline="0" dirty="0" err="1" smtClean="0">
                <a:effectLst/>
              </a:rPr>
              <a:t>Ramsar</a:t>
            </a:r>
            <a:r>
              <a:rPr lang="en-US" baseline="0" dirty="0" smtClean="0">
                <a:effectLst/>
              </a:rPr>
              <a:t>, GEO, UNCCD – and demonstrates international collaboration and cooperative effort. </a:t>
            </a:r>
          </a:p>
          <a:p>
            <a:endParaRPr lang="en-US" baseline="0" dirty="0" smtClean="0">
              <a:effectLst/>
            </a:endParaRPr>
          </a:p>
          <a:p>
            <a:r>
              <a:rPr lang="en-US" baseline="0" dirty="0" smtClean="0">
                <a:effectLst/>
              </a:rPr>
              <a:t>So in the section on Agency applications and services that support the UNSDG process, he listed two international collaboration frameworks: </a:t>
            </a:r>
          </a:p>
          <a:p>
            <a:pPr marL="0" indent="0">
              <a:buNone/>
            </a:pPr>
            <a:endParaRPr lang="en-US" dirty="0" smtClean="0"/>
          </a:p>
          <a:p>
            <a:pPr marL="0" indent="0">
              <a:buNone/>
            </a:pPr>
            <a:r>
              <a:rPr lang="en-US" dirty="0" smtClean="0"/>
              <a:t>The 1</a:t>
            </a:r>
            <a:r>
              <a:rPr lang="en-US" baseline="30000" dirty="0" smtClean="0"/>
              <a:t>st</a:t>
            </a:r>
            <a:r>
              <a:rPr lang="en-US" dirty="0" smtClean="0"/>
              <a:t> is the new GEO Wetlands Initiative: </a:t>
            </a:r>
          </a:p>
          <a:p>
            <a:pPr marL="0" indent="0">
              <a:buNone/>
            </a:pPr>
            <a:endParaRPr lang="en-US" sz="700" dirty="0" smtClean="0"/>
          </a:p>
          <a:p>
            <a:r>
              <a:rPr lang="en-US" dirty="0" smtClean="0"/>
              <a:t>Le</a:t>
            </a:r>
            <a:r>
              <a:rPr lang="en-US" baseline="0" dirty="0" smtClean="0"/>
              <a:t>d </a:t>
            </a:r>
            <a:r>
              <a:rPr lang="en-US" dirty="0" smtClean="0"/>
              <a:t>by the University of Bonn, the </a:t>
            </a:r>
            <a:r>
              <a:rPr lang="en-US" dirty="0" err="1" smtClean="0"/>
              <a:t>Ramsar</a:t>
            </a:r>
            <a:r>
              <a:rPr lang="en-US" dirty="0" smtClean="0"/>
              <a:t> Secretariat, and Wetland Internationals with ESA and JAXA as active members, which c</a:t>
            </a:r>
            <a:r>
              <a:rPr lang="en-GB" dirty="0" err="1" smtClean="0"/>
              <a:t>ontributes</a:t>
            </a:r>
            <a:r>
              <a:rPr lang="en-GB" dirty="0" smtClean="0"/>
              <a:t> directly to SDG 6.6.1</a:t>
            </a:r>
          </a:p>
          <a:p>
            <a:endParaRPr lang="en-US" sz="700" dirty="0" smtClean="0"/>
          </a:p>
          <a:p>
            <a:pPr marL="0" indent="0">
              <a:buNone/>
            </a:pPr>
            <a:r>
              <a:rPr lang="en-US" dirty="0" smtClean="0"/>
              <a:t>And the 2</a:t>
            </a:r>
            <a:r>
              <a:rPr lang="en-US" baseline="30000" dirty="0" smtClean="0"/>
              <a:t>nd</a:t>
            </a:r>
            <a:r>
              <a:rPr lang="en-US" dirty="0" smtClean="0"/>
              <a:t> is the LDN Target Setting Program (LDN-TSP),</a:t>
            </a:r>
            <a:r>
              <a:rPr lang="en-US" baseline="0" dirty="0" smtClean="0"/>
              <a:t> which is a </a:t>
            </a:r>
          </a:p>
          <a:p>
            <a:pPr marL="0" indent="0">
              <a:buNone/>
            </a:pPr>
            <a:endParaRPr lang="en-US" baseline="0" dirty="0" smtClean="0"/>
          </a:p>
          <a:p>
            <a:pPr marL="0" indent="0">
              <a:buNone/>
            </a:pPr>
            <a:r>
              <a:rPr lang="en-US" dirty="0" smtClean="0"/>
              <a:t>Global Mechanism (GM) of the UNCCD,</a:t>
            </a:r>
            <a:r>
              <a:rPr lang="en-US" baseline="0" dirty="0" smtClean="0"/>
              <a:t> so its being done </a:t>
            </a:r>
            <a:r>
              <a:rPr lang="en-US" dirty="0" smtClean="0"/>
              <a:t>in close collaboration with the UNCCD secretariat and with the support of ESA &amp; EC-JRC,</a:t>
            </a:r>
            <a:r>
              <a:rPr lang="en-US" baseline="0" dirty="0" smtClean="0"/>
              <a:t> and aims to </a:t>
            </a:r>
            <a:r>
              <a:rPr lang="en-US" dirty="0" smtClean="0"/>
              <a:t>provide participating countries</a:t>
            </a:r>
            <a:r>
              <a:rPr lang="en-US" baseline="0" dirty="0" smtClean="0"/>
              <a:t> with </a:t>
            </a:r>
            <a:r>
              <a:rPr lang="en-US" dirty="0" smtClean="0"/>
              <a:t>the necessary tools, methods, and data to implement SDG 15.3.1.</a:t>
            </a:r>
          </a:p>
          <a:p>
            <a:endParaRPr lang="en-US" dirty="0"/>
          </a:p>
        </p:txBody>
      </p:sp>
    </p:spTree>
    <p:extLst>
      <p:ext uri="{BB962C8B-B14F-4D97-AF65-F5344CB8AC3E}">
        <p14:creationId xmlns:p14="http://schemas.microsoft.com/office/powerpoint/2010/main" val="14521503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Mr. </a:t>
            </a:r>
            <a:r>
              <a:rPr lang="en-US" dirty="0" err="1" smtClean="0"/>
              <a:t>Urdapilleta</a:t>
            </a:r>
            <a:r>
              <a:rPr lang="en-US" dirty="0" smtClean="0"/>
              <a:t> from the</a:t>
            </a:r>
            <a:r>
              <a:rPr lang="en-US" baseline="0" dirty="0" smtClean="0"/>
              <a:t> Mexican Space Agency submitted that they have two projects going on in Mexico and Latino-America that support SDGs 2 and 15 as shown here: </a:t>
            </a:r>
          </a:p>
          <a:p>
            <a:endParaRPr lang="en-US" baseline="0" dirty="0" smtClean="0"/>
          </a:p>
          <a:p>
            <a:r>
              <a:rPr lang="en-US" baseline="0" dirty="0" smtClean="0"/>
              <a:t>They are a new Mexican Precision Agriculture Project and the </a:t>
            </a:r>
            <a:r>
              <a:rPr lang="en-US" baseline="0" dirty="0" err="1" smtClean="0"/>
              <a:t>Droguth</a:t>
            </a:r>
            <a:r>
              <a:rPr lang="en-US" baseline="0" dirty="0" smtClean="0"/>
              <a:t> Monitoring System, but I’m not actually familiar with those projects so that’s all I’ve got for Mexico. </a:t>
            </a:r>
            <a:endParaRPr lang="en-US" dirty="0"/>
          </a:p>
        </p:txBody>
      </p:sp>
    </p:spTree>
    <p:extLst>
      <p:ext uri="{BB962C8B-B14F-4D97-AF65-F5344CB8AC3E}">
        <p14:creationId xmlns:p14="http://schemas.microsoft.com/office/powerpoint/2010/main" val="15250090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JAXA’s template,</a:t>
            </a:r>
            <a:r>
              <a:rPr lang="en-US" baseline="0" dirty="0" smtClean="0"/>
              <a:t> sent by Matsuo-san, </a:t>
            </a:r>
            <a:r>
              <a:rPr lang="en-US" dirty="0" smtClean="0"/>
              <a:t>showed support to these four SDG</a:t>
            </a:r>
            <a:r>
              <a:rPr lang="en-US" baseline="0" dirty="0" smtClean="0"/>
              <a:t> indicators via aerosol data products from </a:t>
            </a:r>
            <a:r>
              <a:rPr lang="en-US" baseline="0" dirty="0" err="1" smtClean="0"/>
              <a:t>Himawari</a:t>
            </a:r>
            <a:r>
              <a:rPr lang="en-US" baseline="0" dirty="0" smtClean="0"/>
              <a:t>, </a:t>
            </a:r>
            <a:r>
              <a:rPr lang="en-US" baseline="0" dirty="0" err="1" smtClean="0"/>
              <a:t>EarthCARE</a:t>
            </a:r>
            <a:r>
              <a:rPr lang="en-US" baseline="0" dirty="0" smtClean="0"/>
              <a:t>, GCOM-C, &amp; GOSAT-2 instruments, </a:t>
            </a:r>
          </a:p>
          <a:p>
            <a:endParaRPr lang="en-US" baseline="0" dirty="0" smtClean="0"/>
          </a:p>
          <a:p>
            <a:r>
              <a:rPr lang="en-US" baseline="0" dirty="0" smtClean="0"/>
              <a:t>A product called </a:t>
            </a:r>
            <a:r>
              <a:rPr lang="en-US" baseline="0" dirty="0" err="1" smtClean="0"/>
              <a:t>GSMaP</a:t>
            </a:r>
            <a:r>
              <a:rPr lang="en-US" baseline="0" dirty="0" smtClean="0"/>
              <a:t> from GPM and GCOM-W instruments, and </a:t>
            </a:r>
          </a:p>
          <a:p>
            <a:endParaRPr lang="en-US" baseline="0" dirty="0" smtClean="0"/>
          </a:p>
          <a:p>
            <a:r>
              <a:rPr lang="en-US" dirty="0" smtClean="0"/>
              <a:t>Forest Area products</a:t>
            </a:r>
            <a:r>
              <a:rPr lang="en-US" baseline="0" dirty="0" smtClean="0"/>
              <a:t> derived from JERS-1, ALOS, and ALOS-2 instruments’ data. </a:t>
            </a:r>
          </a:p>
          <a:p>
            <a:endParaRPr lang="en-US" baseline="0" dirty="0" smtClean="0"/>
          </a:p>
          <a:p>
            <a:r>
              <a:rPr lang="en-US" baseline="0" dirty="0" smtClean="0"/>
              <a:t>And JAXA didn’t specify any particular agency applications or services to promote in support of the UNSDG process. </a:t>
            </a:r>
            <a:endParaRPr lang="en-US" dirty="0"/>
          </a:p>
        </p:txBody>
      </p:sp>
    </p:spTree>
    <p:extLst>
      <p:ext uri="{BB962C8B-B14F-4D97-AF65-F5344CB8AC3E}">
        <p14:creationId xmlns:p14="http://schemas.microsoft.com/office/powerpoint/2010/main" val="40445002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that was just a high-level summary of the inputs we got in the templates, but just as an example, I took one of CSIRO’s inputs</a:t>
            </a:r>
            <a:r>
              <a:rPr lang="en-US" baseline="0" dirty="0" smtClean="0"/>
              <a:t> for SDG Target Indicator 6.3.1, and not being a graphic designer by any means, slapped together this little flow chart that might look something like the examples we could show online to convey the work CEOS Agencies are doing in support of the SDGs. We could do something like this for all the various activities you guys are doing to support the SDGs. </a:t>
            </a:r>
          </a:p>
          <a:p>
            <a:endParaRPr lang="en-US" baseline="0" dirty="0" smtClean="0"/>
          </a:p>
          <a:p>
            <a:r>
              <a:rPr lang="en-US" baseline="0" dirty="0" smtClean="0"/>
              <a:t>Another idea, would be that we design one image that represents a high-level summary of all CEOS Agency contributions to the SDGs, instead of doing this for each individual example, which I lean a little closer towards. </a:t>
            </a:r>
            <a:endParaRPr lang="en-US" dirty="0"/>
          </a:p>
        </p:txBody>
      </p:sp>
    </p:spTree>
    <p:extLst>
      <p:ext uri="{BB962C8B-B14F-4D97-AF65-F5344CB8AC3E}">
        <p14:creationId xmlns:p14="http://schemas.microsoft.com/office/powerpoint/2010/main" val="38209991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Title Slide">
    <p:bg>
      <p:bgPr>
        <a:blipFill rotWithShape="1">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userDrawn="1">
  <p:cSld name="Blank">
    <p:spTree>
      <p:nvGrpSpPr>
        <p:cNvPr id="1" name=""/>
        <p:cNvGrpSpPr/>
        <p:nvPr/>
      </p:nvGrpSpPr>
      <p:grpSpPr>
        <a:xfrm>
          <a:off x="0" y="0"/>
          <a:ext cx="0" cy="0"/>
          <a:chOff x="0" y="0"/>
          <a:chExt cx="0" cy="0"/>
        </a:xfrm>
      </p:grpSpPr>
      <p:sp>
        <p:nvSpPr>
          <p:cNvPr id="6" name="Shape 6"/>
          <p:cNvSpPr>
            <a:spLocks noGrp="1"/>
          </p:cNvSpPr>
          <p:nvPr>
            <p:ph type="sldNum" sz="quarter" idx="2"/>
          </p:nvPr>
        </p:nvSpPr>
        <p:spPr>
          <a:xfrm>
            <a:off x="8763000" y="6629400"/>
            <a:ext cx="304800" cy="187285"/>
          </a:xfrm>
          <a:prstGeom prst="roundRect">
            <a:avLst/>
          </a:prstGeom>
          <a:solidFill>
            <a:schemeClr val="lt1">
              <a:alpha val="49000"/>
            </a:schemeClr>
          </a:solidFill>
          <a:ln>
            <a:solidFill>
              <a:schemeClr val="tx2">
                <a:alpha val="60000"/>
              </a:schemeClr>
            </a:solidFill>
          </a:ln>
        </p:spPr>
        <p:style>
          <a:lnRef idx="2">
            <a:schemeClr val="dk1"/>
          </a:lnRef>
          <a:fillRef idx="1">
            <a:schemeClr val="lt1"/>
          </a:fillRef>
          <a:effectRef idx="0">
            <a:schemeClr val="dk1"/>
          </a:effectRef>
          <a:fontRef idx="minor">
            <a:schemeClr val="dk1"/>
          </a:fontRef>
        </p:style>
        <p:txBody>
          <a:bodyPr wrap="square" lIns="0" tIns="0" rIns="0" bIns="0">
            <a:spAutoFit/>
          </a:bodyPr>
          <a:lstStyle>
            <a:lvl1pPr algn="ctr">
              <a:defRPr lang="uk-UA" sz="1100" i="1" smtClean="0">
                <a:solidFill>
                  <a:schemeClr val="tx2"/>
                </a:solidFill>
                <a:latin typeface="+mj-lt"/>
                <a:ea typeface="+mj-ea"/>
                <a:cs typeface="Proxima Nova Regular"/>
              </a:defRPr>
            </a:lvl1pPr>
          </a:lstStyle>
          <a:p>
            <a:pPr defTabSz="914400"/>
            <a:fld id="{86CB4B4D-7CA3-9044-876B-883B54F8677D}" type="slidenum">
              <a:rPr lang="uk-UA" smtClean="0"/>
              <a:pPr defTabSz="914400"/>
              <a:t>‹#›</a:t>
            </a:fld>
            <a:endParaRPr lang="uk-UA" dirty="0"/>
          </a:p>
        </p:txBody>
      </p:sp>
      <p:sp>
        <p:nvSpPr>
          <p:cNvPr id="3" name="Content Placeholder 2"/>
          <p:cNvSpPr>
            <a:spLocks noGrp="1"/>
          </p:cNvSpPr>
          <p:nvPr>
            <p:ph sz="quarter" idx="10"/>
          </p:nvPr>
        </p:nvSpPr>
        <p:spPr>
          <a:xfrm>
            <a:off x="457200" y="1600200"/>
            <a:ext cx="8153400" cy="4724400"/>
          </a:xfrm>
          <a:prstGeom prst="rect">
            <a:avLst/>
          </a:prstGeom>
        </p:spPr>
        <p:txBody>
          <a:bodyPr/>
          <a:lstStyle>
            <a:lvl1pPr>
              <a:defRPr sz="2000">
                <a:latin typeface="+mj-lt"/>
                <a:cs typeface="Arial" panose="020B0604020202020204" pitchFamily="34" charset="0"/>
              </a:defRPr>
            </a:lvl1pPr>
            <a:lvl2pPr marL="768927" indent="-311727">
              <a:buFont typeface="Courier New" panose="02070309020205020404" pitchFamily="49" charset="0"/>
              <a:buChar char="o"/>
              <a:defRPr sz="2000">
                <a:latin typeface="+mj-lt"/>
                <a:cs typeface="Arial" panose="020B0604020202020204" pitchFamily="34" charset="0"/>
              </a:defRPr>
            </a:lvl2pPr>
            <a:lvl3pPr marL="1188719" indent="-274319">
              <a:buFont typeface="Wingdings" panose="05000000000000000000" pitchFamily="2" charset="2"/>
              <a:buChar char="§"/>
              <a:defRPr sz="2000">
                <a:latin typeface="+mj-lt"/>
                <a:cs typeface="Arial" panose="020B0604020202020204" pitchFamily="34" charset="0"/>
              </a:defRPr>
            </a:lvl3pPr>
            <a:lvl4pPr>
              <a:defRPr sz="2000">
                <a:latin typeface="+mj-lt"/>
                <a:cs typeface="Arial" panose="020B0604020202020204" pitchFamily="34" charset="0"/>
              </a:defRPr>
            </a:lvl4pPr>
            <a:lvl5pPr>
              <a:defRPr sz="2000">
                <a:latin typeface="+mj-lt"/>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hape 3"/>
          <p:cNvSpPr/>
          <p:nvPr userDrawn="1"/>
        </p:nvSpPr>
        <p:spPr>
          <a:xfrm>
            <a:off x="76200" y="6629400"/>
            <a:ext cx="2133600" cy="187285"/>
          </a:xfrm>
          <a:prstGeom prst="roundRect">
            <a:avLst/>
          </a:prstGeom>
          <a:solidFill>
            <a:schemeClr val="lt1">
              <a:alpha val="49000"/>
            </a:schemeClr>
          </a:solidFill>
          <a:ln>
            <a:solidFill>
              <a:schemeClr val="tx2">
                <a:alpha val="60000"/>
              </a:schemeClr>
            </a:solidFill>
          </a:ln>
          <a:extLst>
            <a:ext uri="{C572A759-6A51-4108-AA02-DFA0A04FC94B}">
              <ma14:wrappingTextBoxFlag xmlns="" xmlns:ma14="http://schemas.microsoft.com/office/mac/drawingml/2011/main" val="1"/>
            </a:ext>
          </a:extLst>
        </p:spPr>
        <p:style>
          <a:lnRef idx="2">
            <a:schemeClr val="dk1"/>
          </a:lnRef>
          <a:fillRef idx="1">
            <a:schemeClr val="lt1"/>
          </a:fillRef>
          <a:effectRef idx="0">
            <a:schemeClr val="dk1"/>
          </a:effectRef>
          <a:fontRef idx="minor">
            <a:schemeClr val="dk1"/>
          </a:fontRef>
        </p:style>
        <p:txBody>
          <a:bodyPr wrap="square" lIns="0" tIns="0" rIns="0" bIns="0">
            <a:spAutoFit/>
          </a:bodyPr>
          <a:lstStyle/>
          <a:p>
            <a:pPr lvl="0" algn="ctr" defTabSz="914400">
              <a:defRPr>
                <a:solidFill>
                  <a:srgbClr val="000000"/>
                </a:solidFill>
              </a:defRPr>
            </a:pPr>
            <a:r>
              <a:rPr lang="en-AU" sz="1100" i="1" dirty="0" smtClean="0">
                <a:solidFill>
                  <a:schemeClr val="tx2"/>
                </a:solidFill>
                <a:latin typeface="+mj-ea"/>
                <a:ea typeface="+mj-ea"/>
                <a:cs typeface="Proxima Nova Regular"/>
                <a:sym typeface="Proxima Nova Regular"/>
              </a:rPr>
              <a:t>SIT TWS ‘16, 14-15 Sept 2016</a:t>
            </a:r>
            <a:endParaRPr sz="1100" i="1" dirty="0">
              <a:solidFill>
                <a:schemeClr val="tx2"/>
              </a:solidFill>
              <a:latin typeface="+mj-ea"/>
              <a:ea typeface="+mj-ea"/>
              <a:cs typeface="Proxima Nova Regular"/>
              <a:sym typeface="Proxima Nova Regular"/>
            </a:endParaRPr>
          </a:p>
        </p:txBody>
      </p:sp>
      <p:sp>
        <p:nvSpPr>
          <p:cNvPr id="9" name="Content Placeholder 3"/>
          <p:cNvSpPr>
            <a:spLocks noGrp="1"/>
          </p:cNvSpPr>
          <p:nvPr>
            <p:ph sz="quarter" idx="11" hasCustomPrompt="1"/>
          </p:nvPr>
        </p:nvSpPr>
        <p:spPr>
          <a:xfrm>
            <a:off x="2057400" y="304800"/>
            <a:ext cx="4953000" cy="533400"/>
          </a:xfrm>
          <a:prstGeom prst="rect">
            <a:avLst/>
          </a:prstGeom>
        </p:spPr>
        <p:txBody>
          <a:bodyPr/>
          <a:lstStyle>
            <a:lvl1pPr marL="0" indent="0">
              <a:buNone/>
              <a:defRPr>
                <a:solidFill>
                  <a:schemeClr val="bg1"/>
                </a:solidFill>
                <a:latin typeface="+mj-lt"/>
              </a:defRPr>
            </a:lvl1pPr>
          </a:lstStyle>
          <a:p>
            <a:pPr marL="342900" marR="0" lvl="0" indent="-342900" defTabSz="914400" eaLnBrk="1" fontAlgn="auto" latinLnBrk="0" hangingPunct="1">
              <a:lnSpc>
                <a:spcPct val="100000"/>
              </a:lnSpc>
              <a:spcBef>
                <a:spcPts val="500"/>
              </a:spcBef>
              <a:spcAft>
                <a:spcPts val="0"/>
              </a:spcAft>
              <a:buClrTx/>
              <a:buSzPct val="100000"/>
              <a:tabLst/>
              <a:defRPr/>
            </a:pPr>
            <a:r>
              <a:rPr lang="en-US" dirty="0" smtClean="0"/>
              <a:t>Title TBA</a:t>
            </a:r>
            <a:endParaRPr lang="en-US" dirty="0"/>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4"/>
          <a:srcRect/>
          <a:stretch>
            <a:fillRect/>
          </a:stretch>
        </a:blipFill>
        <a:effectLst/>
      </p:bgPr>
    </p:bg>
    <p:spTree>
      <p:nvGrpSpPr>
        <p:cNvPr id="1" name=""/>
        <p:cNvGrpSpPr/>
        <p:nvPr/>
      </p:nvGrpSpPr>
      <p:grpSpPr>
        <a:xfrm>
          <a:off x="0" y="0"/>
          <a:ext cx="0" cy="0"/>
          <a:chOff x="0" y="0"/>
          <a:chExt cx="0" cy="0"/>
        </a:xfrm>
      </p:grpSpPr>
      <p:sp>
        <p:nvSpPr>
          <p:cNvPr id="2" name="Shape 2"/>
          <p:cNvSpPr>
            <a:spLocks noGrp="1"/>
          </p:cNvSpPr>
          <p:nvPr>
            <p:ph type="sldNum" sz="quarter" idx="2"/>
          </p:nvPr>
        </p:nvSpPr>
        <p:spPr>
          <a:xfrm>
            <a:off x="7239000" y="6546850"/>
            <a:ext cx="1905000" cy="256540"/>
          </a:xfrm>
          <a:prstGeom prst="rect">
            <a:avLst/>
          </a:prstGeom>
          <a:ln w="12700">
            <a:miter lim="400000"/>
          </a:ln>
        </p:spPr>
        <p:txBody>
          <a:bodyPr lIns="45719" rIns="45719">
            <a:spAutoFit/>
          </a:bodyPr>
          <a:lstStyle>
            <a:lvl1pPr algn="r">
              <a:spcBef>
                <a:spcPts val="600"/>
              </a:spcBef>
              <a:defRPr sz="1000">
                <a:latin typeface="Calibri"/>
                <a:ea typeface="Calibri"/>
                <a:cs typeface="Calibri"/>
                <a:sym typeface="Calibri"/>
              </a:defRPr>
            </a:lvl1pPr>
          </a:lstStyle>
          <a:p>
            <a:pPr lvl="0"/>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ransition spd="med"/>
  <p:hf hdr="0" ftr="0" dt="0"/>
  <p:txStyles>
    <p:titleStyle>
      <a:lvl1pPr algn="r">
        <a:defRPr sz="3200">
          <a:solidFill>
            <a:srgbClr val="FFFFFF"/>
          </a:solidFill>
          <a:latin typeface="Arial Bold"/>
          <a:ea typeface="Arial Bold"/>
          <a:cs typeface="Arial Bold"/>
          <a:sym typeface="Arial Bold"/>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p:titleStyle>
    <p:body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p:bodyStyle>
    <p:otherStyle>
      <a:lvl1pPr algn="r" defTabSz="457200">
        <a:spcBef>
          <a:spcPts val="600"/>
        </a:spcBef>
        <a:defRPr sz="1000">
          <a:solidFill>
            <a:schemeClr val="tx1"/>
          </a:solidFill>
          <a:latin typeface="+mn-lt"/>
          <a:ea typeface="+mn-ea"/>
          <a:cs typeface="+mn-cs"/>
          <a:sym typeface="Calibri"/>
        </a:defRPr>
      </a:lvl1pPr>
      <a:lvl2pPr indent="457200" algn="r" defTabSz="457200">
        <a:spcBef>
          <a:spcPts val="600"/>
        </a:spcBef>
        <a:defRPr sz="1000">
          <a:solidFill>
            <a:schemeClr val="tx1"/>
          </a:solidFill>
          <a:latin typeface="+mn-lt"/>
          <a:ea typeface="+mn-ea"/>
          <a:cs typeface="+mn-cs"/>
          <a:sym typeface="Calibri"/>
        </a:defRPr>
      </a:lvl2pPr>
      <a:lvl3pPr indent="914400" algn="r" defTabSz="457200">
        <a:spcBef>
          <a:spcPts val="600"/>
        </a:spcBef>
        <a:defRPr sz="1000">
          <a:solidFill>
            <a:schemeClr val="tx1"/>
          </a:solidFill>
          <a:latin typeface="+mn-lt"/>
          <a:ea typeface="+mn-ea"/>
          <a:cs typeface="+mn-cs"/>
          <a:sym typeface="Calibri"/>
        </a:defRPr>
      </a:lvl3pPr>
      <a:lvl4pPr indent="1371600" algn="r" defTabSz="457200">
        <a:spcBef>
          <a:spcPts val="600"/>
        </a:spcBef>
        <a:defRPr sz="1000">
          <a:solidFill>
            <a:schemeClr val="tx1"/>
          </a:solidFill>
          <a:latin typeface="+mn-lt"/>
          <a:ea typeface="+mn-ea"/>
          <a:cs typeface="+mn-cs"/>
          <a:sym typeface="Calibri"/>
        </a:defRPr>
      </a:lvl4pPr>
      <a:lvl5pPr indent="1828800" algn="r" defTabSz="457200">
        <a:spcBef>
          <a:spcPts val="600"/>
        </a:spcBef>
        <a:defRPr sz="1000">
          <a:solidFill>
            <a:schemeClr val="tx1"/>
          </a:solidFill>
          <a:latin typeface="+mn-lt"/>
          <a:ea typeface="+mn-ea"/>
          <a:cs typeface="+mn-cs"/>
          <a:sym typeface="Calibri"/>
        </a:defRPr>
      </a:lvl5pPr>
      <a:lvl6pPr indent="2286000" algn="r" defTabSz="457200">
        <a:spcBef>
          <a:spcPts val="600"/>
        </a:spcBef>
        <a:defRPr sz="1000">
          <a:solidFill>
            <a:schemeClr val="tx1"/>
          </a:solidFill>
          <a:latin typeface="+mn-lt"/>
          <a:ea typeface="+mn-ea"/>
          <a:cs typeface="+mn-cs"/>
          <a:sym typeface="Calibri"/>
        </a:defRPr>
      </a:lvl6pPr>
      <a:lvl7pPr indent="2743200" algn="r" defTabSz="457200">
        <a:spcBef>
          <a:spcPts val="600"/>
        </a:spcBef>
        <a:defRPr sz="1000">
          <a:solidFill>
            <a:schemeClr val="tx1"/>
          </a:solidFill>
          <a:latin typeface="+mn-lt"/>
          <a:ea typeface="+mn-ea"/>
          <a:cs typeface="+mn-cs"/>
          <a:sym typeface="Calibri"/>
        </a:defRPr>
      </a:lvl7pPr>
      <a:lvl8pPr indent="3200400" algn="r" defTabSz="457200">
        <a:spcBef>
          <a:spcPts val="600"/>
        </a:spcBef>
        <a:defRPr sz="1000">
          <a:solidFill>
            <a:schemeClr val="tx1"/>
          </a:solidFill>
          <a:latin typeface="+mn-lt"/>
          <a:ea typeface="+mn-ea"/>
          <a:cs typeface="+mn-cs"/>
          <a:sym typeface="Calibri"/>
        </a:defRPr>
      </a:lvl8pPr>
      <a:lvl9pPr indent="3657600" algn="r" defTabSz="457200">
        <a:spcBef>
          <a:spcPts val="600"/>
        </a:spcBef>
        <a:defRPr sz="1000">
          <a:solidFill>
            <a:schemeClr val="tx1"/>
          </a:solidFill>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4.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1.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2" Type="http://schemas.openxmlformats.org/officeDocument/2006/relationships/hyperlink" Target="http://ceos.org/ourwork/other-ceos-activities/sustainable-development-goals/"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unstats.un.org/sdgs/report/2016/The%20Sustainable%20Development%20Goals%20Report%202016.pdf" TargetMode="External"/><Relationship Id="rId2" Type="http://schemas.openxmlformats.org/officeDocument/2006/relationships/hyperlink" Target="http://ceos.org/documents/#elf_l1_VU5TREc" TargetMode="External"/><Relationship Id="rId1" Type="http://schemas.openxmlformats.org/officeDocument/2006/relationships/slideLayout" Target="../slideLayouts/slideLayout2.xml"/><Relationship Id="rId6" Type="http://schemas.openxmlformats.org/officeDocument/2006/relationships/hyperlink" Target="http://explore.digitalglobe.com/rs/782-PEE-248/images/White%20Paper%20-%20Geospatial%20and%20Sustainable%20Development.pdf" TargetMode="External"/><Relationship Id="rId5" Type="http://schemas.openxmlformats.org/officeDocument/2006/relationships/hyperlink" Target="http://unstats.un.org/sdgs/files/meetings/iaeg-sdgs-meeting-03/Provisional-Proposed-Tiers-for-SDG-Indicators-24-03-16.pdf" TargetMode="External"/><Relationship Id="rId4" Type="http://schemas.openxmlformats.org/officeDocument/2006/relationships/hyperlink" Target="http://ggim.un.org/docs/E_2016_L.28_Draft%20Resolution_en.pdf"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mailto:marie-josee.Bourassa@canada.ca" TargetMode="External"/><Relationship Id="rId2" Type="http://schemas.openxmlformats.org/officeDocument/2006/relationships/slideLayout" Target="../slideLayouts/slideLayout2.xml"/><Relationship Id="rId1" Type="http://schemas.openxmlformats.org/officeDocument/2006/relationships/video" Target="https://www.youtube.com/embed/PBZCfzbtUoY" TargetMode="External"/><Relationship Id="rId6" Type="http://schemas.openxmlformats.org/officeDocument/2006/relationships/image" Target="../media/image20.jpeg"/><Relationship Id="rId5" Type="http://schemas.openxmlformats.org/officeDocument/2006/relationships/hyperlink" Target="mailto:fkerblat@yahoo.com" TargetMode="External"/><Relationship Id="rId4" Type="http://schemas.openxmlformats.org/officeDocument/2006/relationships/hyperlink" Target="mailto:alex.held@csiro.au"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ceos.org/ourwork/other-ceos-activities/sustainable-development-goals/" TargetMode="External"/><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hyperlink" Target="http://unstats.un.org/sdgs/files/meetings/iaeg-sdgs-meeting-03/Provisional-Proposed-Tiers-for-SDG-Indicators-24-03-16.pdf"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hape 10"/>
          <p:cNvSpPr>
            <a:spLocks noGrp="1"/>
          </p:cNvSpPr>
          <p:nvPr>
            <p:ph type="title" idx="4294967295"/>
          </p:nvPr>
        </p:nvSpPr>
        <p:spPr>
          <a:xfrm>
            <a:off x="622789" y="2514600"/>
            <a:ext cx="8064011" cy="993131"/>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lvl1pPr algn="l">
              <a:defRPr sz="4200" b="1">
                <a:latin typeface="Droid Serif"/>
                <a:ea typeface="Droid Serif"/>
                <a:cs typeface="Droid Serif"/>
                <a:sym typeface="Droid Serif"/>
              </a:defRPr>
            </a:lvl1pPr>
          </a:lstStyle>
          <a:p>
            <a:pPr lvl="0">
              <a:defRPr sz="1800" b="0">
                <a:solidFill>
                  <a:srgbClr val="000000"/>
                </a:solidFill>
              </a:defRPr>
            </a:pPr>
            <a:r>
              <a:rPr lang="en-AU" sz="4200" b="1" dirty="0" smtClean="0">
                <a:solidFill>
                  <a:srgbClr val="FFFFFF"/>
                </a:solidFill>
                <a:latin typeface="+mj-lt"/>
              </a:rPr>
              <a:t>The UN SDGs approach and process</a:t>
            </a:r>
            <a:endParaRPr sz="4200" b="1" dirty="0">
              <a:solidFill>
                <a:srgbClr val="FFFFFF"/>
              </a:solidFill>
              <a:latin typeface="+mj-lt"/>
            </a:endParaRPr>
          </a:p>
        </p:txBody>
      </p:sp>
      <p:sp>
        <p:nvSpPr>
          <p:cNvPr id="11" name="Shape 11"/>
          <p:cNvSpPr/>
          <p:nvPr/>
        </p:nvSpPr>
        <p:spPr>
          <a:xfrm>
            <a:off x="622789" y="4011611"/>
            <a:ext cx="4810858" cy="2541589"/>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p>
            <a:pPr lvl="0" defTabSz="914400">
              <a:lnSpc>
                <a:spcPct val="150000"/>
              </a:lnSpc>
              <a:defRPr>
                <a:solidFill>
                  <a:srgbClr val="000000"/>
                </a:solidFill>
              </a:defRPr>
            </a:pPr>
            <a:r>
              <a:rPr lang="en-AU" dirty="0">
                <a:solidFill>
                  <a:srgbClr val="FFFFFF"/>
                </a:solidFill>
                <a:ea typeface="Arial Bold"/>
                <a:cs typeface="Arial Bold"/>
                <a:sym typeface="Arial Bold"/>
              </a:rPr>
              <a:t>Alex Held, </a:t>
            </a:r>
            <a:r>
              <a:rPr lang="en-AU" dirty="0" smtClean="0">
                <a:solidFill>
                  <a:srgbClr val="FFFFFF"/>
                </a:solidFill>
                <a:ea typeface="Arial Bold"/>
                <a:cs typeface="Arial Bold"/>
                <a:sym typeface="Arial Bold"/>
              </a:rPr>
              <a:t>CSIRO &amp; CEOS Chair Rep.</a:t>
            </a:r>
          </a:p>
          <a:p>
            <a:pPr lvl="0" defTabSz="914400">
              <a:lnSpc>
                <a:spcPct val="150000"/>
              </a:lnSpc>
              <a:defRPr>
                <a:solidFill>
                  <a:srgbClr val="000000"/>
                </a:solidFill>
              </a:defRPr>
            </a:pPr>
            <a:r>
              <a:rPr lang="en-AU" dirty="0" smtClean="0">
                <a:solidFill>
                  <a:srgbClr val="FFFFFF"/>
                </a:solidFill>
                <a:ea typeface="Arial Bold"/>
                <a:cs typeface="Arial Bold"/>
                <a:sym typeface="Arial Bold"/>
              </a:rPr>
              <a:t>(</a:t>
            </a:r>
            <a:r>
              <a:rPr lang="en-AU" sz="1400" dirty="0" smtClean="0">
                <a:solidFill>
                  <a:srgbClr val="FFFFFF"/>
                </a:solidFill>
                <a:ea typeface="Arial Bold"/>
                <a:cs typeface="Arial Bold"/>
                <a:sym typeface="Arial Bold"/>
              </a:rPr>
              <a:t>w. MJ Bourassa, F. </a:t>
            </a:r>
            <a:r>
              <a:rPr lang="en-AU" sz="1400" dirty="0" err="1" smtClean="0">
                <a:solidFill>
                  <a:srgbClr val="FFFFFF"/>
                </a:solidFill>
                <a:ea typeface="Arial Bold"/>
                <a:cs typeface="Arial Bold"/>
                <a:sym typeface="Arial Bold"/>
              </a:rPr>
              <a:t>Kerblat</a:t>
            </a:r>
            <a:r>
              <a:rPr lang="en-AU" sz="1400" dirty="0" smtClean="0">
                <a:solidFill>
                  <a:srgbClr val="FFFFFF"/>
                </a:solidFill>
                <a:ea typeface="Arial Bold"/>
                <a:cs typeface="Arial Bold"/>
                <a:sym typeface="Arial Bold"/>
              </a:rPr>
              <a:t>, K. </a:t>
            </a:r>
            <a:r>
              <a:rPr lang="en-AU" sz="1400" smtClean="0">
                <a:solidFill>
                  <a:srgbClr val="FFFFFF"/>
                </a:solidFill>
                <a:ea typeface="Arial Bold"/>
                <a:cs typeface="Arial Bold"/>
                <a:sym typeface="Arial Bold"/>
              </a:rPr>
              <a:t>Holloway</a:t>
            </a:r>
            <a:r>
              <a:rPr lang="en-AU" smtClean="0">
                <a:solidFill>
                  <a:srgbClr val="FFFFFF"/>
                </a:solidFill>
                <a:ea typeface="Arial Bold"/>
                <a:cs typeface="Arial Bold"/>
                <a:sym typeface="Arial Bold"/>
              </a:rPr>
              <a:t>)</a:t>
            </a:r>
            <a:endParaRPr lang="en-AU" dirty="0">
              <a:solidFill>
                <a:srgbClr val="FFFFFF"/>
              </a:solidFill>
              <a:ea typeface="Arial Bold"/>
              <a:cs typeface="Arial Bold"/>
              <a:sym typeface="Arial Bold"/>
            </a:endParaRPr>
          </a:p>
          <a:p>
            <a:pPr lvl="0" defTabSz="914400">
              <a:lnSpc>
                <a:spcPct val="150000"/>
              </a:lnSpc>
              <a:defRPr>
                <a:solidFill>
                  <a:srgbClr val="000000"/>
                </a:solidFill>
              </a:defRPr>
            </a:pPr>
            <a:r>
              <a:rPr lang="en-AU" dirty="0">
                <a:solidFill>
                  <a:srgbClr val="FFFFFF"/>
                </a:solidFill>
                <a:ea typeface="Arial Bold"/>
                <a:cs typeface="Arial Bold"/>
                <a:sym typeface="Arial Bold"/>
              </a:rPr>
              <a:t>SIT Tech Workshop 2016 Agenda Item </a:t>
            </a:r>
            <a:r>
              <a:rPr lang="en-AU" dirty="0" smtClean="0">
                <a:solidFill>
                  <a:srgbClr val="FFFFFF"/>
                </a:solidFill>
                <a:ea typeface="Arial Bold"/>
                <a:cs typeface="Arial Bold"/>
                <a:sym typeface="Arial Bold"/>
              </a:rPr>
              <a:t>#20</a:t>
            </a:r>
            <a:endParaRPr lang="en-AU" dirty="0">
              <a:solidFill>
                <a:srgbClr val="FFFFFF"/>
              </a:solidFill>
              <a:ea typeface="Arial Bold"/>
              <a:cs typeface="Arial Bold"/>
              <a:sym typeface="Arial Bold"/>
            </a:endParaRPr>
          </a:p>
          <a:p>
            <a:pPr lvl="0" defTabSz="914400">
              <a:lnSpc>
                <a:spcPct val="150000"/>
              </a:lnSpc>
              <a:defRPr>
                <a:solidFill>
                  <a:srgbClr val="000000"/>
                </a:solidFill>
              </a:defRPr>
            </a:pPr>
            <a:endParaRPr lang="en-AU" dirty="0">
              <a:solidFill>
                <a:srgbClr val="FFFFFF"/>
              </a:solidFill>
              <a:ea typeface="Arial Bold"/>
              <a:cs typeface="Arial Bold"/>
              <a:sym typeface="Arial Bold"/>
            </a:endParaRPr>
          </a:p>
          <a:p>
            <a:pPr lvl="0" defTabSz="914400">
              <a:lnSpc>
                <a:spcPct val="150000"/>
              </a:lnSpc>
              <a:defRPr>
                <a:solidFill>
                  <a:srgbClr val="000000"/>
                </a:solidFill>
              </a:defRPr>
            </a:pPr>
            <a:r>
              <a:rPr lang="en-AU" dirty="0">
                <a:solidFill>
                  <a:srgbClr val="FFFFFF"/>
                </a:solidFill>
                <a:ea typeface="Arial Bold"/>
                <a:cs typeface="Arial Bold"/>
                <a:sym typeface="Arial Bold"/>
              </a:rPr>
              <a:t>Oxford, UK</a:t>
            </a:r>
          </a:p>
          <a:p>
            <a:pPr lvl="0" defTabSz="914400">
              <a:lnSpc>
                <a:spcPct val="150000"/>
              </a:lnSpc>
              <a:defRPr>
                <a:solidFill>
                  <a:srgbClr val="000000"/>
                </a:solidFill>
              </a:defRPr>
            </a:pPr>
            <a:r>
              <a:rPr lang="en-AU" dirty="0">
                <a:solidFill>
                  <a:srgbClr val="FFFFFF"/>
                </a:solidFill>
                <a:ea typeface="Arial Bold"/>
                <a:cs typeface="Arial Bold"/>
                <a:sym typeface="Arial Bold"/>
              </a:rPr>
              <a:t>14</a:t>
            </a:r>
            <a:r>
              <a:rPr lang="en-AU" baseline="30000" dirty="0">
                <a:solidFill>
                  <a:srgbClr val="FFFFFF"/>
                </a:solidFill>
                <a:ea typeface="Arial Bold"/>
                <a:cs typeface="Arial Bold"/>
                <a:sym typeface="Arial Bold"/>
              </a:rPr>
              <a:t>th</a:t>
            </a:r>
            <a:r>
              <a:rPr lang="en-AU" dirty="0">
                <a:solidFill>
                  <a:srgbClr val="FFFFFF"/>
                </a:solidFill>
                <a:ea typeface="Arial Bold"/>
                <a:cs typeface="Arial Bold"/>
                <a:sym typeface="Arial Bold"/>
              </a:rPr>
              <a:t>-15</a:t>
            </a:r>
            <a:r>
              <a:rPr lang="en-AU" baseline="30000" dirty="0">
                <a:solidFill>
                  <a:srgbClr val="FFFFFF"/>
                </a:solidFill>
                <a:ea typeface="Arial Bold"/>
                <a:cs typeface="Arial Bold"/>
                <a:sym typeface="Arial Bold"/>
              </a:rPr>
              <a:t>th</a:t>
            </a:r>
            <a:r>
              <a:rPr lang="en-AU" dirty="0">
                <a:solidFill>
                  <a:srgbClr val="FFFFFF"/>
                </a:solidFill>
                <a:ea typeface="Arial Bold"/>
                <a:cs typeface="Arial Bold"/>
                <a:sym typeface="Arial Bold"/>
              </a:rPr>
              <a:t> September 2016</a:t>
            </a:r>
          </a:p>
        </p:txBody>
      </p:sp>
      <p:pic>
        <p:nvPicPr>
          <p:cNvPr id="12" name="ceos_logo.png"/>
          <p:cNvPicPr/>
          <p:nvPr/>
        </p:nvPicPr>
        <p:blipFill>
          <a:blip r:embed="rId2" cstate="screen">
            <a:extLst>
              <a:ext uri="{28A0092B-C50C-407E-A947-70E740481C1C}">
                <a14:useLocalDpi xmlns:a14="http://schemas.microsoft.com/office/drawing/2010/main"/>
              </a:ext>
            </a:extLst>
          </a:blip>
          <a:stretch>
            <a:fillRect/>
          </a:stretch>
        </p:blipFill>
        <p:spPr>
          <a:xfrm>
            <a:off x="622789" y="1217405"/>
            <a:ext cx="2507906" cy="993132"/>
          </a:xfrm>
          <a:prstGeom prst="rect">
            <a:avLst/>
          </a:prstGeom>
          <a:ln w="12700">
            <a:miter lim="400000"/>
          </a:ln>
        </p:spPr>
      </p:pic>
      <p:sp>
        <p:nvSpPr>
          <p:cNvPr id="5" name="Shape 10"/>
          <p:cNvSpPr txBox="1">
            <a:spLocks/>
          </p:cNvSpPr>
          <p:nvPr/>
        </p:nvSpPr>
        <p:spPr>
          <a:xfrm>
            <a:off x="622789" y="2246634"/>
            <a:ext cx="2806211" cy="210183"/>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lvl1pPr algn="l">
              <a:defRPr sz="4200" b="1">
                <a:solidFill>
                  <a:srgbClr val="FFFFFF"/>
                </a:solidFill>
                <a:latin typeface="Droid Serif"/>
                <a:ea typeface="Droid Serif"/>
                <a:cs typeface="Droid Serif"/>
                <a:sym typeface="Droid Serif"/>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a:lstStyle>
          <a:p>
            <a:pPr defTabSz="914400">
              <a:defRPr sz="1800" b="0">
                <a:solidFill>
                  <a:srgbClr val="000000"/>
                </a:solidFill>
              </a:defRPr>
            </a:pPr>
            <a:r>
              <a:rPr lang="en-US" sz="1050" dirty="0" smtClean="0">
                <a:solidFill>
                  <a:schemeClr val="bg1">
                    <a:lumMod val="20000"/>
                    <a:lumOff val="80000"/>
                  </a:schemeClr>
                </a:solidFill>
                <a:latin typeface="+mj-lt"/>
              </a:rPr>
              <a:t>Committee on Earth Observation Satellites</a:t>
            </a:r>
            <a:endParaRPr lang="en-US" sz="1050" dirty="0">
              <a:solidFill>
                <a:schemeClr val="bg1">
                  <a:lumMod val="20000"/>
                  <a:lumOff val="80000"/>
                </a:schemeClr>
              </a:solidFill>
              <a:latin typeface="+mj-lt"/>
            </a:endParaRPr>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2"/>
          </p:nvPr>
        </p:nvSpPr>
        <p:spPr/>
        <p:txBody>
          <a:bodyPr/>
          <a:lstStyle/>
          <a:p>
            <a:pPr lvl="0"/>
            <a:fld id="{86CB4B4D-7CA3-9044-876B-883B54F8677D}" type="slidenum">
              <a:rPr lang="uk-UA" smtClean="0"/>
              <a:t>10</a:t>
            </a:fld>
            <a:endParaRPr lang="uk-UA"/>
          </a:p>
        </p:txBody>
      </p:sp>
      <p:sp>
        <p:nvSpPr>
          <p:cNvPr id="4" name="Content Placeholder 3"/>
          <p:cNvSpPr>
            <a:spLocks noGrp="1"/>
          </p:cNvSpPr>
          <p:nvPr>
            <p:ph sz="quarter" idx="11"/>
          </p:nvPr>
        </p:nvSpPr>
        <p:spPr>
          <a:xfrm>
            <a:off x="2057400" y="304800"/>
            <a:ext cx="4953000" cy="533400"/>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smtClean="0"/>
              <a:t>Mexican Space Agency (AEM)</a:t>
            </a:r>
            <a:endParaRPr lang="en-US" dirty="0"/>
          </a:p>
        </p:txBody>
      </p:sp>
      <p:sp>
        <p:nvSpPr>
          <p:cNvPr id="8" name="Content Placeholder 1"/>
          <p:cNvSpPr txBox="1">
            <a:spLocks/>
          </p:cNvSpPr>
          <p:nvPr/>
        </p:nvSpPr>
        <p:spPr>
          <a:xfrm>
            <a:off x="1600200" y="3581400"/>
            <a:ext cx="7772400" cy="1295400"/>
          </a:xfrm>
          <a:prstGeom prst="rect">
            <a:avLst/>
          </a:prstGeom>
        </p:spPr>
        <p:txBody>
          <a:bodyPr/>
          <a:lstStyle>
            <a:lvl1pPr marL="342900" indent="-342900">
              <a:spcBef>
                <a:spcPts val="500"/>
              </a:spcBef>
              <a:buSzPct val="100000"/>
              <a:buFont typeface="Arial"/>
              <a:buChar char="•"/>
              <a:defRPr sz="2000">
                <a:solidFill>
                  <a:srgbClr val="002569"/>
                </a:solidFill>
                <a:latin typeface="+mj-lt"/>
                <a:ea typeface="Arial Bold"/>
                <a:cs typeface="Arial" panose="020B0604020202020204" pitchFamily="34" charset="0"/>
                <a:sym typeface="Arial Bold"/>
              </a:defRPr>
            </a:lvl1pPr>
            <a:lvl2pPr marL="768927" indent="-311727">
              <a:spcBef>
                <a:spcPts val="500"/>
              </a:spcBef>
              <a:buSzPct val="100000"/>
              <a:buFont typeface="Courier New" panose="02070309020205020404" pitchFamily="49" charset="0"/>
              <a:buChar char="o"/>
              <a:defRPr sz="2000">
                <a:solidFill>
                  <a:srgbClr val="002569"/>
                </a:solidFill>
                <a:latin typeface="+mj-lt"/>
                <a:ea typeface="Arial Bold"/>
                <a:cs typeface="Arial" panose="020B0604020202020204" pitchFamily="34" charset="0"/>
                <a:sym typeface="Arial Bold"/>
              </a:defRPr>
            </a:lvl2pPr>
            <a:lvl3pPr marL="1188719" indent="-274319">
              <a:spcBef>
                <a:spcPts val="500"/>
              </a:spcBef>
              <a:buSzPct val="100000"/>
              <a:buFont typeface="Wingdings" panose="05000000000000000000" pitchFamily="2" charset="2"/>
              <a:buChar char="§"/>
              <a:defRPr sz="2000">
                <a:solidFill>
                  <a:srgbClr val="002569"/>
                </a:solidFill>
                <a:latin typeface="+mj-lt"/>
                <a:ea typeface="Arial Bold"/>
                <a:cs typeface="Arial" panose="020B0604020202020204" pitchFamily="34" charset="0"/>
                <a:sym typeface="Arial Bold"/>
              </a:defRPr>
            </a:lvl3pPr>
            <a:lvl4pPr marL="1676400" indent="-304800">
              <a:spcBef>
                <a:spcPts val="500"/>
              </a:spcBef>
              <a:buSzPct val="100000"/>
              <a:buFont typeface="Arial"/>
              <a:buChar char="▪"/>
              <a:defRPr sz="2000">
                <a:solidFill>
                  <a:srgbClr val="002569"/>
                </a:solidFill>
                <a:latin typeface="+mj-lt"/>
                <a:ea typeface="Arial Bold"/>
                <a:cs typeface="Arial" panose="020B0604020202020204" pitchFamily="34" charset="0"/>
                <a:sym typeface="Arial Bold"/>
              </a:defRPr>
            </a:lvl4pPr>
            <a:lvl5pPr marL="2171700" indent="-342900">
              <a:spcBef>
                <a:spcPts val="500"/>
              </a:spcBef>
              <a:buSzPct val="100000"/>
              <a:buFont typeface="Arial"/>
              <a:buChar char="•"/>
              <a:defRPr sz="2000">
                <a:solidFill>
                  <a:srgbClr val="002569"/>
                </a:solidFill>
                <a:latin typeface="+mj-lt"/>
                <a:ea typeface="Arial Bold"/>
                <a:cs typeface="Arial" panose="020B0604020202020204" pitchFamily="34" charset="0"/>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a:lstStyle>
          <a:p>
            <a:pPr marL="0" indent="0">
              <a:buNone/>
            </a:pPr>
            <a:r>
              <a:rPr lang="en-US" dirty="0" smtClean="0"/>
              <a:t>Target 15</a:t>
            </a:r>
            <a:r>
              <a:rPr lang="en-US" dirty="0"/>
              <a:t>.3: </a:t>
            </a:r>
            <a:r>
              <a:rPr lang="en-US" dirty="0" smtClean="0"/>
              <a:t>Combat Desertification</a:t>
            </a:r>
            <a:r>
              <a:rPr lang="en-US" dirty="0"/>
              <a:t>, R</a:t>
            </a:r>
            <a:r>
              <a:rPr lang="en-US" dirty="0" smtClean="0"/>
              <a:t>estore Degraded Land</a:t>
            </a:r>
          </a:p>
          <a:p>
            <a:pPr marL="0" indent="0">
              <a:buNone/>
            </a:pPr>
            <a:r>
              <a:rPr lang="en-US" dirty="0" smtClean="0"/>
              <a:t>Indicator 15.3.1</a:t>
            </a:r>
            <a:r>
              <a:rPr lang="en-US" dirty="0"/>
              <a:t>: Proportion of Land that is Degraded Over Total Land Area</a:t>
            </a:r>
            <a:endParaRPr lang="en-US" sz="1600" dirty="0" smtClean="0"/>
          </a:p>
          <a:p>
            <a:endParaRPr lang="en-US" dirty="0" smtClean="0"/>
          </a:p>
          <a:p>
            <a:endParaRPr lang="en-US" dirty="0"/>
          </a:p>
        </p:txBody>
      </p:sp>
      <p:pic>
        <p:nvPicPr>
          <p:cNvPr id="9" name="Picture 8"/>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28600" y="1447800"/>
            <a:ext cx="1386840" cy="1317498"/>
          </a:xfrm>
          <a:prstGeom prst="rect">
            <a:avLst/>
          </a:prstGeom>
        </p:spPr>
      </p:pic>
      <p:sp>
        <p:nvSpPr>
          <p:cNvPr id="10" name="Content Placeholder 1"/>
          <p:cNvSpPr txBox="1">
            <a:spLocks/>
          </p:cNvSpPr>
          <p:nvPr/>
        </p:nvSpPr>
        <p:spPr>
          <a:xfrm>
            <a:off x="1600200" y="1600200"/>
            <a:ext cx="7772400" cy="1295400"/>
          </a:xfrm>
          <a:prstGeom prst="rect">
            <a:avLst/>
          </a:prstGeom>
        </p:spPr>
        <p:txBody>
          <a:bodyPr/>
          <a:lstStyle>
            <a:lvl1pPr marL="342900" indent="-342900">
              <a:spcBef>
                <a:spcPts val="500"/>
              </a:spcBef>
              <a:buSzPct val="100000"/>
              <a:buFont typeface="Arial"/>
              <a:buChar char="•"/>
              <a:defRPr sz="2000">
                <a:solidFill>
                  <a:srgbClr val="002569"/>
                </a:solidFill>
                <a:latin typeface="+mj-lt"/>
                <a:ea typeface="Arial Bold"/>
                <a:cs typeface="Arial" panose="020B0604020202020204" pitchFamily="34" charset="0"/>
                <a:sym typeface="Arial Bold"/>
              </a:defRPr>
            </a:lvl1pPr>
            <a:lvl2pPr marL="768927" indent="-311727">
              <a:spcBef>
                <a:spcPts val="500"/>
              </a:spcBef>
              <a:buSzPct val="100000"/>
              <a:buFont typeface="Courier New" panose="02070309020205020404" pitchFamily="49" charset="0"/>
              <a:buChar char="o"/>
              <a:defRPr sz="2000">
                <a:solidFill>
                  <a:srgbClr val="002569"/>
                </a:solidFill>
                <a:latin typeface="+mj-lt"/>
                <a:ea typeface="Arial Bold"/>
                <a:cs typeface="Arial" panose="020B0604020202020204" pitchFamily="34" charset="0"/>
                <a:sym typeface="Arial Bold"/>
              </a:defRPr>
            </a:lvl2pPr>
            <a:lvl3pPr marL="1188719" indent="-274319">
              <a:spcBef>
                <a:spcPts val="500"/>
              </a:spcBef>
              <a:buSzPct val="100000"/>
              <a:buFont typeface="Wingdings" panose="05000000000000000000" pitchFamily="2" charset="2"/>
              <a:buChar char="§"/>
              <a:defRPr sz="2000">
                <a:solidFill>
                  <a:srgbClr val="002569"/>
                </a:solidFill>
                <a:latin typeface="+mj-lt"/>
                <a:ea typeface="Arial Bold"/>
                <a:cs typeface="Arial" panose="020B0604020202020204" pitchFamily="34" charset="0"/>
                <a:sym typeface="Arial Bold"/>
              </a:defRPr>
            </a:lvl3pPr>
            <a:lvl4pPr marL="1676400" indent="-304800">
              <a:spcBef>
                <a:spcPts val="500"/>
              </a:spcBef>
              <a:buSzPct val="100000"/>
              <a:buFont typeface="Arial"/>
              <a:buChar char="▪"/>
              <a:defRPr sz="2000">
                <a:solidFill>
                  <a:srgbClr val="002569"/>
                </a:solidFill>
                <a:latin typeface="+mj-lt"/>
                <a:ea typeface="Arial Bold"/>
                <a:cs typeface="Arial" panose="020B0604020202020204" pitchFamily="34" charset="0"/>
                <a:sym typeface="Arial Bold"/>
              </a:defRPr>
            </a:lvl4pPr>
            <a:lvl5pPr marL="2171700" indent="-342900">
              <a:spcBef>
                <a:spcPts val="500"/>
              </a:spcBef>
              <a:buSzPct val="100000"/>
              <a:buFont typeface="Arial"/>
              <a:buChar char="•"/>
              <a:defRPr sz="2000">
                <a:solidFill>
                  <a:srgbClr val="002569"/>
                </a:solidFill>
                <a:latin typeface="+mj-lt"/>
                <a:ea typeface="Arial Bold"/>
                <a:cs typeface="Arial" panose="020B0604020202020204" pitchFamily="34" charset="0"/>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a:lstStyle>
          <a:p>
            <a:pPr marL="0" indent="0">
              <a:buNone/>
            </a:pPr>
            <a:r>
              <a:rPr lang="en-US" dirty="0" smtClean="0"/>
              <a:t>Target 2.4: Sustainable Food Production/Agriculture</a:t>
            </a:r>
          </a:p>
          <a:p>
            <a:pPr marL="0" indent="0">
              <a:buNone/>
            </a:pPr>
            <a:r>
              <a:rPr lang="en-US" dirty="0" smtClean="0"/>
              <a:t>Indicator 2.4.1</a:t>
            </a:r>
            <a:r>
              <a:rPr lang="en-US" dirty="0"/>
              <a:t>: </a:t>
            </a:r>
            <a:r>
              <a:rPr lang="en-US" dirty="0" smtClean="0"/>
              <a:t>Proportion </a:t>
            </a:r>
            <a:r>
              <a:rPr lang="en-US" dirty="0"/>
              <a:t>of </a:t>
            </a:r>
            <a:r>
              <a:rPr lang="en-US" dirty="0" smtClean="0"/>
              <a:t>Agricultural Area Under Productive &amp; Sustainable Agriculture</a:t>
            </a:r>
          </a:p>
          <a:p>
            <a:endParaRPr lang="en-US" dirty="0"/>
          </a:p>
        </p:txBody>
      </p:sp>
      <p:pic>
        <p:nvPicPr>
          <p:cNvPr id="11" name="Picture 10"/>
          <p:cNvPicPr>
            <a:picLocks noChangeAspect="1"/>
          </p:cNvPicPr>
          <p:nvPr/>
        </p:nvPicPr>
        <p:blipFill rotWithShape="1">
          <a:blip r:embed="rId4" cstate="screen">
            <a:extLst>
              <a:ext uri="{28A0092B-C50C-407E-A947-70E740481C1C}">
                <a14:useLocalDpi xmlns:a14="http://schemas.microsoft.com/office/drawing/2010/main"/>
              </a:ext>
            </a:extLst>
          </a:blip>
          <a:srcRect b="5882"/>
          <a:stretch/>
        </p:blipFill>
        <p:spPr>
          <a:xfrm>
            <a:off x="228600" y="3451546"/>
            <a:ext cx="1344706" cy="1443183"/>
          </a:xfrm>
          <a:prstGeom prst="rect">
            <a:avLst/>
          </a:prstGeom>
        </p:spPr>
      </p:pic>
    </p:spTree>
    <p:extLst>
      <p:ext uri="{BB962C8B-B14F-4D97-AF65-F5344CB8AC3E}">
        <p14:creationId xmlns:p14="http://schemas.microsoft.com/office/powerpoint/2010/main" val="3942421823"/>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2"/>
          </p:nvPr>
        </p:nvSpPr>
        <p:spPr/>
        <p:txBody>
          <a:bodyPr/>
          <a:lstStyle/>
          <a:p>
            <a:pPr lvl="0"/>
            <a:fld id="{86CB4B4D-7CA3-9044-876B-883B54F8677D}" type="slidenum">
              <a:rPr lang="uk-UA" smtClean="0"/>
              <a:t>11</a:t>
            </a:fld>
            <a:endParaRPr lang="uk-UA"/>
          </a:p>
        </p:txBody>
      </p:sp>
      <p:sp>
        <p:nvSpPr>
          <p:cNvPr id="4" name="Content Placeholder 3"/>
          <p:cNvSpPr>
            <a:spLocks noGrp="1"/>
          </p:cNvSpPr>
          <p:nvPr>
            <p:ph sz="quarter" idx="11"/>
          </p:nvPr>
        </p:nvSpPr>
        <p:spPr>
          <a:xfrm>
            <a:off x="2057400" y="152400"/>
            <a:ext cx="4953000" cy="533400"/>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smtClean="0"/>
              <a:t>Japanese Aerospace Exploration Agency (JAXA)</a:t>
            </a:r>
            <a:endParaRPr lang="en-US" dirty="0"/>
          </a:p>
        </p:txBody>
      </p:sp>
      <p:pic>
        <p:nvPicPr>
          <p:cNvPr id="6" name="Picture 5"/>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52400" y="2590800"/>
            <a:ext cx="1219200" cy="1235456"/>
          </a:xfrm>
          <a:prstGeom prst="rect">
            <a:avLst/>
          </a:prstGeom>
        </p:spPr>
      </p:pic>
      <p:sp>
        <p:nvSpPr>
          <p:cNvPr id="7" name="Content Placeholder 1"/>
          <p:cNvSpPr txBox="1">
            <a:spLocks/>
          </p:cNvSpPr>
          <p:nvPr/>
        </p:nvSpPr>
        <p:spPr>
          <a:xfrm>
            <a:off x="1371600" y="2667000"/>
            <a:ext cx="7772400" cy="1066800"/>
          </a:xfrm>
          <a:prstGeom prst="rect">
            <a:avLst/>
          </a:prstGeom>
        </p:spPr>
        <p:txBody>
          <a:bodyPr/>
          <a:lstStyle>
            <a:lvl1pPr marL="342900" indent="-342900">
              <a:spcBef>
                <a:spcPts val="500"/>
              </a:spcBef>
              <a:buSzPct val="100000"/>
              <a:buFont typeface="Arial"/>
              <a:buChar char="•"/>
              <a:defRPr sz="2000">
                <a:solidFill>
                  <a:srgbClr val="002569"/>
                </a:solidFill>
                <a:latin typeface="+mj-lt"/>
                <a:ea typeface="Arial Bold"/>
                <a:cs typeface="Arial" panose="020B0604020202020204" pitchFamily="34" charset="0"/>
                <a:sym typeface="Arial Bold"/>
              </a:defRPr>
            </a:lvl1pPr>
            <a:lvl2pPr marL="768927" indent="-311727">
              <a:spcBef>
                <a:spcPts val="500"/>
              </a:spcBef>
              <a:buSzPct val="100000"/>
              <a:buFont typeface="Courier New" panose="02070309020205020404" pitchFamily="49" charset="0"/>
              <a:buChar char="o"/>
              <a:defRPr sz="2000">
                <a:solidFill>
                  <a:srgbClr val="002569"/>
                </a:solidFill>
                <a:latin typeface="+mj-lt"/>
                <a:ea typeface="Arial Bold"/>
                <a:cs typeface="Arial" panose="020B0604020202020204" pitchFamily="34" charset="0"/>
                <a:sym typeface="Arial Bold"/>
              </a:defRPr>
            </a:lvl2pPr>
            <a:lvl3pPr marL="1188719" indent="-274319">
              <a:spcBef>
                <a:spcPts val="500"/>
              </a:spcBef>
              <a:buSzPct val="100000"/>
              <a:buFont typeface="Wingdings" panose="05000000000000000000" pitchFamily="2" charset="2"/>
              <a:buChar char="§"/>
              <a:defRPr sz="2000">
                <a:solidFill>
                  <a:srgbClr val="002569"/>
                </a:solidFill>
                <a:latin typeface="+mj-lt"/>
                <a:ea typeface="Arial Bold"/>
                <a:cs typeface="Arial" panose="020B0604020202020204" pitchFamily="34" charset="0"/>
                <a:sym typeface="Arial Bold"/>
              </a:defRPr>
            </a:lvl3pPr>
            <a:lvl4pPr marL="1676400" indent="-304800">
              <a:spcBef>
                <a:spcPts val="500"/>
              </a:spcBef>
              <a:buSzPct val="100000"/>
              <a:buFont typeface="Arial"/>
              <a:buChar char="▪"/>
              <a:defRPr sz="2000">
                <a:solidFill>
                  <a:srgbClr val="002569"/>
                </a:solidFill>
                <a:latin typeface="+mj-lt"/>
                <a:ea typeface="Arial Bold"/>
                <a:cs typeface="Arial" panose="020B0604020202020204" pitchFamily="34" charset="0"/>
                <a:sym typeface="Arial Bold"/>
              </a:defRPr>
            </a:lvl4pPr>
            <a:lvl5pPr marL="2171700" indent="-342900">
              <a:spcBef>
                <a:spcPts val="500"/>
              </a:spcBef>
              <a:buSzPct val="100000"/>
              <a:buFont typeface="Arial"/>
              <a:buChar char="•"/>
              <a:defRPr sz="2000">
                <a:solidFill>
                  <a:srgbClr val="002569"/>
                </a:solidFill>
                <a:latin typeface="+mj-lt"/>
                <a:ea typeface="Arial Bold"/>
                <a:cs typeface="Arial" panose="020B0604020202020204" pitchFamily="34" charset="0"/>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a:lstStyle>
          <a:p>
            <a:pPr marL="0" indent="0">
              <a:buFont typeface="Arial"/>
              <a:buNone/>
            </a:pPr>
            <a:r>
              <a:rPr lang="en-US" dirty="0" smtClean="0"/>
              <a:t>Target 6.6: Protect &amp; Restore Water-Related Ecosystems </a:t>
            </a:r>
            <a:endParaRPr lang="en-US" sz="1000" dirty="0" smtClean="0"/>
          </a:p>
          <a:p>
            <a:pPr marL="0" indent="0">
              <a:buFont typeface="Arial"/>
              <a:buNone/>
            </a:pPr>
            <a:r>
              <a:rPr lang="en-US" dirty="0" smtClean="0"/>
              <a:t>Indicator 6.6.1: Change in Extent of Water-Related Ecosystems over Time</a:t>
            </a:r>
            <a:endParaRPr lang="en-US" dirty="0"/>
          </a:p>
        </p:txBody>
      </p:sp>
      <p:sp>
        <p:nvSpPr>
          <p:cNvPr id="9" name="Content Placeholder 1"/>
          <p:cNvSpPr txBox="1">
            <a:spLocks/>
          </p:cNvSpPr>
          <p:nvPr/>
        </p:nvSpPr>
        <p:spPr>
          <a:xfrm>
            <a:off x="1371600" y="5257800"/>
            <a:ext cx="7772400" cy="1295400"/>
          </a:xfrm>
          <a:prstGeom prst="rect">
            <a:avLst/>
          </a:prstGeom>
        </p:spPr>
        <p:txBody>
          <a:bodyPr/>
          <a:lstStyle>
            <a:lvl1pPr marL="342900" indent="-342900">
              <a:spcBef>
                <a:spcPts val="500"/>
              </a:spcBef>
              <a:buSzPct val="100000"/>
              <a:buFont typeface="Arial"/>
              <a:buChar char="•"/>
              <a:defRPr sz="2000">
                <a:solidFill>
                  <a:srgbClr val="002569"/>
                </a:solidFill>
                <a:latin typeface="+mj-lt"/>
                <a:ea typeface="Arial Bold"/>
                <a:cs typeface="Arial" panose="020B0604020202020204" pitchFamily="34" charset="0"/>
                <a:sym typeface="Arial Bold"/>
              </a:defRPr>
            </a:lvl1pPr>
            <a:lvl2pPr marL="768927" indent="-311727">
              <a:spcBef>
                <a:spcPts val="500"/>
              </a:spcBef>
              <a:buSzPct val="100000"/>
              <a:buFont typeface="Courier New" panose="02070309020205020404" pitchFamily="49" charset="0"/>
              <a:buChar char="o"/>
              <a:defRPr sz="2000">
                <a:solidFill>
                  <a:srgbClr val="002569"/>
                </a:solidFill>
                <a:latin typeface="+mj-lt"/>
                <a:ea typeface="Arial Bold"/>
                <a:cs typeface="Arial" panose="020B0604020202020204" pitchFamily="34" charset="0"/>
                <a:sym typeface="Arial Bold"/>
              </a:defRPr>
            </a:lvl2pPr>
            <a:lvl3pPr marL="1188719" indent="-274319">
              <a:spcBef>
                <a:spcPts val="500"/>
              </a:spcBef>
              <a:buSzPct val="100000"/>
              <a:buFont typeface="Wingdings" panose="05000000000000000000" pitchFamily="2" charset="2"/>
              <a:buChar char="§"/>
              <a:defRPr sz="2000">
                <a:solidFill>
                  <a:srgbClr val="002569"/>
                </a:solidFill>
                <a:latin typeface="+mj-lt"/>
                <a:ea typeface="Arial Bold"/>
                <a:cs typeface="Arial" panose="020B0604020202020204" pitchFamily="34" charset="0"/>
                <a:sym typeface="Arial Bold"/>
              </a:defRPr>
            </a:lvl3pPr>
            <a:lvl4pPr marL="1676400" indent="-304800">
              <a:spcBef>
                <a:spcPts val="500"/>
              </a:spcBef>
              <a:buSzPct val="100000"/>
              <a:buFont typeface="Arial"/>
              <a:buChar char="▪"/>
              <a:defRPr sz="2000">
                <a:solidFill>
                  <a:srgbClr val="002569"/>
                </a:solidFill>
                <a:latin typeface="+mj-lt"/>
                <a:ea typeface="Arial Bold"/>
                <a:cs typeface="Arial" panose="020B0604020202020204" pitchFamily="34" charset="0"/>
                <a:sym typeface="Arial Bold"/>
              </a:defRPr>
            </a:lvl4pPr>
            <a:lvl5pPr marL="2171700" indent="-342900">
              <a:spcBef>
                <a:spcPts val="500"/>
              </a:spcBef>
              <a:buSzPct val="100000"/>
              <a:buFont typeface="Arial"/>
              <a:buChar char="•"/>
              <a:defRPr sz="2000">
                <a:solidFill>
                  <a:srgbClr val="002569"/>
                </a:solidFill>
                <a:latin typeface="+mj-lt"/>
                <a:ea typeface="Arial Bold"/>
                <a:cs typeface="Arial" panose="020B0604020202020204" pitchFamily="34" charset="0"/>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a:lstStyle>
          <a:p>
            <a:pPr marL="0" indent="0">
              <a:buNone/>
            </a:pPr>
            <a:r>
              <a:rPr lang="en-US" dirty="0" smtClean="0"/>
              <a:t>Target 15.1: </a:t>
            </a:r>
            <a:r>
              <a:rPr lang="en-US" dirty="0"/>
              <a:t>C</a:t>
            </a:r>
            <a:r>
              <a:rPr lang="en-US" dirty="0" smtClean="0"/>
              <a:t>onservation</a:t>
            </a:r>
            <a:r>
              <a:rPr lang="en-US" dirty="0"/>
              <a:t>, </a:t>
            </a:r>
            <a:r>
              <a:rPr lang="en-US" dirty="0" smtClean="0"/>
              <a:t>Restoration &amp; Sustainable </a:t>
            </a:r>
            <a:r>
              <a:rPr lang="en-US" dirty="0"/>
              <a:t>U</a:t>
            </a:r>
            <a:r>
              <a:rPr lang="en-US" dirty="0" smtClean="0"/>
              <a:t>se </a:t>
            </a:r>
            <a:r>
              <a:rPr lang="en-US" dirty="0"/>
              <a:t>of </a:t>
            </a:r>
            <a:r>
              <a:rPr lang="en-US" dirty="0" smtClean="0"/>
              <a:t>Terrestrial &amp; </a:t>
            </a:r>
            <a:r>
              <a:rPr lang="en-US" dirty="0"/>
              <a:t>I</a:t>
            </a:r>
            <a:r>
              <a:rPr lang="en-US" dirty="0" smtClean="0"/>
              <a:t>nland </a:t>
            </a:r>
            <a:r>
              <a:rPr lang="en-US" dirty="0"/>
              <a:t>F</a:t>
            </a:r>
            <a:r>
              <a:rPr lang="en-US" dirty="0" smtClean="0"/>
              <a:t>reshwater </a:t>
            </a:r>
            <a:r>
              <a:rPr lang="en-US" dirty="0"/>
              <a:t>E</a:t>
            </a:r>
            <a:r>
              <a:rPr lang="en-US" dirty="0" smtClean="0"/>
              <a:t>cosystems </a:t>
            </a:r>
          </a:p>
          <a:p>
            <a:pPr marL="0" indent="0">
              <a:buNone/>
            </a:pPr>
            <a:r>
              <a:rPr lang="en-US" dirty="0" smtClean="0"/>
              <a:t>Indicator 15.1.1</a:t>
            </a:r>
            <a:r>
              <a:rPr lang="en-US" dirty="0"/>
              <a:t>: </a:t>
            </a:r>
            <a:r>
              <a:rPr lang="en-US" dirty="0" smtClean="0"/>
              <a:t>Forest Area as Percentage of Total Land Area</a:t>
            </a:r>
            <a:endParaRPr lang="en-US" sz="1600" dirty="0" smtClean="0"/>
          </a:p>
          <a:p>
            <a:endParaRPr lang="en-US" dirty="0" smtClean="0"/>
          </a:p>
          <a:p>
            <a:endParaRPr lang="en-US" dirty="0"/>
          </a:p>
        </p:txBody>
      </p:sp>
      <p:pic>
        <p:nvPicPr>
          <p:cNvPr id="13" name="Picture 12"/>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52400" y="1295400"/>
            <a:ext cx="1300480" cy="1219200"/>
          </a:xfrm>
          <a:prstGeom prst="rect">
            <a:avLst/>
          </a:prstGeom>
        </p:spPr>
      </p:pic>
      <p:sp>
        <p:nvSpPr>
          <p:cNvPr id="14" name="Content Placeholder 1"/>
          <p:cNvSpPr txBox="1">
            <a:spLocks/>
          </p:cNvSpPr>
          <p:nvPr/>
        </p:nvSpPr>
        <p:spPr>
          <a:xfrm>
            <a:off x="1371600" y="1371600"/>
            <a:ext cx="7772400" cy="1066800"/>
          </a:xfrm>
          <a:prstGeom prst="rect">
            <a:avLst/>
          </a:prstGeom>
        </p:spPr>
        <p:txBody>
          <a:bodyPr/>
          <a:lstStyle>
            <a:lvl1pPr marL="342900" indent="-342900">
              <a:spcBef>
                <a:spcPts val="500"/>
              </a:spcBef>
              <a:buSzPct val="100000"/>
              <a:buFont typeface="Arial"/>
              <a:buChar char="•"/>
              <a:defRPr sz="2000">
                <a:solidFill>
                  <a:srgbClr val="002569"/>
                </a:solidFill>
                <a:latin typeface="+mj-lt"/>
                <a:ea typeface="Arial Bold"/>
                <a:cs typeface="Arial" panose="020B0604020202020204" pitchFamily="34" charset="0"/>
                <a:sym typeface="Arial Bold"/>
              </a:defRPr>
            </a:lvl1pPr>
            <a:lvl2pPr marL="768927" indent="-311727">
              <a:spcBef>
                <a:spcPts val="500"/>
              </a:spcBef>
              <a:buSzPct val="100000"/>
              <a:buFont typeface="Courier New" panose="02070309020205020404" pitchFamily="49" charset="0"/>
              <a:buChar char="o"/>
              <a:defRPr sz="2000">
                <a:solidFill>
                  <a:srgbClr val="002569"/>
                </a:solidFill>
                <a:latin typeface="+mj-lt"/>
                <a:ea typeface="Arial Bold"/>
                <a:cs typeface="Arial" panose="020B0604020202020204" pitchFamily="34" charset="0"/>
                <a:sym typeface="Arial Bold"/>
              </a:defRPr>
            </a:lvl2pPr>
            <a:lvl3pPr marL="1188719" indent="-274319">
              <a:spcBef>
                <a:spcPts val="500"/>
              </a:spcBef>
              <a:buSzPct val="100000"/>
              <a:buFont typeface="Wingdings" panose="05000000000000000000" pitchFamily="2" charset="2"/>
              <a:buChar char="§"/>
              <a:defRPr sz="2000">
                <a:solidFill>
                  <a:srgbClr val="002569"/>
                </a:solidFill>
                <a:latin typeface="+mj-lt"/>
                <a:ea typeface="Arial Bold"/>
                <a:cs typeface="Arial" panose="020B0604020202020204" pitchFamily="34" charset="0"/>
                <a:sym typeface="Arial Bold"/>
              </a:defRPr>
            </a:lvl3pPr>
            <a:lvl4pPr marL="1676400" indent="-304800">
              <a:spcBef>
                <a:spcPts val="500"/>
              </a:spcBef>
              <a:buSzPct val="100000"/>
              <a:buFont typeface="Arial"/>
              <a:buChar char="▪"/>
              <a:defRPr sz="2000">
                <a:solidFill>
                  <a:srgbClr val="002569"/>
                </a:solidFill>
                <a:latin typeface="+mj-lt"/>
                <a:ea typeface="Arial Bold"/>
                <a:cs typeface="Arial" panose="020B0604020202020204" pitchFamily="34" charset="0"/>
                <a:sym typeface="Arial Bold"/>
              </a:defRPr>
            </a:lvl4pPr>
            <a:lvl5pPr marL="2171700" indent="-342900">
              <a:spcBef>
                <a:spcPts val="500"/>
              </a:spcBef>
              <a:buSzPct val="100000"/>
              <a:buFont typeface="Arial"/>
              <a:buChar char="•"/>
              <a:defRPr sz="2000">
                <a:solidFill>
                  <a:srgbClr val="002569"/>
                </a:solidFill>
                <a:latin typeface="+mj-lt"/>
                <a:ea typeface="Arial Bold"/>
                <a:cs typeface="Arial" panose="020B0604020202020204" pitchFamily="34" charset="0"/>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a:lstStyle>
          <a:p>
            <a:pPr marL="0" indent="0">
              <a:buFont typeface="Arial"/>
              <a:buNone/>
            </a:pPr>
            <a:r>
              <a:rPr lang="en-US" dirty="0" smtClean="0"/>
              <a:t>Target 3.9: Reduce Death &amp; Illness from Pollution</a:t>
            </a:r>
            <a:endParaRPr lang="en-US" sz="1000" dirty="0" smtClean="0"/>
          </a:p>
          <a:p>
            <a:pPr marL="0" indent="0">
              <a:buNone/>
            </a:pPr>
            <a:r>
              <a:rPr lang="en-US" dirty="0" smtClean="0"/>
              <a:t>Indicator 3.9.1: </a:t>
            </a:r>
            <a:r>
              <a:rPr lang="en-US" dirty="0"/>
              <a:t>Mortality </a:t>
            </a:r>
            <a:r>
              <a:rPr lang="en-US" dirty="0" smtClean="0"/>
              <a:t>Rate </a:t>
            </a:r>
            <a:r>
              <a:rPr lang="en-US" dirty="0"/>
              <a:t>A</a:t>
            </a:r>
            <a:r>
              <a:rPr lang="en-US" dirty="0" smtClean="0"/>
              <a:t>ttributed </a:t>
            </a:r>
            <a:r>
              <a:rPr lang="en-US" dirty="0"/>
              <a:t>to </a:t>
            </a:r>
            <a:r>
              <a:rPr lang="en-US" dirty="0" smtClean="0"/>
              <a:t>Household &amp; </a:t>
            </a:r>
            <a:r>
              <a:rPr lang="en-US" dirty="0"/>
              <a:t>A</a:t>
            </a:r>
            <a:r>
              <a:rPr lang="en-US" dirty="0" smtClean="0"/>
              <a:t>mbient </a:t>
            </a:r>
            <a:r>
              <a:rPr lang="en-US" dirty="0"/>
              <a:t>A</a:t>
            </a:r>
            <a:r>
              <a:rPr lang="en-US" dirty="0" smtClean="0"/>
              <a:t>ir </a:t>
            </a:r>
            <a:r>
              <a:rPr lang="en-US" dirty="0"/>
              <a:t>P</a:t>
            </a:r>
            <a:r>
              <a:rPr lang="en-US" dirty="0" smtClean="0"/>
              <a:t>ollution </a:t>
            </a:r>
            <a:endParaRPr lang="en-US" dirty="0"/>
          </a:p>
        </p:txBody>
      </p:sp>
      <p:sp>
        <p:nvSpPr>
          <p:cNvPr id="15" name="Content Placeholder 1"/>
          <p:cNvSpPr>
            <a:spLocks noGrp="1"/>
          </p:cNvSpPr>
          <p:nvPr>
            <p:ph sz="quarter" idx="10"/>
          </p:nvPr>
        </p:nvSpPr>
        <p:spPr>
          <a:xfrm>
            <a:off x="1371600" y="3962400"/>
            <a:ext cx="7772400" cy="1524000"/>
          </a:xfrm>
        </p:spPr>
        <p:txBody>
          <a:bodyPr/>
          <a:lstStyle/>
          <a:p>
            <a:pPr marL="0" indent="0">
              <a:buNone/>
            </a:pPr>
            <a:r>
              <a:rPr lang="en-US" dirty="0" smtClean="0">
                <a:latin typeface="+mj-lt"/>
              </a:rPr>
              <a:t>Target </a:t>
            </a:r>
            <a:r>
              <a:rPr lang="en-US" dirty="0" smtClean="0"/>
              <a:t>11.6: Reduce Environmental Impact of Cities</a:t>
            </a:r>
          </a:p>
          <a:p>
            <a:pPr marL="0" indent="0">
              <a:buNone/>
            </a:pPr>
            <a:r>
              <a:rPr lang="en-US" dirty="0" smtClean="0"/>
              <a:t>Indicator 11.6.2: </a:t>
            </a:r>
            <a:r>
              <a:rPr lang="en-US" dirty="0"/>
              <a:t>Annual </a:t>
            </a:r>
            <a:r>
              <a:rPr lang="en-US" dirty="0" smtClean="0"/>
              <a:t>Mean </a:t>
            </a:r>
            <a:r>
              <a:rPr lang="en-US" dirty="0"/>
              <a:t>L</a:t>
            </a:r>
            <a:r>
              <a:rPr lang="en-US" dirty="0" smtClean="0"/>
              <a:t>evels </a:t>
            </a:r>
            <a:r>
              <a:rPr lang="en-US" dirty="0"/>
              <a:t>of </a:t>
            </a:r>
            <a:r>
              <a:rPr lang="en-US" dirty="0" smtClean="0"/>
              <a:t>Fine </a:t>
            </a:r>
            <a:r>
              <a:rPr lang="en-US" dirty="0"/>
              <a:t>P</a:t>
            </a:r>
            <a:r>
              <a:rPr lang="en-US" dirty="0" smtClean="0"/>
              <a:t>articulate </a:t>
            </a:r>
            <a:r>
              <a:rPr lang="en-US" dirty="0"/>
              <a:t>M</a:t>
            </a:r>
            <a:r>
              <a:rPr lang="en-US" dirty="0" smtClean="0"/>
              <a:t>atter in </a:t>
            </a:r>
            <a:r>
              <a:rPr lang="en-US" dirty="0"/>
              <a:t>C</a:t>
            </a:r>
            <a:r>
              <a:rPr lang="en-US" dirty="0" smtClean="0"/>
              <a:t>ities </a:t>
            </a:r>
            <a:endParaRPr lang="en-US" dirty="0">
              <a:latin typeface="+mj-lt"/>
            </a:endParaRPr>
          </a:p>
        </p:txBody>
      </p:sp>
      <p:pic>
        <p:nvPicPr>
          <p:cNvPr id="16" name="Picture 15"/>
          <p:cNvPicPr>
            <a:picLocks noChangeAspect="1"/>
          </p:cNvPicPr>
          <p:nvPr/>
        </p:nvPicPr>
        <p:blipFill rotWithShape="1">
          <a:blip r:embed="rId5" cstate="screen">
            <a:extLst>
              <a:ext uri="{28A0092B-C50C-407E-A947-70E740481C1C}">
                <a14:useLocalDpi xmlns:a14="http://schemas.microsoft.com/office/drawing/2010/main"/>
              </a:ext>
            </a:extLst>
          </a:blip>
          <a:srcRect t="5536" r="5882" b="5883"/>
          <a:stretch/>
        </p:blipFill>
        <p:spPr>
          <a:xfrm>
            <a:off x="152400" y="3886199"/>
            <a:ext cx="1219200" cy="1219201"/>
          </a:xfrm>
          <a:prstGeom prst="rect">
            <a:avLst/>
          </a:prstGeom>
        </p:spPr>
      </p:pic>
      <p:pic>
        <p:nvPicPr>
          <p:cNvPr id="12" name="Picture 11"/>
          <p:cNvPicPr>
            <a:picLocks noChangeAspect="1"/>
          </p:cNvPicPr>
          <p:nvPr/>
        </p:nvPicPr>
        <p:blipFill rotWithShape="1">
          <a:blip r:embed="rId6" cstate="screen">
            <a:extLst>
              <a:ext uri="{28A0092B-C50C-407E-A947-70E740481C1C}">
                <a14:useLocalDpi xmlns:a14="http://schemas.microsoft.com/office/drawing/2010/main"/>
              </a:ext>
            </a:extLst>
          </a:blip>
          <a:srcRect b="5882"/>
          <a:stretch/>
        </p:blipFill>
        <p:spPr>
          <a:xfrm>
            <a:off x="152400" y="5181599"/>
            <a:ext cx="1219200" cy="1308486"/>
          </a:xfrm>
          <a:prstGeom prst="rect">
            <a:avLst/>
          </a:prstGeom>
        </p:spPr>
      </p:pic>
    </p:spTree>
    <p:extLst>
      <p:ext uri="{BB962C8B-B14F-4D97-AF65-F5344CB8AC3E}">
        <p14:creationId xmlns:p14="http://schemas.microsoft.com/office/powerpoint/2010/main" val="2308919198"/>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143000"/>
            <a:ext cx="9144000" cy="5029200"/>
          </a:xfrm>
          <a:prstGeom prst="rect">
            <a:avLst/>
          </a:prstGeom>
          <a:solidFill>
            <a:schemeClr val="accent1">
              <a:lumMod val="20000"/>
              <a:lumOff val="80000"/>
            </a:schemeClr>
          </a:solidFill>
          <a:ln w="25400" cap="flat">
            <a:solidFill>
              <a:schemeClr val="tx2"/>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2569"/>
              </a:solidFill>
              <a:effectLst/>
              <a:uFillTx/>
            </a:endParaRPr>
          </a:p>
        </p:txBody>
      </p:sp>
      <p:sp>
        <p:nvSpPr>
          <p:cNvPr id="20" name="Rounded Rectangle 19"/>
          <p:cNvSpPr/>
          <p:nvPr/>
        </p:nvSpPr>
        <p:spPr>
          <a:xfrm>
            <a:off x="3505200" y="5181600"/>
            <a:ext cx="5486400" cy="838200"/>
          </a:xfrm>
          <a:prstGeom prst="roundRect">
            <a:avLst/>
          </a:prstGeom>
          <a:solidFill>
            <a:srgbClr val="FFFFFF"/>
          </a:solidFill>
          <a:ln w="25400" cap="flat">
            <a:solidFill>
              <a:schemeClr val="tx2"/>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2569"/>
              </a:solidFill>
              <a:effectLst/>
              <a:uFillTx/>
            </a:endParaRPr>
          </a:p>
        </p:txBody>
      </p:sp>
      <p:sp>
        <p:nvSpPr>
          <p:cNvPr id="15" name="Content Placeholder 1"/>
          <p:cNvSpPr txBox="1">
            <a:spLocks/>
          </p:cNvSpPr>
          <p:nvPr/>
        </p:nvSpPr>
        <p:spPr>
          <a:xfrm>
            <a:off x="3581400" y="5257800"/>
            <a:ext cx="5334000" cy="1066800"/>
          </a:xfrm>
          <a:prstGeom prst="rect">
            <a:avLst/>
          </a:prstGeom>
        </p:spPr>
        <p:txBody>
          <a:bodyPr/>
          <a:lstStyle>
            <a:lvl1pPr marL="342900" indent="-342900">
              <a:spcBef>
                <a:spcPts val="500"/>
              </a:spcBef>
              <a:buSzPct val="100000"/>
              <a:buFont typeface="Arial"/>
              <a:buChar char="•"/>
              <a:defRPr sz="2000">
                <a:solidFill>
                  <a:srgbClr val="002569"/>
                </a:solidFill>
                <a:latin typeface="+mj-lt"/>
                <a:ea typeface="Arial Bold"/>
                <a:cs typeface="Arial" panose="020B0604020202020204" pitchFamily="34" charset="0"/>
                <a:sym typeface="Arial Bold"/>
              </a:defRPr>
            </a:lvl1pPr>
            <a:lvl2pPr marL="768927" indent="-311727">
              <a:spcBef>
                <a:spcPts val="500"/>
              </a:spcBef>
              <a:buSzPct val="100000"/>
              <a:buFont typeface="Courier New" panose="02070309020205020404" pitchFamily="49" charset="0"/>
              <a:buChar char="o"/>
              <a:defRPr sz="2000">
                <a:solidFill>
                  <a:srgbClr val="002569"/>
                </a:solidFill>
                <a:latin typeface="+mj-lt"/>
                <a:ea typeface="Arial Bold"/>
                <a:cs typeface="Arial" panose="020B0604020202020204" pitchFamily="34" charset="0"/>
                <a:sym typeface="Arial Bold"/>
              </a:defRPr>
            </a:lvl2pPr>
            <a:lvl3pPr marL="1188719" indent="-274319">
              <a:spcBef>
                <a:spcPts val="500"/>
              </a:spcBef>
              <a:buSzPct val="100000"/>
              <a:buFont typeface="Wingdings" panose="05000000000000000000" pitchFamily="2" charset="2"/>
              <a:buChar char="§"/>
              <a:defRPr sz="2000">
                <a:solidFill>
                  <a:srgbClr val="002569"/>
                </a:solidFill>
                <a:latin typeface="+mj-lt"/>
                <a:ea typeface="Arial Bold"/>
                <a:cs typeface="Arial" panose="020B0604020202020204" pitchFamily="34" charset="0"/>
                <a:sym typeface="Arial Bold"/>
              </a:defRPr>
            </a:lvl3pPr>
            <a:lvl4pPr marL="1676400" indent="-304800">
              <a:spcBef>
                <a:spcPts val="500"/>
              </a:spcBef>
              <a:buSzPct val="100000"/>
              <a:buFont typeface="Arial"/>
              <a:buChar char="▪"/>
              <a:defRPr sz="2000">
                <a:solidFill>
                  <a:srgbClr val="002569"/>
                </a:solidFill>
                <a:latin typeface="+mj-lt"/>
                <a:ea typeface="Arial Bold"/>
                <a:cs typeface="Arial" panose="020B0604020202020204" pitchFamily="34" charset="0"/>
                <a:sym typeface="Arial Bold"/>
              </a:defRPr>
            </a:lvl4pPr>
            <a:lvl5pPr marL="2171700" indent="-342900">
              <a:spcBef>
                <a:spcPts val="500"/>
              </a:spcBef>
              <a:buSzPct val="100000"/>
              <a:buFont typeface="Arial"/>
              <a:buChar char="•"/>
              <a:defRPr sz="2000">
                <a:solidFill>
                  <a:srgbClr val="002569"/>
                </a:solidFill>
                <a:latin typeface="+mj-lt"/>
                <a:ea typeface="Arial Bold"/>
                <a:cs typeface="Arial" panose="020B0604020202020204" pitchFamily="34" charset="0"/>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a:lstStyle>
          <a:p>
            <a:pPr marL="0" indent="0">
              <a:buFont typeface="Arial"/>
              <a:buNone/>
            </a:pPr>
            <a:r>
              <a:rPr lang="en-US" dirty="0" smtClean="0"/>
              <a:t>Indicator 6.3.2 – % of Water Bodies w/Good Ambient Water Quality </a:t>
            </a:r>
          </a:p>
          <a:p>
            <a:endParaRPr lang="en-US" dirty="0"/>
          </a:p>
        </p:txBody>
      </p:sp>
      <p:sp>
        <p:nvSpPr>
          <p:cNvPr id="18" name="Rounded Rectangle 17"/>
          <p:cNvSpPr/>
          <p:nvPr/>
        </p:nvSpPr>
        <p:spPr>
          <a:xfrm>
            <a:off x="3505200" y="4419600"/>
            <a:ext cx="5486400" cy="609600"/>
          </a:xfrm>
          <a:prstGeom prst="roundRect">
            <a:avLst/>
          </a:prstGeom>
          <a:solidFill>
            <a:srgbClr val="FFFFFF"/>
          </a:solidFill>
          <a:ln w="25400" cap="flat">
            <a:solidFill>
              <a:schemeClr val="tx2"/>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2569"/>
              </a:solidFill>
              <a:effectLst/>
              <a:uFillTx/>
            </a:endParaRPr>
          </a:p>
        </p:txBody>
      </p:sp>
      <p:sp>
        <p:nvSpPr>
          <p:cNvPr id="2" name="Content Placeholder 1"/>
          <p:cNvSpPr>
            <a:spLocks noGrp="1"/>
          </p:cNvSpPr>
          <p:nvPr>
            <p:ph sz="quarter" idx="10"/>
          </p:nvPr>
        </p:nvSpPr>
        <p:spPr>
          <a:xfrm>
            <a:off x="3581400" y="4495800"/>
            <a:ext cx="4343400" cy="533400"/>
          </a:xfrm>
        </p:spPr>
        <p:txBody>
          <a:bodyPr/>
          <a:lstStyle/>
          <a:p>
            <a:pPr marL="0" indent="0">
              <a:buNone/>
            </a:pPr>
            <a:r>
              <a:rPr lang="en-US" dirty="0" smtClean="0">
                <a:latin typeface="+mj-lt"/>
              </a:rPr>
              <a:t>Target 6.3 – Improve Water Quality</a:t>
            </a:r>
            <a:endParaRPr lang="en-US" sz="1600" dirty="0">
              <a:latin typeface="+mj-lt"/>
            </a:endParaRPr>
          </a:p>
        </p:txBody>
      </p:sp>
      <p:pic>
        <p:nvPicPr>
          <p:cNvPr id="12" name="Picture 1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402303" y="1295400"/>
            <a:ext cx="5589297" cy="2971800"/>
          </a:xfrm>
          <a:prstGeom prst="rect">
            <a:avLst/>
          </a:prstGeom>
        </p:spPr>
      </p:pic>
      <p:sp>
        <p:nvSpPr>
          <p:cNvPr id="24" name="Rounded Rectangle 23"/>
          <p:cNvSpPr/>
          <p:nvPr/>
        </p:nvSpPr>
        <p:spPr>
          <a:xfrm>
            <a:off x="152400" y="2667000"/>
            <a:ext cx="3048000" cy="1219200"/>
          </a:xfrm>
          <a:prstGeom prst="roundRect">
            <a:avLst/>
          </a:prstGeom>
          <a:solidFill>
            <a:srgbClr val="FFFFFF"/>
          </a:solidFill>
          <a:ln w="25400" cap="flat">
            <a:solidFill>
              <a:schemeClr val="tx2"/>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2569"/>
              </a:solidFill>
              <a:effectLst/>
              <a:uFillTx/>
            </a:endParaRPr>
          </a:p>
        </p:txBody>
      </p:sp>
      <p:sp>
        <p:nvSpPr>
          <p:cNvPr id="3" name="Slide Number Placeholder 2"/>
          <p:cNvSpPr>
            <a:spLocks noGrp="1"/>
          </p:cNvSpPr>
          <p:nvPr>
            <p:ph type="sldNum" sz="quarter" idx="2"/>
          </p:nvPr>
        </p:nvSpPr>
        <p:spPr/>
        <p:txBody>
          <a:bodyPr/>
          <a:lstStyle/>
          <a:p>
            <a:pPr lvl="0"/>
            <a:fld id="{86CB4B4D-7CA3-9044-876B-883B54F8677D}" type="slidenum">
              <a:rPr lang="uk-UA" smtClean="0"/>
              <a:t>12</a:t>
            </a:fld>
            <a:endParaRPr lang="uk-UA"/>
          </a:p>
        </p:txBody>
      </p:sp>
      <p:sp>
        <p:nvSpPr>
          <p:cNvPr id="4" name="Content Placeholder 3"/>
          <p:cNvSpPr>
            <a:spLocks noGrp="1"/>
          </p:cNvSpPr>
          <p:nvPr>
            <p:ph sz="quarter" idx="11"/>
          </p:nvPr>
        </p:nvSpPr>
        <p:spPr>
          <a:xfrm>
            <a:off x="1981200" y="11278"/>
            <a:ext cx="5486400" cy="533400"/>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smtClean="0"/>
              <a:t>Example: Commonwealth Scientific &amp; Industrial Research Organisation (CSIRO)</a:t>
            </a:r>
            <a:endParaRPr lang="en-US" dirty="0"/>
          </a:p>
        </p:txBody>
      </p:sp>
      <p:pic>
        <p:nvPicPr>
          <p:cNvPr id="5" name="Picture 4"/>
          <p:cNvPicPr>
            <a:picLocks noChangeAspect="1"/>
          </p:cNvPicPr>
          <p:nvPr/>
        </p:nvPicPr>
        <p:blipFill>
          <a:blip r:embed="rId4"/>
          <a:stretch>
            <a:fillRect/>
          </a:stretch>
        </p:blipFill>
        <p:spPr>
          <a:xfrm>
            <a:off x="304800" y="4114800"/>
            <a:ext cx="1447800" cy="1447800"/>
          </a:xfrm>
          <a:prstGeom prst="rect">
            <a:avLst/>
          </a:prstGeom>
        </p:spPr>
      </p:pic>
      <p:pic>
        <p:nvPicPr>
          <p:cNvPr id="6" name="Picture 5"/>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981200" y="4495800"/>
            <a:ext cx="1371600" cy="1389888"/>
          </a:xfrm>
          <a:prstGeom prst="rect">
            <a:avLst/>
          </a:prstGeom>
        </p:spPr>
      </p:pic>
      <p:sp>
        <p:nvSpPr>
          <p:cNvPr id="11" name="Rectangle 10"/>
          <p:cNvSpPr/>
          <p:nvPr/>
        </p:nvSpPr>
        <p:spPr>
          <a:xfrm>
            <a:off x="3769659" y="6222631"/>
            <a:ext cx="5715000" cy="230832"/>
          </a:xfrm>
          <a:prstGeom prst="rect">
            <a:avLst/>
          </a:prstGeom>
        </p:spPr>
        <p:txBody>
          <a:bodyPr wrap="square">
            <a:spAutoFit/>
          </a:bodyPr>
          <a:lstStyle/>
          <a:p>
            <a:r>
              <a:rPr lang="en-US" sz="900" dirty="0" smtClean="0"/>
              <a:t>Top right Image From: https</a:t>
            </a:r>
            <a:r>
              <a:rPr lang="en-US" sz="900" dirty="0"/>
              <a:t>://</a:t>
            </a:r>
            <a:r>
              <a:rPr lang="en-US" sz="900" dirty="0" err="1"/>
              <a:t>publications.csiro.au</a:t>
            </a:r>
            <a:r>
              <a:rPr lang="en-US" sz="900" dirty="0"/>
              <a:t>/</a:t>
            </a:r>
            <a:r>
              <a:rPr lang="en-US" sz="900" dirty="0" err="1"/>
              <a:t>rpr</a:t>
            </a:r>
            <a:r>
              <a:rPr lang="en-US" sz="900" dirty="0"/>
              <a:t>/</a:t>
            </a:r>
            <a:r>
              <a:rPr lang="en-US" sz="900" dirty="0" err="1"/>
              <a:t>download?pid</a:t>
            </a:r>
            <a:r>
              <a:rPr lang="en-US" sz="900" dirty="0"/>
              <a:t>=csiro:EP117441&amp;dsid=DS10</a:t>
            </a:r>
          </a:p>
        </p:txBody>
      </p:sp>
      <p:pic>
        <p:nvPicPr>
          <p:cNvPr id="13" name="Picture 12"/>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52400" y="1295400"/>
            <a:ext cx="3048000" cy="1219200"/>
          </a:xfrm>
          <a:prstGeom prst="rect">
            <a:avLst/>
          </a:prstGeom>
        </p:spPr>
      </p:pic>
      <p:sp>
        <p:nvSpPr>
          <p:cNvPr id="14" name="Content Placeholder 1"/>
          <p:cNvSpPr txBox="1">
            <a:spLocks/>
          </p:cNvSpPr>
          <p:nvPr/>
        </p:nvSpPr>
        <p:spPr>
          <a:xfrm>
            <a:off x="152400" y="2743200"/>
            <a:ext cx="3048000" cy="762000"/>
          </a:xfrm>
          <a:prstGeom prst="rect">
            <a:avLst/>
          </a:prstGeom>
        </p:spPr>
        <p:txBody>
          <a:bodyPr/>
          <a:lstStyle>
            <a:lvl1pPr marL="342900" indent="-342900">
              <a:spcBef>
                <a:spcPts val="500"/>
              </a:spcBef>
              <a:buSzPct val="100000"/>
              <a:buFont typeface="Arial"/>
              <a:buChar char="•"/>
              <a:defRPr sz="2000">
                <a:solidFill>
                  <a:srgbClr val="002569"/>
                </a:solidFill>
                <a:latin typeface="+mj-lt"/>
                <a:ea typeface="Arial Bold"/>
                <a:cs typeface="Arial" panose="020B0604020202020204" pitchFamily="34" charset="0"/>
                <a:sym typeface="Arial Bold"/>
              </a:defRPr>
            </a:lvl1pPr>
            <a:lvl2pPr marL="768927" indent="-311727">
              <a:spcBef>
                <a:spcPts val="500"/>
              </a:spcBef>
              <a:buSzPct val="100000"/>
              <a:buFont typeface="Courier New" panose="02070309020205020404" pitchFamily="49" charset="0"/>
              <a:buChar char="o"/>
              <a:defRPr sz="2000">
                <a:solidFill>
                  <a:srgbClr val="002569"/>
                </a:solidFill>
                <a:latin typeface="+mj-lt"/>
                <a:ea typeface="Arial Bold"/>
                <a:cs typeface="Arial" panose="020B0604020202020204" pitchFamily="34" charset="0"/>
                <a:sym typeface="Arial Bold"/>
              </a:defRPr>
            </a:lvl2pPr>
            <a:lvl3pPr marL="1188719" indent="-274319">
              <a:spcBef>
                <a:spcPts val="500"/>
              </a:spcBef>
              <a:buSzPct val="100000"/>
              <a:buFont typeface="Wingdings" panose="05000000000000000000" pitchFamily="2" charset="2"/>
              <a:buChar char="§"/>
              <a:defRPr sz="2000">
                <a:solidFill>
                  <a:srgbClr val="002569"/>
                </a:solidFill>
                <a:latin typeface="+mj-lt"/>
                <a:ea typeface="Arial Bold"/>
                <a:cs typeface="Arial" panose="020B0604020202020204" pitchFamily="34" charset="0"/>
                <a:sym typeface="Arial Bold"/>
              </a:defRPr>
            </a:lvl3pPr>
            <a:lvl4pPr marL="1676400" indent="-304800">
              <a:spcBef>
                <a:spcPts val="500"/>
              </a:spcBef>
              <a:buSzPct val="100000"/>
              <a:buFont typeface="Arial"/>
              <a:buChar char="▪"/>
              <a:defRPr sz="2000">
                <a:solidFill>
                  <a:srgbClr val="002569"/>
                </a:solidFill>
                <a:latin typeface="+mj-lt"/>
                <a:ea typeface="Arial Bold"/>
                <a:cs typeface="Arial" panose="020B0604020202020204" pitchFamily="34" charset="0"/>
                <a:sym typeface="Arial Bold"/>
              </a:defRPr>
            </a:lvl4pPr>
            <a:lvl5pPr marL="2171700" indent="-342900">
              <a:spcBef>
                <a:spcPts val="500"/>
              </a:spcBef>
              <a:buSzPct val="100000"/>
              <a:buFont typeface="Arial"/>
              <a:buChar char="•"/>
              <a:defRPr sz="2000">
                <a:solidFill>
                  <a:srgbClr val="002569"/>
                </a:solidFill>
                <a:latin typeface="+mj-lt"/>
                <a:ea typeface="Arial Bold"/>
                <a:cs typeface="Arial" panose="020B0604020202020204" pitchFamily="34" charset="0"/>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a:lstStyle>
          <a:p>
            <a:pPr marL="0" indent="0">
              <a:buNone/>
            </a:pPr>
            <a:r>
              <a:rPr lang="en-US" dirty="0" smtClean="0"/>
              <a:t>Landsat, TM 8 Product: Water Suspended </a:t>
            </a:r>
            <a:r>
              <a:rPr lang="en-US" dirty="0"/>
              <a:t>S</a:t>
            </a:r>
            <a:r>
              <a:rPr lang="en-US" dirty="0" smtClean="0"/>
              <a:t>ediment </a:t>
            </a:r>
            <a:r>
              <a:rPr lang="en-US" dirty="0"/>
              <a:t>C</a:t>
            </a:r>
            <a:r>
              <a:rPr lang="en-US" dirty="0" smtClean="0"/>
              <a:t>oncentration </a:t>
            </a:r>
          </a:p>
        </p:txBody>
      </p:sp>
      <p:sp>
        <p:nvSpPr>
          <p:cNvPr id="22" name="Chevron 21"/>
          <p:cNvSpPr/>
          <p:nvPr/>
        </p:nvSpPr>
        <p:spPr>
          <a:xfrm>
            <a:off x="2895600" y="2209800"/>
            <a:ext cx="838200" cy="152400"/>
          </a:xfrm>
          <a:prstGeom prst="chevron">
            <a:avLst/>
          </a:prstGeom>
          <a:solidFill>
            <a:srgbClr val="FFFFFF"/>
          </a:solidFill>
          <a:ln w="25400" cap="flat">
            <a:solidFill>
              <a:schemeClr val="tx2"/>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2569"/>
              </a:solidFill>
              <a:effectLst/>
              <a:uFillTx/>
            </a:endParaRPr>
          </a:p>
        </p:txBody>
      </p:sp>
      <p:sp>
        <p:nvSpPr>
          <p:cNvPr id="25" name="Chevron 24"/>
          <p:cNvSpPr/>
          <p:nvPr/>
        </p:nvSpPr>
        <p:spPr>
          <a:xfrm rot="5400000">
            <a:off x="7734300" y="4152900"/>
            <a:ext cx="838200" cy="152400"/>
          </a:xfrm>
          <a:prstGeom prst="chevron">
            <a:avLst/>
          </a:prstGeom>
          <a:solidFill>
            <a:srgbClr val="FFFFFF"/>
          </a:solidFill>
          <a:ln w="25400" cap="flat">
            <a:solidFill>
              <a:schemeClr val="tx2"/>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2569"/>
              </a:solidFill>
              <a:effectLst/>
              <a:uFillTx/>
            </a:endParaRPr>
          </a:p>
        </p:txBody>
      </p:sp>
    </p:spTree>
    <p:extLst>
      <p:ext uri="{BB962C8B-B14F-4D97-AF65-F5344CB8AC3E}">
        <p14:creationId xmlns:p14="http://schemas.microsoft.com/office/powerpoint/2010/main" val="656254048"/>
      </p:ext>
    </p:extLst>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13</a:t>
            </a:fld>
            <a:endParaRPr lang="uk-UA" dirty="0"/>
          </a:p>
        </p:txBody>
      </p:sp>
      <p:sp>
        <p:nvSpPr>
          <p:cNvPr id="3" name="Content Placeholder 2"/>
          <p:cNvSpPr>
            <a:spLocks noGrp="1"/>
          </p:cNvSpPr>
          <p:nvPr>
            <p:ph sz="quarter" idx="10"/>
          </p:nvPr>
        </p:nvSpPr>
        <p:spPr>
          <a:xfrm>
            <a:off x="381000" y="1447800"/>
            <a:ext cx="8534400" cy="4724400"/>
          </a:xfrm>
        </p:spPr>
        <p:txBody>
          <a:bodyPr/>
          <a:lstStyle/>
          <a:p>
            <a:pPr marL="0" indent="0">
              <a:buNone/>
            </a:pPr>
            <a:r>
              <a:rPr lang="en-US" sz="1800" b="1" dirty="0" smtClean="0">
                <a:solidFill>
                  <a:srgbClr val="C00000"/>
                </a:solidFill>
              </a:rPr>
              <a:t>Formalize</a:t>
            </a:r>
            <a:r>
              <a:rPr lang="en-US" sz="1800" dirty="0" smtClean="0">
                <a:solidFill>
                  <a:srgbClr val="C00000"/>
                </a:solidFill>
              </a:rPr>
              <a:t> </a:t>
            </a:r>
            <a:r>
              <a:rPr lang="en-US" sz="1800" dirty="0" smtClean="0">
                <a:solidFill>
                  <a:srgbClr val="002060"/>
                </a:solidFill>
              </a:rPr>
              <a:t>coordination of SDG-specific activities into a </a:t>
            </a:r>
            <a:r>
              <a:rPr lang="en-US" sz="1800" b="1" dirty="0" smtClean="0">
                <a:solidFill>
                  <a:srgbClr val="002060"/>
                </a:solidFill>
              </a:rPr>
              <a:t>new </a:t>
            </a:r>
            <a:r>
              <a:rPr lang="en-US" sz="1800" b="1" dirty="0">
                <a:solidFill>
                  <a:srgbClr val="002060"/>
                </a:solidFill>
              </a:rPr>
              <a:t>CEOS </a:t>
            </a:r>
            <a:r>
              <a:rPr lang="en-US" sz="1800" b="1" dirty="0" smtClean="0">
                <a:solidFill>
                  <a:srgbClr val="002060"/>
                </a:solidFill>
              </a:rPr>
              <a:t>Ad-Hoc team </a:t>
            </a:r>
            <a:r>
              <a:rPr lang="en-US" sz="1800" dirty="0" smtClean="0">
                <a:solidFill>
                  <a:srgbClr val="002060"/>
                </a:solidFill>
              </a:rPr>
              <a:t>whose will be to:</a:t>
            </a:r>
          </a:p>
          <a:p>
            <a:pPr lvl="1"/>
            <a:r>
              <a:rPr lang="en-US" sz="1800" b="1" dirty="0" smtClean="0">
                <a:solidFill>
                  <a:srgbClr val="002060"/>
                </a:solidFill>
              </a:rPr>
              <a:t>Interact with-, and </a:t>
            </a:r>
            <a:r>
              <a:rPr lang="en-US" sz="1800" dirty="0" smtClean="0">
                <a:solidFill>
                  <a:srgbClr val="002060"/>
                </a:solidFill>
              </a:rPr>
              <a:t>supports </a:t>
            </a:r>
            <a:r>
              <a:rPr lang="en-US" sz="1800" dirty="0">
                <a:solidFill>
                  <a:srgbClr val="002060"/>
                </a:solidFill>
              </a:rPr>
              <a:t>GEO through their initiative GI-18 </a:t>
            </a:r>
          </a:p>
          <a:p>
            <a:pPr lvl="1"/>
            <a:r>
              <a:rPr lang="en-US" sz="1800" b="1" dirty="0" smtClean="0">
                <a:solidFill>
                  <a:srgbClr val="002060"/>
                </a:solidFill>
              </a:rPr>
              <a:t>Coordinate</a:t>
            </a:r>
            <a:r>
              <a:rPr lang="en-US" sz="1800" dirty="0" smtClean="0">
                <a:solidFill>
                  <a:srgbClr val="002060"/>
                </a:solidFill>
              </a:rPr>
              <a:t>:</a:t>
            </a:r>
          </a:p>
          <a:p>
            <a:pPr lvl="2"/>
            <a:r>
              <a:rPr lang="en-US" sz="1800" dirty="0" smtClean="0">
                <a:solidFill>
                  <a:srgbClr val="002060"/>
                </a:solidFill>
              </a:rPr>
              <a:t>Development of a small CEOS brochure (content, timeline, audience?)</a:t>
            </a:r>
          </a:p>
          <a:p>
            <a:pPr lvl="2"/>
            <a:r>
              <a:rPr lang="en-US" sz="1800" dirty="0" smtClean="0">
                <a:solidFill>
                  <a:srgbClr val="002060"/>
                </a:solidFill>
              </a:rPr>
              <a:t>Updates on the dedicated webpage for SDGs on the CEOS website (</a:t>
            </a:r>
            <a:r>
              <a:rPr lang="en-US" sz="1800" dirty="0" smtClean="0">
                <a:solidFill>
                  <a:srgbClr val="002060"/>
                </a:solidFill>
                <a:hlinkClick r:id="rId2"/>
              </a:rPr>
              <a:t>http</a:t>
            </a:r>
            <a:r>
              <a:rPr lang="en-US" sz="1800" dirty="0">
                <a:solidFill>
                  <a:srgbClr val="002060"/>
                </a:solidFill>
                <a:hlinkClick r:id="rId2"/>
              </a:rPr>
              <a:t>://ceos.org/ourwork/other-ceos-activities/sustainable-development-goals</a:t>
            </a:r>
            <a:r>
              <a:rPr lang="en-US" sz="1800" dirty="0" smtClean="0">
                <a:solidFill>
                  <a:srgbClr val="002060"/>
                </a:solidFill>
                <a:hlinkClick r:id="rId2"/>
              </a:rPr>
              <a:t>/</a:t>
            </a:r>
            <a:r>
              <a:rPr lang="en-US" sz="1800" dirty="0" smtClean="0">
                <a:solidFill>
                  <a:srgbClr val="002060"/>
                </a:solidFill>
              </a:rPr>
              <a:t>)</a:t>
            </a:r>
          </a:p>
          <a:p>
            <a:pPr lvl="2"/>
            <a:r>
              <a:rPr lang="en-US" sz="1800" dirty="0" smtClean="0">
                <a:solidFill>
                  <a:srgbClr val="002060"/>
                </a:solidFill>
              </a:rPr>
              <a:t>Actions for GEO Plenary (exhibition, and any GI-18 side meetings)</a:t>
            </a:r>
          </a:p>
          <a:p>
            <a:pPr lvl="2"/>
            <a:r>
              <a:rPr lang="en-US" sz="1800" dirty="0" smtClean="0">
                <a:solidFill>
                  <a:srgbClr val="002060"/>
                </a:solidFill>
              </a:rPr>
              <a:t>CEOS participation in key international SDG-related meetings e.g. </a:t>
            </a:r>
            <a:r>
              <a:rPr lang="en-AU" sz="1800" dirty="0"/>
              <a:t>ISRSE </a:t>
            </a:r>
            <a:r>
              <a:rPr lang="en-AU" sz="1800" dirty="0" smtClean="0"/>
              <a:t>(SA, 2017)</a:t>
            </a:r>
            <a:endParaRPr lang="en-US" sz="1800" dirty="0" smtClean="0">
              <a:solidFill>
                <a:srgbClr val="002060"/>
              </a:solidFill>
            </a:endParaRPr>
          </a:p>
          <a:p>
            <a:pPr lvl="2"/>
            <a:r>
              <a:rPr lang="en-US" sz="1800" dirty="0" smtClean="0">
                <a:solidFill>
                  <a:srgbClr val="002060"/>
                </a:solidFill>
              </a:rPr>
              <a:t>Liaison w. </a:t>
            </a:r>
            <a:r>
              <a:rPr lang="en-US" sz="1800" dirty="0" err="1" smtClean="0">
                <a:solidFill>
                  <a:srgbClr val="002060"/>
                </a:solidFill>
              </a:rPr>
              <a:t>WGCapD</a:t>
            </a:r>
            <a:r>
              <a:rPr lang="en-US" sz="1800" dirty="0" smtClean="0">
                <a:solidFill>
                  <a:srgbClr val="002060"/>
                </a:solidFill>
              </a:rPr>
              <a:t> around future workshops on EO and monitoring of SDGs, guidance on the use of EO for official statistics, etc.</a:t>
            </a:r>
          </a:p>
          <a:p>
            <a:pPr lvl="2"/>
            <a:r>
              <a:rPr lang="en-US" sz="1800" dirty="0" smtClean="0">
                <a:solidFill>
                  <a:srgbClr val="002060"/>
                </a:solidFill>
              </a:rPr>
              <a:t>Engagement as needed with key UN agencies or other players (</a:t>
            </a:r>
            <a:r>
              <a:rPr lang="en-US" sz="1800" dirty="0" err="1" smtClean="0">
                <a:solidFill>
                  <a:srgbClr val="002060"/>
                </a:solidFill>
              </a:rPr>
              <a:t>eg</a:t>
            </a:r>
            <a:r>
              <a:rPr lang="en-US" sz="1800" dirty="0" smtClean="0">
                <a:solidFill>
                  <a:srgbClr val="002060"/>
                </a:solidFill>
              </a:rPr>
              <a:t> World Bank, etc.)</a:t>
            </a:r>
          </a:p>
          <a:p>
            <a:pPr lvl="1"/>
            <a:endParaRPr lang="en-US" dirty="0" smtClean="0">
              <a:solidFill>
                <a:srgbClr val="002060"/>
              </a:solidFill>
            </a:endParaRPr>
          </a:p>
          <a:p>
            <a:endParaRPr lang="en-AU" dirty="0" smtClean="0"/>
          </a:p>
          <a:p>
            <a:endParaRPr lang="en-AU" dirty="0" smtClean="0"/>
          </a:p>
          <a:p>
            <a:endParaRPr lang="en-AU" dirty="0"/>
          </a:p>
        </p:txBody>
      </p:sp>
      <p:sp>
        <p:nvSpPr>
          <p:cNvPr id="4" name="Content Placeholder 3"/>
          <p:cNvSpPr>
            <a:spLocks noGrp="1"/>
          </p:cNvSpPr>
          <p:nvPr>
            <p:ph sz="quarter" idx="11"/>
          </p:nvPr>
        </p:nvSpPr>
        <p:spPr>
          <a:xfrm>
            <a:off x="2057400" y="304800"/>
            <a:ext cx="5562600" cy="533400"/>
          </a:xfrm>
        </p:spPr>
        <p:txBody>
          <a:bodyPr/>
          <a:lstStyle/>
          <a:p>
            <a:r>
              <a:rPr lang="en-AU" b="1" dirty="0" smtClean="0">
                <a:solidFill>
                  <a:srgbClr val="FFFFFF"/>
                </a:solidFill>
              </a:rPr>
              <a:t>Recommendations</a:t>
            </a:r>
            <a:endParaRPr lang="en-AU" dirty="0"/>
          </a:p>
        </p:txBody>
      </p:sp>
    </p:spTree>
    <p:extLst>
      <p:ext uri="{BB962C8B-B14F-4D97-AF65-F5344CB8AC3E}">
        <p14:creationId xmlns:p14="http://schemas.microsoft.com/office/powerpoint/2010/main" val="3853441373"/>
      </p:ext>
    </p:extLst>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14</a:t>
            </a:fld>
            <a:endParaRPr lang="uk-UA" dirty="0"/>
          </a:p>
        </p:txBody>
      </p:sp>
      <p:sp>
        <p:nvSpPr>
          <p:cNvPr id="3" name="Content Placeholder 2"/>
          <p:cNvSpPr>
            <a:spLocks noGrp="1"/>
          </p:cNvSpPr>
          <p:nvPr>
            <p:ph sz="quarter" idx="10"/>
          </p:nvPr>
        </p:nvSpPr>
        <p:spPr>
          <a:xfrm>
            <a:off x="381000" y="1219200"/>
            <a:ext cx="8534400" cy="4724400"/>
          </a:xfrm>
        </p:spPr>
        <p:txBody>
          <a:bodyPr/>
          <a:lstStyle/>
          <a:p>
            <a:pPr marL="0" indent="0">
              <a:buNone/>
            </a:pPr>
            <a:r>
              <a:rPr lang="en-AU" b="1" u="sng" dirty="0" smtClean="0">
                <a:solidFill>
                  <a:srgbClr val="002060"/>
                </a:solidFill>
              </a:rPr>
              <a:t>Proposed </a:t>
            </a:r>
            <a:r>
              <a:rPr lang="en-AU" b="1" u="sng" dirty="0">
                <a:solidFill>
                  <a:srgbClr val="002060"/>
                </a:solidFill>
              </a:rPr>
              <a:t>f</a:t>
            </a:r>
            <a:r>
              <a:rPr lang="en-AU" b="1" u="sng" dirty="0" smtClean="0">
                <a:solidFill>
                  <a:srgbClr val="002060"/>
                </a:solidFill>
              </a:rPr>
              <a:t>uture activities (for SDG AHT ):</a:t>
            </a:r>
          </a:p>
          <a:p>
            <a:r>
              <a:rPr lang="en-AU" b="1" dirty="0" smtClean="0">
                <a:solidFill>
                  <a:srgbClr val="002060"/>
                </a:solidFill>
              </a:rPr>
              <a:t>CEOS </a:t>
            </a:r>
            <a:r>
              <a:rPr lang="en-AU" b="1" dirty="0" smtClean="0">
                <a:solidFill>
                  <a:srgbClr val="C00000"/>
                </a:solidFill>
              </a:rPr>
              <a:t>collect, analyse and use information </a:t>
            </a:r>
            <a:r>
              <a:rPr lang="en-AU" sz="1600" dirty="0"/>
              <a:t>provided by Agencies (so far from AEM, ESA, JAXA… others?) – through the </a:t>
            </a:r>
            <a:r>
              <a:rPr lang="en-AU" sz="1600" dirty="0" smtClean="0"/>
              <a:t>CEOS template</a:t>
            </a:r>
            <a:endParaRPr lang="en-AU" sz="1600" dirty="0"/>
          </a:p>
          <a:p>
            <a:r>
              <a:rPr lang="en-AU" b="1" dirty="0" smtClean="0">
                <a:solidFill>
                  <a:srgbClr val="002060"/>
                </a:solidFill>
              </a:rPr>
              <a:t>CEOS </a:t>
            </a:r>
            <a:r>
              <a:rPr lang="en-AU" b="1" dirty="0" smtClean="0">
                <a:solidFill>
                  <a:srgbClr val="C00000"/>
                </a:solidFill>
              </a:rPr>
              <a:t>link the SDGs with the MIM database</a:t>
            </a:r>
            <a:r>
              <a:rPr lang="en-AU" b="1" dirty="0" smtClean="0">
                <a:solidFill>
                  <a:srgbClr val="002060"/>
                </a:solidFill>
              </a:rPr>
              <a:t>: </a:t>
            </a:r>
            <a:r>
              <a:rPr lang="en-AU" sz="1600" dirty="0" smtClean="0"/>
              <a:t>creating a tabular list of SDGs, map those SDGs to the MIM measurement parameters (~30 total) and make the connections to the relevant CEOS missions through a dedicated webpage</a:t>
            </a:r>
          </a:p>
          <a:p>
            <a:r>
              <a:rPr lang="en-AU" b="1" dirty="0" smtClean="0">
                <a:solidFill>
                  <a:srgbClr val="002060"/>
                </a:solidFill>
              </a:rPr>
              <a:t>CEOS </a:t>
            </a:r>
            <a:r>
              <a:rPr lang="en-AU" b="1" dirty="0" smtClean="0">
                <a:solidFill>
                  <a:srgbClr val="C00000"/>
                </a:solidFill>
              </a:rPr>
              <a:t>external representation </a:t>
            </a:r>
            <a:r>
              <a:rPr lang="en-AU" b="1" dirty="0" smtClean="0">
                <a:solidFill>
                  <a:srgbClr val="002060"/>
                </a:solidFill>
              </a:rPr>
              <a:t>on the UN SDGs:</a:t>
            </a:r>
          </a:p>
          <a:p>
            <a:pPr lvl="1"/>
            <a:r>
              <a:rPr lang="en-AU" sz="1600" b="1" dirty="0">
                <a:solidFill>
                  <a:srgbClr val="002060"/>
                </a:solidFill>
              </a:rPr>
              <a:t>CEOS </a:t>
            </a:r>
            <a:r>
              <a:rPr lang="en-AU" sz="1600" b="1" dirty="0" smtClean="0">
                <a:solidFill>
                  <a:srgbClr val="002060"/>
                </a:solidFill>
              </a:rPr>
              <a:t>“PowerPoint template” </a:t>
            </a:r>
            <a:r>
              <a:rPr lang="en-AU" sz="1600" b="1" dirty="0">
                <a:solidFill>
                  <a:srgbClr val="002060"/>
                </a:solidFill>
              </a:rPr>
              <a:t>for </a:t>
            </a:r>
            <a:r>
              <a:rPr lang="en-AU" sz="1600" b="1" dirty="0" smtClean="0">
                <a:solidFill>
                  <a:srgbClr val="002060"/>
                </a:solidFill>
              </a:rPr>
              <a:t>any </a:t>
            </a:r>
            <a:r>
              <a:rPr lang="en-AU" sz="1600" b="1" dirty="0">
                <a:solidFill>
                  <a:srgbClr val="002060"/>
                </a:solidFill>
              </a:rPr>
              <a:t>presentation on SDGs </a:t>
            </a:r>
            <a:r>
              <a:rPr lang="en-AU" sz="1600" dirty="0">
                <a:solidFill>
                  <a:srgbClr val="002060"/>
                </a:solidFill>
              </a:rPr>
              <a:t>–  available on the CEOS website, ready to be used by any CEOS representatives when participating in international conferences</a:t>
            </a:r>
          </a:p>
          <a:p>
            <a:pPr lvl="1"/>
            <a:r>
              <a:rPr lang="en-AU" sz="1600" b="1" dirty="0" smtClean="0">
                <a:solidFill>
                  <a:srgbClr val="002060"/>
                </a:solidFill>
              </a:rPr>
              <a:t>CEOS session </a:t>
            </a:r>
            <a:r>
              <a:rPr lang="en-AU" sz="1600" b="1" dirty="0">
                <a:solidFill>
                  <a:srgbClr val="002060"/>
                </a:solidFill>
              </a:rPr>
              <a:t>at the ISRSE </a:t>
            </a:r>
            <a:r>
              <a:rPr lang="en-AU" sz="1600" dirty="0">
                <a:solidFill>
                  <a:srgbClr val="002060"/>
                </a:solidFill>
              </a:rPr>
              <a:t>in</a:t>
            </a:r>
            <a:r>
              <a:rPr lang="en-AU" sz="1600" b="1" dirty="0">
                <a:solidFill>
                  <a:srgbClr val="002060"/>
                </a:solidFill>
              </a:rPr>
              <a:t> </a:t>
            </a:r>
            <a:r>
              <a:rPr lang="en-AU" sz="1600" dirty="0">
                <a:solidFill>
                  <a:srgbClr val="002060"/>
                </a:solidFill>
              </a:rPr>
              <a:t>South </a:t>
            </a:r>
            <a:r>
              <a:rPr lang="en-AU" sz="1600" dirty="0" smtClean="0">
                <a:solidFill>
                  <a:srgbClr val="002060"/>
                </a:solidFill>
              </a:rPr>
              <a:t>Africa, </a:t>
            </a:r>
            <a:r>
              <a:rPr lang="en-AU" sz="1600" dirty="0">
                <a:solidFill>
                  <a:srgbClr val="002060"/>
                </a:solidFill>
              </a:rPr>
              <a:t>April 2017: </a:t>
            </a:r>
            <a:r>
              <a:rPr lang="en-AU" sz="1600" b="1" dirty="0" smtClean="0">
                <a:solidFill>
                  <a:srgbClr val="C00000"/>
                </a:solidFill>
              </a:rPr>
              <a:t>any staff, material?</a:t>
            </a:r>
          </a:p>
          <a:p>
            <a:pPr lvl="1"/>
            <a:r>
              <a:rPr lang="en-AU" sz="1600" b="1" dirty="0" smtClean="0">
                <a:solidFill>
                  <a:srgbClr val="002060"/>
                </a:solidFill>
              </a:rPr>
              <a:t>CEOS representation at other international seminars/conferences</a:t>
            </a:r>
            <a:r>
              <a:rPr lang="en-AU" sz="1600" dirty="0" smtClean="0">
                <a:solidFill>
                  <a:srgbClr val="002060"/>
                </a:solidFill>
              </a:rPr>
              <a:t> on Big Data, UN SDGs, data and official statistics?</a:t>
            </a:r>
          </a:p>
          <a:p>
            <a:r>
              <a:rPr lang="en-AU" b="1" dirty="0" smtClean="0">
                <a:solidFill>
                  <a:srgbClr val="002060"/>
                </a:solidFill>
              </a:rPr>
              <a:t>CEOS </a:t>
            </a:r>
            <a:r>
              <a:rPr lang="en-AU" b="1" dirty="0" err="1">
                <a:solidFill>
                  <a:srgbClr val="C00000"/>
                </a:solidFill>
              </a:rPr>
              <a:t>CapD</a:t>
            </a:r>
            <a:r>
              <a:rPr lang="en-AU" b="1" dirty="0">
                <a:solidFill>
                  <a:srgbClr val="C00000"/>
                </a:solidFill>
              </a:rPr>
              <a:t> WG new activities</a:t>
            </a:r>
            <a:r>
              <a:rPr lang="en-AU" b="1" dirty="0">
                <a:solidFill>
                  <a:srgbClr val="002060"/>
                </a:solidFill>
              </a:rPr>
              <a:t> related to the UN SDGs: </a:t>
            </a:r>
            <a:r>
              <a:rPr lang="en-AU" sz="1600" dirty="0">
                <a:solidFill>
                  <a:srgbClr val="002060"/>
                </a:solidFill>
              </a:rPr>
              <a:t>organise a workshop (RS and statisticians communities) </a:t>
            </a:r>
            <a:r>
              <a:rPr lang="en-AU" sz="1600" dirty="0" smtClean="0">
                <a:solidFill>
                  <a:srgbClr val="002060"/>
                </a:solidFill>
              </a:rPr>
              <a:t>to help Statisticians </a:t>
            </a:r>
            <a:r>
              <a:rPr lang="en-AU" sz="1600" dirty="0">
                <a:solidFill>
                  <a:srgbClr val="002060"/>
                </a:solidFill>
              </a:rPr>
              <a:t>using EO data to help achieve or monitor the UN SDGs (start with one indicator?)</a:t>
            </a:r>
          </a:p>
          <a:p>
            <a:r>
              <a:rPr lang="en-AU" b="1" dirty="0">
                <a:solidFill>
                  <a:srgbClr val="002060"/>
                </a:solidFill>
              </a:rPr>
              <a:t>CEOS</a:t>
            </a:r>
            <a:r>
              <a:rPr lang="en-AU" b="1" dirty="0" smtClean="0">
                <a:solidFill>
                  <a:srgbClr val="C00000"/>
                </a:solidFill>
              </a:rPr>
              <a:t> </a:t>
            </a:r>
            <a:r>
              <a:rPr lang="en-AU" b="1" dirty="0">
                <a:solidFill>
                  <a:srgbClr val="C00000"/>
                </a:solidFill>
              </a:rPr>
              <a:t>communique </a:t>
            </a:r>
            <a:r>
              <a:rPr lang="en-AU" b="1" dirty="0" smtClean="0">
                <a:solidFill>
                  <a:srgbClr val="002060"/>
                </a:solidFill>
              </a:rPr>
              <a:t>to reaffirm its commitment to support the 2030 Agenda: </a:t>
            </a:r>
            <a:r>
              <a:rPr lang="en-AU" sz="1600" dirty="0" smtClean="0">
                <a:solidFill>
                  <a:srgbClr val="002060"/>
                </a:solidFill>
              </a:rPr>
              <a:t>endorsement at the CEOS Plenary? Distributed at the GEO Plenary?</a:t>
            </a:r>
          </a:p>
        </p:txBody>
      </p:sp>
      <p:sp>
        <p:nvSpPr>
          <p:cNvPr id="4" name="Content Placeholder 3"/>
          <p:cNvSpPr>
            <a:spLocks noGrp="1"/>
          </p:cNvSpPr>
          <p:nvPr>
            <p:ph sz="quarter" idx="11"/>
          </p:nvPr>
        </p:nvSpPr>
        <p:spPr>
          <a:xfrm>
            <a:off x="2057400" y="304800"/>
            <a:ext cx="5562600" cy="533400"/>
          </a:xfrm>
        </p:spPr>
        <p:txBody>
          <a:bodyPr/>
          <a:lstStyle/>
          <a:p>
            <a:r>
              <a:rPr lang="en-AU" b="1" dirty="0" smtClean="0">
                <a:solidFill>
                  <a:srgbClr val="FFFFFF"/>
                </a:solidFill>
              </a:rPr>
              <a:t>Work Ahead</a:t>
            </a:r>
            <a:endParaRPr lang="en-AU" dirty="0"/>
          </a:p>
        </p:txBody>
      </p:sp>
    </p:spTree>
    <p:extLst>
      <p:ext uri="{BB962C8B-B14F-4D97-AF65-F5344CB8AC3E}">
        <p14:creationId xmlns:p14="http://schemas.microsoft.com/office/powerpoint/2010/main" val="4238257071"/>
      </p:ext>
    </p:extLst>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15</a:t>
            </a:fld>
            <a:endParaRPr lang="uk-UA" dirty="0"/>
          </a:p>
        </p:txBody>
      </p:sp>
      <p:sp>
        <p:nvSpPr>
          <p:cNvPr id="3" name="Content Placeholder 2"/>
          <p:cNvSpPr>
            <a:spLocks noGrp="1"/>
          </p:cNvSpPr>
          <p:nvPr>
            <p:ph sz="quarter" idx="10"/>
          </p:nvPr>
        </p:nvSpPr>
        <p:spPr>
          <a:xfrm>
            <a:off x="304800" y="1371600"/>
            <a:ext cx="8610600" cy="5257800"/>
          </a:xfrm>
        </p:spPr>
        <p:txBody>
          <a:bodyPr/>
          <a:lstStyle/>
          <a:p>
            <a:pPr marL="0" indent="0" rtl="0">
              <a:buNone/>
            </a:pPr>
            <a:r>
              <a:rPr lang="en-AU" sz="1600" b="1" dirty="0"/>
              <a:t>CEOS Document Management: </a:t>
            </a:r>
            <a:r>
              <a:rPr lang="en-AU" sz="1600" b="1" dirty="0" smtClean="0"/>
              <a:t>UNSDGs (</a:t>
            </a:r>
            <a:r>
              <a:rPr lang="en-AU" sz="1600" u="sng" dirty="0" smtClean="0">
                <a:hlinkClick r:id="rId2"/>
              </a:rPr>
              <a:t>http</a:t>
            </a:r>
            <a:r>
              <a:rPr lang="en-AU" sz="1600" u="sng" dirty="0">
                <a:hlinkClick r:id="rId2"/>
              </a:rPr>
              <a:t>://ceos.org/documents/#</a:t>
            </a:r>
            <a:r>
              <a:rPr lang="en-AU" sz="1600" u="sng" dirty="0" smtClean="0">
                <a:hlinkClick r:id="rId2"/>
              </a:rPr>
              <a:t>elf_l1_VU5TREc</a:t>
            </a:r>
            <a:r>
              <a:rPr lang="en-AU" sz="1600" u="sng" dirty="0" smtClean="0"/>
              <a:t>)</a:t>
            </a:r>
            <a:endParaRPr lang="en-AU" sz="1600" dirty="0"/>
          </a:p>
          <a:p>
            <a:pPr rtl="0" fontAlgn="base"/>
            <a:r>
              <a:rPr lang="en-AU" sz="1600" dirty="0"/>
              <a:t>the latest report on SDGs (released in July by the UN:</a:t>
            </a:r>
            <a:r>
              <a:rPr lang="en-AU" sz="1600" dirty="0">
                <a:hlinkClick r:id="rId3"/>
              </a:rPr>
              <a:t> </a:t>
            </a:r>
            <a:r>
              <a:rPr lang="en-AU" sz="1600" u="sng" dirty="0">
                <a:hlinkClick r:id="rId3"/>
              </a:rPr>
              <a:t>http://unstats.un.org/sdgs/report/2016/The%20Sustainable%20Development%20Goals%20Report%202016.pdf</a:t>
            </a:r>
            <a:r>
              <a:rPr lang="en-AU" sz="1600" dirty="0" smtClean="0"/>
              <a:t>)</a:t>
            </a:r>
            <a:endParaRPr lang="en-AU" sz="1600" dirty="0"/>
          </a:p>
          <a:p>
            <a:pPr rtl="0" fontAlgn="base"/>
            <a:r>
              <a:rPr lang="en-AU" sz="1600" dirty="0"/>
              <a:t>the ECOSOC latest draft resolution about the Geospatial information management </a:t>
            </a:r>
            <a:r>
              <a:rPr lang="en-AU" sz="1600" dirty="0" smtClean="0"/>
              <a:t>(about </a:t>
            </a:r>
            <a:r>
              <a:rPr lang="en-AU" sz="1600" dirty="0"/>
              <a:t>the UNGGIM activities):</a:t>
            </a:r>
            <a:r>
              <a:rPr lang="en-AU" sz="1600" dirty="0">
                <a:hlinkClick r:id="rId4"/>
              </a:rPr>
              <a:t> </a:t>
            </a:r>
            <a:r>
              <a:rPr lang="en-AU" sz="1600" u="sng" dirty="0">
                <a:hlinkClick r:id="rId4"/>
              </a:rPr>
              <a:t>http://</a:t>
            </a:r>
            <a:r>
              <a:rPr lang="en-AU" sz="1600" u="sng" dirty="0" smtClean="0">
                <a:hlinkClick r:id="rId4"/>
              </a:rPr>
              <a:t>ggim.un.org/docs/E_2016_L.28_Draft%20Resolution_en.pdf</a:t>
            </a:r>
            <a:endParaRPr lang="en-AU" sz="1600" dirty="0"/>
          </a:p>
          <a:p>
            <a:pPr marL="342900" lvl="1" indent="-342900" rtl="0" fontAlgn="base">
              <a:buFont typeface="Arial"/>
              <a:buChar char="•"/>
            </a:pPr>
            <a:r>
              <a:rPr lang="en-AU" sz="1600" dirty="0"/>
              <a:t>the </a:t>
            </a:r>
            <a:r>
              <a:rPr lang="en-AU" sz="1600" dirty="0" smtClean="0"/>
              <a:t>SDGs template </a:t>
            </a:r>
            <a:r>
              <a:rPr lang="en-AU" sz="1600" dirty="0"/>
              <a:t>prepared by CEOS and sent to principals </a:t>
            </a:r>
            <a:endParaRPr lang="en-AU" sz="1600" dirty="0" smtClean="0">
              <a:solidFill>
                <a:srgbClr val="002060"/>
              </a:solidFill>
            </a:endParaRPr>
          </a:p>
          <a:p>
            <a:pPr marL="342900" lvl="1" indent="-342900" rtl="0" fontAlgn="base">
              <a:buFont typeface="Arial"/>
              <a:buChar char="•"/>
            </a:pPr>
            <a:r>
              <a:rPr lang="en-AU" sz="1600" dirty="0" smtClean="0">
                <a:solidFill>
                  <a:srgbClr val="002060"/>
                </a:solidFill>
              </a:rPr>
              <a:t>IAEG-SDG </a:t>
            </a:r>
            <a:r>
              <a:rPr lang="en-AU" sz="1600" dirty="0">
                <a:solidFill>
                  <a:srgbClr val="002060"/>
                </a:solidFill>
              </a:rPr>
              <a:t>- 3rd meeting in Mexico - </a:t>
            </a:r>
            <a:r>
              <a:rPr lang="en-AU" sz="1600" b="1" dirty="0">
                <a:solidFill>
                  <a:srgbClr val="002060"/>
                </a:solidFill>
              </a:rPr>
              <a:t>“Provisional Proposed Tiers for Global SDG</a:t>
            </a:r>
            <a:r>
              <a:rPr lang="en-AU" sz="1600" dirty="0">
                <a:solidFill>
                  <a:srgbClr val="002060"/>
                </a:solidFill>
              </a:rPr>
              <a:t>”: </a:t>
            </a:r>
            <a:r>
              <a:rPr kumimoji="1" lang="en-AU" sz="1600" dirty="0">
                <a:solidFill>
                  <a:srgbClr val="FF0000"/>
                </a:solidFill>
                <a:hlinkClick r:id="rId5"/>
              </a:rPr>
              <a:t>http://unstats.un.org/sdgs/files/meetings/iaeg-sdgs-meeting-03/Provisional-Proposed-Tiers-for-SDG-Indicators-24-03-16.pdf</a:t>
            </a:r>
            <a:endParaRPr kumimoji="1" lang="en-AU" sz="1600" dirty="0">
              <a:solidFill>
                <a:srgbClr val="002060"/>
              </a:solidFill>
            </a:endParaRPr>
          </a:p>
          <a:p>
            <a:pPr marL="0" indent="0" rtl="0">
              <a:buNone/>
            </a:pPr>
            <a:r>
              <a:rPr lang="en-AU" sz="1600" dirty="0"/>
              <a:t/>
            </a:r>
            <a:br>
              <a:rPr lang="en-AU" sz="1600" dirty="0"/>
            </a:br>
            <a:r>
              <a:rPr lang="en-AU" sz="1600" b="1" dirty="0"/>
              <a:t>Other supporting documentation</a:t>
            </a:r>
            <a:endParaRPr lang="en-AU" sz="1600" dirty="0"/>
          </a:p>
          <a:p>
            <a:r>
              <a:rPr lang="en-AU" sz="1600" dirty="0"/>
              <a:t>White Paper from </a:t>
            </a:r>
            <a:r>
              <a:rPr lang="en-AU" sz="1600" dirty="0" err="1"/>
              <a:t>DigitalGlobe</a:t>
            </a:r>
            <a:r>
              <a:rPr lang="en-AU" sz="1600" dirty="0"/>
              <a:t> and Geospatial Media (acknowledging knowledge partners GEO and UN GGIM): </a:t>
            </a:r>
            <a:r>
              <a:rPr lang="en-AU" sz="1600" u="sng" dirty="0">
                <a:hlinkClick r:id="rId6"/>
              </a:rPr>
              <a:t>http://</a:t>
            </a:r>
            <a:r>
              <a:rPr lang="en-AU" sz="1600" u="sng" dirty="0" smtClean="0">
                <a:hlinkClick r:id="rId6"/>
              </a:rPr>
              <a:t>explore.digitalglobe.com/rs/782-PEE-248/images/White%20Paper%20-%20Geospatial%20and%20Sustainable%20Development.pdf</a:t>
            </a:r>
            <a:endParaRPr lang="en-AU" sz="1600" u="sng" dirty="0" smtClean="0"/>
          </a:p>
          <a:p>
            <a:pPr marL="0" indent="0">
              <a:buNone/>
            </a:pPr>
            <a:r>
              <a:rPr lang="en-AU" sz="1600" b="1" dirty="0" smtClean="0">
                <a:solidFill>
                  <a:srgbClr val="C00000"/>
                </a:solidFill>
              </a:rPr>
              <a:t>Other key relevant webpages?</a:t>
            </a:r>
          </a:p>
          <a:p>
            <a:endParaRPr lang="en-AU" sz="1600" dirty="0"/>
          </a:p>
        </p:txBody>
      </p:sp>
      <p:sp>
        <p:nvSpPr>
          <p:cNvPr id="4" name="Content Placeholder 3"/>
          <p:cNvSpPr>
            <a:spLocks noGrp="1"/>
          </p:cNvSpPr>
          <p:nvPr>
            <p:ph sz="quarter" idx="11"/>
          </p:nvPr>
        </p:nvSpPr>
        <p:spPr>
          <a:xfrm>
            <a:off x="1828800" y="304800"/>
            <a:ext cx="6248400" cy="533400"/>
          </a:xfrm>
        </p:spPr>
        <p:txBody>
          <a:bodyPr/>
          <a:lstStyle/>
          <a:p>
            <a:r>
              <a:rPr lang="en-AU" sz="2000" b="1" dirty="0" smtClean="0"/>
              <a:t>Addendum: Latest documentation on the UN SDGs</a:t>
            </a:r>
            <a:endParaRPr lang="en-AU" sz="2000" dirty="0"/>
          </a:p>
        </p:txBody>
      </p:sp>
    </p:spTree>
    <p:extLst>
      <p:ext uri="{BB962C8B-B14F-4D97-AF65-F5344CB8AC3E}">
        <p14:creationId xmlns:p14="http://schemas.microsoft.com/office/powerpoint/2010/main" val="360732378"/>
      </p:ext>
    </p:extLst>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16</a:t>
            </a:fld>
            <a:endParaRPr lang="uk-UA" dirty="0"/>
          </a:p>
        </p:txBody>
      </p:sp>
      <p:sp>
        <p:nvSpPr>
          <p:cNvPr id="3" name="Content Placeholder 2"/>
          <p:cNvSpPr>
            <a:spLocks noGrp="1"/>
          </p:cNvSpPr>
          <p:nvPr>
            <p:ph sz="quarter" idx="10"/>
          </p:nvPr>
        </p:nvSpPr>
        <p:spPr>
          <a:xfrm>
            <a:off x="892320" y="1143000"/>
            <a:ext cx="7391400" cy="1066800"/>
          </a:xfrm>
        </p:spPr>
        <p:txBody>
          <a:bodyPr/>
          <a:lstStyle/>
          <a:p>
            <a:pPr marL="0" indent="0" algn="ctr" rtl="0">
              <a:buNone/>
            </a:pPr>
            <a:endParaRPr lang="en-AU" b="1" dirty="0" smtClean="0"/>
          </a:p>
          <a:p>
            <a:pPr marL="0" indent="0" algn="ctr" rtl="0">
              <a:buNone/>
            </a:pPr>
            <a:r>
              <a:rPr lang="en-AU" b="1" dirty="0" smtClean="0"/>
              <a:t>THANK YOU FOR YOUR ATTENTION</a:t>
            </a:r>
            <a:endParaRPr lang="en-AU" sz="1600" dirty="0"/>
          </a:p>
        </p:txBody>
      </p:sp>
      <p:sp>
        <p:nvSpPr>
          <p:cNvPr id="6" name="TextBox 5"/>
          <p:cNvSpPr txBox="1"/>
          <p:nvPr/>
        </p:nvSpPr>
        <p:spPr>
          <a:xfrm>
            <a:off x="1798017" y="5123500"/>
            <a:ext cx="7345983" cy="1631214"/>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r" defTabSz="457200" rtl="0" fontAlgn="auto" latinLnBrk="1" hangingPunct="0">
              <a:lnSpc>
                <a:spcPct val="100000"/>
              </a:lnSpc>
              <a:spcBef>
                <a:spcPts val="0"/>
              </a:spcBef>
              <a:spcAft>
                <a:spcPts val="0"/>
              </a:spcAft>
              <a:buClrTx/>
              <a:buSzTx/>
              <a:buFontTx/>
              <a:buNone/>
              <a:tabLst/>
            </a:pPr>
            <a:r>
              <a:rPr lang="en-AU" b="1" dirty="0" smtClean="0"/>
              <a:t>For more information – main CEOS contacts for the UNSDGs:</a:t>
            </a:r>
          </a:p>
          <a:p>
            <a:pPr marL="0" marR="0" indent="0" algn="r" defTabSz="457200" rtl="0" fontAlgn="auto" latinLnBrk="1" hangingPunct="0">
              <a:lnSpc>
                <a:spcPct val="100000"/>
              </a:lnSpc>
              <a:spcBef>
                <a:spcPts val="0"/>
              </a:spcBef>
              <a:spcAft>
                <a:spcPts val="0"/>
              </a:spcAft>
              <a:buClrTx/>
              <a:buSzTx/>
              <a:buFontTx/>
              <a:buNone/>
              <a:tabLst/>
            </a:pPr>
            <a:r>
              <a:rPr lang="en-AU" sz="1600" dirty="0" smtClean="0">
                <a:latin typeface="+mj-lt"/>
              </a:rPr>
              <a:t>Marie-</a:t>
            </a:r>
            <a:r>
              <a:rPr lang="en-AU" sz="1600" dirty="0" err="1" smtClean="0">
                <a:latin typeface="+mj-lt"/>
              </a:rPr>
              <a:t>Josee</a:t>
            </a:r>
            <a:r>
              <a:rPr lang="en-AU" sz="1600" dirty="0" smtClean="0">
                <a:latin typeface="+mj-lt"/>
              </a:rPr>
              <a:t> Bourassa (CSA, CEOS DCEO) </a:t>
            </a:r>
            <a:r>
              <a:rPr lang="en-AU" sz="1600" dirty="0" smtClean="0">
                <a:latin typeface="+mj-lt"/>
                <a:hlinkClick r:id="rId3"/>
              </a:rPr>
              <a:t>marie-josee.bourassa@canada.ca</a:t>
            </a:r>
            <a:r>
              <a:rPr lang="en-AU" sz="1600" dirty="0" smtClean="0">
                <a:latin typeface="+mj-lt"/>
              </a:rPr>
              <a:t> </a:t>
            </a:r>
          </a:p>
          <a:p>
            <a:pPr algn="r" rtl="0" latinLnBrk="1" hangingPunct="0"/>
            <a:r>
              <a:rPr lang="en-AU" sz="1600" dirty="0">
                <a:latin typeface="+mj-lt"/>
              </a:rPr>
              <a:t>Alex </a:t>
            </a:r>
            <a:r>
              <a:rPr lang="en-AU" sz="1600" dirty="0" smtClean="0">
                <a:latin typeface="+mj-lt"/>
              </a:rPr>
              <a:t>Held (CSIRO, CEOS Chair) </a:t>
            </a:r>
            <a:r>
              <a:rPr lang="en-AU" sz="1600" dirty="0" smtClean="0">
                <a:latin typeface="+mj-lt"/>
                <a:hlinkClick r:id="rId4"/>
              </a:rPr>
              <a:t>alex.held@csiro.au</a:t>
            </a:r>
            <a:r>
              <a:rPr lang="en-AU" sz="1600" dirty="0" smtClean="0">
                <a:latin typeface="+mj-lt"/>
              </a:rPr>
              <a:t> </a:t>
            </a:r>
            <a:endParaRPr lang="en-AU" sz="1600" dirty="0">
              <a:latin typeface="+mj-lt"/>
            </a:endParaRPr>
          </a:p>
          <a:p>
            <a:pPr marL="0" marR="0" indent="0" algn="r" defTabSz="457200" rtl="0" fontAlgn="auto" latinLnBrk="1" hangingPunct="0">
              <a:lnSpc>
                <a:spcPct val="100000"/>
              </a:lnSpc>
              <a:spcBef>
                <a:spcPts val="0"/>
              </a:spcBef>
              <a:spcAft>
                <a:spcPts val="0"/>
              </a:spcAft>
              <a:buClrTx/>
              <a:buSzTx/>
              <a:buFontTx/>
              <a:buNone/>
              <a:tabLst/>
            </a:pPr>
            <a:r>
              <a:rPr lang="en-AU" sz="1600" dirty="0" smtClean="0">
                <a:latin typeface="+mj-lt"/>
              </a:rPr>
              <a:t>Flora </a:t>
            </a:r>
            <a:r>
              <a:rPr lang="en-AU" sz="1600" dirty="0" err="1" smtClean="0">
                <a:latin typeface="+mj-lt"/>
              </a:rPr>
              <a:t>Kerblat</a:t>
            </a:r>
            <a:r>
              <a:rPr lang="en-AU" sz="1600" dirty="0" smtClean="0">
                <a:latin typeface="+mj-lt"/>
              </a:rPr>
              <a:t> (CEOS Chair team) </a:t>
            </a:r>
            <a:r>
              <a:rPr lang="en-AU" sz="1600" dirty="0" smtClean="0">
                <a:latin typeface="+mj-lt"/>
                <a:hlinkClick r:id="rId5"/>
              </a:rPr>
              <a:t>fkerblat@yahoo.com</a:t>
            </a:r>
            <a:endParaRPr lang="en-AU" sz="1600" dirty="0" smtClean="0">
              <a:latin typeface="+mj-lt"/>
            </a:endParaRPr>
          </a:p>
          <a:p>
            <a:pPr marL="0" marR="0" indent="0" algn="r" defTabSz="457200" rtl="0" fontAlgn="auto" latinLnBrk="1" hangingPunct="0">
              <a:lnSpc>
                <a:spcPct val="100000"/>
              </a:lnSpc>
              <a:spcBef>
                <a:spcPts val="0"/>
              </a:spcBef>
              <a:spcAft>
                <a:spcPts val="0"/>
              </a:spcAft>
              <a:buClrTx/>
              <a:buSzTx/>
              <a:buFontTx/>
              <a:buNone/>
              <a:tabLst/>
            </a:pPr>
            <a:endParaRPr lang="en-AU" sz="1600" dirty="0" smtClean="0">
              <a:latin typeface="+mj-lt"/>
            </a:endParaRPr>
          </a:p>
          <a:p>
            <a:pPr marL="0" marR="0" indent="0" algn="r" defTabSz="457200" rtl="0" fontAlgn="auto" latinLnBrk="1" hangingPunct="0">
              <a:lnSpc>
                <a:spcPct val="100000"/>
              </a:lnSpc>
              <a:spcBef>
                <a:spcPts val="0"/>
              </a:spcBef>
              <a:spcAft>
                <a:spcPts val="0"/>
              </a:spcAft>
              <a:buClrTx/>
              <a:buSzTx/>
              <a:buFontTx/>
              <a:buNone/>
              <a:tabLst/>
            </a:pPr>
            <a:endParaRPr lang="en-AU" dirty="0" smtClean="0"/>
          </a:p>
        </p:txBody>
      </p:sp>
      <p:pic>
        <p:nvPicPr>
          <p:cNvPr id="7" name="PBZCfzbtUoY"/>
          <p:cNvPicPr>
            <a:picLocks noRot="1" noChangeAspect="1"/>
          </p:cNvPicPr>
          <p:nvPr>
            <a:videoFile r:link="rId1"/>
          </p:nvPr>
        </p:nvPicPr>
        <p:blipFill>
          <a:blip r:embed="rId6"/>
          <a:stretch>
            <a:fillRect/>
          </a:stretch>
        </p:blipFill>
        <p:spPr>
          <a:xfrm>
            <a:off x="1955800" y="1981200"/>
            <a:ext cx="5130800" cy="2886075"/>
          </a:xfrm>
          <a:prstGeom prst="rect">
            <a:avLst/>
          </a:prstGeom>
        </p:spPr>
      </p:pic>
    </p:spTree>
    <p:extLst>
      <p:ext uri="{BB962C8B-B14F-4D97-AF65-F5344CB8AC3E}">
        <p14:creationId xmlns:p14="http://schemas.microsoft.com/office/powerpoint/2010/main" val="1235769721"/>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2</a:t>
            </a:fld>
            <a:endParaRPr lang="uk-UA" dirty="0"/>
          </a:p>
        </p:txBody>
      </p:sp>
      <p:sp>
        <p:nvSpPr>
          <p:cNvPr id="3" name="Content Placeholder 2"/>
          <p:cNvSpPr>
            <a:spLocks noGrp="1"/>
          </p:cNvSpPr>
          <p:nvPr>
            <p:ph sz="quarter" idx="10"/>
          </p:nvPr>
        </p:nvSpPr>
        <p:spPr>
          <a:xfrm>
            <a:off x="457200" y="1371600"/>
            <a:ext cx="8153400" cy="4724400"/>
          </a:xfrm>
        </p:spPr>
        <p:txBody>
          <a:bodyPr/>
          <a:lstStyle/>
          <a:p>
            <a:r>
              <a:rPr lang="en-US" dirty="0" smtClean="0"/>
              <a:t>Global political impetus is rising fast !</a:t>
            </a:r>
          </a:p>
          <a:p>
            <a:r>
              <a:rPr lang="en-US" dirty="0" smtClean="0"/>
              <a:t>GEO initiative (GI-18) established to support UN SDG coordination of observational efforts; making good progress</a:t>
            </a:r>
          </a:p>
          <a:p>
            <a:r>
              <a:rPr lang="en-US" dirty="0"/>
              <a:t>Increased engagement by various UN Agencies charged by UN Stats to develop specific ‘indicators’ and monitoring guidelines</a:t>
            </a:r>
          </a:p>
          <a:p>
            <a:r>
              <a:rPr lang="en-US" dirty="0"/>
              <a:t>S</a:t>
            </a:r>
            <a:r>
              <a:rPr lang="en-US" dirty="0" smtClean="0"/>
              <a:t>elected CEOS Space &amp; technical agencies being approached by their national Stats Agencies for advice on role of EO in SDG monitoring</a:t>
            </a:r>
          </a:p>
          <a:p>
            <a:pPr lvl="1"/>
            <a:r>
              <a:rPr lang="en-US" dirty="0" smtClean="0"/>
              <a:t>Australia: CSIRO, GA and Aust. Bureau of Statistics</a:t>
            </a:r>
          </a:p>
          <a:p>
            <a:pPr lvl="1"/>
            <a:r>
              <a:rPr lang="en-US" dirty="0" smtClean="0"/>
              <a:t>S. Africa – SANSA (including other countries in Africa?)</a:t>
            </a:r>
          </a:p>
          <a:p>
            <a:pPr lvl="1"/>
            <a:r>
              <a:rPr lang="en-US" dirty="0" smtClean="0"/>
              <a:t>Japan – Cabinet Office</a:t>
            </a:r>
          </a:p>
          <a:p>
            <a:r>
              <a:rPr lang="en-US" dirty="0" smtClean="0"/>
              <a:t>CSIRO given direct consultancy to provide ‘good practice guidance’ for EO-based monitoring of indicators 15.3.1 (</a:t>
            </a:r>
            <a:r>
              <a:rPr lang="en-AU" dirty="0"/>
              <a:t>“</a:t>
            </a:r>
            <a:r>
              <a:rPr lang="en-AU" i="1" dirty="0"/>
              <a:t>Proportion of land that is degraded over total land area</a:t>
            </a:r>
            <a:r>
              <a:rPr lang="en-AU" i="1" dirty="0" smtClean="0"/>
              <a:t>”</a:t>
            </a:r>
            <a:r>
              <a:rPr lang="en-AU" dirty="0" smtClean="0"/>
              <a:t>)</a:t>
            </a:r>
            <a:endParaRPr lang="en-US" dirty="0" smtClean="0"/>
          </a:p>
          <a:p>
            <a:endParaRPr lang="en-US" dirty="0"/>
          </a:p>
        </p:txBody>
      </p:sp>
      <p:sp>
        <p:nvSpPr>
          <p:cNvPr id="4" name="Content Placeholder 3"/>
          <p:cNvSpPr>
            <a:spLocks noGrp="1"/>
          </p:cNvSpPr>
          <p:nvPr>
            <p:ph sz="quarter" idx="11"/>
          </p:nvPr>
        </p:nvSpPr>
        <p:spPr/>
        <p:txBody>
          <a:bodyPr/>
          <a:lstStyle/>
          <a:p>
            <a:r>
              <a:rPr lang="en-US" dirty="0" smtClean="0"/>
              <a:t>Context</a:t>
            </a:r>
            <a:endParaRPr lang="en-US" dirty="0"/>
          </a:p>
        </p:txBody>
      </p:sp>
    </p:spTree>
    <p:extLst>
      <p:ext uri="{BB962C8B-B14F-4D97-AF65-F5344CB8AC3E}">
        <p14:creationId xmlns:p14="http://schemas.microsoft.com/office/powerpoint/2010/main" val="1007224375"/>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3</a:t>
            </a:fld>
            <a:endParaRPr lang="uk-UA" dirty="0"/>
          </a:p>
        </p:txBody>
      </p:sp>
      <p:pic>
        <p:nvPicPr>
          <p:cNvPr id="5" name="Content Placeholder 4"/>
          <p:cNvPicPr>
            <a:picLocks noGrp="1" noChangeAspect="1"/>
          </p:cNvPicPr>
          <p:nvPr>
            <p:ph sz="quarter" idx="10"/>
          </p:nvPr>
        </p:nvPicPr>
        <p:blipFill>
          <a:blip r:embed="rId2" cstate="screen">
            <a:extLst>
              <a:ext uri="{28A0092B-C50C-407E-A947-70E740481C1C}">
                <a14:useLocalDpi xmlns:a14="http://schemas.microsoft.com/office/drawing/2010/main"/>
              </a:ext>
            </a:extLst>
          </a:blip>
          <a:stretch>
            <a:fillRect/>
          </a:stretch>
        </p:blipFill>
        <p:spPr>
          <a:xfrm>
            <a:off x="242887" y="3759793"/>
            <a:ext cx="4495800" cy="2718638"/>
          </a:xfrm>
        </p:spPr>
      </p:pic>
      <p:sp>
        <p:nvSpPr>
          <p:cNvPr id="4" name="Content Placeholder 3"/>
          <p:cNvSpPr>
            <a:spLocks noGrp="1"/>
          </p:cNvSpPr>
          <p:nvPr>
            <p:ph sz="quarter" idx="11"/>
          </p:nvPr>
        </p:nvSpPr>
        <p:spPr>
          <a:xfrm>
            <a:off x="1905000" y="143529"/>
            <a:ext cx="5715000" cy="533400"/>
          </a:xfrm>
        </p:spPr>
        <p:txBody>
          <a:bodyPr/>
          <a:lstStyle/>
          <a:p>
            <a:r>
              <a:rPr lang="en-AU" b="1" dirty="0" smtClean="0"/>
              <a:t>Status so far of CEOS support for the UN SDGs process</a:t>
            </a:r>
          </a:p>
        </p:txBody>
      </p:sp>
      <p:sp>
        <p:nvSpPr>
          <p:cNvPr id="6" name="Rectangle 5"/>
          <p:cNvSpPr/>
          <p:nvPr/>
        </p:nvSpPr>
        <p:spPr>
          <a:xfrm>
            <a:off x="242887" y="1143000"/>
            <a:ext cx="4176714" cy="2431435"/>
          </a:xfrm>
          <a:prstGeom prst="rect">
            <a:avLst/>
          </a:prstGeom>
        </p:spPr>
        <p:txBody>
          <a:bodyPr wrap="square">
            <a:spAutoFit/>
          </a:bodyPr>
          <a:lstStyle/>
          <a:p>
            <a:pPr algn="l"/>
            <a:endParaRPr lang="en-AU" sz="1600" dirty="0">
              <a:solidFill>
                <a:srgbClr val="000000"/>
              </a:solidFill>
              <a:latin typeface="Cambria" panose="02040503050406030204" pitchFamily="18" charset="0"/>
            </a:endParaRPr>
          </a:p>
          <a:p>
            <a:r>
              <a:rPr lang="en-AU" sz="1600" b="1" dirty="0">
                <a:solidFill>
                  <a:srgbClr val="C00000"/>
                </a:solidFill>
                <a:latin typeface="+mj-lt"/>
                <a:ea typeface="Arial Bold"/>
                <a:cs typeface="Arial" panose="020B0604020202020204" pitchFamily="34" charset="0"/>
                <a:sym typeface="Arial Bold"/>
              </a:rPr>
              <a:t>SIT-31 </a:t>
            </a:r>
            <a:r>
              <a:rPr lang="en-AU" sz="1600" b="1" dirty="0" err="1">
                <a:solidFill>
                  <a:srgbClr val="C00000"/>
                </a:solidFill>
                <a:latin typeface="+mj-lt"/>
                <a:ea typeface="Arial Bold"/>
                <a:cs typeface="Arial" panose="020B0604020202020204" pitchFamily="34" charset="0"/>
                <a:sym typeface="Arial Bold"/>
              </a:rPr>
              <a:t>Frascati</a:t>
            </a:r>
            <a:r>
              <a:rPr lang="en-AU" sz="1600" b="1" dirty="0">
                <a:solidFill>
                  <a:srgbClr val="C00000"/>
                </a:solidFill>
                <a:latin typeface="+mj-lt"/>
                <a:ea typeface="Arial Bold"/>
                <a:cs typeface="Arial" panose="020B0604020202020204" pitchFamily="34" charset="0"/>
                <a:sym typeface="Arial Bold"/>
              </a:rPr>
              <a:t>, Italy, April </a:t>
            </a:r>
            <a:r>
              <a:rPr lang="en-AU" sz="1600" b="1" dirty="0" smtClean="0">
                <a:solidFill>
                  <a:srgbClr val="C00000"/>
                </a:solidFill>
                <a:latin typeface="+mj-lt"/>
                <a:ea typeface="Arial Bold"/>
                <a:cs typeface="Arial" panose="020B0604020202020204" pitchFamily="34" charset="0"/>
                <a:sym typeface="Arial Bold"/>
              </a:rPr>
              <a:t>2016</a:t>
            </a:r>
          </a:p>
          <a:p>
            <a:endParaRPr lang="en-AU" sz="1500" b="1" dirty="0">
              <a:solidFill>
                <a:srgbClr val="C00000"/>
              </a:solidFill>
              <a:latin typeface="+mj-lt"/>
              <a:ea typeface="Arial Bold"/>
              <a:cs typeface="Arial" panose="020B0604020202020204" pitchFamily="34" charset="0"/>
              <a:sym typeface="Arial Bold"/>
            </a:endParaRPr>
          </a:p>
          <a:p>
            <a:r>
              <a:rPr lang="en-AU" sz="1500" u="sng" dirty="0">
                <a:solidFill>
                  <a:srgbClr val="002060"/>
                </a:solidFill>
                <a:latin typeface="+mj-lt"/>
                <a:ea typeface="Arial Bold"/>
                <a:cs typeface="Arial" panose="020B0604020202020204" pitchFamily="34" charset="0"/>
                <a:sym typeface="Arial Bold"/>
              </a:rPr>
              <a:t>Decision 3</a:t>
            </a:r>
            <a:r>
              <a:rPr lang="en-AU" sz="1500" dirty="0">
                <a:solidFill>
                  <a:srgbClr val="002060"/>
                </a:solidFill>
                <a:latin typeface="+mj-lt"/>
                <a:ea typeface="Arial Bold"/>
                <a:cs typeface="Arial" panose="020B0604020202020204" pitchFamily="34" charset="0"/>
                <a:sym typeface="Arial Bold"/>
              </a:rPr>
              <a:t>: </a:t>
            </a:r>
            <a:r>
              <a:rPr lang="en-AU" sz="1500" b="1" i="1" dirty="0" smtClean="0">
                <a:solidFill>
                  <a:srgbClr val="002060"/>
                </a:solidFill>
                <a:latin typeface="+mj-lt"/>
                <a:ea typeface="Arial Bold"/>
                <a:cs typeface="Arial" panose="020B0604020202020204" pitchFamily="34" charset="0"/>
                <a:sym typeface="Arial Bold"/>
              </a:rPr>
              <a:t>‘The </a:t>
            </a:r>
            <a:r>
              <a:rPr lang="en-AU" sz="1500" b="1" i="1" dirty="0">
                <a:solidFill>
                  <a:srgbClr val="002060"/>
                </a:solidFill>
                <a:latin typeface="+mj-lt"/>
                <a:ea typeface="Arial Bold"/>
                <a:cs typeface="Arial" panose="020B0604020202020204" pitchFamily="34" charset="0"/>
                <a:sym typeface="Arial Bold"/>
              </a:rPr>
              <a:t>CEOS way forward on the UNSDGs will be undertaken in conjunction with GEO &amp; UN-GGIM, supplemented by a top-down dialogue with relevant UN Agencies and with individual CEOS Agencies making connections within their governments</a:t>
            </a:r>
            <a:r>
              <a:rPr lang="en-AU" sz="1500" b="1" i="1" dirty="0" smtClean="0">
                <a:solidFill>
                  <a:srgbClr val="002060"/>
                </a:solidFill>
                <a:latin typeface="+mj-lt"/>
                <a:ea typeface="Arial Bold"/>
                <a:cs typeface="Arial" panose="020B0604020202020204" pitchFamily="34" charset="0"/>
                <a:sym typeface="Arial Bold"/>
              </a:rPr>
              <a:t>.’</a:t>
            </a:r>
            <a:endParaRPr lang="en-AU" sz="1500" b="1" i="1" dirty="0">
              <a:solidFill>
                <a:srgbClr val="002060"/>
              </a:solidFill>
              <a:latin typeface="+mj-lt"/>
              <a:ea typeface="Arial Bold"/>
              <a:cs typeface="Arial" panose="020B0604020202020204" pitchFamily="34" charset="0"/>
              <a:sym typeface="Arial Bold"/>
            </a:endParaRPr>
          </a:p>
        </p:txBody>
      </p:sp>
      <p:pic>
        <p:nvPicPr>
          <p:cNvPr id="7" name="Picture 6"/>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1175" t="3501"/>
          <a:stretch/>
        </p:blipFill>
        <p:spPr bwMode="auto">
          <a:xfrm>
            <a:off x="4877074" y="1702044"/>
            <a:ext cx="4190726" cy="477638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86463207"/>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272164" y="1224812"/>
            <a:ext cx="2257272" cy="3338881"/>
          </a:xfrm>
          <a:prstGeom prst="rect">
            <a:avLst/>
          </a:prstGeom>
        </p:spPr>
      </p:pic>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4</a:t>
            </a:fld>
            <a:endParaRPr lang="uk-UA" dirty="0"/>
          </a:p>
        </p:txBody>
      </p:sp>
      <p:sp>
        <p:nvSpPr>
          <p:cNvPr id="3" name="Content Placeholder 2"/>
          <p:cNvSpPr>
            <a:spLocks noGrp="1"/>
          </p:cNvSpPr>
          <p:nvPr>
            <p:ph sz="quarter" idx="10"/>
          </p:nvPr>
        </p:nvSpPr>
        <p:spPr>
          <a:xfrm>
            <a:off x="152400" y="1676400"/>
            <a:ext cx="5134129" cy="3073848"/>
          </a:xfrm>
        </p:spPr>
        <p:txBody>
          <a:bodyPr/>
          <a:lstStyle/>
          <a:p>
            <a:pPr marL="0" indent="0">
              <a:buNone/>
            </a:pPr>
            <a:r>
              <a:rPr lang="en-AU" b="1" dirty="0" smtClean="0">
                <a:solidFill>
                  <a:srgbClr val="002060"/>
                </a:solidFill>
              </a:rPr>
              <a:t>CEOS communications activities</a:t>
            </a:r>
          </a:p>
          <a:p>
            <a:r>
              <a:rPr lang="en-AU" sz="1600" b="1" dirty="0" smtClean="0">
                <a:solidFill>
                  <a:srgbClr val="002060"/>
                </a:solidFill>
              </a:rPr>
              <a:t>Set up of a </a:t>
            </a:r>
            <a:r>
              <a:rPr lang="en-AU" sz="1600" b="1" dirty="0">
                <a:solidFill>
                  <a:srgbClr val="002060"/>
                </a:solidFill>
              </a:rPr>
              <a:t>dedicated webpage </a:t>
            </a:r>
            <a:r>
              <a:rPr lang="en-AU" sz="1600" dirty="0">
                <a:solidFill>
                  <a:srgbClr val="002060"/>
                </a:solidFill>
              </a:rPr>
              <a:t>on CEOS website: </a:t>
            </a:r>
            <a:r>
              <a:rPr lang="en-AU" sz="1600" dirty="0">
                <a:solidFill>
                  <a:srgbClr val="002060"/>
                </a:solidFill>
                <a:hlinkClick r:id="rId3"/>
              </a:rPr>
              <a:t>http://ceos.org/ourwork/other-ceos-activities/sustainable-development-goals/</a:t>
            </a:r>
            <a:r>
              <a:rPr lang="en-AU" sz="1600" dirty="0">
                <a:solidFill>
                  <a:srgbClr val="002060"/>
                </a:solidFill>
              </a:rPr>
              <a:t> </a:t>
            </a:r>
          </a:p>
          <a:p>
            <a:r>
              <a:rPr lang="en-AU" sz="1600" dirty="0">
                <a:solidFill>
                  <a:srgbClr val="002060"/>
                </a:solidFill>
              </a:rPr>
              <a:t>C</a:t>
            </a:r>
            <a:r>
              <a:rPr lang="en-AU" sz="1600" dirty="0" smtClean="0">
                <a:solidFill>
                  <a:srgbClr val="002060"/>
                </a:solidFill>
              </a:rPr>
              <a:t>ollect </a:t>
            </a:r>
            <a:r>
              <a:rPr lang="en-AU" sz="1600" dirty="0">
                <a:solidFill>
                  <a:srgbClr val="002060"/>
                </a:solidFill>
              </a:rPr>
              <a:t>examples/concrete information from CEOS </a:t>
            </a:r>
            <a:r>
              <a:rPr lang="en-AU" sz="1600" dirty="0" smtClean="0">
                <a:solidFill>
                  <a:srgbClr val="002060"/>
                </a:solidFill>
              </a:rPr>
              <a:t>agencies</a:t>
            </a:r>
          </a:p>
          <a:p>
            <a:r>
              <a:rPr lang="en-AU" sz="1600" dirty="0" smtClean="0">
                <a:solidFill>
                  <a:srgbClr val="002060"/>
                </a:solidFill>
              </a:rPr>
              <a:t>A few responses so far: </a:t>
            </a:r>
            <a:r>
              <a:rPr lang="en-AU" sz="1600" b="1" dirty="0" smtClean="0">
                <a:solidFill>
                  <a:srgbClr val="C00000"/>
                </a:solidFill>
              </a:rPr>
              <a:t>more needed please</a:t>
            </a:r>
          </a:p>
          <a:p>
            <a:pPr marL="0" indent="0">
              <a:buNone/>
            </a:pPr>
            <a:endParaRPr lang="en-AU" sz="1600" dirty="0" smtClean="0">
              <a:solidFill>
                <a:srgbClr val="002060"/>
              </a:solidFill>
            </a:endParaRPr>
          </a:p>
          <a:p>
            <a:pPr marL="457200" lvl="1" indent="0">
              <a:buNone/>
            </a:pPr>
            <a:endParaRPr lang="en-AU" dirty="0">
              <a:solidFill>
                <a:srgbClr val="002060"/>
              </a:solidFill>
            </a:endParaRPr>
          </a:p>
        </p:txBody>
      </p:sp>
      <p:sp>
        <p:nvSpPr>
          <p:cNvPr id="4" name="Content Placeholder 3"/>
          <p:cNvSpPr>
            <a:spLocks noGrp="1"/>
          </p:cNvSpPr>
          <p:nvPr>
            <p:ph sz="quarter" idx="11"/>
          </p:nvPr>
        </p:nvSpPr>
        <p:spPr>
          <a:xfrm>
            <a:off x="2057400" y="304800"/>
            <a:ext cx="5562600" cy="533400"/>
          </a:xfrm>
        </p:spPr>
        <p:txBody>
          <a:bodyPr/>
          <a:lstStyle/>
          <a:p>
            <a:r>
              <a:rPr lang="en-AU" b="1" dirty="0" smtClean="0">
                <a:solidFill>
                  <a:srgbClr val="FFFFFF"/>
                </a:solidFill>
              </a:rPr>
              <a:t>CEOS support for UN </a:t>
            </a:r>
            <a:r>
              <a:rPr lang="en-AU" b="1" dirty="0">
                <a:solidFill>
                  <a:srgbClr val="FFFFFF"/>
                </a:solidFill>
              </a:rPr>
              <a:t>SDGs </a:t>
            </a:r>
            <a:r>
              <a:rPr lang="en-AU" b="1" dirty="0" smtClean="0">
                <a:solidFill>
                  <a:srgbClr val="FFFFFF"/>
                </a:solidFill>
              </a:rPr>
              <a:t>process</a:t>
            </a:r>
            <a:endParaRPr lang="en-AU" dirty="0"/>
          </a:p>
        </p:txBody>
      </p:sp>
      <p:sp>
        <p:nvSpPr>
          <p:cNvPr id="5" name="Rectangle 4"/>
          <p:cNvSpPr/>
          <p:nvPr/>
        </p:nvSpPr>
        <p:spPr>
          <a:xfrm>
            <a:off x="228600" y="4554141"/>
            <a:ext cx="7924801" cy="1846659"/>
          </a:xfrm>
          <a:prstGeom prst="rect">
            <a:avLst/>
          </a:prstGeom>
        </p:spPr>
        <p:txBody>
          <a:bodyPr wrap="square">
            <a:spAutoFit/>
          </a:bodyPr>
          <a:lstStyle/>
          <a:p>
            <a:r>
              <a:rPr lang="en-AU" b="1" dirty="0" smtClean="0">
                <a:solidFill>
                  <a:srgbClr val="002060"/>
                </a:solidFill>
              </a:rPr>
              <a:t>CEOS actively supporting GEO </a:t>
            </a:r>
            <a:r>
              <a:rPr lang="en-AU" dirty="0" smtClean="0">
                <a:solidFill>
                  <a:srgbClr val="002060"/>
                </a:solidFill>
              </a:rPr>
              <a:t>(GI-18): </a:t>
            </a:r>
          </a:p>
          <a:p>
            <a:pPr marL="285750" lvl="3" indent="-285750">
              <a:buFontTx/>
              <a:buChar char="-"/>
            </a:pPr>
            <a:r>
              <a:rPr lang="en-AU" sz="1600" dirty="0" smtClean="0">
                <a:solidFill>
                  <a:srgbClr val="002060"/>
                </a:solidFill>
              </a:rPr>
              <a:t>Participate in the regular conference calls,</a:t>
            </a:r>
          </a:p>
          <a:p>
            <a:pPr marL="285750" lvl="3" indent="-285750">
              <a:buFontTx/>
              <a:buChar char="-"/>
            </a:pPr>
            <a:r>
              <a:rPr lang="en-AU" sz="1600" dirty="0" smtClean="0">
                <a:solidFill>
                  <a:srgbClr val="002060"/>
                </a:solidFill>
              </a:rPr>
              <a:t>Provide inputs to key documents (4-pager for a dedicated side-meeting at the UN 47</a:t>
            </a:r>
            <a:r>
              <a:rPr lang="en-AU" sz="1600" baseline="30000" dirty="0" smtClean="0">
                <a:solidFill>
                  <a:srgbClr val="002060"/>
                </a:solidFill>
              </a:rPr>
              <a:t>th</a:t>
            </a:r>
            <a:r>
              <a:rPr lang="en-AU" sz="1600" dirty="0" smtClean="0">
                <a:solidFill>
                  <a:srgbClr val="002060"/>
                </a:solidFill>
              </a:rPr>
              <a:t> UNSC meeting (March 16); Data Cube proposal for the Implementation Plan – to be kept for the Work Plan),</a:t>
            </a:r>
          </a:p>
          <a:p>
            <a:pPr marL="285750" lvl="3" indent="-285750">
              <a:buFontTx/>
              <a:buChar char="-"/>
            </a:pPr>
            <a:r>
              <a:rPr lang="en-AU" sz="1600" dirty="0">
                <a:solidFill>
                  <a:srgbClr val="002060"/>
                </a:solidFill>
              </a:rPr>
              <a:t>E</a:t>
            </a:r>
            <a:r>
              <a:rPr lang="en-AU" sz="1600" dirty="0" smtClean="0">
                <a:solidFill>
                  <a:srgbClr val="002060"/>
                </a:solidFill>
              </a:rPr>
              <a:t>xchange information (creation of the CEOS template, CSIRO and ABS work for Australia, etc.)</a:t>
            </a:r>
            <a:endParaRPr lang="en-AU" sz="1600" dirty="0">
              <a:solidFill>
                <a:srgbClr val="002060"/>
              </a:solidFill>
            </a:endParaRPr>
          </a:p>
        </p:txBody>
      </p:sp>
      <p:pic>
        <p:nvPicPr>
          <p:cNvPr id="11" name="Picture 10"/>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558269" y="3163996"/>
            <a:ext cx="2182891" cy="1389067"/>
          </a:xfrm>
          <a:prstGeom prst="rect">
            <a:avLst/>
          </a:prstGeom>
        </p:spPr>
      </p:pic>
      <p:pic>
        <p:nvPicPr>
          <p:cNvPr id="12" name="Picture 11"/>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898784" y="3684077"/>
            <a:ext cx="2116628" cy="1370340"/>
          </a:xfrm>
          <a:prstGeom prst="rect">
            <a:avLst/>
          </a:prstGeom>
        </p:spPr>
      </p:pic>
    </p:spTree>
    <p:extLst>
      <p:ext uri="{BB962C8B-B14F-4D97-AF65-F5344CB8AC3E}">
        <p14:creationId xmlns:p14="http://schemas.microsoft.com/office/powerpoint/2010/main" val="3236401408"/>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5</a:t>
            </a:fld>
            <a:endParaRPr lang="uk-UA" dirty="0"/>
          </a:p>
        </p:txBody>
      </p:sp>
      <p:sp>
        <p:nvSpPr>
          <p:cNvPr id="5" name="Rectangle 4"/>
          <p:cNvSpPr/>
          <p:nvPr/>
        </p:nvSpPr>
        <p:spPr>
          <a:xfrm>
            <a:off x="152399" y="1295400"/>
            <a:ext cx="8734425" cy="3323987"/>
          </a:xfrm>
          <a:prstGeom prst="rect">
            <a:avLst/>
          </a:prstGeom>
        </p:spPr>
        <p:txBody>
          <a:bodyPr wrap="square">
            <a:spAutoFit/>
          </a:bodyPr>
          <a:lstStyle/>
          <a:p>
            <a:pPr marL="0" indent="0" defTabSz="914400">
              <a:buNone/>
            </a:pPr>
            <a:r>
              <a:rPr lang="fr-CA" sz="2000" b="1" dirty="0">
                <a:solidFill>
                  <a:srgbClr val="C00000"/>
                </a:solidFill>
                <a:ea typeface="Arial Bold"/>
                <a:cs typeface="Arial" panose="020B0604020202020204" pitchFamily="34" charset="0"/>
                <a:sym typeface="Arial Bold"/>
              </a:rPr>
              <a:t>IAEG-</a:t>
            </a:r>
            <a:r>
              <a:rPr lang="fr-CA" sz="2000" b="1" dirty="0" err="1">
                <a:solidFill>
                  <a:srgbClr val="C00000"/>
                </a:solidFill>
                <a:ea typeface="Arial Bold"/>
                <a:cs typeface="Arial" panose="020B0604020202020204" pitchFamily="34" charset="0"/>
                <a:sym typeface="Arial Bold"/>
              </a:rPr>
              <a:t>SDGs</a:t>
            </a:r>
            <a:endParaRPr lang="fr-CA" sz="2000" b="1" dirty="0">
              <a:solidFill>
                <a:srgbClr val="C00000"/>
              </a:solidFill>
              <a:ea typeface="Arial Bold"/>
              <a:cs typeface="Arial" panose="020B0604020202020204" pitchFamily="34" charset="0"/>
              <a:sym typeface="Arial Bold"/>
            </a:endParaRPr>
          </a:p>
          <a:p>
            <a:pPr marL="285750" indent="-285750" defTabSz="914400">
              <a:buFont typeface="Arial" panose="020B0604020202020204" pitchFamily="34" charset="0"/>
              <a:buChar char="•"/>
            </a:pPr>
            <a:endParaRPr kumimoji="1" lang="fr-CA" u="sng" dirty="0">
              <a:solidFill>
                <a:srgbClr val="002060"/>
              </a:solidFill>
            </a:endParaRPr>
          </a:p>
          <a:p>
            <a:pPr marL="285750" lvl="1" indent="-285750" defTabSz="914400">
              <a:buFont typeface="Arial" panose="020B0604020202020204" pitchFamily="34" charset="0"/>
              <a:buChar char="•"/>
            </a:pPr>
            <a:r>
              <a:rPr lang="en-AU" dirty="0">
                <a:solidFill>
                  <a:srgbClr val="002060"/>
                </a:solidFill>
                <a:latin typeface="+mj-lt"/>
                <a:ea typeface="Arial Bold"/>
                <a:cs typeface="Arial" panose="020B0604020202020204" pitchFamily="34" charset="0"/>
              </a:rPr>
              <a:t>3rd meeting of the </a:t>
            </a:r>
            <a:r>
              <a:rPr lang="en-AU" b="1" dirty="0">
                <a:solidFill>
                  <a:srgbClr val="002060"/>
                </a:solidFill>
                <a:latin typeface="+mj-lt"/>
                <a:ea typeface="Arial Bold"/>
                <a:cs typeface="Arial" panose="020B0604020202020204" pitchFamily="34" charset="0"/>
              </a:rPr>
              <a:t>IAEG-SDGs in </a:t>
            </a:r>
            <a:r>
              <a:rPr lang="en-AU" b="1" dirty="0" smtClean="0">
                <a:solidFill>
                  <a:srgbClr val="002060"/>
                </a:solidFill>
                <a:latin typeface="+mj-lt"/>
                <a:ea typeface="Arial Bold"/>
                <a:cs typeface="Arial" panose="020B0604020202020204" pitchFamily="34" charset="0"/>
              </a:rPr>
              <a:t>Mexico  </a:t>
            </a:r>
            <a:r>
              <a:rPr lang="en-AU" dirty="0">
                <a:solidFill>
                  <a:srgbClr val="002060"/>
                </a:solidFill>
                <a:latin typeface="+mj-lt"/>
                <a:ea typeface="Arial Bold"/>
                <a:cs typeface="Arial" panose="020B0604020202020204" pitchFamily="34" charset="0"/>
              </a:rPr>
              <a:t>(30 March-1 </a:t>
            </a:r>
            <a:r>
              <a:rPr lang="en-AU" dirty="0" smtClean="0">
                <a:solidFill>
                  <a:srgbClr val="002060"/>
                </a:solidFill>
                <a:latin typeface="+mj-lt"/>
                <a:ea typeface="Arial Bold"/>
                <a:cs typeface="Arial" panose="020B0604020202020204" pitchFamily="34" charset="0"/>
              </a:rPr>
              <a:t>April ‘16)</a:t>
            </a:r>
            <a:r>
              <a:rPr lang="en-AU" dirty="0">
                <a:solidFill>
                  <a:srgbClr val="002060"/>
                </a:solidFill>
                <a:latin typeface="+mj-lt"/>
                <a:ea typeface="Arial Bold"/>
                <a:cs typeface="Arial" panose="020B0604020202020204" pitchFamily="34" charset="0"/>
              </a:rPr>
              <a:t>: creation of a geospatial information subgroup</a:t>
            </a:r>
          </a:p>
          <a:p>
            <a:pPr marL="285750" lvl="1" indent="-285750" defTabSz="914400">
              <a:buFont typeface="Arial" panose="020B0604020202020204" pitchFamily="34" charset="0"/>
              <a:buChar char="•"/>
            </a:pPr>
            <a:endParaRPr lang="en-AU" dirty="0">
              <a:solidFill>
                <a:srgbClr val="002060"/>
              </a:solidFill>
              <a:latin typeface="+mj-lt"/>
              <a:ea typeface="Arial Bold"/>
              <a:cs typeface="Arial" panose="020B0604020202020204" pitchFamily="34" charset="0"/>
            </a:endParaRPr>
          </a:p>
          <a:p>
            <a:pPr marL="285750" lvl="1" indent="-285750" defTabSz="914400">
              <a:buFont typeface="Arial" panose="020B0604020202020204" pitchFamily="34" charset="0"/>
              <a:buChar char="•"/>
            </a:pPr>
            <a:r>
              <a:rPr lang="en-AU" dirty="0" smtClean="0">
                <a:solidFill>
                  <a:srgbClr val="002060"/>
                </a:solidFill>
                <a:latin typeface="+mj-lt"/>
                <a:ea typeface="Arial Bold"/>
                <a:cs typeface="Arial" panose="020B0604020202020204" pitchFamily="34" charset="0"/>
              </a:rPr>
              <a:t>CEOS dialogue with </a:t>
            </a:r>
            <a:r>
              <a:rPr lang="en-AU" b="1" dirty="0" smtClean="0">
                <a:solidFill>
                  <a:srgbClr val="002060"/>
                </a:solidFill>
                <a:latin typeface="+mj-lt"/>
                <a:ea typeface="Arial Bold"/>
                <a:cs typeface="Arial" panose="020B0604020202020204" pitchFamily="34" charset="0"/>
              </a:rPr>
              <a:t>relevant UN Agencies</a:t>
            </a:r>
            <a:r>
              <a:rPr lang="en-AU" dirty="0" smtClean="0">
                <a:solidFill>
                  <a:srgbClr val="002060"/>
                </a:solidFill>
                <a:latin typeface="+mj-lt"/>
                <a:ea typeface="Arial Bold"/>
                <a:cs typeface="Arial" panose="020B0604020202020204" pitchFamily="34" charset="0"/>
              </a:rPr>
              <a:t> should take place with the so called </a:t>
            </a:r>
            <a:r>
              <a:rPr lang="en-AU" b="1" dirty="0" smtClean="0">
                <a:solidFill>
                  <a:srgbClr val="002060"/>
                </a:solidFill>
                <a:latin typeface="+mj-lt"/>
                <a:ea typeface="Arial Bold"/>
                <a:cs typeface="Arial" panose="020B0604020202020204" pitchFamily="34" charset="0"/>
              </a:rPr>
              <a:t>“SDG indicators' custodian agencies" </a:t>
            </a:r>
            <a:r>
              <a:rPr lang="en-AU" dirty="0" smtClean="0">
                <a:solidFill>
                  <a:srgbClr val="002060"/>
                </a:solidFill>
                <a:latin typeface="+mj-lt"/>
                <a:ea typeface="Arial Bold"/>
                <a:cs typeface="Arial" panose="020B0604020202020204" pitchFamily="34" charset="0"/>
              </a:rPr>
              <a:t>as identified in the document of the IAEG-SDG from their 3rd meeting: </a:t>
            </a:r>
            <a:r>
              <a:rPr lang="en-AU" b="1" dirty="0" smtClean="0">
                <a:solidFill>
                  <a:srgbClr val="002060"/>
                </a:solidFill>
                <a:latin typeface="+mj-lt"/>
                <a:ea typeface="Arial Bold"/>
                <a:cs typeface="Arial" panose="020B0604020202020204" pitchFamily="34" charset="0"/>
              </a:rPr>
              <a:t>“Provisional Proposed Tiers for Global SDG</a:t>
            </a:r>
            <a:r>
              <a:rPr lang="en-AU" dirty="0" smtClean="0">
                <a:solidFill>
                  <a:srgbClr val="002060"/>
                </a:solidFill>
                <a:latin typeface="+mj-lt"/>
                <a:ea typeface="Arial Bold"/>
                <a:cs typeface="Arial" panose="020B0604020202020204" pitchFamily="34" charset="0"/>
              </a:rPr>
              <a:t>”: </a:t>
            </a:r>
            <a:r>
              <a:rPr kumimoji="1" lang="en-AU" sz="1200" dirty="0" smtClean="0">
                <a:solidFill>
                  <a:srgbClr val="FF0000"/>
                </a:solidFill>
                <a:latin typeface="+mj-lt"/>
                <a:hlinkClick r:id="rId2"/>
              </a:rPr>
              <a:t>http</a:t>
            </a:r>
            <a:r>
              <a:rPr kumimoji="1" lang="en-AU" sz="1200" dirty="0">
                <a:solidFill>
                  <a:srgbClr val="FF0000"/>
                </a:solidFill>
                <a:latin typeface="+mj-lt"/>
                <a:hlinkClick r:id="rId2"/>
              </a:rPr>
              <a:t>://</a:t>
            </a:r>
            <a:r>
              <a:rPr kumimoji="1" lang="en-AU" sz="1200" dirty="0" smtClean="0">
                <a:solidFill>
                  <a:srgbClr val="FF0000"/>
                </a:solidFill>
                <a:latin typeface="+mj-lt"/>
                <a:hlinkClick r:id="rId2"/>
              </a:rPr>
              <a:t>unstats.un.org/sdgs/files/meetings/iaeg-sdgs-meeting-03/Provisional-Proposed-Tiers-for-SDG-Indicators-24-03-16.pdf</a:t>
            </a:r>
            <a:endParaRPr kumimoji="1" lang="en-AU" sz="1400" dirty="0">
              <a:solidFill>
                <a:srgbClr val="002060"/>
              </a:solidFill>
            </a:endParaRPr>
          </a:p>
          <a:p>
            <a:pPr marL="285750" lvl="2" indent="-285750" defTabSz="914400">
              <a:buFont typeface="Arial" panose="020B0604020202020204" pitchFamily="34" charset="0"/>
              <a:buChar char="•"/>
            </a:pPr>
            <a:endParaRPr kumimoji="1" lang="en-AU" dirty="0">
              <a:solidFill>
                <a:srgbClr val="002060"/>
              </a:solidFill>
            </a:endParaRPr>
          </a:p>
        </p:txBody>
      </p:sp>
      <p:sp>
        <p:nvSpPr>
          <p:cNvPr id="6" name="Rectangle 5"/>
          <p:cNvSpPr/>
          <p:nvPr/>
        </p:nvSpPr>
        <p:spPr>
          <a:xfrm>
            <a:off x="142875" y="4134922"/>
            <a:ext cx="8743950" cy="2369880"/>
          </a:xfrm>
          <a:prstGeom prst="rect">
            <a:avLst/>
          </a:prstGeom>
        </p:spPr>
        <p:txBody>
          <a:bodyPr wrap="square">
            <a:spAutoFit/>
          </a:bodyPr>
          <a:lstStyle/>
          <a:p>
            <a:pPr marL="714375" lvl="8" indent="-285750" defTabSz="914400">
              <a:buFont typeface="Wingdings" panose="05000000000000000000" pitchFamily="2" charset="2"/>
              <a:buChar char="Ø"/>
            </a:pPr>
            <a:r>
              <a:rPr lang="en-CA" sz="1600" b="1" dirty="0">
                <a:solidFill>
                  <a:srgbClr val="002060"/>
                </a:solidFill>
                <a:ea typeface="Arial Bold"/>
                <a:cs typeface="Arial" panose="020B0604020202020204" pitchFamily="34" charset="0"/>
              </a:rPr>
              <a:t>Tier I</a:t>
            </a:r>
            <a:r>
              <a:rPr lang="en-CA" sz="1600" dirty="0">
                <a:solidFill>
                  <a:srgbClr val="002060"/>
                </a:solidFill>
                <a:ea typeface="Arial Bold"/>
                <a:cs typeface="Arial" panose="020B0604020202020204" pitchFamily="34" charset="0"/>
              </a:rPr>
              <a:t>: Indicator conceptually clear, established methodology and standards available and data regularly produced by </a:t>
            </a:r>
            <a:r>
              <a:rPr lang="en-CA" sz="1600" dirty="0" smtClean="0">
                <a:solidFill>
                  <a:srgbClr val="002060"/>
                </a:solidFill>
                <a:ea typeface="Arial Bold"/>
                <a:cs typeface="Arial" panose="020B0604020202020204" pitchFamily="34" charset="0"/>
              </a:rPr>
              <a:t>countries.</a:t>
            </a:r>
          </a:p>
          <a:p>
            <a:pPr marL="714375" lvl="8" indent="-285750" defTabSz="914400">
              <a:buFont typeface="Wingdings" panose="05000000000000000000" pitchFamily="2" charset="2"/>
              <a:buChar char="Ø"/>
            </a:pPr>
            <a:r>
              <a:rPr lang="en-CA" sz="1600" b="1" dirty="0" smtClean="0">
                <a:solidFill>
                  <a:srgbClr val="002060"/>
                </a:solidFill>
                <a:ea typeface="Arial Bold"/>
                <a:cs typeface="Arial" panose="020B0604020202020204" pitchFamily="34" charset="0"/>
              </a:rPr>
              <a:t>Tier </a:t>
            </a:r>
            <a:r>
              <a:rPr lang="en-CA" sz="1600" b="1" dirty="0">
                <a:solidFill>
                  <a:srgbClr val="002060"/>
                </a:solidFill>
                <a:ea typeface="Arial Bold"/>
                <a:cs typeface="Arial" panose="020B0604020202020204" pitchFamily="34" charset="0"/>
              </a:rPr>
              <a:t>II</a:t>
            </a:r>
            <a:r>
              <a:rPr lang="en-CA" sz="1600" dirty="0">
                <a:solidFill>
                  <a:srgbClr val="002060"/>
                </a:solidFill>
                <a:ea typeface="Arial Bold"/>
                <a:cs typeface="Arial" panose="020B0604020202020204" pitchFamily="34" charset="0"/>
              </a:rPr>
              <a:t>: Indicator conceptually clear, established methodology and standards available but data are not regularly produced by </a:t>
            </a:r>
            <a:r>
              <a:rPr lang="en-CA" sz="1600" dirty="0" smtClean="0">
                <a:solidFill>
                  <a:srgbClr val="002060"/>
                </a:solidFill>
                <a:ea typeface="Arial Bold"/>
                <a:cs typeface="Arial" panose="020B0604020202020204" pitchFamily="34" charset="0"/>
              </a:rPr>
              <a:t>countries.</a:t>
            </a:r>
          </a:p>
          <a:p>
            <a:pPr marL="714375" lvl="8" indent="-285750" defTabSz="914400">
              <a:buFont typeface="Wingdings" panose="05000000000000000000" pitchFamily="2" charset="2"/>
              <a:buChar char="Ø"/>
            </a:pPr>
            <a:r>
              <a:rPr lang="en-CA" sz="1600" b="1" dirty="0" smtClean="0">
                <a:solidFill>
                  <a:srgbClr val="002060"/>
                </a:solidFill>
                <a:ea typeface="Arial Bold"/>
                <a:cs typeface="Arial" panose="020B0604020202020204" pitchFamily="34" charset="0"/>
              </a:rPr>
              <a:t>Tier </a:t>
            </a:r>
            <a:r>
              <a:rPr lang="en-CA" sz="1600" b="1" dirty="0">
                <a:solidFill>
                  <a:srgbClr val="002060"/>
                </a:solidFill>
                <a:ea typeface="Arial Bold"/>
                <a:cs typeface="Arial" panose="020B0604020202020204" pitchFamily="34" charset="0"/>
              </a:rPr>
              <a:t>III</a:t>
            </a:r>
            <a:r>
              <a:rPr lang="en-CA" sz="1600" dirty="0">
                <a:solidFill>
                  <a:srgbClr val="002060"/>
                </a:solidFill>
                <a:ea typeface="Arial Bold"/>
                <a:cs typeface="Arial" panose="020B0604020202020204" pitchFamily="34" charset="0"/>
              </a:rPr>
              <a:t>: Indicator for which there are no established methodology and standards or methodology/standards are being developed/tested.</a:t>
            </a:r>
          </a:p>
          <a:p>
            <a:pPr lvl="1" indent="0" defTabSz="914400"/>
            <a:r>
              <a:rPr lang="en-CA" sz="1600" dirty="0">
                <a:solidFill>
                  <a:srgbClr val="002060"/>
                </a:solidFill>
                <a:ea typeface="Arial Bold"/>
                <a:cs typeface="Arial" panose="020B0604020202020204" pitchFamily="34" charset="0"/>
              </a:rPr>
              <a:t>	</a:t>
            </a:r>
            <a:endParaRPr lang="en-CA" sz="1600" dirty="0" smtClean="0">
              <a:solidFill>
                <a:srgbClr val="002060"/>
              </a:solidFill>
              <a:ea typeface="Arial Bold"/>
              <a:cs typeface="Arial" panose="020B0604020202020204" pitchFamily="34" charset="0"/>
            </a:endParaRPr>
          </a:p>
          <a:p>
            <a:pPr lvl="1" indent="0" algn="ctr" defTabSz="914400"/>
            <a:r>
              <a:rPr lang="en-CA" sz="1600" b="1" i="1" dirty="0" smtClean="0">
                <a:solidFill>
                  <a:srgbClr val="C00000"/>
                </a:solidFill>
                <a:ea typeface="Arial Bold"/>
                <a:cs typeface="Arial" panose="020B0604020202020204" pitchFamily="34" charset="0"/>
              </a:rPr>
              <a:t>=&gt; </a:t>
            </a:r>
            <a:r>
              <a:rPr lang="en-AU" b="1" dirty="0" smtClean="0">
                <a:solidFill>
                  <a:srgbClr val="C00000"/>
                </a:solidFill>
                <a:latin typeface="+mj-lt"/>
                <a:ea typeface="Arial Bold"/>
                <a:cs typeface="Arial" panose="020B0604020202020204" pitchFamily="34" charset="0"/>
              </a:rPr>
              <a:t>CEOS Agencies should contribute </a:t>
            </a:r>
            <a:r>
              <a:rPr lang="en-AU" b="1" dirty="0">
                <a:solidFill>
                  <a:srgbClr val="C00000"/>
                </a:solidFill>
                <a:latin typeface="+mj-lt"/>
                <a:ea typeface="Arial Bold"/>
                <a:cs typeface="Arial" panose="020B0604020202020204" pitchFamily="34" charset="0"/>
              </a:rPr>
              <a:t>to the development of these </a:t>
            </a:r>
            <a:r>
              <a:rPr lang="en-AU" b="1" dirty="0" smtClean="0">
                <a:solidFill>
                  <a:srgbClr val="C00000"/>
                </a:solidFill>
                <a:latin typeface="+mj-lt"/>
                <a:ea typeface="Arial Bold"/>
                <a:cs typeface="Arial" panose="020B0604020202020204" pitchFamily="34" charset="0"/>
              </a:rPr>
              <a:t>methodologies </a:t>
            </a:r>
            <a:r>
              <a:rPr lang="en-AU" b="1" dirty="0">
                <a:solidFill>
                  <a:srgbClr val="C00000"/>
                </a:solidFill>
                <a:latin typeface="+mj-lt"/>
                <a:ea typeface="Arial Bold"/>
                <a:cs typeface="Arial" panose="020B0604020202020204" pitchFamily="34" charset="0"/>
              </a:rPr>
              <a:t>(for the most relevant </a:t>
            </a:r>
            <a:r>
              <a:rPr lang="en-AU" b="1" dirty="0" smtClean="0">
                <a:solidFill>
                  <a:srgbClr val="C00000"/>
                </a:solidFill>
                <a:latin typeface="+mj-lt"/>
                <a:ea typeface="Arial Bold"/>
                <a:cs typeface="Arial" panose="020B0604020202020204" pitchFamily="34" charset="0"/>
              </a:rPr>
              <a:t>indicators)</a:t>
            </a:r>
            <a:endParaRPr lang="en-AU" b="1" dirty="0">
              <a:solidFill>
                <a:srgbClr val="C00000"/>
              </a:solidFill>
              <a:latin typeface="+mj-lt"/>
              <a:ea typeface="Arial Bold"/>
              <a:cs typeface="Arial" panose="020B0604020202020204" pitchFamily="34" charset="0"/>
            </a:endParaRPr>
          </a:p>
        </p:txBody>
      </p:sp>
      <p:sp>
        <p:nvSpPr>
          <p:cNvPr id="11" name="Content Placeholder 3"/>
          <p:cNvSpPr>
            <a:spLocks noGrp="1"/>
          </p:cNvSpPr>
          <p:nvPr>
            <p:ph sz="quarter" idx="11"/>
          </p:nvPr>
        </p:nvSpPr>
        <p:spPr>
          <a:xfrm>
            <a:off x="1905000" y="143529"/>
            <a:ext cx="5715000" cy="533400"/>
          </a:xfrm>
        </p:spPr>
        <p:txBody>
          <a:bodyPr/>
          <a:lstStyle/>
          <a:p>
            <a:r>
              <a:rPr lang="en-AU" b="1" dirty="0" smtClean="0"/>
              <a:t>CEOS supports the UN SDGs process</a:t>
            </a:r>
          </a:p>
        </p:txBody>
      </p:sp>
    </p:spTree>
    <p:extLst>
      <p:ext uri="{BB962C8B-B14F-4D97-AF65-F5344CB8AC3E}">
        <p14:creationId xmlns:p14="http://schemas.microsoft.com/office/powerpoint/2010/main" val="1659046882"/>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6</a:t>
            </a:fld>
            <a:endParaRPr lang="uk-UA" dirty="0"/>
          </a:p>
        </p:txBody>
      </p:sp>
      <p:sp>
        <p:nvSpPr>
          <p:cNvPr id="4" name="Content Placeholder 3"/>
          <p:cNvSpPr>
            <a:spLocks noGrp="1"/>
          </p:cNvSpPr>
          <p:nvPr>
            <p:ph sz="quarter" idx="11"/>
          </p:nvPr>
        </p:nvSpPr>
        <p:spPr/>
        <p:txBody>
          <a:bodyPr/>
          <a:lstStyle/>
          <a:p>
            <a:r>
              <a:rPr lang="en-US" dirty="0" smtClean="0"/>
              <a:t>Example for GOAL 6 </a:t>
            </a:r>
            <a:endParaRPr lang="en-US" dirty="0"/>
          </a:p>
        </p:txBody>
      </p:sp>
      <p:pic>
        <p:nvPicPr>
          <p:cNvPr id="5" name="Picture 4" descr="Illustration goal 6 water-EO"/>
          <p:cNvPicPr/>
          <p:nvPr/>
        </p:nvPicPr>
        <p:blipFill rotWithShape="1">
          <a:blip r:embed="rId2" cstate="screen">
            <a:extLst>
              <a:ext uri="{28A0092B-C50C-407E-A947-70E740481C1C}">
                <a14:useLocalDpi xmlns:a14="http://schemas.microsoft.com/office/drawing/2010/main"/>
              </a:ext>
            </a:extLst>
          </a:blip>
          <a:srcRect b="5714"/>
          <a:stretch/>
        </p:blipFill>
        <p:spPr bwMode="auto">
          <a:xfrm>
            <a:off x="1219200" y="1219200"/>
            <a:ext cx="6248400" cy="5029200"/>
          </a:xfrm>
          <a:prstGeom prst="rect">
            <a:avLst/>
          </a:prstGeom>
          <a:noFill/>
          <a:ln>
            <a:noFill/>
          </a:ln>
        </p:spPr>
      </p:pic>
    </p:spTree>
    <p:extLst>
      <p:ext uri="{BB962C8B-B14F-4D97-AF65-F5344CB8AC3E}">
        <p14:creationId xmlns:p14="http://schemas.microsoft.com/office/powerpoint/2010/main" val="4120674580"/>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7</a:t>
            </a:fld>
            <a:endParaRPr lang="uk-UA" dirty="0"/>
          </a:p>
        </p:txBody>
      </p:sp>
      <p:sp>
        <p:nvSpPr>
          <p:cNvPr id="4" name="Content Placeholder 3"/>
          <p:cNvSpPr>
            <a:spLocks noGrp="1"/>
          </p:cNvSpPr>
          <p:nvPr>
            <p:ph sz="quarter" idx="11"/>
          </p:nvPr>
        </p:nvSpPr>
        <p:spPr/>
        <p:txBody>
          <a:bodyPr/>
          <a:lstStyle/>
          <a:p>
            <a:r>
              <a:rPr lang="en-US" dirty="0" smtClean="0"/>
              <a:t>Goal 15, SDCG and GFOI Links</a:t>
            </a:r>
            <a:endParaRPr lang="en-US" dirty="0"/>
          </a:p>
        </p:txBody>
      </p:sp>
      <p:pic>
        <p:nvPicPr>
          <p:cNvPr id="5" name="Picture 4" descr="Illustration goal 15 land-EO"/>
          <p:cNvPicPr/>
          <p:nvPr/>
        </p:nvPicPr>
        <p:blipFill rotWithShape="1">
          <a:blip r:embed="rId2" cstate="screen">
            <a:extLst>
              <a:ext uri="{28A0092B-C50C-407E-A947-70E740481C1C}">
                <a14:useLocalDpi xmlns:a14="http://schemas.microsoft.com/office/drawing/2010/main"/>
              </a:ext>
            </a:extLst>
          </a:blip>
          <a:srcRect b="6101"/>
          <a:stretch/>
        </p:blipFill>
        <p:spPr bwMode="auto">
          <a:xfrm>
            <a:off x="914400" y="1557337"/>
            <a:ext cx="7086600" cy="4691063"/>
          </a:xfrm>
          <a:prstGeom prst="rect">
            <a:avLst/>
          </a:prstGeom>
          <a:noFill/>
          <a:ln>
            <a:noFill/>
          </a:ln>
        </p:spPr>
      </p:pic>
    </p:spTree>
    <p:extLst>
      <p:ext uri="{BB962C8B-B14F-4D97-AF65-F5344CB8AC3E}">
        <p14:creationId xmlns:p14="http://schemas.microsoft.com/office/powerpoint/2010/main" val="981882897"/>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1371600" y="2667000"/>
            <a:ext cx="7772400" cy="1524000"/>
          </a:xfrm>
        </p:spPr>
        <p:txBody>
          <a:bodyPr/>
          <a:lstStyle/>
          <a:p>
            <a:pPr marL="0" indent="0">
              <a:buNone/>
            </a:pPr>
            <a:r>
              <a:rPr lang="en-US" dirty="0" smtClean="0">
                <a:latin typeface="+mj-lt"/>
              </a:rPr>
              <a:t>Target </a:t>
            </a:r>
            <a:r>
              <a:rPr lang="en-US" dirty="0" smtClean="0"/>
              <a:t>6.6: Protect &amp; </a:t>
            </a:r>
            <a:r>
              <a:rPr lang="en-US" dirty="0"/>
              <a:t>R</a:t>
            </a:r>
            <a:r>
              <a:rPr lang="en-US" dirty="0" smtClean="0"/>
              <a:t>estore </a:t>
            </a:r>
            <a:r>
              <a:rPr lang="en-US" dirty="0"/>
              <a:t>W</a:t>
            </a:r>
            <a:r>
              <a:rPr lang="en-US" dirty="0" smtClean="0"/>
              <a:t>ater-Related Ecosystems </a:t>
            </a:r>
            <a:endParaRPr lang="en-US" sz="1000" dirty="0" smtClean="0"/>
          </a:p>
          <a:p>
            <a:pPr marL="0" indent="0">
              <a:buNone/>
            </a:pPr>
            <a:r>
              <a:rPr lang="en-US" dirty="0" smtClean="0"/>
              <a:t>Indicator 6.6.1: Change in Extent </a:t>
            </a:r>
            <a:r>
              <a:rPr lang="en-US" dirty="0"/>
              <a:t>of </a:t>
            </a:r>
            <a:r>
              <a:rPr lang="en-US" dirty="0" smtClean="0"/>
              <a:t>Water-Related </a:t>
            </a:r>
            <a:r>
              <a:rPr lang="en-US" dirty="0"/>
              <a:t>E</a:t>
            </a:r>
            <a:r>
              <a:rPr lang="en-US" dirty="0" smtClean="0"/>
              <a:t>cosystems </a:t>
            </a:r>
            <a:r>
              <a:rPr lang="en-US" dirty="0"/>
              <a:t>over </a:t>
            </a:r>
            <a:r>
              <a:rPr lang="en-US" dirty="0" smtClean="0"/>
              <a:t>Time</a:t>
            </a:r>
            <a:endParaRPr lang="en-US" dirty="0">
              <a:latin typeface="+mj-lt"/>
            </a:endParaRPr>
          </a:p>
        </p:txBody>
      </p:sp>
      <p:sp>
        <p:nvSpPr>
          <p:cNvPr id="3" name="Slide Number Placeholder 2"/>
          <p:cNvSpPr>
            <a:spLocks noGrp="1"/>
          </p:cNvSpPr>
          <p:nvPr>
            <p:ph type="sldNum" sz="quarter" idx="2"/>
          </p:nvPr>
        </p:nvSpPr>
        <p:spPr/>
        <p:txBody>
          <a:bodyPr/>
          <a:lstStyle/>
          <a:p>
            <a:pPr lvl="0"/>
            <a:fld id="{86CB4B4D-7CA3-9044-876B-883B54F8677D}" type="slidenum">
              <a:rPr lang="uk-UA" smtClean="0"/>
              <a:t>8</a:t>
            </a:fld>
            <a:endParaRPr lang="uk-UA"/>
          </a:p>
        </p:txBody>
      </p:sp>
      <p:sp>
        <p:nvSpPr>
          <p:cNvPr id="4" name="Content Placeholder 3"/>
          <p:cNvSpPr>
            <a:spLocks noGrp="1"/>
          </p:cNvSpPr>
          <p:nvPr>
            <p:ph sz="quarter" idx="11"/>
          </p:nvPr>
        </p:nvSpPr>
        <p:spPr>
          <a:xfrm>
            <a:off x="2057400" y="152400"/>
            <a:ext cx="5486400" cy="533400"/>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smtClean="0"/>
              <a:t>Commonwealth Scientific &amp; Industrial Research Organisation (CSIRO)</a:t>
            </a:r>
            <a:endParaRPr lang="en-US" dirty="0"/>
          </a:p>
        </p:txBody>
      </p:sp>
      <p:pic>
        <p:nvPicPr>
          <p:cNvPr id="6" name="Picture 5"/>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52400" y="2574544"/>
            <a:ext cx="1219200" cy="1235456"/>
          </a:xfrm>
          <a:prstGeom prst="rect">
            <a:avLst/>
          </a:prstGeom>
        </p:spPr>
      </p:pic>
      <p:pic>
        <p:nvPicPr>
          <p:cNvPr id="7" name="Picture 6"/>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52400" y="3867912"/>
            <a:ext cx="1221205" cy="1237488"/>
          </a:xfrm>
          <a:prstGeom prst="rect">
            <a:avLst/>
          </a:prstGeom>
        </p:spPr>
      </p:pic>
      <p:sp>
        <p:nvSpPr>
          <p:cNvPr id="8" name="Content Placeholder 1"/>
          <p:cNvSpPr txBox="1">
            <a:spLocks/>
          </p:cNvSpPr>
          <p:nvPr/>
        </p:nvSpPr>
        <p:spPr>
          <a:xfrm>
            <a:off x="1371600" y="3886200"/>
            <a:ext cx="7772400" cy="1295400"/>
          </a:xfrm>
          <a:prstGeom prst="rect">
            <a:avLst/>
          </a:prstGeom>
        </p:spPr>
        <p:txBody>
          <a:bodyPr/>
          <a:lstStyle>
            <a:lvl1pPr marL="342900" indent="-342900">
              <a:spcBef>
                <a:spcPts val="500"/>
              </a:spcBef>
              <a:buSzPct val="100000"/>
              <a:buFont typeface="Arial"/>
              <a:buChar char="•"/>
              <a:defRPr sz="2000">
                <a:solidFill>
                  <a:srgbClr val="002569"/>
                </a:solidFill>
                <a:latin typeface="+mj-lt"/>
                <a:ea typeface="Arial Bold"/>
                <a:cs typeface="Arial" panose="020B0604020202020204" pitchFamily="34" charset="0"/>
                <a:sym typeface="Arial Bold"/>
              </a:defRPr>
            </a:lvl1pPr>
            <a:lvl2pPr marL="768927" indent="-311727">
              <a:spcBef>
                <a:spcPts val="500"/>
              </a:spcBef>
              <a:buSzPct val="100000"/>
              <a:buFont typeface="Courier New" panose="02070309020205020404" pitchFamily="49" charset="0"/>
              <a:buChar char="o"/>
              <a:defRPr sz="2000">
                <a:solidFill>
                  <a:srgbClr val="002569"/>
                </a:solidFill>
                <a:latin typeface="+mj-lt"/>
                <a:ea typeface="Arial Bold"/>
                <a:cs typeface="Arial" panose="020B0604020202020204" pitchFamily="34" charset="0"/>
                <a:sym typeface="Arial Bold"/>
              </a:defRPr>
            </a:lvl2pPr>
            <a:lvl3pPr marL="1188719" indent="-274319">
              <a:spcBef>
                <a:spcPts val="500"/>
              </a:spcBef>
              <a:buSzPct val="100000"/>
              <a:buFont typeface="Wingdings" panose="05000000000000000000" pitchFamily="2" charset="2"/>
              <a:buChar char="§"/>
              <a:defRPr sz="2000">
                <a:solidFill>
                  <a:srgbClr val="002569"/>
                </a:solidFill>
                <a:latin typeface="+mj-lt"/>
                <a:ea typeface="Arial Bold"/>
                <a:cs typeface="Arial" panose="020B0604020202020204" pitchFamily="34" charset="0"/>
                <a:sym typeface="Arial Bold"/>
              </a:defRPr>
            </a:lvl3pPr>
            <a:lvl4pPr marL="1676400" indent="-304800">
              <a:spcBef>
                <a:spcPts val="500"/>
              </a:spcBef>
              <a:buSzPct val="100000"/>
              <a:buFont typeface="Arial"/>
              <a:buChar char="▪"/>
              <a:defRPr sz="2000">
                <a:solidFill>
                  <a:srgbClr val="002569"/>
                </a:solidFill>
                <a:latin typeface="+mj-lt"/>
                <a:ea typeface="Arial Bold"/>
                <a:cs typeface="Arial" panose="020B0604020202020204" pitchFamily="34" charset="0"/>
                <a:sym typeface="Arial Bold"/>
              </a:defRPr>
            </a:lvl4pPr>
            <a:lvl5pPr marL="2171700" indent="-342900">
              <a:spcBef>
                <a:spcPts val="500"/>
              </a:spcBef>
              <a:buSzPct val="100000"/>
              <a:buFont typeface="Arial"/>
              <a:buChar char="•"/>
              <a:defRPr sz="2000">
                <a:solidFill>
                  <a:srgbClr val="002569"/>
                </a:solidFill>
                <a:latin typeface="+mj-lt"/>
                <a:ea typeface="Arial Bold"/>
                <a:cs typeface="Arial" panose="020B0604020202020204" pitchFamily="34" charset="0"/>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a:lstStyle>
          <a:p>
            <a:pPr marL="0" indent="0">
              <a:buFont typeface="Arial"/>
              <a:buNone/>
            </a:pPr>
            <a:r>
              <a:rPr lang="en-US" dirty="0" smtClean="0"/>
              <a:t>Target 14.1: Prevent &amp; </a:t>
            </a:r>
            <a:r>
              <a:rPr lang="en-US" dirty="0"/>
              <a:t>R</a:t>
            </a:r>
            <a:r>
              <a:rPr lang="en-US" dirty="0" smtClean="0"/>
              <a:t>educe </a:t>
            </a:r>
            <a:r>
              <a:rPr lang="en-US" dirty="0"/>
              <a:t>M</a:t>
            </a:r>
            <a:r>
              <a:rPr lang="en-US" dirty="0" smtClean="0"/>
              <a:t>arine </a:t>
            </a:r>
            <a:r>
              <a:rPr lang="en-US" dirty="0"/>
              <a:t>P</a:t>
            </a:r>
            <a:r>
              <a:rPr lang="en-US" dirty="0" smtClean="0"/>
              <a:t>ollution </a:t>
            </a:r>
            <a:endParaRPr lang="en-US" sz="1000" dirty="0" smtClean="0"/>
          </a:p>
          <a:p>
            <a:pPr marL="0" indent="0">
              <a:buFont typeface="Arial"/>
              <a:buNone/>
            </a:pPr>
            <a:r>
              <a:rPr lang="en-US" dirty="0" smtClean="0"/>
              <a:t>Indicator 14.1.1: Index </a:t>
            </a:r>
            <a:r>
              <a:rPr lang="en-US" dirty="0"/>
              <a:t>of </a:t>
            </a:r>
            <a:r>
              <a:rPr lang="en-US" dirty="0" smtClean="0"/>
              <a:t>Coastal </a:t>
            </a:r>
            <a:r>
              <a:rPr lang="en-US" dirty="0"/>
              <a:t>E</a:t>
            </a:r>
            <a:r>
              <a:rPr lang="en-US" dirty="0" smtClean="0"/>
              <a:t>utrophication &amp; Floating </a:t>
            </a:r>
            <a:r>
              <a:rPr lang="en-US" dirty="0"/>
              <a:t>P</a:t>
            </a:r>
            <a:r>
              <a:rPr lang="en-US" dirty="0" smtClean="0"/>
              <a:t>lastic </a:t>
            </a:r>
            <a:r>
              <a:rPr lang="en-US" dirty="0"/>
              <a:t>D</a:t>
            </a:r>
            <a:r>
              <a:rPr lang="en-US" dirty="0" smtClean="0"/>
              <a:t>ebris </a:t>
            </a:r>
            <a:r>
              <a:rPr lang="en-US" dirty="0"/>
              <a:t>D</a:t>
            </a:r>
            <a:r>
              <a:rPr lang="en-US" dirty="0" smtClean="0"/>
              <a:t>ensity  </a:t>
            </a:r>
          </a:p>
          <a:p>
            <a:endParaRPr lang="en-US" sz="1600" dirty="0" smtClean="0"/>
          </a:p>
          <a:p>
            <a:endParaRPr lang="en-US" dirty="0" smtClean="0"/>
          </a:p>
          <a:p>
            <a:endParaRPr lang="en-US" dirty="0"/>
          </a:p>
        </p:txBody>
      </p:sp>
      <p:pic>
        <p:nvPicPr>
          <p:cNvPr id="11" name="Picture 10"/>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52400" y="1295400"/>
            <a:ext cx="1219200" cy="1235456"/>
          </a:xfrm>
          <a:prstGeom prst="rect">
            <a:avLst/>
          </a:prstGeom>
        </p:spPr>
      </p:pic>
      <p:sp>
        <p:nvSpPr>
          <p:cNvPr id="13" name="Content Placeholder 1"/>
          <p:cNvSpPr txBox="1">
            <a:spLocks/>
          </p:cNvSpPr>
          <p:nvPr/>
        </p:nvSpPr>
        <p:spPr>
          <a:xfrm>
            <a:off x="1371600" y="1447800"/>
            <a:ext cx="7772400" cy="838200"/>
          </a:xfrm>
          <a:prstGeom prst="rect">
            <a:avLst/>
          </a:prstGeom>
        </p:spPr>
        <p:txBody>
          <a:bodyPr/>
          <a:lstStyle>
            <a:lvl1pPr marL="342900" indent="-342900">
              <a:spcBef>
                <a:spcPts val="500"/>
              </a:spcBef>
              <a:buSzPct val="100000"/>
              <a:buFont typeface="Arial"/>
              <a:buChar char="•"/>
              <a:defRPr sz="2000">
                <a:solidFill>
                  <a:srgbClr val="002569"/>
                </a:solidFill>
                <a:latin typeface="+mj-lt"/>
                <a:ea typeface="Arial Bold"/>
                <a:cs typeface="Arial" panose="020B0604020202020204" pitchFamily="34" charset="0"/>
                <a:sym typeface="Arial Bold"/>
              </a:defRPr>
            </a:lvl1pPr>
            <a:lvl2pPr marL="768927" indent="-311727">
              <a:spcBef>
                <a:spcPts val="500"/>
              </a:spcBef>
              <a:buSzPct val="100000"/>
              <a:buFont typeface="Courier New" panose="02070309020205020404" pitchFamily="49" charset="0"/>
              <a:buChar char="o"/>
              <a:defRPr sz="2000">
                <a:solidFill>
                  <a:srgbClr val="002569"/>
                </a:solidFill>
                <a:latin typeface="+mj-lt"/>
                <a:ea typeface="Arial Bold"/>
                <a:cs typeface="Arial" panose="020B0604020202020204" pitchFamily="34" charset="0"/>
                <a:sym typeface="Arial Bold"/>
              </a:defRPr>
            </a:lvl2pPr>
            <a:lvl3pPr marL="1188719" indent="-274319">
              <a:spcBef>
                <a:spcPts val="500"/>
              </a:spcBef>
              <a:buSzPct val="100000"/>
              <a:buFont typeface="Wingdings" panose="05000000000000000000" pitchFamily="2" charset="2"/>
              <a:buChar char="§"/>
              <a:defRPr sz="2000">
                <a:solidFill>
                  <a:srgbClr val="002569"/>
                </a:solidFill>
                <a:latin typeface="+mj-lt"/>
                <a:ea typeface="Arial Bold"/>
                <a:cs typeface="Arial" panose="020B0604020202020204" pitchFamily="34" charset="0"/>
                <a:sym typeface="Arial Bold"/>
              </a:defRPr>
            </a:lvl3pPr>
            <a:lvl4pPr marL="1676400" indent="-304800">
              <a:spcBef>
                <a:spcPts val="500"/>
              </a:spcBef>
              <a:buSzPct val="100000"/>
              <a:buFont typeface="Arial"/>
              <a:buChar char="▪"/>
              <a:defRPr sz="2000">
                <a:solidFill>
                  <a:srgbClr val="002569"/>
                </a:solidFill>
                <a:latin typeface="+mj-lt"/>
                <a:ea typeface="Arial Bold"/>
                <a:cs typeface="Arial" panose="020B0604020202020204" pitchFamily="34" charset="0"/>
                <a:sym typeface="Arial Bold"/>
              </a:defRPr>
            </a:lvl4pPr>
            <a:lvl5pPr marL="2171700" indent="-342900">
              <a:spcBef>
                <a:spcPts val="500"/>
              </a:spcBef>
              <a:buSzPct val="100000"/>
              <a:buFont typeface="Arial"/>
              <a:buChar char="•"/>
              <a:defRPr sz="2000">
                <a:solidFill>
                  <a:srgbClr val="002569"/>
                </a:solidFill>
                <a:latin typeface="+mj-lt"/>
                <a:ea typeface="Arial Bold"/>
                <a:cs typeface="Arial" panose="020B0604020202020204" pitchFamily="34" charset="0"/>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a:lstStyle>
          <a:p>
            <a:pPr marL="0" indent="0">
              <a:buNone/>
            </a:pPr>
            <a:r>
              <a:rPr lang="en-US" dirty="0"/>
              <a:t>Target </a:t>
            </a:r>
            <a:r>
              <a:rPr lang="en-US" dirty="0" smtClean="0"/>
              <a:t>6.3: </a:t>
            </a:r>
            <a:r>
              <a:rPr lang="en-US" dirty="0"/>
              <a:t>Improve Water </a:t>
            </a:r>
            <a:r>
              <a:rPr lang="en-US" dirty="0" smtClean="0"/>
              <a:t>Quality</a:t>
            </a:r>
            <a:endParaRPr lang="en-US" sz="1000" dirty="0" smtClean="0"/>
          </a:p>
          <a:p>
            <a:pPr marL="0" indent="0">
              <a:buNone/>
            </a:pPr>
            <a:r>
              <a:rPr lang="en-US" dirty="0"/>
              <a:t>Indicator </a:t>
            </a:r>
            <a:r>
              <a:rPr lang="en-US" dirty="0" smtClean="0"/>
              <a:t>6.3.2: </a:t>
            </a:r>
            <a:r>
              <a:rPr lang="en-US" dirty="0"/>
              <a:t>% of Water Bodies w/Good Ambient Water Quality </a:t>
            </a:r>
          </a:p>
        </p:txBody>
      </p:sp>
      <p:pic>
        <p:nvPicPr>
          <p:cNvPr id="14" name="Picture 13"/>
          <p:cNvPicPr>
            <a:picLocks noChangeAspect="1"/>
          </p:cNvPicPr>
          <p:nvPr/>
        </p:nvPicPr>
        <p:blipFill rotWithShape="1">
          <a:blip r:embed="rId5" cstate="screen">
            <a:extLst>
              <a:ext uri="{28A0092B-C50C-407E-A947-70E740481C1C}">
                <a14:useLocalDpi xmlns:a14="http://schemas.microsoft.com/office/drawing/2010/main"/>
              </a:ext>
            </a:extLst>
          </a:blip>
          <a:srcRect b="5882"/>
          <a:stretch/>
        </p:blipFill>
        <p:spPr>
          <a:xfrm>
            <a:off x="152400" y="5181599"/>
            <a:ext cx="1207008" cy="1295401"/>
          </a:xfrm>
          <a:prstGeom prst="rect">
            <a:avLst/>
          </a:prstGeom>
        </p:spPr>
      </p:pic>
      <p:sp>
        <p:nvSpPr>
          <p:cNvPr id="15" name="Content Placeholder 1"/>
          <p:cNvSpPr txBox="1">
            <a:spLocks/>
          </p:cNvSpPr>
          <p:nvPr/>
        </p:nvSpPr>
        <p:spPr>
          <a:xfrm>
            <a:off x="1371600" y="5257800"/>
            <a:ext cx="7772400" cy="1295400"/>
          </a:xfrm>
          <a:prstGeom prst="rect">
            <a:avLst/>
          </a:prstGeom>
        </p:spPr>
        <p:txBody>
          <a:bodyPr/>
          <a:lstStyle>
            <a:lvl1pPr marL="342900" indent="-342900">
              <a:spcBef>
                <a:spcPts val="500"/>
              </a:spcBef>
              <a:buSzPct val="100000"/>
              <a:buFont typeface="Arial"/>
              <a:buChar char="•"/>
              <a:defRPr sz="2000">
                <a:solidFill>
                  <a:srgbClr val="002569"/>
                </a:solidFill>
                <a:latin typeface="+mj-lt"/>
                <a:ea typeface="Arial Bold"/>
                <a:cs typeface="Arial" panose="020B0604020202020204" pitchFamily="34" charset="0"/>
                <a:sym typeface="Arial Bold"/>
              </a:defRPr>
            </a:lvl1pPr>
            <a:lvl2pPr marL="768927" indent="-311727">
              <a:spcBef>
                <a:spcPts val="500"/>
              </a:spcBef>
              <a:buSzPct val="100000"/>
              <a:buFont typeface="Courier New" panose="02070309020205020404" pitchFamily="49" charset="0"/>
              <a:buChar char="o"/>
              <a:defRPr sz="2000">
                <a:solidFill>
                  <a:srgbClr val="002569"/>
                </a:solidFill>
                <a:latin typeface="+mj-lt"/>
                <a:ea typeface="Arial Bold"/>
                <a:cs typeface="Arial" panose="020B0604020202020204" pitchFamily="34" charset="0"/>
                <a:sym typeface="Arial Bold"/>
              </a:defRPr>
            </a:lvl2pPr>
            <a:lvl3pPr marL="1188719" indent="-274319">
              <a:spcBef>
                <a:spcPts val="500"/>
              </a:spcBef>
              <a:buSzPct val="100000"/>
              <a:buFont typeface="Wingdings" panose="05000000000000000000" pitchFamily="2" charset="2"/>
              <a:buChar char="§"/>
              <a:defRPr sz="2000">
                <a:solidFill>
                  <a:srgbClr val="002569"/>
                </a:solidFill>
                <a:latin typeface="+mj-lt"/>
                <a:ea typeface="Arial Bold"/>
                <a:cs typeface="Arial" panose="020B0604020202020204" pitchFamily="34" charset="0"/>
                <a:sym typeface="Arial Bold"/>
              </a:defRPr>
            </a:lvl3pPr>
            <a:lvl4pPr marL="1676400" indent="-304800">
              <a:spcBef>
                <a:spcPts val="500"/>
              </a:spcBef>
              <a:buSzPct val="100000"/>
              <a:buFont typeface="Arial"/>
              <a:buChar char="▪"/>
              <a:defRPr sz="2000">
                <a:solidFill>
                  <a:srgbClr val="002569"/>
                </a:solidFill>
                <a:latin typeface="+mj-lt"/>
                <a:ea typeface="Arial Bold"/>
                <a:cs typeface="Arial" panose="020B0604020202020204" pitchFamily="34" charset="0"/>
                <a:sym typeface="Arial Bold"/>
              </a:defRPr>
            </a:lvl4pPr>
            <a:lvl5pPr marL="2171700" indent="-342900">
              <a:spcBef>
                <a:spcPts val="500"/>
              </a:spcBef>
              <a:buSzPct val="100000"/>
              <a:buFont typeface="Arial"/>
              <a:buChar char="•"/>
              <a:defRPr sz="2000">
                <a:solidFill>
                  <a:srgbClr val="002569"/>
                </a:solidFill>
                <a:latin typeface="+mj-lt"/>
                <a:ea typeface="Arial Bold"/>
                <a:cs typeface="Arial" panose="020B0604020202020204" pitchFamily="34" charset="0"/>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a:lstStyle>
          <a:p>
            <a:pPr marL="0" indent="0">
              <a:buNone/>
            </a:pPr>
            <a:r>
              <a:rPr lang="en-US" dirty="0" smtClean="0"/>
              <a:t>Target 15</a:t>
            </a:r>
            <a:r>
              <a:rPr lang="en-US" dirty="0"/>
              <a:t>.3: </a:t>
            </a:r>
            <a:r>
              <a:rPr lang="en-US" dirty="0" smtClean="0"/>
              <a:t>Combat Desertification</a:t>
            </a:r>
            <a:r>
              <a:rPr lang="en-US" dirty="0"/>
              <a:t>, R</a:t>
            </a:r>
            <a:r>
              <a:rPr lang="en-US" dirty="0" smtClean="0"/>
              <a:t>estore Degraded Land</a:t>
            </a:r>
          </a:p>
          <a:p>
            <a:pPr marL="0" indent="0">
              <a:buNone/>
            </a:pPr>
            <a:r>
              <a:rPr lang="en-US" dirty="0" smtClean="0"/>
              <a:t>Indicator 15.3.1</a:t>
            </a:r>
            <a:r>
              <a:rPr lang="en-US" dirty="0"/>
              <a:t>: Proportion of Land that is Degraded Over Total Land Area</a:t>
            </a:r>
            <a:endParaRPr lang="en-US" sz="1600" dirty="0" smtClean="0"/>
          </a:p>
          <a:p>
            <a:endParaRPr lang="en-US" dirty="0" smtClean="0"/>
          </a:p>
          <a:p>
            <a:endParaRPr lang="en-US" dirty="0"/>
          </a:p>
        </p:txBody>
      </p:sp>
    </p:spTree>
    <p:extLst>
      <p:ext uri="{BB962C8B-B14F-4D97-AF65-F5344CB8AC3E}">
        <p14:creationId xmlns:p14="http://schemas.microsoft.com/office/powerpoint/2010/main" val="504655345"/>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1371600" y="3352800"/>
            <a:ext cx="7772400" cy="1524000"/>
          </a:xfrm>
        </p:spPr>
        <p:txBody>
          <a:bodyPr/>
          <a:lstStyle/>
          <a:p>
            <a:pPr marL="0" indent="0">
              <a:buNone/>
            </a:pPr>
            <a:r>
              <a:rPr lang="en-US" dirty="0" smtClean="0">
                <a:latin typeface="+mj-lt"/>
              </a:rPr>
              <a:t>Target </a:t>
            </a:r>
            <a:r>
              <a:rPr lang="en-US" dirty="0" smtClean="0"/>
              <a:t>11.3: Sustainable Urbanization</a:t>
            </a:r>
            <a:endParaRPr lang="en-US" sz="1000" dirty="0" smtClean="0"/>
          </a:p>
          <a:p>
            <a:pPr marL="0" indent="0">
              <a:buNone/>
            </a:pPr>
            <a:r>
              <a:rPr lang="en-US" dirty="0" smtClean="0"/>
              <a:t>Indicator 11.3.1</a:t>
            </a:r>
            <a:r>
              <a:rPr lang="en-US" dirty="0"/>
              <a:t>: </a:t>
            </a:r>
            <a:r>
              <a:rPr lang="en-US" dirty="0" smtClean="0"/>
              <a:t>Ratio of Land Consumption Rate to Population Growth Rate</a:t>
            </a:r>
            <a:endParaRPr lang="en-US" dirty="0">
              <a:latin typeface="+mj-lt"/>
            </a:endParaRPr>
          </a:p>
        </p:txBody>
      </p:sp>
      <p:sp>
        <p:nvSpPr>
          <p:cNvPr id="3" name="Slide Number Placeholder 2"/>
          <p:cNvSpPr>
            <a:spLocks noGrp="1"/>
          </p:cNvSpPr>
          <p:nvPr>
            <p:ph type="sldNum" sz="quarter" idx="2"/>
          </p:nvPr>
        </p:nvSpPr>
        <p:spPr/>
        <p:txBody>
          <a:bodyPr/>
          <a:lstStyle/>
          <a:p>
            <a:pPr lvl="0"/>
            <a:fld id="{86CB4B4D-7CA3-9044-876B-883B54F8677D}" type="slidenum">
              <a:rPr lang="uk-UA" smtClean="0"/>
              <a:t>9</a:t>
            </a:fld>
            <a:endParaRPr lang="uk-UA"/>
          </a:p>
        </p:txBody>
      </p:sp>
      <p:pic>
        <p:nvPicPr>
          <p:cNvPr id="11" name="Picture 10"/>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52400" y="1295400"/>
            <a:ext cx="1219200" cy="1235456"/>
          </a:xfrm>
          <a:prstGeom prst="rect">
            <a:avLst/>
          </a:prstGeom>
        </p:spPr>
      </p:pic>
      <p:sp>
        <p:nvSpPr>
          <p:cNvPr id="15" name="Content Placeholder 1"/>
          <p:cNvSpPr txBox="1">
            <a:spLocks/>
          </p:cNvSpPr>
          <p:nvPr/>
        </p:nvSpPr>
        <p:spPr>
          <a:xfrm>
            <a:off x="1371600" y="5257800"/>
            <a:ext cx="7772400" cy="1295400"/>
          </a:xfrm>
          <a:prstGeom prst="rect">
            <a:avLst/>
          </a:prstGeom>
        </p:spPr>
        <p:txBody>
          <a:bodyPr/>
          <a:lstStyle>
            <a:lvl1pPr marL="342900" indent="-342900">
              <a:spcBef>
                <a:spcPts val="500"/>
              </a:spcBef>
              <a:buSzPct val="100000"/>
              <a:buFont typeface="Arial"/>
              <a:buChar char="•"/>
              <a:defRPr sz="2000">
                <a:solidFill>
                  <a:srgbClr val="002569"/>
                </a:solidFill>
                <a:latin typeface="+mj-lt"/>
                <a:ea typeface="Arial Bold"/>
                <a:cs typeface="Arial" panose="020B0604020202020204" pitchFamily="34" charset="0"/>
                <a:sym typeface="Arial Bold"/>
              </a:defRPr>
            </a:lvl1pPr>
            <a:lvl2pPr marL="768927" indent="-311727">
              <a:spcBef>
                <a:spcPts val="500"/>
              </a:spcBef>
              <a:buSzPct val="100000"/>
              <a:buFont typeface="Courier New" panose="02070309020205020404" pitchFamily="49" charset="0"/>
              <a:buChar char="o"/>
              <a:defRPr sz="2000">
                <a:solidFill>
                  <a:srgbClr val="002569"/>
                </a:solidFill>
                <a:latin typeface="+mj-lt"/>
                <a:ea typeface="Arial Bold"/>
                <a:cs typeface="Arial" panose="020B0604020202020204" pitchFamily="34" charset="0"/>
                <a:sym typeface="Arial Bold"/>
              </a:defRPr>
            </a:lvl2pPr>
            <a:lvl3pPr marL="1188719" indent="-274319">
              <a:spcBef>
                <a:spcPts val="500"/>
              </a:spcBef>
              <a:buSzPct val="100000"/>
              <a:buFont typeface="Wingdings" panose="05000000000000000000" pitchFamily="2" charset="2"/>
              <a:buChar char="§"/>
              <a:defRPr sz="2000">
                <a:solidFill>
                  <a:srgbClr val="002569"/>
                </a:solidFill>
                <a:latin typeface="+mj-lt"/>
                <a:ea typeface="Arial Bold"/>
                <a:cs typeface="Arial" panose="020B0604020202020204" pitchFamily="34" charset="0"/>
                <a:sym typeface="Arial Bold"/>
              </a:defRPr>
            </a:lvl3pPr>
            <a:lvl4pPr marL="1676400" indent="-304800">
              <a:spcBef>
                <a:spcPts val="500"/>
              </a:spcBef>
              <a:buSzPct val="100000"/>
              <a:buFont typeface="Arial"/>
              <a:buChar char="▪"/>
              <a:defRPr sz="2000">
                <a:solidFill>
                  <a:srgbClr val="002569"/>
                </a:solidFill>
                <a:latin typeface="+mj-lt"/>
                <a:ea typeface="Arial Bold"/>
                <a:cs typeface="Arial" panose="020B0604020202020204" pitchFamily="34" charset="0"/>
                <a:sym typeface="Arial Bold"/>
              </a:defRPr>
            </a:lvl4pPr>
            <a:lvl5pPr marL="2171700" indent="-342900">
              <a:spcBef>
                <a:spcPts val="500"/>
              </a:spcBef>
              <a:buSzPct val="100000"/>
              <a:buFont typeface="Arial"/>
              <a:buChar char="•"/>
              <a:defRPr sz="2000">
                <a:solidFill>
                  <a:srgbClr val="002569"/>
                </a:solidFill>
                <a:latin typeface="+mj-lt"/>
                <a:ea typeface="Arial Bold"/>
                <a:cs typeface="Arial" panose="020B0604020202020204" pitchFamily="34" charset="0"/>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a:lstStyle>
          <a:p>
            <a:pPr marL="0" indent="0">
              <a:buNone/>
            </a:pPr>
            <a:r>
              <a:rPr lang="en-US" dirty="0" smtClean="0"/>
              <a:t>Target 15</a:t>
            </a:r>
            <a:r>
              <a:rPr lang="en-US" dirty="0"/>
              <a:t>.3: </a:t>
            </a:r>
            <a:r>
              <a:rPr lang="en-US" dirty="0" smtClean="0"/>
              <a:t>Combat Desertification</a:t>
            </a:r>
            <a:r>
              <a:rPr lang="en-US" dirty="0"/>
              <a:t>, R</a:t>
            </a:r>
            <a:r>
              <a:rPr lang="en-US" dirty="0" smtClean="0"/>
              <a:t>estore Degraded Land</a:t>
            </a:r>
          </a:p>
          <a:p>
            <a:pPr marL="0" indent="0">
              <a:buNone/>
            </a:pPr>
            <a:r>
              <a:rPr lang="en-US" dirty="0" smtClean="0"/>
              <a:t>Indicator 15.3.1</a:t>
            </a:r>
            <a:r>
              <a:rPr lang="en-US" dirty="0"/>
              <a:t>: Proportion of Land that is Degraded Over Total Land Area</a:t>
            </a:r>
            <a:endParaRPr lang="en-US" sz="1600" dirty="0" smtClean="0"/>
          </a:p>
          <a:p>
            <a:endParaRPr lang="en-US" dirty="0" smtClean="0"/>
          </a:p>
          <a:p>
            <a:endParaRPr lang="en-US" dirty="0"/>
          </a:p>
        </p:txBody>
      </p:sp>
      <p:sp>
        <p:nvSpPr>
          <p:cNvPr id="16" name="Content Placeholder 3"/>
          <p:cNvSpPr txBox="1">
            <a:spLocks/>
          </p:cNvSpPr>
          <p:nvPr/>
        </p:nvSpPr>
        <p:spPr>
          <a:xfrm>
            <a:off x="2133600" y="381000"/>
            <a:ext cx="4953000" cy="533400"/>
          </a:xfrm>
          <a:prstGeom prst="rect">
            <a:avLst/>
          </a:prstGeom>
        </p:spPr>
        <p:txBody>
          <a:bodyPr/>
          <a:lstStyle>
            <a:lvl1pPr marL="0" indent="0">
              <a:spcBef>
                <a:spcPts val="500"/>
              </a:spcBef>
              <a:buSzPct val="100000"/>
              <a:buFont typeface="Arial"/>
              <a:buNone/>
              <a:defRPr sz="2400">
                <a:solidFill>
                  <a:schemeClr val="bg1"/>
                </a:solidFill>
                <a:latin typeface="+mj-lt"/>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a:lstStyle>
          <a:p>
            <a:pPr>
              <a:spcBef>
                <a:spcPts val="0"/>
              </a:spcBef>
              <a:buSzTx/>
              <a:buFontTx/>
              <a:buNone/>
              <a:defRPr/>
            </a:pPr>
            <a:r>
              <a:rPr lang="en-US" dirty="0" smtClean="0"/>
              <a:t>European Space Agency (ESA)</a:t>
            </a:r>
            <a:endParaRPr lang="en-US" dirty="0"/>
          </a:p>
        </p:txBody>
      </p:sp>
      <p:pic>
        <p:nvPicPr>
          <p:cNvPr id="17" name="Picture 16"/>
          <p:cNvPicPr>
            <a:picLocks noChangeAspect="1"/>
          </p:cNvPicPr>
          <p:nvPr/>
        </p:nvPicPr>
        <p:blipFill rotWithShape="1">
          <a:blip r:embed="rId4" cstate="screen">
            <a:extLst>
              <a:ext uri="{28A0092B-C50C-407E-A947-70E740481C1C}">
                <a14:useLocalDpi xmlns:a14="http://schemas.microsoft.com/office/drawing/2010/main"/>
              </a:ext>
            </a:extLst>
          </a:blip>
          <a:srcRect t="5882" r="5882" b="5537"/>
          <a:stretch/>
        </p:blipFill>
        <p:spPr>
          <a:xfrm>
            <a:off x="76200" y="3276600"/>
            <a:ext cx="1295400" cy="1295400"/>
          </a:xfrm>
          <a:prstGeom prst="rect">
            <a:avLst/>
          </a:prstGeom>
        </p:spPr>
      </p:pic>
      <p:sp>
        <p:nvSpPr>
          <p:cNvPr id="19" name="Content Placeholder 1"/>
          <p:cNvSpPr>
            <a:spLocks noGrp="1"/>
          </p:cNvSpPr>
          <p:nvPr>
            <p:ph sz="quarter" idx="10"/>
          </p:nvPr>
        </p:nvSpPr>
        <p:spPr>
          <a:xfrm>
            <a:off x="1371600" y="1371600"/>
            <a:ext cx="7772400" cy="1524000"/>
          </a:xfrm>
        </p:spPr>
        <p:txBody>
          <a:bodyPr/>
          <a:lstStyle/>
          <a:p>
            <a:pPr marL="0" indent="0">
              <a:buNone/>
            </a:pPr>
            <a:r>
              <a:rPr lang="en-US" dirty="0" smtClean="0">
                <a:latin typeface="+mj-lt"/>
              </a:rPr>
              <a:t>Target </a:t>
            </a:r>
            <a:r>
              <a:rPr lang="en-US" dirty="0" smtClean="0"/>
              <a:t>6.6: Protect &amp; </a:t>
            </a:r>
            <a:r>
              <a:rPr lang="en-US" dirty="0"/>
              <a:t>R</a:t>
            </a:r>
            <a:r>
              <a:rPr lang="en-US" dirty="0" smtClean="0"/>
              <a:t>estore </a:t>
            </a:r>
            <a:r>
              <a:rPr lang="en-US" dirty="0"/>
              <a:t>W</a:t>
            </a:r>
            <a:r>
              <a:rPr lang="en-US" dirty="0" smtClean="0"/>
              <a:t>ater-Related Ecosystems </a:t>
            </a:r>
            <a:endParaRPr lang="en-US" sz="1000" dirty="0" smtClean="0"/>
          </a:p>
          <a:p>
            <a:pPr marL="0" indent="0">
              <a:buNone/>
            </a:pPr>
            <a:r>
              <a:rPr lang="en-US" dirty="0" smtClean="0"/>
              <a:t>Indicator 6.6.1: Change in Extent </a:t>
            </a:r>
            <a:r>
              <a:rPr lang="en-US" dirty="0"/>
              <a:t>of </a:t>
            </a:r>
            <a:r>
              <a:rPr lang="en-US" dirty="0" smtClean="0"/>
              <a:t>Water-Related </a:t>
            </a:r>
            <a:r>
              <a:rPr lang="en-US" dirty="0"/>
              <a:t>E</a:t>
            </a:r>
            <a:r>
              <a:rPr lang="en-US" dirty="0" smtClean="0"/>
              <a:t>cosystems </a:t>
            </a:r>
            <a:r>
              <a:rPr lang="en-US" dirty="0"/>
              <a:t>over </a:t>
            </a:r>
            <a:r>
              <a:rPr lang="en-US" dirty="0" smtClean="0"/>
              <a:t>Time</a:t>
            </a:r>
            <a:endParaRPr lang="en-US" dirty="0">
              <a:latin typeface="+mj-lt"/>
            </a:endParaRPr>
          </a:p>
        </p:txBody>
      </p:sp>
      <p:pic>
        <p:nvPicPr>
          <p:cNvPr id="10" name="Picture 9"/>
          <p:cNvPicPr>
            <a:picLocks noChangeAspect="1"/>
          </p:cNvPicPr>
          <p:nvPr/>
        </p:nvPicPr>
        <p:blipFill rotWithShape="1">
          <a:blip r:embed="rId5" cstate="screen">
            <a:extLst>
              <a:ext uri="{28A0092B-C50C-407E-A947-70E740481C1C}">
                <a14:useLocalDpi xmlns:a14="http://schemas.microsoft.com/office/drawing/2010/main"/>
              </a:ext>
            </a:extLst>
          </a:blip>
          <a:srcRect b="5882"/>
          <a:stretch/>
        </p:blipFill>
        <p:spPr>
          <a:xfrm>
            <a:off x="152399" y="5168153"/>
            <a:ext cx="1219537" cy="1308847"/>
          </a:xfrm>
          <a:prstGeom prst="rect">
            <a:avLst/>
          </a:prstGeom>
        </p:spPr>
      </p:pic>
    </p:spTree>
    <p:extLst>
      <p:ext uri="{BB962C8B-B14F-4D97-AF65-F5344CB8AC3E}">
        <p14:creationId xmlns:p14="http://schemas.microsoft.com/office/powerpoint/2010/main" val="2311792276"/>
      </p:ext>
    </p:extLst>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Defaul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FF9A00"/>
      </a:accent1>
      <a:accent2>
        <a:srgbClr val="9F2D20"/>
      </a:accent2>
      <a:accent3>
        <a:srgbClr val="8F8F8F"/>
      </a:accent3>
      <a:accent4>
        <a:srgbClr val="001E59"/>
      </a:accent4>
      <a:accent5>
        <a:srgbClr val="FFCAAA"/>
      </a:accent5>
      <a:accent6>
        <a:srgbClr val="90281C"/>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16888</TotalTime>
  <Words>1931</Words>
  <Application>Microsoft Office PowerPoint</Application>
  <PresentationFormat>On-screen Show (4:3)</PresentationFormat>
  <Paragraphs>167</Paragraphs>
  <Slides>16</Slides>
  <Notes>5</Notes>
  <HiddenSlides>0</HiddenSlides>
  <MMClips>1</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16</vt:i4>
      </vt:variant>
    </vt:vector>
  </HeadingPairs>
  <TitlesOfParts>
    <vt:vector size="27" baseType="lpstr">
      <vt:lpstr>Arial</vt:lpstr>
      <vt:lpstr>Arial Bold</vt:lpstr>
      <vt:lpstr>Avenir Roman</vt:lpstr>
      <vt:lpstr>Calibri</vt:lpstr>
      <vt:lpstr>Cambria</vt:lpstr>
      <vt:lpstr>Courier New</vt:lpstr>
      <vt:lpstr>Droid Serif</vt:lpstr>
      <vt:lpstr>Helvetica</vt:lpstr>
      <vt:lpstr>Proxima Nova Regular</vt:lpstr>
      <vt:lpstr>Wingdings</vt:lpstr>
      <vt:lpstr>Default</vt:lpstr>
      <vt:lpstr>The UN SDGs approach and process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Goes Here</dc:title>
  <dc:creator>Brian R. Williams</dc:creator>
  <cp:lastModifiedBy>Kerblat, Flora (L&amp;W, Black Mountain)</cp:lastModifiedBy>
  <cp:revision>202</cp:revision>
  <dcterms:modified xsi:type="dcterms:W3CDTF">2016-09-14T01:54:48Z</dcterms:modified>
</cp:coreProperties>
</file>