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 id="2147483654" r:id="rId3"/>
  </p:sldMasterIdLst>
  <p:notesMasterIdLst>
    <p:notesMasterId r:id="rId13"/>
  </p:notesMasterIdLst>
  <p:sldIdLst>
    <p:sldId id="256" r:id="rId4"/>
    <p:sldId id="263" r:id="rId5"/>
    <p:sldId id="264" r:id="rId6"/>
    <p:sldId id="262" r:id="rId7"/>
    <p:sldId id="261" r:id="rId8"/>
    <p:sldId id="265" r:id="rId9"/>
    <p:sldId id="267" r:id="rId10"/>
    <p:sldId id="270" r:id="rId11"/>
    <p:sldId id="266"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7"/>
    <p:restoredTop sz="94681"/>
  </p:normalViewPr>
  <p:slideViewPr>
    <p:cSldViewPr>
      <p:cViewPr varScale="1">
        <p:scale>
          <a:sx n="105" d="100"/>
          <a:sy n="105" d="100"/>
        </p:scale>
        <p:origin x="208"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494" y="4342940"/>
            <a:ext cx="5487013" cy="4114586"/>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20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59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05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0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17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40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3" name="Shape 7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000" b="1" i="0" u="none" strike="noStrike" cap="none">
                <a:solidFill>
                  <a:srgbClr val="FFFFFF"/>
                </a:solidFill>
              </a:rPr>
              <a:t>Established by MOU in 2011, expanded in 2015 to include FEMA, recertified in 2016 for +5 years</a:t>
            </a:r>
          </a:p>
          <a:p>
            <a:pPr marL="0" marR="0" lvl="0" indent="0" algn="l" rtl="0">
              <a:spcBef>
                <a:spcPts val="600"/>
              </a:spcBef>
              <a:spcAft>
                <a:spcPts val="0"/>
              </a:spcAft>
              <a:buSzPct val="25000"/>
              <a:buNone/>
            </a:pPr>
            <a:r>
              <a:rPr lang="en" sz="2000" b="1" i="0" u="none" strike="noStrike" cap="none">
                <a:solidFill>
                  <a:srgbClr val="FFFFFF"/>
                </a:solidFill>
              </a:rPr>
              <a:t>New business model for interagency collaboration</a:t>
            </a:r>
          </a:p>
          <a:p>
            <a:pPr marL="914400" marR="0" lvl="2" indent="0" algn="l" rtl="0">
              <a:spcBef>
                <a:spcPts val="600"/>
              </a:spcBef>
              <a:spcAft>
                <a:spcPts val="0"/>
              </a:spcAft>
              <a:buSzPct val="25000"/>
              <a:buNone/>
            </a:pPr>
            <a:r>
              <a:rPr lang="en" sz="2000" b="1" i="0" u="none" strike="noStrike" cap="none">
                <a:solidFill>
                  <a:srgbClr val="FFFFFF"/>
                </a:solidFill>
              </a:rPr>
              <a:t>Share technology, information, models, best practices</a:t>
            </a:r>
          </a:p>
          <a:p>
            <a:pPr marL="914400" marR="0" lvl="2" indent="0" algn="l" rtl="0">
              <a:spcBef>
                <a:spcPts val="600"/>
              </a:spcBef>
              <a:spcAft>
                <a:spcPts val="0"/>
              </a:spcAft>
              <a:buSzPct val="25000"/>
              <a:buNone/>
            </a:pPr>
            <a:r>
              <a:rPr lang="en" sz="2000" b="1" i="0" u="none" strike="noStrike" cap="none">
                <a:solidFill>
                  <a:srgbClr val="FFFFFF"/>
                </a:solidFill>
              </a:rPr>
              <a:t>Operations focused</a:t>
            </a:r>
          </a:p>
          <a:p>
            <a:pPr marL="0" marR="0" lvl="0" indent="0" algn="l" rtl="0">
              <a:spcBef>
                <a:spcPts val="600"/>
              </a:spcBef>
              <a:spcAft>
                <a:spcPts val="0"/>
              </a:spcAft>
              <a:buSzPct val="25000"/>
              <a:buNone/>
            </a:pPr>
            <a:r>
              <a:rPr lang="en" sz="2000" b="1" i="0" u="none" strike="noStrike" cap="none">
                <a:solidFill>
                  <a:srgbClr val="FFFFFF"/>
                </a:solidFill>
              </a:rPr>
              <a:t>Members agree to work towards:</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Interoperability of key systems and data synchronization</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Standardized data formats</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Enhanced geospatial information and visualization</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Common Operating Picture</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Coordinated R&amp;D portfolio investments</a:t>
            </a:r>
          </a:p>
          <a:p>
            <a:pPr marL="457200" marR="0" lvl="1" indent="0" algn="l" rtl="0">
              <a:spcBef>
                <a:spcPts val="600"/>
              </a:spcBef>
              <a:spcAft>
                <a:spcPts val="0"/>
              </a:spcAft>
              <a:buClr>
                <a:srgbClr val="FFFFFF"/>
              </a:buClr>
              <a:buSzPct val="100000"/>
              <a:buFont typeface="Noto Sans Symbols"/>
              <a:buChar char="✓"/>
            </a:pPr>
            <a:r>
              <a:rPr lang="en" sz="1700" b="0" i="1" u="none" strike="noStrike" cap="none">
                <a:solidFill>
                  <a:srgbClr val="FFFFFF"/>
                </a:solidFill>
              </a:rPr>
              <a:t>Leverage multi-disciplinary skills to formulate effective solutions</a:t>
            </a:r>
          </a:p>
          <a:p>
            <a:pPr marL="0" marR="0" lvl="0" indent="0" algn="l" rtl="0">
              <a:spcBef>
                <a:spcPts val="600"/>
              </a:spcBef>
              <a:spcAft>
                <a:spcPts val="0"/>
              </a:spcAft>
              <a:buSzPct val="25000"/>
              <a:buNone/>
            </a:pPr>
            <a:r>
              <a:rPr lang="en" sz="2000" b="1" i="0" u="none" strike="noStrike" cap="none">
                <a:solidFill>
                  <a:srgbClr val="FFFFFF"/>
                </a:solidFill>
              </a:rPr>
              <a:t>Joint governance structure – shared leadership model</a:t>
            </a:r>
          </a:p>
          <a:p>
            <a:pPr marL="0" marR="0" lvl="0" indent="0" algn="l" rtl="0">
              <a:spcBef>
                <a:spcPts val="600"/>
              </a:spcBef>
              <a:spcAft>
                <a:spcPts val="0"/>
              </a:spcAft>
              <a:buSzPct val="25000"/>
              <a:buNone/>
            </a:pPr>
            <a:r>
              <a:rPr lang="en" sz="2000" b="1" i="0" u="none" strike="noStrike" cap="none">
                <a:solidFill>
                  <a:srgbClr val="FFFFFF"/>
                </a:solidFill>
              </a:rPr>
              <a:t>Joint stakeholder outreach, educational efforts</a:t>
            </a:r>
          </a:p>
          <a:p>
            <a:pPr marL="0" marR="0" lvl="0" indent="0" algn="l" rtl="0">
              <a:spcBef>
                <a:spcPts val="600"/>
              </a:spcBef>
              <a:spcAft>
                <a:spcPts val="0"/>
              </a:spcAft>
              <a:buSzPct val="25000"/>
              <a:buFont typeface="Arial"/>
              <a:buNone/>
            </a:pPr>
            <a:endParaRPr sz="1800" b="0" i="0" u="none" strike="noStrike" cap="none"/>
          </a:p>
          <a:p>
            <a:pPr marL="0" marR="0" lvl="0" indent="0" algn="l" rtl="0">
              <a:spcBef>
                <a:spcPts val="0"/>
              </a:spcBef>
              <a:spcAft>
                <a:spcPts val="0"/>
              </a:spcAft>
              <a:buSzPct val="25000"/>
              <a:buNone/>
            </a:pPr>
            <a:r>
              <a:rPr lang="en" sz="1800" b="0" i="0" u="none" strike="noStrike" cap="none"/>
              <a:t>In summary, NWS water prediction today is done at 4000 locations</a:t>
            </a:r>
          </a:p>
          <a:p>
            <a:pPr marL="0" marR="0" lvl="0" indent="0" algn="l" rtl="0">
              <a:spcBef>
                <a:spcPts val="0"/>
              </a:spcBef>
              <a:spcAft>
                <a:spcPts val="0"/>
              </a:spcAft>
              <a:buSzPct val="25000"/>
              <a:buNone/>
            </a:pPr>
            <a:r>
              <a:rPr lang="en" sz="1800" b="0" i="0" u="none" strike="noStrike" cap="none"/>
              <a:t>These are all stream gage locations</a:t>
            </a:r>
          </a:p>
          <a:p>
            <a:pPr marL="0" marR="0" lvl="0" indent="0" algn="l" rtl="0">
              <a:spcBef>
                <a:spcPts val="0"/>
              </a:spcBef>
              <a:spcAft>
                <a:spcPts val="0"/>
              </a:spcAft>
              <a:buSzPct val="25000"/>
              <a:buNone/>
            </a:pPr>
            <a:r>
              <a:rPr lang="en" sz="1800" b="0" i="0" u="none" strike="noStrike" cap="none"/>
              <a:t>The modeling is done by averaging conditions over large catchments (what we call lumped modeling), and this is rooted in a legacy of when we didn’t have much data or sufficient computers to model the true hydrology explicitly</a:t>
            </a:r>
          </a:p>
          <a:p>
            <a:pPr marL="0" marR="0" lvl="0" indent="0" algn="l" rtl="0">
              <a:spcBef>
                <a:spcPts val="0"/>
              </a:spcBef>
              <a:spcAft>
                <a:spcPts val="0"/>
              </a:spcAft>
              <a:buSzPct val="25000"/>
              <a:buNone/>
            </a:pPr>
            <a:endParaRPr sz="1800" b="0" i="0" u="none" strike="noStrike" cap="none"/>
          </a:p>
          <a:p>
            <a:pPr marL="0" marR="0" lvl="0" indent="0" algn="l" rtl="0">
              <a:spcBef>
                <a:spcPts val="0"/>
              </a:spcBef>
              <a:spcAft>
                <a:spcPts val="0"/>
              </a:spcAft>
              <a:buSzPct val="25000"/>
              <a:buNone/>
            </a:pPr>
            <a:r>
              <a:rPr lang="en" sz="1800" b="0" i="0" u="none" strike="noStrike" cap="none"/>
              <a:t>With the opening of the NWC, we are preparing to provide water predictions at all 2.7 million stream reaches across the CONUS, expanding to Alaska, Hawaii, and Puerto Rico.</a:t>
            </a:r>
          </a:p>
          <a:p>
            <a:pPr marL="0" marR="0" lvl="0" indent="0" algn="l" rtl="0">
              <a:spcBef>
                <a:spcPts val="0"/>
              </a:spcBef>
              <a:spcAft>
                <a:spcPts val="0"/>
              </a:spcAft>
              <a:buSzPct val="25000"/>
              <a:buNone/>
            </a:pPr>
            <a:r>
              <a:rPr lang="en" sz="1800" b="0" i="0" u="none" strike="noStrike" cap="none"/>
              <a:t>This is driven by access to big data, increased availability of supercomputing, and the latest scientific research and development</a:t>
            </a:r>
          </a:p>
          <a:p>
            <a:pPr marL="0" marR="0" lvl="0" indent="0" algn="l" rtl="0">
              <a:spcBef>
                <a:spcPts val="0"/>
              </a:spcBef>
              <a:buSzPct val="25000"/>
              <a:buNone/>
            </a:pPr>
            <a:r>
              <a:rPr lang="en" sz="1800" b="0" i="0" u="none" strike="noStrike" cap="none"/>
              <a:t>The NWC is transforming water prediction into the realm of  Earth system modeling, and coupling this with comprehensive infrastructural and demographic information to provide water intelligence </a:t>
            </a:r>
          </a:p>
        </p:txBody>
      </p:sp>
      <p:sp>
        <p:nvSpPr>
          <p:cNvPr id="754" name="Shape 754"/>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defTabSz="914400" rtl="0">
              <a:buClr>
                <a:srgbClr val="000000"/>
              </a:buClr>
              <a:buSzPct val="25000"/>
              <a:buFont typeface="Calibri"/>
              <a:buNone/>
            </a:pPr>
            <a:fld id="{00000000-1234-1234-1234-123412341234}" type="slidenum">
              <a:rPr lang="en" sz="1200">
                <a:solidFill>
                  <a:srgbClr val="000000"/>
                </a:solidFill>
                <a:latin typeface="Calibri"/>
                <a:ea typeface="Calibri"/>
                <a:cs typeface="Calibri"/>
                <a:sym typeface="Calibri"/>
              </a:rPr>
              <a:pPr algn="r" defTabSz="914400" rtl="0">
                <a:buClr>
                  <a:srgbClr val="000000"/>
                </a:buClr>
                <a:buSzPct val="25000"/>
                <a:buFont typeface="Calibri"/>
                <a:buNone/>
              </a:pPr>
              <a:t>8</a:t>
            </a:fld>
            <a:endParaRPr lang="en"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533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14"/>
        <p:cNvGrpSpPr/>
        <p:nvPr/>
      </p:nvGrpSpPr>
      <p:grpSpPr>
        <a:xfrm>
          <a:off x="0" y="0"/>
          <a:ext cx="0" cy="0"/>
          <a:chOff x="0" y="0"/>
          <a:chExt cx="0" cy="0"/>
        </a:xfrm>
      </p:grpSpPr>
    </p:spTree>
    <p:extLst>
      <p:ext uri="{BB962C8B-B14F-4D97-AF65-F5344CB8AC3E}">
        <p14:creationId xmlns:p14="http://schemas.microsoft.com/office/powerpoint/2010/main" val="31526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sp>
        <p:nvSpPr>
          <p:cNvPr id="128" name="Shape 128"/>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130" name="Shape 130"/>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algn="r">
              <a:buClr>
                <a:srgbClr val="898989"/>
              </a:buClr>
              <a:buSzPct val="25000"/>
              <a:buFont typeface="Calibri"/>
              <a:buNone/>
            </a:pPr>
            <a:fld id="{00000000-1234-1234-1234-123412341234}" type="slidenum">
              <a:rPr lang="en" sz="1200">
                <a:solidFill>
                  <a:srgbClr val="898989"/>
                </a:solidFill>
                <a:latin typeface="Calibri"/>
                <a:ea typeface="Calibri"/>
                <a:cs typeface="Calibri"/>
                <a:sym typeface="Calibri"/>
              </a:rPr>
              <a:pPr algn="r">
                <a:buClr>
                  <a:srgbClr val="898989"/>
                </a:buClr>
                <a:buSzPct val="25000"/>
                <a:buFont typeface="Calibri"/>
                <a:buNone/>
              </a:pPr>
              <a:t>‹#›</a:t>
            </a:fld>
            <a:endParaRPr lang="en"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55462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bullet list">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7" y="838200"/>
            <a:ext cx="8352928" cy="718592"/>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rgbClr val="005FAA"/>
                </a:solidFill>
                <a:latin typeface="Arial"/>
                <a:ea typeface="Arial"/>
                <a:cs typeface="Arial"/>
                <a:sym typeface="Arial"/>
              </a:defRPr>
            </a:lvl1pPr>
            <a:lvl2pPr marL="0" marR="0" lvl="1" indent="0" algn="l" rtl="0">
              <a:spcBef>
                <a:spcPts val="0"/>
              </a:spcBef>
              <a:spcAft>
                <a:spcPts val="0"/>
              </a:spcAft>
              <a:buNone/>
              <a:defRPr sz="2800" b="1" i="0" u="none" strike="noStrike" cap="none">
                <a:solidFill>
                  <a:srgbClr val="005FAA"/>
                </a:solidFill>
                <a:latin typeface="Arial"/>
                <a:ea typeface="Arial"/>
                <a:cs typeface="Arial"/>
                <a:sym typeface="Arial"/>
              </a:defRPr>
            </a:lvl2pPr>
            <a:lvl3pPr marL="0" marR="0" lvl="2" indent="0" algn="l" rtl="0">
              <a:spcBef>
                <a:spcPts val="0"/>
              </a:spcBef>
              <a:spcAft>
                <a:spcPts val="0"/>
              </a:spcAft>
              <a:buNone/>
              <a:defRPr sz="2800" b="1" i="0" u="none" strike="noStrike" cap="none">
                <a:solidFill>
                  <a:srgbClr val="005FAA"/>
                </a:solidFill>
                <a:latin typeface="Arial"/>
                <a:ea typeface="Arial"/>
                <a:cs typeface="Arial"/>
                <a:sym typeface="Arial"/>
              </a:defRPr>
            </a:lvl3pPr>
            <a:lvl4pPr marL="0" marR="0" lvl="3" indent="0" algn="l" rtl="0">
              <a:spcBef>
                <a:spcPts val="0"/>
              </a:spcBef>
              <a:spcAft>
                <a:spcPts val="0"/>
              </a:spcAft>
              <a:buNone/>
              <a:defRPr sz="2800" b="1" i="0" u="none" strike="noStrike" cap="none">
                <a:solidFill>
                  <a:srgbClr val="005FAA"/>
                </a:solidFill>
                <a:latin typeface="Arial"/>
                <a:ea typeface="Arial"/>
                <a:cs typeface="Arial"/>
                <a:sym typeface="Arial"/>
              </a:defRPr>
            </a:lvl4pPr>
            <a:lvl5pPr marL="0" marR="0" lvl="4" indent="0" algn="l" rtl="0">
              <a:spcBef>
                <a:spcPts val="0"/>
              </a:spcBef>
              <a:spcAft>
                <a:spcPts val="0"/>
              </a:spcAft>
              <a:buNone/>
              <a:defRPr sz="2800" b="1" i="0" u="none" strike="noStrike" cap="none">
                <a:solidFill>
                  <a:srgbClr val="005FAA"/>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rgbClr val="005FAA"/>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rgbClr val="005FAA"/>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rgbClr val="005FAA"/>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rgbClr val="005FAA"/>
                </a:solidFill>
                <a:latin typeface="Arial"/>
                <a:ea typeface="Arial"/>
                <a:cs typeface="Arial"/>
                <a:sym typeface="Arial"/>
              </a:defRPr>
            </a:lvl9pPr>
          </a:lstStyle>
          <a:p>
            <a:endParaRPr/>
          </a:p>
        </p:txBody>
      </p:sp>
      <p:sp>
        <p:nvSpPr>
          <p:cNvPr id="225" name="Shape 225"/>
          <p:cNvSpPr txBox="1">
            <a:spLocks noGrp="1"/>
          </p:cNvSpPr>
          <p:nvPr>
            <p:ph type="body" idx="1"/>
          </p:nvPr>
        </p:nvSpPr>
        <p:spPr>
          <a:xfrm>
            <a:off x="395537" y="1700813"/>
            <a:ext cx="8352928" cy="4752527"/>
          </a:xfrm>
          <a:prstGeom prst="rect">
            <a:avLst/>
          </a:prstGeom>
          <a:noFill/>
          <a:ln>
            <a:noFill/>
          </a:ln>
        </p:spPr>
        <p:txBody>
          <a:bodyPr lIns="91425" tIns="91425" rIns="91425" bIns="91425" anchor="t" anchorCtr="0"/>
          <a:lstStyle>
            <a:lvl1pPr marL="342900" marR="0" lvl="0" indent="-381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90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6pPr>
            <a:lvl7pPr marL="2971800" marR="0" lvl="6"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7pPr>
            <a:lvl8pPr marL="3429000" marR="0" lvl="7"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8pPr>
            <a:lvl9pPr marL="3886200" marR="0" lvl="8"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24180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628650" y="1825625"/>
            <a:ext cx="7886700"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pPr defTabSz="914400"/>
            <a:endParaRPr/>
          </a:p>
        </p:txBody>
      </p:sp>
      <p:sp>
        <p:nvSpPr>
          <p:cNvPr id="125" name="Shape 125"/>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pPr defTabSz="914400"/>
            <a:endParaRPr>
              <a:solidFill>
                <a:srgbClr val="000000"/>
              </a:solidFill>
            </a:endParaRPr>
          </a:p>
        </p:txBody>
      </p:sp>
      <p:sp>
        <p:nvSpPr>
          <p:cNvPr id="126" name="Shape 126"/>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algn="r" defTabSz="914400" rtl="0">
              <a:buClr>
                <a:srgbClr val="898989"/>
              </a:buClr>
              <a:buSzPct val="25000"/>
              <a:buFont typeface="Calibri"/>
              <a:buNone/>
            </a:pPr>
            <a:fld id="{00000000-1234-1234-1234-123412341234}" type="slidenum">
              <a:rPr lang="en" sz="1200">
                <a:solidFill>
                  <a:srgbClr val="898989"/>
                </a:solidFill>
                <a:latin typeface="Calibri"/>
                <a:ea typeface="Calibri"/>
                <a:cs typeface="Calibri"/>
                <a:sym typeface="Calibri"/>
              </a:rPr>
              <a:pPr algn="r" defTabSz="914400" rtl="0">
                <a:buClr>
                  <a:srgbClr val="898989"/>
                </a:buClr>
                <a:buSzPct val="25000"/>
                <a:buFont typeface="Calibri"/>
                <a:buNone/>
              </a:pPr>
              <a:t>‹#›</a:t>
            </a:fld>
            <a:endParaRPr lang="en"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153563211"/>
      </p:ext>
    </p:extLst>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20" name="Shape 220"/>
          <p:cNvPicPr preferRelativeResize="0"/>
          <p:nvPr/>
        </p:nvPicPr>
        <p:blipFill rotWithShape="1">
          <a:blip r:embed="rId4">
            <a:alphaModFix/>
          </a:blip>
          <a:srcRect/>
          <a:stretch/>
        </p:blipFill>
        <p:spPr>
          <a:xfrm>
            <a:off x="6970711" y="4797425"/>
            <a:ext cx="2095499" cy="1952624"/>
          </a:xfrm>
          <a:prstGeom prst="rect">
            <a:avLst/>
          </a:prstGeom>
          <a:noFill/>
          <a:ln>
            <a:noFill/>
          </a:ln>
        </p:spPr>
      </p:pic>
      <p:sp>
        <p:nvSpPr>
          <p:cNvPr id="221" name="Shape 221"/>
          <p:cNvSpPr txBox="1">
            <a:spLocks noGrp="1"/>
          </p:cNvSpPr>
          <p:nvPr>
            <p:ph type="title"/>
          </p:nvPr>
        </p:nvSpPr>
        <p:spPr>
          <a:xfrm>
            <a:off x="685800" y="838200"/>
            <a:ext cx="7772400" cy="719136"/>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14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14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14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1400" b="0" i="0" u="none" strike="noStrike" cap="none">
                <a:solidFill>
                  <a:srgbClr val="000000"/>
                </a:solidFill>
                <a:latin typeface="Arial"/>
                <a:ea typeface="Arial"/>
                <a:cs typeface="Arial"/>
                <a:sym typeface="Arial"/>
              </a:defRPr>
            </a:lvl9pPr>
          </a:lstStyle>
          <a:p>
            <a:endParaRPr/>
          </a:p>
        </p:txBody>
      </p:sp>
      <p:sp>
        <p:nvSpPr>
          <p:cNvPr id="222" name="Shape 222"/>
          <p:cNvSpPr txBox="1">
            <a:spLocks noGrp="1"/>
          </p:cNvSpPr>
          <p:nvPr>
            <p:ph type="body" idx="1"/>
          </p:nvPr>
        </p:nvSpPr>
        <p:spPr>
          <a:xfrm>
            <a:off x="685800" y="1700211"/>
            <a:ext cx="7772400" cy="4752974"/>
          </a:xfrm>
          <a:prstGeom prst="rect">
            <a:avLst/>
          </a:prstGeom>
          <a:noFill/>
          <a:ln>
            <a:noFill/>
          </a:ln>
        </p:spPr>
        <p:txBody>
          <a:bodyPr lIns="91425" tIns="91425" rIns="91425" bIns="91425" anchor="t" anchorCtr="0"/>
          <a:lstStyle>
            <a:lvl1pPr marL="342900" marR="0" lvl="0" indent="-342900" algn="l" rtl="0">
              <a:spcBef>
                <a:spcPts val="0"/>
              </a:spcBef>
              <a:spcAft>
                <a:spcPts val="0"/>
              </a:spcAft>
              <a:buNone/>
              <a:defRPr sz="1400" b="0" i="0" u="none" strike="noStrike" cap="none">
                <a:solidFill>
                  <a:srgbClr val="000000"/>
                </a:solidFill>
                <a:latin typeface="Arial"/>
                <a:ea typeface="Arial"/>
                <a:cs typeface="Arial"/>
                <a:sym typeface="Arial"/>
              </a:defRPr>
            </a:lvl1pPr>
            <a:lvl2pPr marL="742950" marR="0" lvl="1" indent="-285750" algn="l" rtl="0">
              <a:spcBef>
                <a:spcPts val="0"/>
              </a:spcBef>
              <a:spcAft>
                <a:spcPts val="0"/>
              </a:spcAft>
              <a:buNone/>
              <a:defRPr sz="1400" b="0" i="0" u="none" strike="noStrike" cap="none">
                <a:solidFill>
                  <a:srgbClr val="000000"/>
                </a:solidFill>
                <a:latin typeface="Arial"/>
                <a:ea typeface="Arial"/>
                <a:cs typeface="Arial"/>
                <a:sym typeface="Arial"/>
              </a:defRPr>
            </a:lvl2pPr>
            <a:lvl3pPr marL="1143000" marR="0" lvl="2" indent="-228600" algn="l" rtl="0">
              <a:spcBef>
                <a:spcPts val="0"/>
              </a:spcBef>
              <a:spcAft>
                <a:spcPts val="0"/>
              </a:spcAft>
              <a:buNone/>
              <a:defRPr sz="1400" b="0" i="0" u="none" strike="noStrike" cap="none">
                <a:solidFill>
                  <a:srgbClr val="000000"/>
                </a:solidFill>
                <a:latin typeface="Arial"/>
                <a:ea typeface="Arial"/>
                <a:cs typeface="Arial"/>
                <a:sym typeface="Arial"/>
              </a:defRPr>
            </a:lvl3pPr>
            <a:lvl4pPr marL="1600200" marR="0" lvl="3" indent="-228600" algn="l" rtl="0">
              <a:spcBef>
                <a:spcPts val="0"/>
              </a:spcBef>
              <a:spcAft>
                <a:spcPts val="0"/>
              </a:spcAft>
              <a:buNone/>
              <a:defRPr sz="1400" b="0" i="0" u="none" strike="noStrike" cap="none">
                <a:solidFill>
                  <a:srgbClr val="000000"/>
                </a:solidFill>
                <a:latin typeface="Arial"/>
                <a:ea typeface="Arial"/>
                <a:cs typeface="Arial"/>
                <a:sym typeface="Arial"/>
              </a:defRPr>
            </a:lvl4pPr>
            <a:lvl5pPr marL="2057400" marR="0" lvl="4" indent="-22860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53798406"/>
      </p:ext>
    </p:extLst>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png"/><Relationship Id="rId10"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smtClean="0">
                <a:solidFill>
                  <a:srgbClr val="FFFFFF"/>
                </a:solidFill>
                <a:latin typeface="+mj-lt"/>
              </a:rPr>
              <a:t>GEOGLOWS – GEO Global Water </a:t>
            </a:r>
            <a:r>
              <a:rPr lang="en-US" sz="3200" b="1" smtClean="0">
                <a:solidFill>
                  <a:srgbClr val="FFFFFF"/>
                </a:solidFill>
                <a:latin typeface="+mj-lt"/>
              </a:rPr>
              <a:t>Sustainability Initiative</a:t>
            </a:r>
            <a:endParaRPr sz="3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GEO Water</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2016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17</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1704702" y="431075"/>
            <a:ext cx="5886449" cy="6397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2800" b="1" i="0" u="none" strike="noStrike" cap="none">
              <a:solidFill>
                <a:schemeClr val="dk1"/>
              </a:solidFill>
              <a:latin typeface="Arial"/>
              <a:ea typeface="Arial"/>
              <a:cs typeface="Arial"/>
              <a:sym typeface="Arial"/>
            </a:endParaRPr>
          </a:p>
        </p:txBody>
      </p:sp>
      <p:sp>
        <p:nvSpPr>
          <p:cNvPr id="346" name="Shape 346"/>
          <p:cNvSpPr txBox="1"/>
          <p:nvPr/>
        </p:nvSpPr>
        <p:spPr>
          <a:xfrm flipH="1">
            <a:off x="683567" y="3122972"/>
            <a:ext cx="3168354" cy="37856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000" b="0" i="0" u="none" strike="noStrike" cap="none">
                <a:solidFill>
                  <a:schemeClr val="dk1"/>
                </a:solidFill>
                <a:latin typeface="Times New Roman"/>
                <a:ea typeface="Times New Roman"/>
                <a:cs typeface="Times New Roman"/>
                <a:sym typeface="Times New Roman"/>
              </a:rPr>
              <a:t>General: The GOESS Water Strategy gives priority to :</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Water security</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Climate change adaptation</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Water and poverty</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Extremes: floods and droughts</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Water-Energy-Food Security Nexus</a:t>
            </a:r>
          </a:p>
          <a:p>
            <a:pPr marL="285750" marR="0" lvl="0" indent="-285750" algn="l" rtl="0">
              <a:spcBef>
                <a:spcPts val="0"/>
              </a:spcBef>
              <a:spcAft>
                <a:spcPts val="0"/>
              </a:spcAft>
              <a:buClr>
                <a:schemeClr val="dk1"/>
              </a:buClr>
              <a:buSzPct val="100000"/>
              <a:buFont typeface="Times New Roman"/>
              <a:buChar char="-"/>
            </a:pPr>
            <a:r>
              <a:rPr lang="en" sz="2000" b="0" i="0" u="none" strike="noStrike" cap="none">
                <a:solidFill>
                  <a:schemeClr val="dk1"/>
                </a:solidFill>
                <a:latin typeface="Times New Roman"/>
                <a:ea typeface="Times New Roman"/>
                <a:cs typeface="Times New Roman"/>
                <a:sym typeface="Times New Roman"/>
              </a:rPr>
              <a:t>Water for ecosystems and biodiversity</a:t>
            </a:r>
          </a:p>
        </p:txBody>
      </p:sp>
      <p:sp>
        <p:nvSpPr>
          <p:cNvPr id="347" name="Shape 347"/>
          <p:cNvSpPr txBox="1"/>
          <p:nvPr/>
        </p:nvSpPr>
        <p:spPr>
          <a:xfrm>
            <a:off x="4419600" y="2819400"/>
            <a:ext cx="4495800" cy="3810000"/>
          </a:xfrm>
          <a:prstGeom prst="rect">
            <a:avLst/>
          </a:prstGeom>
          <a:noFill/>
          <a:ln>
            <a:noFill/>
          </a:ln>
        </p:spPr>
        <p:txBody>
          <a:bodyPr lIns="91425" tIns="45700" rIns="91425" bIns="45700" anchor="t" anchorCtr="0">
            <a:noAutofit/>
          </a:bodyPr>
          <a:lstStyle/>
          <a:p>
            <a:pPr algn="l" rtl="0">
              <a:buSzPct val="25000"/>
            </a:pPr>
            <a:r>
              <a:rPr lang="en-US" dirty="0">
                <a:solidFill>
                  <a:schemeClr val="tx1"/>
                </a:solidFill>
              </a:rPr>
              <a:t>GEOGLOWS is a new GEO initiative which received approval from the GEO </a:t>
            </a:r>
            <a:r>
              <a:rPr lang="en-US" dirty="0" err="1">
                <a:solidFill>
                  <a:schemeClr val="tx1"/>
                </a:solidFill>
              </a:rPr>
              <a:t>Programme</a:t>
            </a:r>
            <a:r>
              <a:rPr lang="en-US" dirty="0">
                <a:solidFill>
                  <a:schemeClr val="tx1"/>
                </a:solidFill>
              </a:rPr>
              <a:t> Board in August, 2016.  </a:t>
            </a:r>
            <a:endParaRPr lang="en-US" dirty="0" smtClean="0">
              <a:solidFill>
                <a:schemeClr val="tx1"/>
              </a:solidFill>
            </a:endParaRPr>
          </a:p>
          <a:p>
            <a:pPr algn="l" rtl="0">
              <a:buSzPct val="25000"/>
            </a:pPr>
            <a:endParaRPr lang="en-US" dirty="0">
              <a:solidFill>
                <a:schemeClr val="tx1"/>
              </a:solidFill>
            </a:endParaRPr>
          </a:p>
          <a:p>
            <a:pPr algn="l" rtl="0">
              <a:buSzPct val="25000"/>
            </a:pPr>
            <a:r>
              <a:rPr lang="en-US" dirty="0" smtClean="0">
                <a:solidFill>
                  <a:schemeClr val="tx1"/>
                </a:solidFill>
              </a:rPr>
              <a:t>It </a:t>
            </a:r>
            <a:r>
              <a:rPr lang="en-US" dirty="0">
                <a:solidFill>
                  <a:schemeClr val="tx1"/>
                </a:solidFill>
              </a:rPr>
              <a:t>is a voluntary, international program </a:t>
            </a:r>
            <a:r>
              <a:rPr lang="en-US" dirty="0" smtClean="0">
                <a:solidFill>
                  <a:schemeClr val="tx1"/>
                </a:solidFill>
              </a:rPr>
              <a:t>that currently </a:t>
            </a:r>
            <a:r>
              <a:rPr lang="en-US" dirty="0">
                <a:solidFill>
                  <a:schemeClr val="tx1"/>
                </a:solidFill>
              </a:rPr>
              <a:t>encompasses experts and projects in North America, South America and Europe and is </a:t>
            </a:r>
            <a:r>
              <a:rPr lang="en-US" dirty="0" smtClean="0">
                <a:solidFill>
                  <a:schemeClr val="tx1"/>
                </a:solidFill>
              </a:rPr>
              <a:t>exploring </a:t>
            </a:r>
            <a:r>
              <a:rPr lang="en-US" dirty="0">
                <a:solidFill>
                  <a:schemeClr val="tx1"/>
                </a:solidFill>
              </a:rPr>
              <a:t>linkages in Asia and Africa.</a:t>
            </a:r>
          </a:p>
          <a:p>
            <a:pPr marL="0" marR="0" lvl="0" indent="0" algn="l" rtl="0">
              <a:spcBef>
                <a:spcPts val="0"/>
              </a:spcBef>
              <a:spcAft>
                <a:spcPts val="0"/>
              </a:spcAft>
              <a:buSzPct val="25000"/>
              <a:buNone/>
            </a:pPr>
            <a:endParaRPr lang="en-US"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 b="0" i="0" u="none" strike="noStrike" cap="none" dirty="0" smtClean="0">
                <a:solidFill>
                  <a:schemeClr val="tx1"/>
                </a:solidFill>
                <a:latin typeface="Times New Roman"/>
                <a:ea typeface="Times New Roman"/>
                <a:cs typeface="Times New Roman"/>
                <a:sym typeface="Times New Roman"/>
              </a:rPr>
              <a:t>GEOGLOWS provides </a:t>
            </a:r>
            <a:r>
              <a:rPr lang="en" b="0" i="0" u="none" strike="noStrike" cap="none" dirty="0">
                <a:solidFill>
                  <a:schemeClr val="tx1"/>
                </a:solidFill>
                <a:latin typeface="Times New Roman"/>
                <a:ea typeface="Times New Roman"/>
                <a:cs typeface="Times New Roman"/>
                <a:sym typeface="Times New Roman"/>
              </a:rPr>
              <a:t>a framework for enabling GEO Members to address many of the Water Strategy’s 58 recommendations</a:t>
            </a:r>
            <a:r>
              <a:rPr lang="en" b="0" i="0" u="none" strike="noStrike" cap="none" dirty="0" smtClean="0">
                <a:solidFill>
                  <a:schemeClr val="tx1"/>
                </a:solidFill>
                <a:latin typeface="Times New Roman"/>
                <a:ea typeface="Times New Roman"/>
                <a:cs typeface="Times New Roman"/>
                <a:sym typeface="Times New Roman"/>
              </a:rPr>
              <a:t>.</a:t>
            </a:r>
            <a:endParaRPr lang="en-US" b="0" i="0" u="none" strike="noStrike" cap="none" dirty="0" smtClean="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US"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SzPct val="25000"/>
              <a:buNone/>
            </a:pPr>
            <a:endParaRPr lang="en" b="0" i="0" u="none" strike="noStrike" cap="none" dirty="0">
              <a:solidFill>
                <a:schemeClr val="tx1"/>
              </a:solidFill>
              <a:latin typeface="Times New Roman"/>
              <a:ea typeface="Times New Roman"/>
              <a:cs typeface="Times New Roman"/>
              <a:sym typeface="Times New Roman"/>
            </a:endParaRPr>
          </a:p>
        </p:txBody>
      </p:sp>
      <p:sp>
        <p:nvSpPr>
          <p:cNvPr id="348" name="Shape 348"/>
          <p:cNvSpPr/>
          <p:nvPr/>
        </p:nvSpPr>
        <p:spPr>
          <a:xfrm>
            <a:off x="688" y="66011"/>
            <a:ext cx="34288" cy="188188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349" name="Shape 349"/>
          <p:cNvSpPr txBox="1">
            <a:spLocks noGrp="1"/>
          </p:cNvSpPr>
          <p:nvPr>
            <p:ph type="title" idx="4294967295"/>
          </p:nvPr>
        </p:nvSpPr>
        <p:spPr>
          <a:xfrm>
            <a:off x="1905000" y="220797"/>
            <a:ext cx="5686151" cy="71859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400" b="1" i="0" u="none" strike="noStrike" cap="none">
                <a:solidFill>
                  <a:schemeClr val="bg1"/>
                </a:solidFill>
                <a:latin typeface="Arial"/>
                <a:ea typeface="Arial"/>
                <a:cs typeface="Arial"/>
                <a:sym typeface="Arial"/>
              </a:rPr>
              <a:t>GEOGLOWS and the GEOSS Water Strategy </a:t>
            </a:r>
          </a:p>
        </p:txBody>
      </p:sp>
      <p:sp>
        <p:nvSpPr>
          <p:cNvPr id="350" name="Shape 350"/>
          <p:cNvSpPr txBox="1"/>
          <p:nvPr/>
        </p:nvSpPr>
        <p:spPr>
          <a:xfrm>
            <a:off x="395536" y="1447800"/>
            <a:ext cx="8707519" cy="15696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400" b="0" i="0" u="none" strike="noStrike" cap="none">
                <a:solidFill>
                  <a:schemeClr val="tx1"/>
                </a:solidFill>
                <a:latin typeface="Times New Roman"/>
                <a:ea typeface="Times New Roman"/>
                <a:cs typeface="Times New Roman"/>
                <a:sym typeface="Times New Roman"/>
              </a:rPr>
              <a:t>The GEOSS Water Strategy was prepared in 2014 to communicate the capabilities and needs of the GEO Water community to GEO members and the broader community as plans are made for the next phase of GEO. </a:t>
            </a:r>
          </a:p>
        </p:txBody>
      </p:sp>
      <p:pic>
        <p:nvPicPr>
          <p:cNvPr id="351" name="Shape 3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5043" y="3122972"/>
            <a:ext cx="3226878" cy="3684297"/>
          </a:xfrm>
          <a:prstGeom prst="rect">
            <a:avLst/>
          </a:prstGeom>
          <a:noFill/>
          <a:ln>
            <a:noFill/>
          </a:ln>
        </p:spPr>
      </p:pic>
    </p:spTree>
    <p:extLst>
      <p:ext uri="{BB962C8B-B14F-4D97-AF65-F5344CB8AC3E}">
        <p14:creationId xmlns:p14="http://schemas.microsoft.com/office/powerpoint/2010/main" val="120319058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509"/>
        <p:cNvGrpSpPr/>
        <p:nvPr/>
      </p:nvGrpSpPr>
      <p:grpSpPr>
        <a:xfrm>
          <a:off x="0" y="0"/>
          <a:ext cx="0" cy="0"/>
          <a:chOff x="0" y="0"/>
          <a:chExt cx="0" cy="0"/>
        </a:xfrm>
      </p:grpSpPr>
      <p:sp>
        <p:nvSpPr>
          <p:cNvPr id="510" name="Shape 510"/>
          <p:cNvSpPr txBox="1">
            <a:spLocks noGrp="1"/>
          </p:cNvSpPr>
          <p:nvPr>
            <p:ph type="title" idx="4294967295"/>
          </p:nvPr>
        </p:nvSpPr>
        <p:spPr>
          <a:xfrm>
            <a:off x="393700" y="228600"/>
            <a:ext cx="8353425" cy="719136"/>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FAA"/>
              </a:buClr>
              <a:buSzPct val="25000"/>
              <a:buFont typeface="Arial"/>
              <a:buNone/>
            </a:pPr>
            <a:r>
              <a:rPr lang="en" sz="2800" b="1" i="0" u="none" strike="noStrike" cap="none" dirty="0">
                <a:solidFill>
                  <a:schemeClr val="bg1"/>
                </a:solidFill>
                <a:latin typeface="Arial"/>
                <a:ea typeface="Arial"/>
                <a:cs typeface="Arial"/>
                <a:sym typeface="Arial"/>
              </a:rPr>
              <a:t>The Evolution of </a:t>
            </a:r>
            <a:r>
              <a:rPr lang="en" sz="2800" b="1" i="0" u="none" strike="noStrike" cap="none" dirty="0" smtClean="0">
                <a:solidFill>
                  <a:schemeClr val="bg1"/>
                </a:solidFill>
                <a:latin typeface="Arial"/>
                <a:ea typeface="Arial"/>
                <a:cs typeface="Arial"/>
                <a:sym typeface="Arial"/>
              </a:rPr>
              <a:t>GEOGL</a:t>
            </a:r>
            <a:r>
              <a:rPr lang="en-US" sz="2800" b="1" i="0" u="none" strike="noStrike" cap="none" dirty="0" smtClean="0">
                <a:solidFill>
                  <a:schemeClr val="bg1"/>
                </a:solidFill>
                <a:latin typeface="Arial"/>
                <a:ea typeface="Arial"/>
                <a:cs typeface="Arial"/>
                <a:sym typeface="Arial"/>
              </a:rPr>
              <a:t>O</a:t>
            </a:r>
            <a:r>
              <a:rPr lang="en" sz="2800" b="1" i="0" u="none" strike="noStrike" cap="none" dirty="0" smtClean="0">
                <a:solidFill>
                  <a:schemeClr val="bg1"/>
                </a:solidFill>
                <a:latin typeface="Arial"/>
                <a:ea typeface="Arial"/>
                <a:cs typeface="Arial"/>
                <a:sym typeface="Arial"/>
              </a:rPr>
              <a:t>WS</a:t>
            </a:r>
            <a:endParaRPr lang="en" sz="2800" b="1" i="0" u="none" strike="noStrike" cap="none" dirty="0">
              <a:solidFill>
                <a:schemeClr val="bg1"/>
              </a:solidFill>
              <a:latin typeface="Arial"/>
              <a:ea typeface="Arial"/>
              <a:cs typeface="Arial"/>
              <a:sym typeface="Arial"/>
            </a:endParaRPr>
          </a:p>
        </p:txBody>
      </p:sp>
      <p:sp>
        <p:nvSpPr>
          <p:cNvPr id="511" name="Shape 511"/>
          <p:cNvSpPr txBox="1">
            <a:spLocks noGrp="1"/>
          </p:cNvSpPr>
          <p:nvPr>
            <p:ph type="body" idx="4294967295"/>
          </p:nvPr>
        </p:nvSpPr>
        <p:spPr>
          <a:xfrm>
            <a:off x="393700" y="1590675"/>
            <a:ext cx="8353425" cy="4752974"/>
          </a:xfrm>
          <a:prstGeom prst="rect">
            <a:avLst/>
          </a:prstGeom>
          <a:noFill/>
          <a:ln>
            <a:noFill/>
          </a:ln>
        </p:spPr>
        <p:txBody>
          <a:bodyPr lIns="91425" tIns="91425" rIns="91425" bIns="91425" anchor="t" anchorCtr="0">
            <a:noAutofit/>
          </a:bodyPr>
          <a:lstStyle/>
          <a:p>
            <a:pPr marL="609600" marR="0" lvl="0" indent="-457200" algn="l" rtl="0">
              <a:lnSpc>
                <a:spcPct val="100000"/>
              </a:lnSpc>
              <a:spcBef>
                <a:spcPts val="0"/>
              </a:spcBef>
              <a:spcAft>
                <a:spcPts val="0"/>
              </a:spcAft>
              <a:buClr>
                <a:srgbClr val="000000"/>
              </a:buClr>
              <a:buSzPct val="100000"/>
              <a:buFont typeface="Arial"/>
              <a:buAutoNum type="arabicPeriod"/>
            </a:pPr>
            <a:r>
              <a:rPr lang="en" sz="2400" b="0" i="0" u="none" strike="noStrike" cap="none" dirty="0" smtClean="0">
                <a:solidFill>
                  <a:srgbClr val="000000"/>
                </a:solidFill>
                <a:latin typeface="Arial"/>
                <a:ea typeface="Arial"/>
                <a:cs typeface="Arial"/>
                <a:sym typeface="Arial"/>
              </a:rPr>
              <a:t>2014</a:t>
            </a:r>
            <a:r>
              <a:rPr lang="en-US" sz="2400" b="0" i="0" u="none" strike="noStrike" cap="none" dirty="0" smtClean="0">
                <a:solidFill>
                  <a:srgbClr val="000000"/>
                </a:solidFill>
                <a:latin typeface="Arial"/>
                <a:ea typeface="Arial"/>
                <a:cs typeface="Arial"/>
                <a:sym typeface="Arial"/>
              </a:rPr>
              <a:t>:</a:t>
            </a:r>
            <a:r>
              <a:rPr lang="en" sz="2400" b="0" i="0" u="none" strike="noStrike" cap="none" dirty="0" smtClean="0">
                <a:solidFill>
                  <a:srgbClr val="000000"/>
                </a:solidFill>
                <a:latin typeface="Arial"/>
                <a:ea typeface="Arial"/>
                <a:cs typeface="Arial"/>
                <a:sym typeface="Arial"/>
              </a:rPr>
              <a:t> GEOGL</a:t>
            </a:r>
            <a:r>
              <a:rPr lang="en-US" sz="2400" b="0" i="0" u="none" strike="noStrike" cap="none" dirty="0" smtClean="0">
                <a:solidFill>
                  <a:srgbClr val="000000"/>
                </a:solidFill>
                <a:latin typeface="Arial"/>
                <a:ea typeface="Arial"/>
                <a:cs typeface="Arial"/>
                <a:sym typeface="Arial"/>
              </a:rPr>
              <a:t>O</a:t>
            </a:r>
            <a:r>
              <a:rPr lang="en" sz="2400" b="0" i="0" u="none" strike="noStrike" cap="none" dirty="0" smtClean="0">
                <a:solidFill>
                  <a:srgbClr val="000000"/>
                </a:solidFill>
                <a:latin typeface="Arial"/>
                <a:ea typeface="Arial"/>
                <a:cs typeface="Arial"/>
                <a:sym typeface="Arial"/>
              </a:rPr>
              <a:t>WS </a:t>
            </a:r>
            <a:r>
              <a:rPr lang="en" sz="2400" b="0" i="0" u="none" strike="noStrike" cap="none" dirty="0">
                <a:solidFill>
                  <a:srgbClr val="000000"/>
                </a:solidFill>
                <a:latin typeface="Arial"/>
                <a:ea typeface="Arial"/>
                <a:cs typeface="Arial"/>
                <a:sym typeface="Arial"/>
              </a:rPr>
              <a:t>as a NASA contribution to U.S. GEO. Applications projects were mapped to the </a:t>
            </a:r>
            <a:r>
              <a:rPr lang="en" sz="2400" b="0" i="0" u="none" strike="noStrike" cap="none" dirty="0" smtClean="0">
                <a:solidFill>
                  <a:schemeClr val="tx1"/>
                </a:solidFill>
                <a:latin typeface="Arial" charset="0"/>
                <a:ea typeface="Arial" charset="0"/>
                <a:cs typeface="Arial" charset="0"/>
                <a:sym typeface="Arial"/>
              </a:rPr>
              <a:t>GEOG</a:t>
            </a:r>
            <a:r>
              <a:rPr lang="en-US" sz="2400" dirty="0" smtClean="0">
                <a:solidFill>
                  <a:schemeClr val="tx1"/>
                </a:solidFill>
                <a:latin typeface="Arial" charset="0"/>
                <a:ea typeface="Arial" charset="0"/>
                <a:cs typeface="Arial" charset="0"/>
              </a:rPr>
              <a:t>LO</a:t>
            </a:r>
            <a:r>
              <a:rPr lang="en" sz="2400" b="0" i="0" u="none" strike="noStrike" cap="none" dirty="0" smtClean="0">
                <a:solidFill>
                  <a:schemeClr val="tx1"/>
                </a:solidFill>
                <a:latin typeface="Arial" charset="0"/>
                <a:ea typeface="Arial" charset="0"/>
                <a:cs typeface="Arial" charset="0"/>
                <a:sym typeface="Arial"/>
              </a:rPr>
              <a:t>WS </a:t>
            </a:r>
            <a:r>
              <a:rPr lang="en" sz="2400" b="0" i="0" u="none" strike="noStrike" cap="none" dirty="0">
                <a:solidFill>
                  <a:srgbClr val="000000"/>
                </a:solidFill>
                <a:latin typeface="Arial"/>
                <a:ea typeface="Arial"/>
                <a:cs typeface="Arial"/>
                <a:sym typeface="Arial"/>
              </a:rPr>
              <a:t>themes.</a:t>
            </a:r>
          </a:p>
          <a:p>
            <a:pPr marL="609600" marR="0" lvl="0" indent="-457200" algn="l" rtl="0">
              <a:lnSpc>
                <a:spcPct val="100000"/>
              </a:lnSpc>
              <a:spcBef>
                <a:spcPts val="400"/>
              </a:spcBef>
              <a:spcAft>
                <a:spcPts val="0"/>
              </a:spcAft>
              <a:buClr>
                <a:srgbClr val="000000"/>
              </a:buClr>
              <a:buSzPct val="25000"/>
              <a:buFont typeface="+mj-lt"/>
              <a:buAutoNum type="arabicPeriod"/>
            </a:pPr>
            <a:endParaRPr sz="2400" b="0" i="0" u="none" strike="noStrike" cap="none" dirty="0">
              <a:solidFill>
                <a:srgbClr val="000000"/>
              </a:solidFill>
              <a:latin typeface="Arial"/>
              <a:ea typeface="Arial"/>
              <a:cs typeface="Arial"/>
              <a:sym typeface="Arial"/>
            </a:endParaRPr>
          </a:p>
          <a:p>
            <a:pPr marL="609600" marR="0" lvl="0" indent="-457200" algn="l" rtl="0">
              <a:lnSpc>
                <a:spcPct val="100000"/>
              </a:lnSpc>
              <a:spcBef>
                <a:spcPts val="400"/>
              </a:spcBef>
              <a:spcAft>
                <a:spcPts val="0"/>
              </a:spcAft>
              <a:buClr>
                <a:srgbClr val="000000"/>
              </a:buClr>
              <a:buSzPct val="100000"/>
              <a:buFont typeface="Arial"/>
              <a:buAutoNum type="arabicPeriod"/>
            </a:pPr>
            <a:r>
              <a:rPr lang="en" sz="2400" b="0" i="0" u="none" strike="noStrike" cap="none" dirty="0">
                <a:solidFill>
                  <a:srgbClr val="000000"/>
                </a:solidFill>
                <a:latin typeface="Arial"/>
                <a:ea typeface="Arial"/>
                <a:cs typeface="Arial"/>
                <a:sym typeface="Arial"/>
              </a:rPr>
              <a:t>2015: </a:t>
            </a:r>
            <a:r>
              <a:rPr lang="en" sz="2400" b="0" i="0" u="none" strike="noStrike" cap="none" dirty="0" smtClean="0">
                <a:solidFill>
                  <a:srgbClr val="000000"/>
                </a:solidFill>
                <a:latin typeface="Arial"/>
                <a:ea typeface="Arial"/>
                <a:cs typeface="Arial"/>
                <a:sym typeface="Arial"/>
              </a:rPr>
              <a:t>GEOG</a:t>
            </a:r>
            <a:r>
              <a:rPr lang="en-US" sz="2400" b="0" i="0" u="none" strike="noStrike" cap="none" dirty="0" smtClean="0">
                <a:solidFill>
                  <a:srgbClr val="000000"/>
                </a:solidFill>
                <a:latin typeface="Arial"/>
                <a:ea typeface="Arial"/>
                <a:cs typeface="Arial"/>
                <a:sym typeface="Arial"/>
              </a:rPr>
              <a:t>LO</a:t>
            </a:r>
            <a:r>
              <a:rPr lang="en" sz="2400" b="0" i="0" u="none" strike="noStrike" cap="none" dirty="0" smtClean="0">
                <a:solidFill>
                  <a:srgbClr val="000000"/>
                </a:solidFill>
                <a:latin typeface="Arial"/>
                <a:ea typeface="Arial"/>
                <a:cs typeface="Arial"/>
                <a:sym typeface="Arial"/>
              </a:rPr>
              <a:t>WS </a:t>
            </a:r>
            <a:r>
              <a:rPr lang="en" sz="2400" b="0" i="0" u="none" strike="noStrike" cap="none" dirty="0">
                <a:solidFill>
                  <a:srgbClr val="000000"/>
                </a:solidFill>
                <a:latin typeface="Arial"/>
                <a:ea typeface="Arial"/>
                <a:cs typeface="Arial"/>
                <a:sym typeface="Arial"/>
              </a:rPr>
              <a:t>as a USGEO initiative: NOAA and the USGS engaged and IWP, Water Quality and Water Use became essential elements.</a:t>
            </a:r>
          </a:p>
          <a:p>
            <a:pPr marL="609600" marR="0" lvl="0" indent="-457200" algn="l" rtl="0">
              <a:lnSpc>
                <a:spcPct val="100000"/>
              </a:lnSpc>
              <a:spcBef>
                <a:spcPts val="400"/>
              </a:spcBef>
              <a:spcAft>
                <a:spcPts val="0"/>
              </a:spcAft>
              <a:buClr>
                <a:srgbClr val="000000"/>
              </a:buClr>
              <a:buSzPct val="25000"/>
              <a:buFont typeface="+mj-lt"/>
              <a:buAutoNum type="arabicPeriod"/>
            </a:pPr>
            <a:endParaRPr sz="2400" b="0" i="0" u="none" strike="noStrike" cap="none" dirty="0">
              <a:solidFill>
                <a:srgbClr val="000000"/>
              </a:solidFill>
              <a:latin typeface="Arial"/>
              <a:ea typeface="Arial"/>
              <a:cs typeface="Arial"/>
              <a:sym typeface="Arial"/>
            </a:endParaRPr>
          </a:p>
          <a:p>
            <a:pPr marL="609600" marR="0" lvl="0" indent="-457200" algn="l" rtl="0">
              <a:lnSpc>
                <a:spcPct val="100000"/>
              </a:lnSpc>
              <a:spcBef>
                <a:spcPts val="400"/>
              </a:spcBef>
              <a:spcAft>
                <a:spcPts val="0"/>
              </a:spcAft>
              <a:buClr>
                <a:srgbClr val="000000"/>
              </a:buClr>
              <a:buSzPct val="100000"/>
              <a:buFont typeface="Arial"/>
              <a:buAutoNum type="arabicPeriod"/>
            </a:pPr>
            <a:r>
              <a:rPr lang="en" sz="2400" b="0" i="0" u="none" strike="noStrike" cap="none" dirty="0" smtClean="0">
                <a:solidFill>
                  <a:srgbClr val="000000"/>
                </a:solidFill>
                <a:latin typeface="Arial"/>
                <a:ea typeface="Arial"/>
                <a:cs typeface="Arial"/>
                <a:sym typeface="Arial"/>
              </a:rPr>
              <a:t>2015-2016</a:t>
            </a:r>
            <a:r>
              <a:rPr lang="en" sz="2400" b="0" i="0" u="none" strike="noStrike" cap="none" dirty="0">
                <a:solidFill>
                  <a:srgbClr val="000000"/>
                </a:solidFill>
                <a:latin typeface="Arial"/>
                <a:ea typeface="Arial"/>
                <a:cs typeface="Arial"/>
                <a:sym typeface="Arial"/>
              </a:rPr>
              <a:t>: </a:t>
            </a:r>
            <a:r>
              <a:rPr lang="en" sz="2400" b="0" i="0" u="none" strike="noStrike" cap="none" dirty="0" smtClean="0">
                <a:solidFill>
                  <a:srgbClr val="000000"/>
                </a:solidFill>
                <a:latin typeface="Arial"/>
                <a:ea typeface="Arial"/>
                <a:cs typeface="Arial"/>
                <a:sym typeface="Arial"/>
              </a:rPr>
              <a:t>GEOG</a:t>
            </a:r>
            <a:r>
              <a:rPr lang="en-US" sz="2400" b="0" i="0" u="none" strike="noStrike" cap="none" dirty="0" smtClean="0">
                <a:solidFill>
                  <a:srgbClr val="000000"/>
                </a:solidFill>
                <a:latin typeface="Arial"/>
                <a:ea typeface="Arial"/>
                <a:cs typeface="Arial"/>
                <a:sym typeface="Arial"/>
              </a:rPr>
              <a:t>LO</a:t>
            </a:r>
            <a:r>
              <a:rPr lang="en" sz="2400" b="0" i="0" u="none" strike="noStrike" cap="none" dirty="0" smtClean="0">
                <a:solidFill>
                  <a:srgbClr val="000000"/>
                </a:solidFill>
                <a:latin typeface="Arial"/>
                <a:ea typeface="Arial"/>
                <a:cs typeface="Arial"/>
                <a:sym typeface="Arial"/>
              </a:rPr>
              <a:t>WS </a:t>
            </a:r>
            <a:r>
              <a:rPr lang="en" sz="2400" b="0" i="0" u="none" strike="noStrike" cap="none" dirty="0">
                <a:solidFill>
                  <a:srgbClr val="000000"/>
                </a:solidFill>
                <a:latin typeface="Arial"/>
                <a:ea typeface="Arial"/>
                <a:cs typeface="Arial"/>
                <a:sym typeface="Arial"/>
              </a:rPr>
              <a:t>as </a:t>
            </a:r>
            <a:r>
              <a:rPr lang="en" sz="2400" b="0" i="0" u="none" strike="noStrike" cap="none" dirty="0" smtClean="0">
                <a:solidFill>
                  <a:srgbClr val="000000"/>
                </a:solidFill>
                <a:latin typeface="Arial"/>
                <a:ea typeface="Arial"/>
                <a:cs typeface="Arial"/>
                <a:sym typeface="Arial"/>
              </a:rPr>
              <a:t>a</a:t>
            </a:r>
            <a:r>
              <a:rPr lang="en-US" sz="2400" b="0" i="0" u="none" strike="noStrike" cap="none" dirty="0" smtClean="0">
                <a:solidFill>
                  <a:srgbClr val="000000"/>
                </a:solidFill>
                <a:latin typeface="Arial"/>
                <a:ea typeface="Arial"/>
                <a:cs typeface="Arial"/>
                <a:sym typeface="Arial"/>
              </a:rPr>
              <a:t> </a:t>
            </a:r>
            <a:r>
              <a:rPr lang="en" sz="2400" b="0" i="0" u="none" strike="noStrike" cap="none" dirty="0" smtClean="0">
                <a:solidFill>
                  <a:srgbClr val="000000"/>
                </a:solidFill>
                <a:latin typeface="Arial"/>
                <a:ea typeface="Arial"/>
                <a:cs typeface="Arial"/>
                <a:sym typeface="Arial"/>
              </a:rPr>
              <a:t>GEO </a:t>
            </a:r>
            <a:r>
              <a:rPr lang="en" sz="2400" b="0" i="0" u="none" strike="noStrike" cap="none" dirty="0">
                <a:solidFill>
                  <a:srgbClr val="000000"/>
                </a:solidFill>
                <a:latin typeface="Arial"/>
                <a:ea typeface="Arial"/>
                <a:cs typeface="Arial"/>
                <a:sym typeface="Arial"/>
              </a:rPr>
              <a:t>initiative: </a:t>
            </a:r>
            <a:r>
              <a:rPr lang="en" sz="2400" b="0" i="0" u="none" strike="noStrike" cap="none" dirty="0" err="1">
                <a:solidFill>
                  <a:srgbClr val="000000"/>
                </a:solidFill>
                <a:latin typeface="Arial"/>
                <a:ea typeface="Arial"/>
                <a:cs typeface="Arial"/>
                <a:sym typeface="Arial"/>
              </a:rPr>
              <a:t>AmeriGEOSS</a:t>
            </a:r>
            <a:r>
              <a:rPr lang="en" sz="2400" b="0" i="0" u="none" strike="noStrike" cap="none" dirty="0">
                <a:solidFill>
                  <a:srgbClr val="000000"/>
                </a:solidFill>
                <a:latin typeface="Arial"/>
                <a:ea typeface="Arial"/>
                <a:cs typeface="Arial"/>
                <a:sym typeface="Arial"/>
              </a:rPr>
              <a:t>, SDGs and the work of the JRC-EU and Japan </a:t>
            </a:r>
            <a:r>
              <a:rPr lang="en" sz="2400" b="0" i="0" u="none" strike="noStrike" cap="none" dirty="0" smtClean="0">
                <a:solidFill>
                  <a:srgbClr val="000000"/>
                </a:solidFill>
                <a:latin typeface="Arial"/>
                <a:ea typeface="Arial"/>
                <a:cs typeface="Arial"/>
                <a:sym typeface="Arial"/>
              </a:rPr>
              <a:t>became</a:t>
            </a:r>
            <a:r>
              <a:rPr lang="en-US" sz="2400" b="0" i="0" u="none" strike="noStrike" cap="none" dirty="0" smtClean="0">
                <a:solidFill>
                  <a:srgbClr val="000000"/>
                </a:solidFill>
                <a:latin typeface="Arial"/>
                <a:ea typeface="Arial"/>
                <a:cs typeface="Arial"/>
                <a:sym typeface="Arial"/>
              </a:rPr>
              <a:t> more visible</a:t>
            </a:r>
            <a:r>
              <a:rPr lang="en" sz="2400" b="0" i="0" u="none" strike="noStrike" cap="none" dirty="0" smtClean="0">
                <a:solidFill>
                  <a:srgbClr val="000000"/>
                </a:solidFill>
                <a:latin typeface="Arial"/>
                <a:ea typeface="Arial"/>
                <a:cs typeface="Arial"/>
                <a:sym typeface="Arial"/>
              </a:rPr>
              <a:t>.</a:t>
            </a:r>
            <a:endParaRPr lang="en" sz="2400" b="0" i="0" u="none" strike="noStrike" cap="none" dirty="0">
              <a:solidFill>
                <a:srgbClr val="000000"/>
              </a:solidFill>
              <a:latin typeface="Arial"/>
              <a:ea typeface="Arial"/>
              <a:cs typeface="Arial"/>
              <a:sym typeface="Arial"/>
            </a:endParaRPr>
          </a:p>
          <a:p>
            <a:pPr marL="457200" marR="0" lvl="0" indent="-457200" algn="l" rtl="0">
              <a:spcBef>
                <a:spcPts val="0"/>
              </a:spcBef>
              <a:spcAft>
                <a:spcPts val="0"/>
              </a:spcAft>
              <a:buSzPct val="25000"/>
              <a:buFont typeface="+mj-lt"/>
              <a:buAutoNum type="arabicPeriod"/>
            </a:pPr>
            <a:endParaRPr sz="2400" b="0" i="0" u="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0023454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Shape 517"/>
          <p:cNvSpPr txBox="1">
            <a:spLocks noGrp="1"/>
          </p:cNvSpPr>
          <p:nvPr>
            <p:ph type="body" idx="4294967295"/>
          </p:nvPr>
        </p:nvSpPr>
        <p:spPr>
          <a:xfrm>
            <a:off x="395286" y="1295400"/>
            <a:ext cx="8520113" cy="4825999"/>
          </a:xfrm>
          <a:prstGeom prst="rect">
            <a:avLst/>
          </a:prstGeom>
          <a:noFill/>
          <a:ln>
            <a:noFill/>
          </a:ln>
        </p:spPr>
        <p:txBody>
          <a:bodyPr lIns="91425" tIns="45700" rIns="91425" bIns="45700" anchor="t" anchorCtr="0">
            <a:noAutofit/>
          </a:bodyPr>
          <a:lstStyle/>
          <a:p>
            <a:pPr marL="469900" marR="0" lvl="0" indent="-457200" algn="l" rtl="0">
              <a:lnSpc>
                <a:spcPct val="100000"/>
              </a:lnSpc>
              <a:spcBef>
                <a:spcPts val="0"/>
              </a:spcBef>
              <a:spcAft>
                <a:spcPts val="0"/>
              </a:spcAft>
              <a:buClr>
                <a:schemeClr val="tx1"/>
              </a:buClr>
              <a:buSzPct val="100000"/>
              <a:buFont typeface="+mj-lt"/>
              <a:buAutoNum type="arabicPeriod"/>
            </a:pPr>
            <a:r>
              <a:rPr lang="en" b="0" i="0" u="none" dirty="0">
                <a:solidFill>
                  <a:schemeClr val="tx1"/>
                </a:solidFill>
                <a:latin typeface="Times New Roman"/>
                <a:ea typeface="Times New Roman"/>
                <a:cs typeface="Times New Roman"/>
                <a:sym typeface="Times New Roman"/>
              </a:rPr>
              <a:t>Strengthen capacity to understand water data needs and develop user-driven applications products from EO data and applications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Engage end users and boundary organizations to understand needs by region and decision making process and prioritize activities based on vulnerability analyses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Coordinate and leverage GEOGLOWS partners to more effectively provide information and expertise </a:t>
            </a:r>
            <a:r>
              <a:rPr lang="en" b="0" i="0" u="none" dirty="0" smtClean="0">
                <a:solidFill>
                  <a:schemeClr val="tx1"/>
                </a:solidFill>
                <a:latin typeface="Times New Roman"/>
                <a:ea typeface="Times New Roman"/>
                <a:cs typeface="Times New Roman"/>
                <a:sym typeface="Times New Roman"/>
              </a:rPr>
              <a:t>to</a:t>
            </a:r>
            <a:r>
              <a:rPr lang="en-US" b="0" i="0" u="none" dirty="0" smtClean="0">
                <a:solidFill>
                  <a:schemeClr val="tx1"/>
                </a:solidFill>
                <a:latin typeface="Times New Roman"/>
                <a:ea typeface="Times New Roman"/>
                <a:cs typeface="Times New Roman"/>
                <a:sym typeface="Times New Roman"/>
              </a:rPr>
              <a:t> </a:t>
            </a:r>
            <a:r>
              <a:rPr lang="en" b="0" i="0" u="none" dirty="0" smtClean="0">
                <a:solidFill>
                  <a:schemeClr val="tx1"/>
                </a:solidFill>
                <a:latin typeface="Times New Roman"/>
                <a:ea typeface="Times New Roman"/>
                <a:cs typeface="Times New Roman"/>
                <a:sym typeface="Times New Roman"/>
              </a:rPr>
              <a:t>international stakeholder</a:t>
            </a:r>
            <a:r>
              <a:rPr lang="en-US" b="0" i="0" u="none" dirty="0" smtClean="0">
                <a:solidFill>
                  <a:schemeClr val="tx1"/>
                </a:solidFill>
                <a:latin typeface="Times New Roman"/>
                <a:ea typeface="Times New Roman"/>
                <a:cs typeface="Times New Roman"/>
                <a:sym typeface="Times New Roman"/>
              </a:rPr>
              <a:t>s</a:t>
            </a:r>
            <a:r>
              <a:rPr lang="en" b="0" i="0" u="none" dirty="0" smtClean="0">
                <a:solidFill>
                  <a:schemeClr val="tx1"/>
                </a:solidFill>
                <a:latin typeface="Times New Roman"/>
                <a:ea typeface="Times New Roman"/>
                <a:cs typeface="Times New Roman"/>
                <a:sym typeface="Times New Roman"/>
              </a:rPr>
              <a:t> </a:t>
            </a:r>
            <a:r>
              <a:rPr lang="en" b="0" i="0" u="none" dirty="0">
                <a:solidFill>
                  <a:schemeClr val="tx1"/>
                </a:solidFill>
                <a:latin typeface="Times New Roman"/>
                <a:ea typeface="Times New Roman"/>
                <a:cs typeface="Times New Roman"/>
                <a:sym typeface="Times New Roman"/>
              </a:rPr>
              <a:t>and end user communities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Strengthen </a:t>
            </a:r>
            <a:r>
              <a:rPr lang="en-US" dirty="0" smtClean="0">
                <a:solidFill>
                  <a:schemeClr val="tx1"/>
                </a:solidFill>
                <a:latin typeface="Times New Roman"/>
                <a:ea typeface="Times New Roman"/>
                <a:cs typeface="Times New Roman"/>
                <a:sym typeface="Times New Roman"/>
              </a:rPr>
              <a:t>global </a:t>
            </a:r>
            <a:r>
              <a:rPr lang="en" b="0" i="0" u="none" dirty="0" smtClean="0">
                <a:solidFill>
                  <a:schemeClr val="tx1"/>
                </a:solidFill>
                <a:latin typeface="Times New Roman"/>
                <a:ea typeface="Times New Roman"/>
                <a:cs typeface="Times New Roman"/>
                <a:sym typeface="Times New Roman"/>
              </a:rPr>
              <a:t>capacity </a:t>
            </a:r>
            <a:r>
              <a:rPr lang="en" b="0" i="0" u="none" dirty="0">
                <a:solidFill>
                  <a:schemeClr val="tx1"/>
                </a:solidFill>
                <a:latin typeface="Times New Roman"/>
                <a:ea typeface="Times New Roman"/>
                <a:cs typeface="Times New Roman"/>
                <a:sym typeface="Times New Roman"/>
              </a:rPr>
              <a:t>to use water EO and science effectively across spatial and temporal scales</a:t>
            </a:r>
          </a:p>
          <a:p>
            <a:pPr marL="457200" marR="0" lvl="0" indent="-444500" algn="l" rtl="0">
              <a:lnSpc>
                <a:spcPct val="100000"/>
              </a:lnSpc>
              <a:spcBef>
                <a:spcPts val="400"/>
              </a:spcBef>
              <a:spcAft>
                <a:spcPts val="0"/>
              </a:spcAft>
              <a:buClr>
                <a:schemeClr val="tx1"/>
              </a:buClr>
              <a:buSzPct val="100000"/>
              <a:buFont typeface="Calibri"/>
              <a:buAutoNum type="arabicPeriod"/>
            </a:pPr>
            <a:r>
              <a:rPr lang="en" b="0" i="0" u="none" dirty="0">
                <a:solidFill>
                  <a:schemeClr val="tx1"/>
                </a:solidFill>
                <a:latin typeface="Times New Roman"/>
                <a:ea typeface="Times New Roman"/>
                <a:cs typeface="Times New Roman"/>
                <a:sym typeface="Times New Roman"/>
              </a:rPr>
              <a:t>Contribute to the assessments of impacts of climate change with population and economic growth on water resources and their availability, and to inform planning and adaptation activities</a:t>
            </a:r>
          </a:p>
          <a:p>
            <a:pPr marL="469900" marR="0" lvl="0" indent="-457200" algn="l" rtl="0">
              <a:lnSpc>
                <a:spcPct val="80000"/>
              </a:lnSpc>
              <a:spcBef>
                <a:spcPts val="400"/>
              </a:spcBef>
              <a:spcAft>
                <a:spcPts val="0"/>
              </a:spcAft>
              <a:buClr>
                <a:schemeClr val="tx1"/>
              </a:buClr>
              <a:buSzPct val="25000"/>
              <a:buFont typeface="+mj-lt"/>
              <a:buAutoNum type="arabicPeriod"/>
            </a:pPr>
            <a:endParaRPr b="0" i="0" u="none" dirty="0">
              <a:solidFill>
                <a:schemeClr val="tx1"/>
              </a:solidFill>
              <a:latin typeface="Times New Roman"/>
              <a:ea typeface="Times New Roman"/>
              <a:cs typeface="Times New Roman"/>
              <a:sym typeface="Times New Roman"/>
            </a:endParaRPr>
          </a:p>
          <a:p>
            <a:pPr marL="457200" marR="0" lvl="0" indent="-457200" algn="l" rtl="0">
              <a:spcBef>
                <a:spcPts val="0"/>
              </a:spcBef>
              <a:spcAft>
                <a:spcPts val="0"/>
              </a:spcAft>
              <a:buClr>
                <a:schemeClr val="tx1"/>
              </a:buClr>
              <a:buSzPct val="25000"/>
              <a:buFont typeface="+mj-lt"/>
              <a:buAutoNum type="arabicPeriod"/>
            </a:pPr>
            <a:endParaRPr b="0" i="0" u="none" dirty="0">
              <a:solidFill>
                <a:schemeClr val="tx1"/>
              </a:solidFill>
              <a:latin typeface="Times New Roman"/>
              <a:ea typeface="Times New Roman"/>
              <a:cs typeface="Times New Roman"/>
              <a:sym typeface="Times New Roman"/>
            </a:endParaRPr>
          </a:p>
        </p:txBody>
      </p:sp>
      <p:sp>
        <p:nvSpPr>
          <p:cNvPr id="518" name="Shape 518"/>
          <p:cNvSpPr txBox="1"/>
          <p:nvPr/>
        </p:nvSpPr>
        <p:spPr>
          <a:xfrm>
            <a:off x="2957512" y="304800"/>
            <a:ext cx="2971800"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5FAA"/>
              </a:buClr>
              <a:buSzPct val="25000"/>
              <a:buFont typeface="Arial"/>
              <a:buNone/>
            </a:pPr>
            <a:r>
              <a:rPr lang="en" sz="3200" b="1" i="0" u="none" dirty="0">
                <a:solidFill>
                  <a:schemeClr val="bg1"/>
                </a:solidFill>
                <a:latin typeface="Arial"/>
                <a:ea typeface="Arial"/>
                <a:cs typeface="Arial"/>
                <a:sym typeface="Arial"/>
              </a:rPr>
              <a:t>OBJECTIVES</a:t>
            </a:r>
          </a:p>
        </p:txBody>
      </p:sp>
    </p:spTree>
    <p:extLst>
      <p:ext uri="{BB962C8B-B14F-4D97-AF65-F5344CB8AC3E}">
        <p14:creationId xmlns:p14="http://schemas.microsoft.com/office/powerpoint/2010/main" val="7106253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 calcmode="lin" valueType="num">
                                      <p:cBhvr additive="base">
                                        <p:cTn id="7" dur="500" fill="hold"/>
                                        <p:tgtEl>
                                          <p:spTgt spid="5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7">
                                            <p:txEl>
                                              <p:pRg st="1" end="1"/>
                                            </p:txEl>
                                          </p:spTgt>
                                        </p:tgtEl>
                                        <p:attrNameLst>
                                          <p:attrName>style.visibility</p:attrName>
                                        </p:attrNameLst>
                                      </p:cBhvr>
                                      <p:to>
                                        <p:strVal val="visible"/>
                                      </p:to>
                                    </p:set>
                                    <p:anim calcmode="lin" valueType="num">
                                      <p:cBhvr additive="base">
                                        <p:cTn id="13" dur="500" fill="hold"/>
                                        <p:tgtEl>
                                          <p:spTgt spid="5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7">
                                            <p:txEl>
                                              <p:pRg st="2" end="2"/>
                                            </p:txEl>
                                          </p:spTgt>
                                        </p:tgtEl>
                                        <p:attrNameLst>
                                          <p:attrName>style.visibility</p:attrName>
                                        </p:attrNameLst>
                                      </p:cBhvr>
                                      <p:to>
                                        <p:strVal val="visible"/>
                                      </p:to>
                                    </p:set>
                                    <p:anim calcmode="lin" valueType="num">
                                      <p:cBhvr additive="base">
                                        <p:cTn id="19" dur="500" fill="hold"/>
                                        <p:tgtEl>
                                          <p:spTgt spid="5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7">
                                            <p:txEl>
                                              <p:pRg st="3" end="3"/>
                                            </p:txEl>
                                          </p:spTgt>
                                        </p:tgtEl>
                                        <p:attrNameLst>
                                          <p:attrName>style.visibility</p:attrName>
                                        </p:attrNameLst>
                                      </p:cBhvr>
                                      <p:to>
                                        <p:strVal val="visible"/>
                                      </p:to>
                                    </p:set>
                                    <p:anim calcmode="lin" valueType="num">
                                      <p:cBhvr additive="base">
                                        <p:cTn id="25" dur="500" fill="hold"/>
                                        <p:tgtEl>
                                          <p:spTgt spid="5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7">
                                            <p:txEl>
                                              <p:pRg st="4" end="4"/>
                                            </p:txEl>
                                          </p:spTgt>
                                        </p:tgtEl>
                                        <p:attrNameLst>
                                          <p:attrName>style.visibility</p:attrName>
                                        </p:attrNameLst>
                                      </p:cBhvr>
                                      <p:to>
                                        <p:strVal val="visible"/>
                                      </p:to>
                                    </p:set>
                                    <p:anim calcmode="lin" valueType="num">
                                      <p:cBhvr additive="base">
                                        <p:cTn id="31" dur="500" fill="hold"/>
                                        <p:tgtEl>
                                          <p:spTgt spid="5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p:nvPr/>
        </p:nvSpPr>
        <p:spPr>
          <a:xfrm flipH="1">
            <a:off x="392111" y="1447800"/>
            <a:ext cx="8432800" cy="501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 sz="2400" b="1" i="0" u="none" dirty="0">
                <a:solidFill>
                  <a:schemeClr val="dk1"/>
                </a:solidFill>
                <a:latin typeface="Tahoma"/>
                <a:ea typeface="Tahoma"/>
                <a:cs typeface="Tahoma"/>
                <a:sym typeface="Tahoma"/>
              </a:rPr>
              <a:t>The GEOSS Water Strategy identified areas that need to be strengthened in its implementation.  </a:t>
            </a:r>
            <a:r>
              <a:rPr lang="en" sz="2400" b="1" i="0" u="none" dirty="0" smtClean="0">
                <a:solidFill>
                  <a:schemeClr val="dk1"/>
                </a:solidFill>
                <a:latin typeface="Tahoma"/>
                <a:ea typeface="Tahoma"/>
                <a:cs typeface="Tahoma"/>
                <a:sym typeface="Tahoma"/>
              </a:rPr>
              <a:t>GEOG</a:t>
            </a:r>
            <a:r>
              <a:rPr lang="en-US" sz="2400" b="1" i="0" u="none" dirty="0" smtClean="0">
                <a:solidFill>
                  <a:schemeClr val="dk1"/>
                </a:solidFill>
                <a:latin typeface="Tahoma"/>
                <a:ea typeface="Tahoma"/>
                <a:cs typeface="Tahoma"/>
                <a:sym typeface="Tahoma"/>
              </a:rPr>
              <a:t>LO</a:t>
            </a:r>
            <a:r>
              <a:rPr lang="en" sz="2400" b="1" i="0" u="none" dirty="0" smtClean="0">
                <a:solidFill>
                  <a:schemeClr val="dk1"/>
                </a:solidFill>
                <a:latin typeface="Tahoma"/>
                <a:ea typeface="Tahoma"/>
                <a:cs typeface="Tahoma"/>
                <a:sym typeface="Tahoma"/>
              </a:rPr>
              <a:t>WS </a:t>
            </a:r>
            <a:r>
              <a:rPr lang="en" sz="2400" b="1" i="0" u="none" dirty="0">
                <a:solidFill>
                  <a:schemeClr val="dk1"/>
                </a:solidFill>
                <a:latin typeface="Tahoma"/>
                <a:ea typeface="Tahoma"/>
                <a:cs typeface="Tahoma"/>
                <a:sym typeface="Tahoma"/>
              </a:rPr>
              <a:t>supports the following issues:</a:t>
            </a:r>
          </a:p>
          <a:p>
            <a:pPr marL="0" marR="0" lvl="0" indent="0" algn="l" rtl="0">
              <a:lnSpc>
                <a:spcPct val="100000"/>
              </a:lnSpc>
              <a:spcBef>
                <a:spcPts val="0"/>
              </a:spcBef>
              <a:spcAft>
                <a:spcPts val="0"/>
              </a:spcAft>
              <a:buClr>
                <a:schemeClr val="dk1"/>
              </a:buClr>
              <a:buFont typeface="Calibri"/>
              <a:buNone/>
            </a:pPr>
            <a:endParaRPr sz="2400" b="1" i="0" u="none" dirty="0">
              <a:solidFill>
                <a:schemeClr val="lt2"/>
              </a:solidFill>
              <a:latin typeface="Tahoma"/>
              <a:ea typeface="Tahoma"/>
              <a:cs typeface="Tahoma"/>
              <a:sym typeface="Tahoma"/>
            </a:endParaRPr>
          </a:p>
          <a:p>
            <a:pPr marL="0" marR="0" lvl="0" indent="0" algn="l" rtl="0">
              <a:lnSpc>
                <a:spcPct val="100000"/>
              </a:lnSpc>
              <a:spcBef>
                <a:spcPts val="0"/>
              </a:spcBef>
              <a:spcAft>
                <a:spcPts val="0"/>
              </a:spcAft>
              <a:buClr>
                <a:schemeClr val="lt2"/>
              </a:buClr>
              <a:buSzPct val="100000"/>
            </a:pPr>
            <a:r>
              <a:rPr lang="en-US" sz="2000" b="1" i="1" u="none" dirty="0" smtClean="0">
                <a:solidFill>
                  <a:schemeClr val="tx1"/>
                </a:solidFill>
                <a:latin typeface="Tahoma"/>
                <a:ea typeface="Tahoma"/>
                <a:cs typeface="Tahoma"/>
                <a:sym typeface="Tahoma"/>
              </a:rPr>
              <a:t>1. </a:t>
            </a:r>
            <a:r>
              <a:rPr lang="en" sz="2000" b="1" i="1" u="none" dirty="0" smtClean="0">
                <a:solidFill>
                  <a:schemeClr val="tx1"/>
                </a:solidFill>
                <a:latin typeface="Tahoma"/>
                <a:ea typeface="Tahoma"/>
                <a:cs typeface="Tahoma"/>
                <a:sym typeface="Tahoma"/>
              </a:rPr>
              <a:t>Commitments </a:t>
            </a:r>
            <a:r>
              <a:rPr lang="en" sz="2000" b="1" i="1" u="none" dirty="0">
                <a:solidFill>
                  <a:schemeClr val="tx1"/>
                </a:solidFill>
                <a:latin typeface="Tahoma"/>
                <a:ea typeface="Tahoma"/>
                <a:cs typeface="Tahoma"/>
                <a:sym typeface="Tahoma"/>
              </a:rPr>
              <a:t>for GEO Members and GEO POs are needed to address specific  recommendations</a:t>
            </a:r>
          </a:p>
          <a:p>
            <a:pPr marL="0" marR="0" lvl="0" indent="0" algn="l" rtl="0">
              <a:lnSpc>
                <a:spcPct val="100000"/>
              </a:lnSpc>
              <a:spcBef>
                <a:spcPts val="0"/>
              </a:spcBef>
              <a:spcAft>
                <a:spcPts val="0"/>
              </a:spcAft>
              <a:buClr>
                <a:schemeClr val="lt2"/>
              </a:buClr>
              <a:buSzPct val="25000"/>
              <a:buFont typeface="Tahoma"/>
              <a:buNone/>
            </a:pPr>
            <a:r>
              <a:rPr lang="en" sz="2000" b="0" i="1" u="none" dirty="0" smtClean="0">
                <a:solidFill>
                  <a:srgbClr val="FF0000"/>
                </a:solidFill>
                <a:latin typeface="Tahoma"/>
                <a:ea typeface="Tahoma"/>
                <a:cs typeface="Tahoma"/>
                <a:sym typeface="Tahoma"/>
              </a:rPr>
              <a:t>GEOGLOWS </a:t>
            </a:r>
            <a:r>
              <a:rPr lang="en" sz="2000" b="0" i="1" u="none" dirty="0">
                <a:solidFill>
                  <a:srgbClr val="FF0000"/>
                </a:solidFill>
                <a:latin typeface="Tahoma"/>
                <a:ea typeface="Tahoma"/>
                <a:cs typeface="Tahoma"/>
                <a:sym typeface="Tahoma"/>
              </a:rPr>
              <a:t>provides a framework within which GEO members can coordinate their responses to the GEOSS Water Strategy. </a:t>
            </a:r>
            <a:r>
              <a:rPr lang="en" sz="2000" b="1" i="1" u="none" dirty="0">
                <a:solidFill>
                  <a:srgbClr val="FF0000"/>
                </a:solidFill>
                <a:latin typeface="Tahoma"/>
                <a:ea typeface="Tahoma"/>
                <a:cs typeface="Tahoma"/>
                <a:sym typeface="Tahoma"/>
              </a:rPr>
              <a:t> </a:t>
            </a:r>
          </a:p>
          <a:p>
            <a:pPr marL="0" marR="0" lvl="0" indent="0" algn="l" rtl="0">
              <a:lnSpc>
                <a:spcPct val="100000"/>
              </a:lnSpc>
              <a:spcBef>
                <a:spcPts val="0"/>
              </a:spcBef>
              <a:spcAft>
                <a:spcPts val="0"/>
              </a:spcAft>
              <a:buClr>
                <a:schemeClr val="dk1"/>
              </a:buClr>
              <a:buFont typeface="Calibri"/>
              <a:buNone/>
            </a:pPr>
            <a:endParaRPr sz="2000" b="1" i="1" u="none" dirty="0">
              <a:solidFill>
                <a:schemeClr val="lt2"/>
              </a:solidFill>
              <a:latin typeface="Tahoma"/>
              <a:ea typeface="Tahoma"/>
              <a:cs typeface="Tahoma"/>
              <a:sym typeface="Tahoma"/>
            </a:endParaRPr>
          </a:p>
          <a:p>
            <a:pPr marL="0" marR="0" lvl="0" indent="0" algn="l" rtl="0">
              <a:lnSpc>
                <a:spcPct val="100000"/>
              </a:lnSpc>
              <a:spcBef>
                <a:spcPts val="0"/>
              </a:spcBef>
              <a:spcAft>
                <a:spcPts val="0"/>
              </a:spcAft>
              <a:buClr>
                <a:schemeClr val="lt2"/>
              </a:buClr>
              <a:buSzPct val="25000"/>
              <a:buFont typeface="Tahoma"/>
              <a:buNone/>
            </a:pPr>
            <a:r>
              <a:rPr lang="en" sz="2000" b="1" i="1" u="none" dirty="0">
                <a:solidFill>
                  <a:schemeClr val="tx1"/>
                </a:solidFill>
                <a:latin typeface="Tahoma"/>
                <a:ea typeface="Tahoma"/>
                <a:cs typeface="Tahoma"/>
                <a:sym typeface="Tahoma"/>
              </a:rPr>
              <a:t>2. Strengthen User Engagement through relationships</a:t>
            </a:r>
          </a:p>
          <a:p>
            <a:pPr marL="0" marR="0" lvl="0" indent="0" algn="l" rtl="0">
              <a:lnSpc>
                <a:spcPct val="100000"/>
              </a:lnSpc>
              <a:spcBef>
                <a:spcPts val="0"/>
              </a:spcBef>
              <a:spcAft>
                <a:spcPts val="0"/>
              </a:spcAft>
              <a:buClr>
                <a:schemeClr val="lt2"/>
              </a:buClr>
              <a:buSzPct val="25000"/>
              <a:buFont typeface="Tahoma"/>
              <a:buNone/>
            </a:pPr>
            <a:r>
              <a:rPr lang="en" sz="2000" b="1" i="1" u="none" dirty="0" smtClean="0">
                <a:solidFill>
                  <a:schemeClr val="tx1"/>
                </a:solidFill>
                <a:latin typeface="Tahoma"/>
                <a:ea typeface="Tahoma"/>
                <a:cs typeface="Tahoma"/>
                <a:sym typeface="Tahoma"/>
              </a:rPr>
              <a:t>with </a:t>
            </a:r>
            <a:r>
              <a:rPr lang="en" sz="2000" b="1" i="1" u="none" dirty="0">
                <a:solidFill>
                  <a:schemeClr val="tx1"/>
                </a:solidFill>
                <a:latin typeface="Tahoma"/>
                <a:ea typeface="Tahoma"/>
                <a:cs typeface="Tahoma"/>
                <a:sym typeface="Tahoma"/>
              </a:rPr>
              <a:t>users and product co-design.</a:t>
            </a:r>
          </a:p>
          <a:p>
            <a:pPr marL="0" marR="0" lvl="0" indent="0" algn="l" rtl="0">
              <a:lnSpc>
                <a:spcPct val="100000"/>
              </a:lnSpc>
              <a:spcBef>
                <a:spcPts val="0"/>
              </a:spcBef>
              <a:spcAft>
                <a:spcPts val="0"/>
              </a:spcAft>
              <a:buClr>
                <a:srgbClr val="FF0000"/>
              </a:buClr>
              <a:buSzPct val="25000"/>
              <a:buFont typeface="Tahoma"/>
              <a:buNone/>
            </a:pPr>
            <a:r>
              <a:rPr lang="en" sz="2000" b="0" i="1" u="none" dirty="0">
                <a:solidFill>
                  <a:srgbClr val="FF0000"/>
                </a:solidFill>
                <a:latin typeface="Tahoma"/>
                <a:ea typeface="Tahoma"/>
                <a:cs typeface="Tahoma"/>
                <a:sym typeface="Tahoma"/>
              </a:rPr>
              <a:t>As an example for other GEO Members, </a:t>
            </a:r>
            <a:r>
              <a:rPr lang="en" sz="2000" b="0" i="1" u="none" dirty="0" err="1">
                <a:solidFill>
                  <a:srgbClr val="FF0000"/>
                </a:solidFill>
                <a:latin typeface="Tahoma"/>
                <a:ea typeface="Tahoma"/>
                <a:cs typeface="Tahoma"/>
                <a:sym typeface="Tahoma"/>
              </a:rPr>
              <a:t>AmeriGEOSS</a:t>
            </a:r>
            <a:r>
              <a:rPr lang="en" sz="2000" b="0" i="1" u="none" dirty="0">
                <a:solidFill>
                  <a:srgbClr val="FF0000"/>
                </a:solidFill>
                <a:latin typeface="Tahoma"/>
                <a:ea typeface="Tahoma"/>
                <a:cs typeface="Tahoma"/>
                <a:sym typeface="Tahoma"/>
              </a:rPr>
              <a:t> members </a:t>
            </a:r>
            <a:r>
              <a:rPr lang="en" sz="2000" b="0" i="1" u="none" dirty="0" smtClean="0">
                <a:solidFill>
                  <a:srgbClr val="FF0000"/>
                </a:solidFill>
                <a:latin typeface="Tahoma"/>
                <a:ea typeface="Tahoma"/>
                <a:cs typeface="Tahoma"/>
                <a:sym typeface="Tahoma"/>
              </a:rPr>
              <a:t>will </a:t>
            </a:r>
            <a:r>
              <a:rPr lang="en" sz="2000" b="0" i="1" u="none" dirty="0">
                <a:solidFill>
                  <a:srgbClr val="FF0000"/>
                </a:solidFill>
                <a:latin typeface="Tahoma"/>
                <a:ea typeface="Tahoma"/>
                <a:cs typeface="Tahoma"/>
                <a:sym typeface="Tahoma"/>
              </a:rPr>
              <a:t>develop mechanisms for user interaction.</a:t>
            </a:r>
          </a:p>
          <a:p>
            <a:pPr marL="0" marR="0" lvl="0" indent="0" algn="l" rtl="0">
              <a:lnSpc>
                <a:spcPct val="100000"/>
              </a:lnSpc>
              <a:spcBef>
                <a:spcPts val="0"/>
              </a:spcBef>
              <a:spcAft>
                <a:spcPts val="0"/>
              </a:spcAft>
              <a:buNone/>
            </a:pPr>
            <a:endParaRPr sz="2400" b="0" i="1" u="none" dirty="0">
              <a:solidFill>
                <a:srgbClr val="FF0000"/>
              </a:solidFill>
              <a:latin typeface="Tahoma"/>
              <a:ea typeface="Tahoma"/>
              <a:cs typeface="Tahoma"/>
              <a:sym typeface="Tahoma"/>
            </a:endParaRPr>
          </a:p>
        </p:txBody>
      </p:sp>
      <p:sp>
        <p:nvSpPr>
          <p:cNvPr id="3" name="Shape 518"/>
          <p:cNvSpPr txBox="1"/>
          <p:nvPr/>
        </p:nvSpPr>
        <p:spPr>
          <a:xfrm>
            <a:off x="1905000" y="76200"/>
            <a:ext cx="5562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5FAA"/>
              </a:buClr>
              <a:buSzPct val="25000"/>
              <a:buFont typeface="Arial"/>
              <a:buNone/>
            </a:pPr>
            <a:r>
              <a:rPr lang="en-US" sz="3200" b="1" smtClean="0">
                <a:solidFill>
                  <a:schemeClr val="bg1"/>
                </a:solidFill>
                <a:latin typeface="Arial"/>
                <a:ea typeface="Arial"/>
                <a:cs typeface="Arial"/>
                <a:sym typeface="Arial"/>
              </a:rPr>
              <a:t>GEOSS WATER STRATEGY IMPACTS</a:t>
            </a:r>
            <a:endParaRPr lang="en" sz="3200" b="1" i="0" u="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79936983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3">
                                            <p:txEl>
                                              <p:pRg st="3" end="3"/>
                                            </p:txEl>
                                          </p:spTgt>
                                        </p:tgtEl>
                                        <p:attrNameLst>
                                          <p:attrName>style.visibility</p:attrName>
                                        </p:attrNameLst>
                                      </p:cBhvr>
                                      <p:to>
                                        <p:strVal val="visible"/>
                                      </p:to>
                                    </p:set>
                                    <p:animEffect transition="in" filter="dissolve">
                                      <p:cBhvr>
                                        <p:cTn id="7" dur="500"/>
                                        <p:tgtEl>
                                          <p:spTgt spid="5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3">
                                            <p:txEl>
                                              <p:pRg st="7" end="7"/>
                                            </p:txEl>
                                          </p:spTgt>
                                        </p:tgtEl>
                                        <p:attrNameLst>
                                          <p:attrName>style.visibility</p:attrName>
                                        </p:attrNameLst>
                                      </p:cBhvr>
                                      <p:to>
                                        <p:strVal val="visible"/>
                                      </p:to>
                                    </p:set>
                                    <p:animEffect transition="in" filter="dissolve">
                                      <p:cBhvr>
                                        <p:cTn id="12" dur="500"/>
                                        <p:tgtEl>
                                          <p:spTgt spid="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aphicFrame>
        <p:nvGraphicFramePr>
          <p:cNvPr id="533" name="Shape 533"/>
          <p:cNvGraphicFramePr/>
          <p:nvPr>
            <p:extLst/>
          </p:nvPr>
        </p:nvGraphicFramePr>
        <p:xfrm>
          <a:off x="276225" y="0"/>
          <a:ext cx="8874124" cy="6791970"/>
        </p:xfrm>
        <a:graphic>
          <a:graphicData uri="http://schemas.openxmlformats.org/drawingml/2006/table">
            <a:tbl>
              <a:tblPr>
                <a:noFill/>
              </a:tblPr>
              <a:tblGrid>
                <a:gridCol w="2611726"/>
                <a:gridCol w="3108958"/>
                <a:gridCol w="3153440"/>
              </a:tblGrid>
              <a:tr h="582959">
                <a:tc gridSpan="3">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GEO Global Water Sustainability (GEOGLOWS)</a:t>
                      </a:r>
                    </a:p>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r>
                        <a:rPr lang="en-US" sz="1800" b="0" i="0" u="none" strike="noStrike" cap="none" dirty="0" smtClean="0">
                          <a:solidFill>
                            <a:srgbClr val="000000"/>
                          </a:solidFill>
                          <a:latin typeface="Calibri"/>
                          <a:ea typeface="Calibri"/>
                          <a:cs typeface="Calibri"/>
                          <a:sym typeface="Calibri"/>
                        </a:rPr>
                        <a:t>  </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tr>
              <a:tr h="4583694">
                <a:tc>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1. Enhancing Global Water Sustainable Development</a:t>
                      </a:r>
                    </a:p>
                    <a:p>
                      <a:pPr marL="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and the SDGs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Scarcity and Access</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Climate Change</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Cold Regions</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Ecosystems and </a:t>
                      </a:r>
                      <a:r>
                        <a:rPr lang="en" sz="1800" b="0" i="0" u="none" strike="noStrike" cap="none" dirty="0" smtClean="0">
                          <a:solidFill>
                            <a:srgbClr val="000000"/>
                          </a:solidFill>
                          <a:latin typeface="Calibri"/>
                          <a:ea typeface="Calibri"/>
                          <a:cs typeface="Calibri"/>
                          <a:sym typeface="Calibri"/>
                        </a:rPr>
                        <a:t>Biodiversity</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a:txBody>
                    <a:bodyPr/>
                    <a:lstStyle/>
                    <a:p>
                      <a:pPr marL="22860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2. Minimizing Basin and Regional Risk</a:t>
                      </a:r>
                    </a:p>
                    <a:p>
                      <a:pPr marL="228600" marR="0" lvl="0" indent="0" algn="l"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2860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Integrated Water Prediction</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Floods</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Droughts</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Transboundary Issues (IWRM)</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Land Use Change</a:t>
                      </a:r>
                    </a:p>
                    <a:p>
                      <a:pPr marL="228600" marR="0" lvl="0" indent="0" algn="ctr" rtl="0">
                        <a:lnSpc>
                          <a:spcPct val="115000"/>
                        </a:lnSpc>
                        <a:spcBef>
                          <a:spcPts val="6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Water-Energy-Food-Environment-Health Nexus</a:t>
                      </a:r>
                    </a:p>
                    <a:p>
                      <a:pPr marL="228600" marR="0" lvl="0" indent="0" algn="ctr" rtl="0">
                        <a:lnSpc>
                          <a:spcPct val="115000"/>
                        </a:lnSpc>
                        <a:spcBef>
                          <a:spcPts val="120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Climate Change Adaptation </a:t>
                      </a: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3. Understanding Essential Water</a:t>
                      </a:r>
                    </a:p>
                    <a:p>
                      <a:pPr marL="0" marR="0" lvl="0" indent="0"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Variables (EWV) </a:t>
                      </a:r>
                    </a:p>
                    <a:p>
                      <a:pPr marL="0" marR="0" lvl="0" indent="0" algn="ctr" rtl="0">
                        <a:lnSpc>
                          <a:spcPct val="115000"/>
                        </a:lnSpc>
                        <a:spcBef>
                          <a:spcPts val="0"/>
                        </a:spcBef>
                        <a:spcAft>
                          <a:spcPts val="0"/>
                        </a:spcAft>
                        <a:buClr>
                          <a:schemeClr val="dk1"/>
                        </a:buClr>
                        <a:buSzPct val="25000"/>
                        <a:buFont typeface="Calibri"/>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t>
                      </a:r>
                      <a:r>
                        <a:rPr lang="en" sz="1800" b="0" i="0" u="none" strike="noStrike" cap="none" dirty="0" smtClean="0">
                          <a:solidFill>
                            <a:srgbClr val="000000"/>
                          </a:solidFill>
                          <a:latin typeface="Calibri"/>
                          <a:ea typeface="Calibri"/>
                          <a:cs typeface="Calibri"/>
                          <a:sym typeface="Calibri"/>
                        </a:rPr>
                        <a:t>Quality</a:t>
                      </a:r>
                      <a:endParaRPr lang="en" sz="1800" b="0" i="0" u="none" strike="noStrike" cap="none" dirty="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Water </a:t>
                      </a:r>
                      <a:r>
                        <a:rPr lang="en" sz="1800" b="0" i="0" u="none" strike="noStrike" cap="none" dirty="0" smtClean="0">
                          <a:solidFill>
                            <a:srgbClr val="000000"/>
                          </a:solidFill>
                          <a:latin typeface="Calibri"/>
                          <a:ea typeface="Calibri"/>
                          <a:cs typeface="Calibri"/>
                          <a:sym typeface="Calibri"/>
                        </a:rPr>
                        <a:t>Use</a:t>
                      </a:r>
                      <a:endParaRPr lang="en-US" sz="1800" b="0" i="0" u="none" strike="noStrike" cap="none" dirty="0" smtClean="0">
                        <a:solidFill>
                          <a:srgbClr val="0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ct val="25000"/>
                        <a:buFont typeface="Calibri"/>
                        <a:buNone/>
                      </a:pPr>
                      <a:r>
                        <a:rPr lang="en" sz="1800" b="0" i="0" u="none" strike="noStrike" cap="none" dirty="0" smtClean="0">
                          <a:solidFill>
                            <a:srgbClr val="000000"/>
                          </a:solidFill>
                          <a:latin typeface="Calibri"/>
                          <a:ea typeface="Calibri"/>
                          <a:cs typeface="Calibri"/>
                          <a:sym typeface="Calibri"/>
                        </a:rPr>
                        <a:t>Water </a:t>
                      </a:r>
                      <a:r>
                        <a:rPr lang="en" sz="1800" b="0" i="0" u="none" strike="noStrike" cap="none" dirty="0">
                          <a:solidFill>
                            <a:srgbClr val="000000"/>
                          </a:solidFill>
                          <a:latin typeface="Calibri"/>
                          <a:ea typeface="Calibri"/>
                          <a:cs typeface="Calibri"/>
                          <a:sym typeface="Calibri"/>
                        </a:rPr>
                        <a:t>Cycle Variables (Precipitation, Soil Moisture, Groundwater, Evapotranspiration, Stream Flow, Surface Water Storage (Includes Snow Pack</a:t>
                      </a:r>
                      <a:r>
                        <a:rPr lang="en" sz="1800" b="0" i="0" u="none" strike="noStrike" cap="none" dirty="0" smtClean="0">
                          <a:solidFill>
                            <a:srgbClr val="000000"/>
                          </a:solidFill>
                          <a:latin typeface="Calibri"/>
                          <a:ea typeface="Calibri"/>
                          <a:cs typeface="Calibri"/>
                          <a:sym typeface="Calibri"/>
                        </a:rPr>
                        <a:t>))</a:t>
                      </a:r>
                      <a:endParaRPr lang="en" sz="1800" b="0" i="0" u="none" strike="noStrike" cap="none" dirty="0">
                        <a:solidFill>
                          <a:srgbClr val="000000"/>
                        </a:solidFill>
                        <a:latin typeface="Calibri"/>
                        <a:ea typeface="Calibri"/>
                        <a:cs typeface="Calibri"/>
                        <a:sym typeface="Calibri"/>
                      </a:endParaRP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r>
              <a:tr h="1457985">
                <a:tc gridSpan="3">
                  <a:txBody>
                    <a:bodyPr/>
                    <a:lstStyle/>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4. </a:t>
                      </a:r>
                      <a:r>
                        <a:rPr lang="en" sz="1000" b="0" i="0" u="none" strike="noStrike" cap="none" dirty="0">
                          <a:solidFill>
                            <a:srgbClr val="000000"/>
                          </a:solidFill>
                          <a:latin typeface="Calibri"/>
                          <a:ea typeface="Calibri"/>
                          <a:cs typeface="Calibri"/>
                          <a:sym typeface="Calibri"/>
                        </a:rPr>
                        <a:t> </a:t>
                      </a:r>
                      <a:r>
                        <a:rPr lang="en" sz="1800" b="0" i="0" u="none" strike="noStrike" cap="none" dirty="0">
                          <a:solidFill>
                            <a:srgbClr val="000000"/>
                          </a:solidFill>
                          <a:latin typeface="Calibri"/>
                          <a:ea typeface="Calibri"/>
                          <a:cs typeface="Calibri"/>
                          <a:sym typeface="Calibri"/>
                        </a:rPr>
                        <a:t>Earth Observations, Integrated Data Products and Applications, and Tool Development</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5.  Data Sharing, Dissemination of Data, Information, Products, and Knowledge</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 </a:t>
                      </a:r>
                    </a:p>
                    <a:p>
                      <a:pPr marL="201612" marR="0" lvl="0" indent="-201612" algn="ctr" rtl="0">
                        <a:lnSpc>
                          <a:spcPct val="115000"/>
                        </a:lnSpc>
                        <a:spcBef>
                          <a:spcPts val="0"/>
                        </a:spcBef>
                        <a:spcAft>
                          <a:spcPts val="0"/>
                        </a:spcAft>
                        <a:buClr>
                          <a:srgbClr val="000000"/>
                        </a:buClr>
                        <a:buSzPct val="25000"/>
                        <a:buFont typeface="Calibri"/>
                        <a:buNone/>
                      </a:pPr>
                      <a:r>
                        <a:rPr lang="en" sz="1800" b="0" i="0" u="none" strike="noStrike" cap="none" dirty="0">
                          <a:solidFill>
                            <a:srgbClr val="000000"/>
                          </a:solidFill>
                          <a:latin typeface="Calibri"/>
                          <a:ea typeface="Calibri"/>
                          <a:cs typeface="Calibri"/>
                          <a:sym typeface="Calibri"/>
                        </a:rPr>
                        <a:t>6.  User Engagement, Capacity Building and AmeriGEOSS</a:t>
                      </a:r>
                    </a:p>
                  </a:txBody>
                  <a:tcPr marL="44025" marR="4402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FF7"/>
                    </a:solidFill>
                  </a:tcPr>
                </a:tc>
                <a:tc hMerge="1">
                  <a:txBody>
                    <a:bodyPr/>
                    <a:lstStyle/>
                    <a:p>
                      <a:endParaRPr lang="en-US"/>
                    </a:p>
                  </a:txBody>
                  <a:tcPr/>
                </a:tc>
                <a:tc hMerge="1">
                  <a:txBody>
                    <a:bodyPr/>
                    <a:lstStyle/>
                    <a:p>
                      <a:endParaRPr lang="en-US"/>
                    </a:p>
                  </a:txBody>
                  <a:tcPr/>
                </a:tc>
              </a:tr>
            </a:tbl>
          </a:graphicData>
        </a:graphic>
      </p:graphicFrame>
      <p:sp>
        <p:nvSpPr>
          <p:cNvPr id="534" name="Shape 534"/>
          <p:cNvSpPr txBox="1"/>
          <p:nvPr/>
        </p:nvSpPr>
        <p:spPr>
          <a:xfrm>
            <a:off x="2720975" y="1825625"/>
            <a:ext cx="12846050" cy="554037"/>
          </a:xfrm>
          <a:prstGeom prst="rect">
            <a:avLst/>
          </a:prstGeom>
          <a:noFill/>
          <a:ln>
            <a:noFill/>
          </a:ln>
        </p:spPr>
        <p:txBody>
          <a:bodyPr lIns="91425" tIns="45700" rIns="91425" bIns="45700" anchor="ctr" anchorCtr="0">
            <a:noAutofit/>
          </a:bodyPr>
          <a:lstStyle/>
          <a:p>
            <a:pPr algn="l" defTabSz="914400" rtl="0">
              <a:buClr>
                <a:srgbClr val="000000"/>
              </a:buClr>
              <a:buFont typeface="Calibri"/>
              <a:buNone/>
            </a:pPr>
            <a:endParaRPr sz="1100">
              <a:solidFill>
                <a:srgbClr val="000000"/>
              </a:solidFill>
              <a:latin typeface="Arial"/>
              <a:ea typeface="Arial"/>
              <a:cs typeface="Arial"/>
              <a:sym typeface="Arial"/>
            </a:endParaRPr>
          </a:p>
          <a:p>
            <a:pPr algn="l" defTabSz="914400" rtl="0"/>
            <a:endParaRPr sz="1100">
              <a:solidFill>
                <a:srgbClr val="000000"/>
              </a:solidFill>
              <a:latin typeface="Arial"/>
              <a:ea typeface="Arial"/>
              <a:cs typeface="Arial"/>
              <a:sym typeface="Arial"/>
            </a:endParaRPr>
          </a:p>
        </p:txBody>
      </p:sp>
      <p:sp>
        <p:nvSpPr>
          <p:cNvPr id="535" name="Shape 535"/>
          <p:cNvSpPr txBox="1"/>
          <p:nvPr/>
        </p:nvSpPr>
        <p:spPr>
          <a:xfrm>
            <a:off x="276225" y="605642"/>
            <a:ext cx="2565400"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6" name="Shape 536"/>
          <p:cNvSpPr txBox="1"/>
          <p:nvPr/>
        </p:nvSpPr>
        <p:spPr>
          <a:xfrm>
            <a:off x="2941636" y="605642"/>
            <a:ext cx="3051175"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7" name="Shape 537"/>
          <p:cNvSpPr txBox="1"/>
          <p:nvPr/>
        </p:nvSpPr>
        <p:spPr>
          <a:xfrm>
            <a:off x="6111875" y="605642"/>
            <a:ext cx="2913061" cy="4344182"/>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8" name="Shape 538"/>
          <p:cNvSpPr txBox="1"/>
          <p:nvPr/>
        </p:nvSpPr>
        <p:spPr>
          <a:xfrm>
            <a:off x="276225" y="5253037"/>
            <a:ext cx="8748712" cy="409575"/>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39" name="Shape 539"/>
          <p:cNvSpPr txBox="1"/>
          <p:nvPr/>
        </p:nvSpPr>
        <p:spPr>
          <a:xfrm>
            <a:off x="276225" y="5849937"/>
            <a:ext cx="8748712" cy="411161"/>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40" name="Shape 540"/>
          <p:cNvSpPr txBox="1"/>
          <p:nvPr/>
        </p:nvSpPr>
        <p:spPr>
          <a:xfrm>
            <a:off x="250825" y="6480175"/>
            <a:ext cx="8774112" cy="409575"/>
          </a:xfrm>
          <a:prstGeom prst="rect">
            <a:avLst/>
          </a:prstGeom>
          <a:noFill/>
          <a:ln w="57150" cap="flat" cmpd="sng">
            <a:solidFill>
              <a:srgbClr val="41719C"/>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
        <p:nvSpPr>
          <p:cNvPr id="547" name="Shape 547"/>
          <p:cNvSpPr txBox="1"/>
          <p:nvPr/>
        </p:nvSpPr>
        <p:spPr>
          <a:xfrm>
            <a:off x="-1371601" y="846138"/>
            <a:ext cx="1660526" cy="1908174"/>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algn="l" defTabSz="914400" rtl="0"/>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461712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47"/>
                                        </p:tgtEl>
                                      </p:cBhvr>
                                    </p:animEffect>
                                    <p:set>
                                      <p:cBhvr>
                                        <p:cTn id="7" dur="1" fill="hold">
                                          <p:stCondLst>
                                            <p:cond delay="500"/>
                                          </p:stCondLst>
                                        </p:cTn>
                                        <p:tgtEl>
                                          <p:spTgt spid="5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6457950" y="6356350"/>
            <a:ext cx="2057400"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7</a:t>
            </a:fld>
            <a:endParaRPr lang="en" sz="1200" b="0" i="0" u="none">
              <a:solidFill>
                <a:srgbClr val="898989"/>
              </a:solidFill>
              <a:latin typeface="Calibri"/>
              <a:ea typeface="Calibri"/>
              <a:cs typeface="Calibri"/>
              <a:sym typeface="Calibri"/>
            </a:endParaRPr>
          </a:p>
        </p:txBody>
      </p:sp>
      <p:sp>
        <p:nvSpPr>
          <p:cNvPr id="579" name="Shape 579"/>
          <p:cNvSpPr txBox="1"/>
          <p:nvPr/>
        </p:nvSpPr>
        <p:spPr>
          <a:xfrm>
            <a:off x="0" y="487362"/>
            <a:ext cx="9144000" cy="3108325"/>
          </a:xfrm>
          <a:prstGeom prst="rect">
            <a:avLst/>
          </a:prstGeom>
          <a:gradFill>
            <a:gsLst>
              <a:gs pos="0">
                <a:srgbClr val="BFBFBF"/>
              </a:gs>
              <a:gs pos="48000">
                <a:srgbClr val="BFBFBF"/>
              </a:gs>
              <a:gs pos="58999">
                <a:srgbClr val="E3E3E3"/>
              </a:gs>
              <a:gs pos="82001">
                <a:srgbClr val="F2F2F2"/>
              </a:gs>
              <a:gs pos="100000">
                <a:srgbClr val="F2F2F2"/>
              </a:gs>
            </a:gsLst>
            <a:lin ang="14400000" scaled="0"/>
          </a:gradFill>
          <a:ln>
            <a:noFill/>
          </a:ln>
        </p:spPr>
        <p:txBody>
          <a:bodyPr lIns="121900" tIns="60950" rIns="121900" bIns="609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80" name="Shape 580"/>
          <p:cNvSpPr txBox="1"/>
          <p:nvPr/>
        </p:nvSpPr>
        <p:spPr>
          <a:xfrm>
            <a:off x="0" y="3671887"/>
            <a:ext cx="9144000" cy="3174999"/>
          </a:xfrm>
          <a:prstGeom prst="rect">
            <a:avLst/>
          </a:prstGeom>
          <a:solidFill>
            <a:schemeClr val="dk1"/>
          </a:solidFill>
          <a:ln>
            <a:noFill/>
          </a:ln>
        </p:spPr>
        <p:txBody>
          <a:bodyPr lIns="121900" tIns="60950" rIns="121900" bIns="609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81" name="Shape 581"/>
          <p:cNvPicPr preferRelativeResize="0"/>
          <p:nvPr/>
        </p:nvPicPr>
        <p:blipFill rotWithShape="1">
          <a:blip r:embed="rId3">
            <a:alphaModFix/>
          </a:blip>
          <a:srcRect/>
          <a:stretch/>
        </p:blipFill>
        <p:spPr>
          <a:xfrm>
            <a:off x="152400" y="682625"/>
            <a:ext cx="1590674" cy="1073150"/>
          </a:xfrm>
          <a:prstGeom prst="rect">
            <a:avLst/>
          </a:prstGeom>
          <a:noFill/>
          <a:ln>
            <a:noFill/>
          </a:ln>
        </p:spPr>
      </p:pic>
      <p:sp>
        <p:nvSpPr>
          <p:cNvPr id="582" name="Shape 582"/>
          <p:cNvSpPr txBox="1"/>
          <p:nvPr/>
        </p:nvSpPr>
        <p:spPr>
          <a:xfrm>
            <a:off x="1647825" y="1138237"/>
            <a:ext cx="4295775"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000" b="0" i="0" u="none">
                <a:solidFill>
                  <a:srgbClr val="000000"/>
                </a:solidFill>
                <a:latin typeface="Calibri"/>
                <a:ea typeface="Calibri"/>
                <a:cs typeface="Calibri"/>
                <a:sym typeface="Calibri"/>
              </a:rPr>
              <a:t>Your Source for Earth Observation Data</a:t>
            </a:r>
          </a:p>
        </p:txBody>
      </p:sp>
      <p:sp>
        <p:nvSpPr>
          <p:cNvPr id="583" name="Shape 583"/>
          <p:cNvSpPr txBox="1"/>
          <p:nvPr/>
        </p:nvSpPr>
        <p:spPr>
          <a:xfrm>
            <a:off x="125411" y="5259387"/>
            <a:ext cx="5543549"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 sz="1800" b="0" i="0" u="none" dirty="0">
                <a:solidFill>
                  <a:srgbClr val="FFFFFF"/>
                </a:solidFill>
                <a:latin typeface="Calibri"/>
                <a:ea typeface="Calibri"/>
                <a:cs typeface="Calibri"/>
                <a:sym typeface="Calibri"/>
              </a:rPr>
              <a:t>The </a:t>
            </a:r>
            <a:r>
              <a:rPr lang="en" sz="1800" b="0" i="0" u="none" dirty="0" err="1">
                <a:solidFill>
                  <a:srgbClr val="FFFFFF"/>
                </a:solidFill>
                <a:latin typeface="Calibri"/>
                <a:ea typeface="Calibri"/>
                <a:cs typeface="Calibri"/>
                <a:sym typeface="Calibri"/>
              </a:rPr>
              <a:t>AmeriGEOSS</a:t>
            </a:r>
            <a:r>
              <a:rPr lang="en" sz="1800" b="0" i="0" u="none" dirty="0">
                <a:solidFill>
                  <a:srgbClr val="FFFFFF"/>
                </a:solidFill>
                <a:latin typeface="Calibri"/>
                <a:ea typeface="Calibri"/>
                <a:cs typeface="Calibri"/>
                <a:sym typeface="Calibri"/>
              </a:rPr>
              <a:t> community site is a regional resource to </a:t>
            </a:r>
            <a:r>
              <a:rPr lang="en" sz="1800" b="0" i="1" u="none" dirty="0">
                <a:solidFill>
                  <a:srgbClr val="0072C0"/>
                </a:solidFill>
                <a:latin typeface="Calibri"/>
                <a:ea typeface="Calibri"/>
                <a:cs typeface="Calibri"/>
                <a:sym typeface="Calibri"/>
              </a:rPr>
              <a:t>share, find, discover, learn and participate</a:t>
            </a:r>
            <a:r>
              <a:rPr lang="en" sz="1800" b="0" i="0" u="none" dirty="0">
                <a:solidFill>
                  <a:srgbClr val="0072C0"/>
                </a:solidFill>
                <a:latin typeface="Calibri"/>
                <a:ea typeface="Calibri"/>
                <a:cs typeface="Calibri"/>
                <a:sym typeface="Calibri"/>
              </a:rPr>
              <a:t> </a:t>
            </a:r>
            <a:r>
              <a:rPr lang="en" sz="1800" b="0" i="0" u="none" dirty="0">
                <a:solidFill>
                  <a:srgbClr val="FFFFFF"/>
                </a:solidFill>
                <a:latin typeface="Calibri"/>
                <a:ea typeface="Calibri"/>
                <a:cs typeface="Calibri"/>
                <a:sym typeface="Calibri"/>
              </a:rPr>
              <a:t>in efforts to discover, understand and respond to societal </a:t>
            </a:r>
            <a:r>
              <a:rPr lang="en" sz="1800" b="0" i="0" u="none" dirty="0" smtClean="0">
                <a:solidFill>
                  <a:srgbClr val="FFFFFF"/>
                </a:solidFill>
                <a:latin typeface="Calibri"/>
                <a:ea typeface="Calibri"/>
                <a:cs typeface="Calibri"/>
                <a:sym typeface="Calibri"/>
              </a:rPr>
              <a:t>needs</a:t>
            </a:r>
            <a:endParaRPr lang="en-US" sz="1800" b="0" i="0" u="none" dirty="0" smtClean="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ct val="25000"/>
              <a:buFont typeface="Calibri"/>
              <a:buNone/>
            </a:pPr>
            <a:endParaRPr lang="en-US"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ct val="25000"/>
              <a:buFont typeface="Calibri"/>
              <a:buNone/>
            </a:pPr>
            <a:r>
              <a:rPr lang="en-US" sz="1800" b="1" i="1" u="none" dirty="0" smtClean="0">
                <a:solidFill>
                  <a:srgbClr val="FFFFFF"/>
                </a:solidFill>
                <a:latin typeface="Calibri"/>
                <a:ea typeface="Calibri"/>
                <a:cs typeface="Calibri"/>
                <a:sym typeface="Calibri"/>
              </a:rPr>
              <a:t>CEOS Water is one of the </a:t>
            </a:r>
            <a:r>
              <a:rPr lang="en-US" sz="1800" b="1" i="1" u="none" dirty="0" err="1" smtClean="0">
                <a:solidFill>
                  <a:srgbClr val="FFFFFF"/>
                </a:solidFill>
                <a:latin typeface="Calibri"/>
                <a:ea typeface="Calibri"/>
                <a:cs typeface="Calibri"/>
                <a:sym typeface="Calibri"/>
              </a:rPr>
              <a:t>AmeriGEOSS</a:t>
            </a:r>
            <a:r>
              <a:rPr lang="en-US" sz="1800" b="1" i="1" u="none" dirty="0" smtClean="0">
                <a:solidFill>
                  <a:srgbClr val="FFFFFF"/>
                </a:solidFill>
                <a:latin typeface="Calibri"/>
                <a:ea typeface="Calibri"/>
                <a:cs typeface="Calibri"/>
                <a:sym typeface="Calibri"/>
              </a:rPr>
              <a:t> ”Tools”</a:t>
            </a:r>
            <a:endParaRPr lang="en" sz="1800" b="1" i="1" u="none" dirty="0">
              <a:solidFill>
                <a:srgbClr val="FFFFFF"/>
              </a:solidFill>
              <a:latin typeface="Calibri"/>
              <a:ea typeface="Calibri"/>
              <a:cs typeface="Calibri"/>
              <a:sym typeface="Calibri"/>
            </a:endParaRPr>
          </a:p>
        </p:txBody>
      </p:sp>
      <p:sp>
        <p:nvSpPr>
          <p:cNvPr id="584" name="Shape 584"/>
          <p:cNvSpPr txBox="1"/>
          <p:nvPr/>
        </p:nvSpPr>
        <p:spPr>
          <a:xfrm>
            <a:off x="0" y="0"/>
            <a:ext cx="9144000" cy="487361"/>
          </a:xfrm>
          <a:prstGeom prst="rect">
            <a:avLst/>
          </a:prstGeom>
          <a:solidFill>
            <a:srgbClr val="404040"/>
          </a:solidFill>
          <a:ln>
            <a:noFill/>
          </a:ln>
        </p:spPr>
        <p:txBody>
          <a:bodyPr lIns="121900" tIns="60950" rIns="121900" bIns="60950"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 sz="1600" b="0" i="0" u="none">
                <a:solidFill>
                  <a:srgbClr val="FFFFFF"/>
                </a:solidFill>
                <a:latin typeface="Calibri"/>
                <a:ea typeface="Calibri"/>
                <a:cs typeface="Calibri"/>
                <a:sym typeface="Calibri"/>
              </a:rPr>
              <a:t>   </a:t>
            </a:r>
            <a:r>
              <a:rPr lang="en" sz="1400" b="0" i="1" u="none">
                <a:solidFill>
                  <a:srgbClr val="A6A6A6"/>
                </a:solidFill>
                <a:latin typeface="Calibri"/>
                <a:ea typeface="Calibri"/>
                <a:cs typeface="Calibri"/>
                <a:sym typeface="Calibri"/>
              </a:rPr>
              <a:t>About AmeriGEOSS         </a:t>
            </a:r>
            <a:r>
              <a:rPr lang="en" sz="1400" b="0" i="0" u="none">
                <a:solidFill>
                  <a:srgbClr val="FFFFFF"/>
                </a:solidFill>
                <a:latin typeface="Calibri"/>
                <a:ea typeface="Calibri"/>
                <a:cs typeface="Calibri"/>
                <a:sym typeface="Calibri"/>
              </a:rPr>
              <a:t>Data     Tools    Products    Services     News     Events </a:t>
            </a:r>
            <a:r>
              <a:rPr lang="en" sz="1400" b="0" i="0" u="none">
                <a:solidFill>
                  <a:srgbClr val="FFFFFF"/>
                </a:solidFill>
                <a:latin typeface="Arial"/>
                <a:ea typeface="Arial"/>
                <a:cs typeface="Arial"/>
                <a:sym typeface="Arial"/>
              </a:rPr>
              <a:t>Contact Us </a:t>
            </a:r>
          </a:p>
        </p:txBody>
      </p:sp>
      <p:pic>
        <p:nvPicPr>
          <p:cNvPr id="585" name="Shape 585"/>
          <p:cNvPicPr preferRelativeResize="0"/>
          <p:nvPr/>
        </p:nvPicPr>
        <p:blipFill rotWithShape="1">
          <a:blip r:embed="rId4">
            <a:alphaModFix/>
          </a:blip>
          <a:srcRect/>
          <a:stretch/>
        </p:blipFill>
        <p:spPr>
          <a:xfrm>
            <a:off x="5059362" y="1427162"/>
            <a:ext cx="4645024" cy="4613275"/>
          </a:xfrm>
          <a:prstGeom prst="ellipse">
            <a:avLst/>
          </a:prstGeom>
          <a:noFill/>
          <a:ln>
            <a:noFill/>
          </a:ln>
          <a:effectLst>
            <a:outerShdw blurRad="63500" sx="104999" sy="104999" algn="ctr" rotWithShape="0">
              <a:srgbClr val="000000">
                <a:alpha val="40000"/>
              </a:srgbClr>
            </a:outerShdw>
          </a:effectLst>
        </p:spPr>
      </p:pic>
      <p:pic>
        <p:nvPicPr>
          <p:cNvPr id="586" name="Shape 586" descr="upper-rhine-valley-1030909_640.jpg"/>
          <p:cNvPicPr preferRelativeResize="0"/>
          <p:nvPr/>
        </p:nvPicPr>
        <p:blipFill rotWithShape="1">
          <a:blip r:embed="rId5">
            <a:alphaModFix/>
          </a:blip>
          <a:srcRect/>
          <a:stretch/>
        </p:blipFill>
        <p:spPr>
          <a:xfrm>
            <a:off x="55561" y="3090861"/>
            <a:ext cx="1395411" cy="1474786"/>
          </a:xfrm>
          <a:prstGeom prst="ellipse">
            <a:avLst/>
          </a:prstGeom>
          <a:noFill/>
          <a:ln w="69850" cap="flat" cmpd="sng">
            <a:solidFill>
              <a:schemeClr val="lt1"/>
            </a:solidFill>
            <a:prstDash val="solid"/>
            <a:round/>
            <a:headEnd type="none" w="med" len="med"/>
            <a:tailEnd type="none" w="med" len="med"/>
          </a:ln>
        </p:spPr>
      </p:pic>
      <p:pic>
        <p:nvPicPr>
          <p:cNvPr id="587" name="Shape 587" descr="disaster.png"/>
          <p:cNvPicPr preferRelativeResize="0"/>
          <p:nvPr/>
        </p:nvPicPr>
        <p:blipFill rotWithShape="1">
          <a:blip r:embed="rId6">
            <a:alphaModFix/>
          </a:blip>
          <a:srcRect/>
          <a:stretch/>
        </p:blipFill>
        <p:spPr>
          <a:xfrm>
            <a:off x="1682750" y="3090861"/>
            <a:ext cx="1450975" cy="1474786"/>
          </a:xfrm>
          <a:prstGeom prst="ellipse">
            <a:avLst/>
          </a:prstGeom>
          <a:noFill/>
          <a:ln w="69850" cap="flat" cmpd="sng">
            <a:solidFill>
              <a:schemeClr val="lt1"/>
            </a:solidFill>
            <a:prstDash val="solid"/>
            <a:round/>
            <a:headEnd type="none" w="med" len="med"/>
            <a:tailEnd type="none" w="med" len="med"/>
          </a:ln>
        </p:spPr>
      </p:pic>
      <p:pic>
        <p:nvPicPr>
          <p:cNvPr id="588" name="Shape 588" descr="splashing-275950_1280.jpg"/>
          <p:cNvPicPr preferRelativeResize="0"/>
          <p:nvPr/>
        </p:nvPicPr>
        <p:blipFill rotWithShape="1">
          <a:blip r:embed="rId7">
            <a:alphaModFix/>
          </a:blip>
          <a:srcRect/>
          <a:stretch/>
        </p:blipFill>
        <p:spPr>
          <a:xfrm>
            <a:off x="3359150" y="3090861"/>
            <a:ext cx="1457324" cy="1554162"/>
          </a:xfrm>
          <a:prstGeom prst="ellipse">
            <a:avLst/>
          </a:prstGeom>
          <a:noFill/>
          <a:ln w="69850" cap="flat" cmpd="sng">
            <a:solidFill>
              <a:schemeClr val="lt1"/>
            </a:solidFill>
            <a:prstDash val="solid"/>
            <a:round/>
            <a:headEnd type="none" w="med" len="med"/>
            <a:tailEnd type="none" w="med" len="med"/>
          </a:ln>
        </p:spPr>
      </p:pic>
      <p:pic>
        <p:nvPicPr>
          <p:cNvPr id="589" name="Shape 589" descr="environmental-protection-326923_1280.jpg"/>
          <p:cNvPicPr preferRelativeResize="0"/>
          <p:nvPr/>
        </p:nvPicPr>
        <p:blipFill rotWithShape="1">
          <a:blip r:embed="rId8">
            <a:alphaModFix/>
          </a:blip>
          <a:srcRect/>
          <a:stretch/>
        </p:blipFill>
        <p:spPr>
          <a:xfrm>
            <a:off x="5035550" y="3090861"/>
            <a:ext cx="1462086" cy="1474786"/>
          </a:xfrm>
          <a:prstGeom prst="ellipse">
            <a:avLst/>
          </a:prstGeom>
          <a:noFill/>
          <a:ln w="69850" cap="flat" cmpd="sng">
            <a:solidFill>
              <a:schemeClr val="lt1"/>
            </a:solidFill>
            <a:prstDash val="solid"/>
            <a:round/>
            <a:headEnd type="none" w="med" len="med"/>
            <a:tailEnd type="none" w="med" len="med"/>
          </a:ln>
        </p:spPr>
      </p:pic>
      <p:grpSp>
        <p:nvGrpSpPr>
          <p:cNvPr id="590" name="Shape 590"/>
          <p:cNvGrpSpPr/>
          <p:nvPr/>
        </p:nvGrpSpPr>
        <p:grpSpPr>
          <a:xfrm>
            <a:off x="255587" y="4248150"/>
            <a:ext cx="1397000" cy="452436"/>
            <a:chOff x="255587" y="4248150"/>
            <a:chExt cx="1397000" cy="452436"/>
          </a:xfrm>
        </p:grpSpPr>
        <p:pic>
          <p:nvPicPr>
            <p:cNvPr id="591" name="Shape 591"/>
            <p:cNvPicPr preferRelativeResize="0"/>
            <p:nvPr/>
          </p:nvPicPr>
          <p:blipFill rotWithShape="1">
            <a:blip r:embed="rId9">
              <a:alphaModFix/>
            </a:blip>
            <a:srcRect/>
            <a:stretch/>
          </p:blipFill>
          <p:spPr>
            <a:xfrm>
              <a:off x="255587" y="4248150"/>
              <a:ext cx="1397000" cy="452436"/>
            </a:xfrm>
            <a:prstGeom prst="rect">
              <a:avLst/>
            </a:prstGeom>
            <a:noFill/>
            <a:ln>
              <a:noFill/>
            </a:ln>
          </p:spPr>
        </p:pic>
        <p:sp>
          <p:nvSpPr>
            <p:cNvPr id="592" name="Shape 592"/>
            <p:cNvSpPr txBox="1"/>
            <p:nvPr/>
          </p:nvSpPr>
          <p:spPr>
            <a:xfrm>
              <a:off x="334962" y="4324350"/>
              <a:ext cx="1239836" cy="300036"/>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600" b="0" i="0" u="none">
                  <a:solidFill>
                    <a:srgbClr val="000000"/>
                  </a:solidFill>
                  <a:latin typeface="Calibri"/>
                  <a:ea typeface="Calibri"/>
                  <a:cs typeface="Calibri"/>
                  <a:sym typeface="Calibri"/>
                </a:rPr>
                <a:t>Agriculture</a:t>
              </a:r>
            </a:p>
          </p:txBody>
        </p:sp>
      </p:grpSp>
      <p:grpSp>
        <p:nvGrpSpPr>
          <p:cNvPr id="593" name="Shape 593"/>
          <p:cNvGrpSpPr/>
          <p:nvPr/>
        </p:nvGrpSpPr>
        <p:grpSpPr>
          <a:xfrm>
            <a:off x="2005011" y="4200525"/>
            <a:ext cx="1268411" cy="547687"/>
            <a:chOff x="2005011" y="4200525"/>
            <a:chExt cx="1268411" cy="547687"/>
          </a:xfrm>
        </p:grpSpPr>
        <p:pic>
          <p:nvPicPr>
            <p:cNvPr id="594" name="Shape 594"/>
            <p:cNvPicPr preferRelativeResize="0"/>
            <p:nvPr/>
          </p:nvPicPr>
          <p:blipFill rotWithShape="1">
            <a:blip r:embed="rId10">
              <a:alphaModFix/>
            </a:blip>
            <a:srcRect/>
            <a:stretch/>
          </p:blipFill>
          <p:spPr>
            <a:xfrm>
              <a:off x="2005011" y="4200525"/>
              <a:ext cx="1268411" cy="547687"/>
            </a:xfrm>
            <a:prstGeom prst="rect">
              <a:avLst/>
            </a:prstGeom>
            <a:noFill/>
            <a:ln>
              <a:noFill/>
            </a:ln>
          </p:spPr>
        </p:pic>
        <p:sp>
          <p:nvSpPr>
            <p:cNvPr id="595" name="Shape 595"/>
            <p:cNvSpPr txBox="1"/>
            <p:nvPr/>
          </p:nvSpPr>
          <p:spPr>
            <a:xfrm>
              <a:off x="2095500" y="4292600"/>
              <a:ext cx="1090612" cy="363536"/>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0" i="0" u="none">
                  <a:solidFill>
                    <a:srgbClr val="000000"/>
                  </a:solidFill>
                  <a:latin typeface="Calibri"/>
                  <a:ea typeface="Calibri"/>
                  <a:cs typeface="Calibri"/>
                  <a:sym typeface="Calibri"/>
                </a:rPr>
                <a:t>Disasters</a:t>
              </a:r>
            </a:p>
          </p:txBody>
        </p:sp>
      </p:grpSp>
      <p:grpSp>
        <p:nvGrpSpPr>
          <p:cNvPr id="596" name="Shape 596"/>
          <p:cNvGrpSpPr/>
          <p:nvPr/>
        </p:nvGrpSpPr>
        <p:grpSpPr>
          <a:xfrm>
            <a:off x="5310187" y="4254500"/>
            <a:ext cx="1395411" cy="450850"/>
            <a:chOff x="5310187" y="4254500"/>
            <a:chExt cx="1395411" cy="450850"/>
          </a:xfrm>
        </p:grpSpPr>
        <p:pic>
          <p:nvPicPr>
            <p:cNvPr id="597" name="Shape 597"/>
            <p:cNvPicPr preferRelativeResize="0"/>
            <p:nvPr/>
          </p:nvPicPr>
          <p:blipFill rotWithShape="1">
            <a:blip r:embed="rId9">
              <a:alphaModFix/>
            </a:blip>
            <a:srcRect/>
            <a:stretch/>
          </p:blipFill>
          <p:spPr>
            <a:xfrm>
              <a:off x="5310187" y="4254500"/>
              <a:ext cx="1395411" cy="450850"/>
            </a:xfrm>
            <a:prstGeom prst="rect">
              <a:avLst/>
            </a:prstGeom>
            <a:noFill/>
            <a:ln>
              <a:noFill/>
            </a:ln>
          </p:spPr>
        </p:pic>
        <p:sp>
          <p:nvSpPr>
            <p:cNvPr id="598" name="Shape 598"/>
            <p:cNvSpPr txBox="1"/>
            <p:nvPr/>
          </p:nvSpPr>
          <p:spPr>
            <a:xfrm>
              <a:off x="5387975" y="4329112"/>
              <a:ext cx="1241425" cy="300036"/>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600" b="0" i="0" u="none">
                  <a:solidFill>
                    <a:srgbClr val="000000"/>
                  </a:solidFill>
                  <a:latin typeface="Calibri"/>
                  <a:ea typeface="Calibri"/>
                  <a:cs typeface="Calibri"/>
                  <a:sym typeface="Calibri"/>
                </a:rPr>
                <a:t>Biodiversity</a:t>
              </a:r>
            </a:p>
          </p:txBody>
        </p:sp>
      </p:grpSp>
      <p:grpSp>
        <p:nvGrpSpPr>
          <p:cNvPr id="599" name="Shape 599"/>
          <p:cNvGrpSpPr/>
          <p:nvPr/>
        </p:nvGrpSpPr>
        <p:grpSpPr>
          <a:xfrm>
            <a:off x="3633787" y="4248150"/>
            <a:ext cx="1395411" cy="452436"/>
            <a:chOff x="3633787" y="4248150"/>
            <a:chExt cx="1395411" cy="452436"/>
          </a:xfrm>
        </p:grpSpPr>
        <p:pic>
          <p:nvPicPr>
            <p:cNvPr id="600" name="Shape 600"/>
            <p:cNvPicPr preferRelativeResize="0"/>
            <p:nvPr/>
          </p:nvPicPr>
          <p:blipFill rotWithShape="1">
            <a:blip r:embed="rId9">
              <a:alphaModFix/>
            </a:blip>
            <a:srcRect/>
            <a:stretch/>
          </p:blipFill>
          <p:spPr>
            <a:xfrm>
              <a:off x="3633787" y="4248150"/>
              <a:ext cx="1395411" cy="452436"/>
            </a:xfrm>
            <a:prstGeom prst="rect">
              <a:avLst/>
            </a:prstGeom>
            <a:noFill/>
            <a:ln>
              <a:noFill/>
            </a:ln>
          </p:spPr>
        </p:pic>
        <p:sp>
          <p:nvSpPr>
            <p:cNvPr id="601" name="Shape 601"/>
            <p:cNvSpPr txBox="1"/>
            <p:nvPr/>
          </p:nvSpPr>
          <p:spPr>
            <a:xfrm>
              <a:off x="3713162" y="4324350"/>
              <a:ext cx="1239836" cy="300036"/>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0" i="0" u="none">
                  <a:solidFill>
                    <a:srgbClr val="000000"/>
                  </a:solidFill>
                  <a:latin typeface="Calibri"/>
                  <a:ea typeface="Calibri"/>
                  <a:cs typeface="Calibri"/>
                  <a:sym typeface="Calibri"/>
                </a:rPr>
                <a:t>Water</a:t>
              </a:r>
            </a:p>
          </p:txBody>
        </p:sp>
      </p:grpSp>
      <p:sp>
        <p:nvSpPr>
          <p:cNvPr id="602" name="Shape 602"/>
          <p:cNvSpPr/>
          <p:nvPr/>
        </p:nvSpPr>
        <p:spPr>
          <a:xfrm>
            <a:off x="1720850" y="1920875"/>
            <a:ext cx="1720850" cy="446086"/>
          </a:xfrm>
          <a:prstGeom prst="roundRect">
            <a:avLst>
              <a:gd name="adj" fmla="val 16667"/>
            </a:avLst>
          </a:prstGeom>
          <a:solidFill>
            <a:schemeClr val="lt1"/>
          </a:solidFill>
          <a:ln w="25400" cap="flat" cmpd="sng">
            <a:solidFill>
              <a:srgbClr val="89A4A7"/>
            </a:solidFill>
            <a:prstDash val="solid"/>
            <a:miter/>
            <a:headEnd type="none" w="med" len="med"/>
            <a:tailEnd type="none" w="med" len="med"/>
          </a:ln>
        </p:spPr>
        <p:txBody>
          <a:bodyPr lIns="121900" tIns="60950" rIns="121900" bIns="60950" anchor="ctr" anchorCtr="0">
            <a:noAutofit/>
          </a:bodyPr>
          <a:lstStyle/>
          <a:p>
            <a:pPr marL="0" marR="0" lvl="0" indent="0" algn="ctr" rtl="0">
              <a:lnSpc>
                <a:spcPct val="100000"/>
              </a:lnSpc>
              <a:spcBef>
                <a:spcPts val="0"/>
              </a:spcBef>
              <a:spcAft>
                <a:spcPts val="0"/>
              </a:spcAft>
              <a:buClr>
                <a:srgbClr val="BFBFBF"/>
              </a:buClr>
              <a:buSzPct val="25000"/>
              <a:buFont typeface="Calibri"/>
              <a:buNone/>
            </a:pPr>
            <a:r>
              <a:rPr lang="en" sz="1400" b="0" i="0" u="none">
                <a:solidFill>
                  <a:srgbClr val="BFBFBF"/>
                </a:solidFill>
                <a:latin typeface="Calibri"/>
                <a:ea typeface="Calibri"/>
                <a:cs typeface="Calibri"/>
                <a:sym typeface="Calibri"/>
              </a:rPr>
              <a:t>Search AmeriGEOSS</a:t>
            </a:r>
          </a:p>
        </p:txBody>
      </p:sp>
      <p:grpSp>
        <p:nvGrpSpPr>
          <p:cNvPr id="603" name="Shape 603"/>
          <p:cNvGrpSpPr/>
          <p:nvPr/>
        </p:nvGrpSpPr>
        <p:grpSpPr>
          <a:xfrm>
            <a:off x="3505200" y="1901825"/>
            <a:ext cx="901700" cy="500062"/>
            <a:chOff x="3505200" y="1901825"/>
            <a:chExt cx="901700" cy="500062"/>
          </a:xfrm>
        </p:grpSpPr>
        <p:pic>
          <p:nvPicPr>
            <p:cNvPr id="604" name="Shape 604"/>
            <p:cNvPicPr preferRelativeResize="0"/>
            <p:nvPr/>
          </p:nvPicPr>
          <p:blipFill rotWithShape="1">
            <a:blip r:embed="rId11">
              <a:alphaModFix/>
            </a:blip>
            <a:srcRect/>
            <a:stretch/>
          </p:blipFill>
          <p:spPr>
            <a:xfrm>
              <a:off x="3505200" y="1901825"/>
              <a:ext cx="901700" cy="500062"/>
            </a:xfrm>
            <a:prstGeom prst="rect">
              <a:avLst/>
            </a:prstGeom>
            <a:noFill/>
            <a:ln>
              <a:noFill/>
            </a:ln>
          </p:spPr>
        </p:pic>
        <p:sp>
          <p:nvSpPr>
            <p:cNvPr id="605" name="Shape 605"/>
            <p:cNvSpPr txBox="1"/>
            <p:nvPr/>
          </p:nvSpPr>
          <p:spPr>
            <a:xfrm>
              <a:off x="3552825" y="1951036"/>
              <a:ext cx="801686" cy="403225"/>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600" b="0" i="0" u="none">
                  <a:solidFill>
                    <a:srgbClr val="000000"/>
                  </a:solidFill>
                  <a:latin typeface="Calibri"/>
                  <a:ea typeface="Calibri"/>
                  <a:cs typeface="Calibri"/>
                  <a:sym typeface="Calibri"/>
                </a:rPr>
                <a:t>Search</a:t>
              </a:r>
            </a:p>
          </p:txBody>
        </p:sp>
      </p:grpSp>
      <p:pic>
        <p:nvPicPr>
          <p:cNvPr id="606" name="Shape 606"/>
          <p:cNvPicPr preferRelativeResize="0"/>
          <p:nvPr/>
        </p:nvPicPr>
        <p:blipFill rotWithShape="1">
          <a:blip r:embed="rId12">
            <a:alphaModFix/>
          </a:blip>
          <a:srcRect/>
          <a:stretch/>
        </p:blipFill>
        <p:spPr>
          <a:xfrm>
            <a:off x="6632575" y="3194050"/>
            <a:ext cx="1616074" cy="1096961"/>
          </a:xfrm>
          <a:prstGeom prst="ellipse">
            <a:avLst/>
          </a:prstGeom>
          <a:noFill/>
          <a:ln w="69850" cap="flat" cmpd="sng">
            <a:solidFill>
              <a:schemeClr val="lt1"/>
            </a:solidFill>
            <a:prstDash val="solid"/>
            <a:round/>
            <a:headEnd type="none" w="med" len="med"/>
            <a:tailEnd type="none" w="med" len="med"/>
          </a:ln>
        </p:spPr>
      </p:pic>
      <p:grpSp>
        <p:nvGrpSpPr>
          <p:cNvPr id="607" name="Shape 607"/>
          <p:cNvGrpSpPr/>
          <p:nvPr/>
        </p:nvGrpSpPr>
        <p:grpSpPr>
          <a:xfrm>
            <a:off x="7223125" y="4175125"/>
            <a:ext cx="1555750" cy="457200"/>
            <a:chOff x="7223125" y="4175125"/>
            <a:chExt cx="1555750" cy="457200"/>
          </a:xfrm>
        </p:grpSpPr>
        <p:pic>
          <p:nvPicPr>
            <p:cNvPr id="608" name="Shape 608"/>
            <p:cNvPicPr preferRelativeResize="0"/>
            <p:nvPr/>
          </p:nvPicPr>
          <p:blipFill rotWithShape="1">
            <a:blip r:embed="rId13">
              <a:alphaModFix/>
            </a:blip>
            <a:srcRect/>
            <a:stretch/>
          </p:blipFill>
          <p:spPr>
            <a:xfrm>
              <a:off x="7223125" y="4175125"/>
              <a:ext cx="1555750" cy="457200"/>
            </a:xfrm>
            <a:prstGeom prst="rect">
              <a:avLst/>
            </a:prstGeom>
            <a:noFill/>
            <a:ln>
              <a:noFill/>
            </a:ln>
          </p:spPr>
        </p:pic>
        <p:sp>
          <p:nvSpPr>
            <p:cNvPr id="609" name="Shape 609"/>
            <p:cNvSpPr txBox="1"/>
            <p:nvPr/>
          </p:nvSpPr>
          <p:spPr>
            <a:xfrm>
              <a:off x="7300911" y="4252912"/>
              <a:ext cx="1400174" cy="300036"/>
            </a:xfrm>
            <a:prstGeom prst="rect">
              <a:avLst/>
            </a:prstGeom>
            <a:noFill/>
            <a:ln>
              <a:noFill/>
            </a:ln>
          </p:spPr>
          <p:txBody>
            <a:bodyPr lIns="121900" tIns="60950" rIns="121900" bIns="6095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600" b="0" i="0" u="none">
                  <a:solidFill>
                    <a:srgbClr val="000000"/>
                  </a:solidFill>
                  <a:latin typeface="Calibri"/>
                  <a:ea typeface="Calibri"/>
                  <a:cs typeface="Calibri"/>
                  <a:sym typeface="Calibri"/>
                </a:rPr>
                <a:t>Foundational</a:t>
              </a:r>
            </a:p>
          </p:txBody>
        </p:sp>
      </p:grpSp>
    </p:spTree>
    <p:extLst>
      <p:ext uri="{BB962C8B-B14F-4D97-AF65-F5344CB8AC3E}">
        <p14:creationId xmlns:p14="http://schemas.microsoft.com/office/powerpoint/2010/main" val="596749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xfrm>
            <a:off x="395287" y="838200"/>
            <a:ext cx="8353425" cy="719136"/>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5FAA"/>
              </a:buClr>
              <a:buSzPct val="25000"/>
              <a:buFont typeface="Arial"/>
              <a:buNone/>
            </a:pPr>
            <a:r>
              <a:rPr lang="en" sz="2800" b="1" i="0" u="none" strike="noStrike" cap="none">
                <a:solidFill>
                  <a:srgbClr val="005FAA"/>
                </a:solidFill>
                <a:latin typeface="Arial"/>
                <a:ea typeface="Arial"/>
                <a:cs typeface="Arial"/>
                <a:sym typeface="Arial"/>
              </a:rPr>
              <a:t>GEOGLOWS: Partnerships for Capacity Building, Applications and Tool Development...</a:t>
            </a:r>
          </a:p>
        </p:txBody>
      </p:sp>
      <p:sp>
        <p:nvSpPr>
          <p:cNvPr id="757" name="Shape 757"/>
          <p:cNvSpPr txBox="1">
            <a:spLocks noGrp="1"/>
          </p:cNvSpPr>
          <p:nvPr>
            <p:ph type="body" idx="1"/>
          </p:nvPr>
        </p:nvSpPr>
        <p:spPr>
          <a:xfrm>
            <a:off x="158750" y="1878011"/>
            <a:ext cx="6297612" cy="45783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1800" b="1" i="0" u="none" strike="noStrike" cap="none">
                <a:solidFill>
                  <a:schemeClr val="dk1"/>
                </a:solidFill>
                <a:highlight>
                  <a:srgbClr val="FFFFFF"/>
                </a:highlight>
                <a:latin typeface="Arial"/>
                <a:ea typeface="Arial"/>
                <a:cs typeface="Arial"/>
                <a:sym typeface="Arial"/>
              </a:rPr>
              <a:t>GLoFAS SOS server</a:t>
            </a:r>
            <a:r>
              <a:rPr lang="en" sz="1800" b="0" i="0" u="none" strike="noStrike" cap="none">
                <a:solidFill>
                  <a:schemeClr val="dk1"/>
                </a:solidFill>
                <a:highlight>
                  <a:srgbClr val="FFFFFF"/>
                </a:highlight>
                <a:latin typeface="Arial"/>
                <a:ea typeface="Arial"/>
                <a:cs typeface="Arial"/>
                <a:sym typeface="Arial"/>
              </a:rPr>
              <a:t>: JRC of the EU Commission is planning to implement a GloFAS SOS server, similar to “HydroServer” (OGC SOS) for the GloFAS forecasts. This would allow users to link observations with forecasts either within GloFAS or within the HydroServer visualization interface or, in fact, with any interface capable to work with OGC SOS.</a:t>
            </a:r>
          </a:p>
          <a:p>
            <a:pPr marL="0" marR="0" lvl="0" indent="0" algn="l" rtl="0">
              <a:lnSpc>
                <a:spcPct val="115000"/>
              </a:lnSpc>
              <a:spcBef>
                <a:spcPts val="0"/>
              </a:spcBef>
              <a:spcAft>
                <a:spcPts val="0"/>
              </a:spcAft>
              <a:buClr>
                <a:schemeClr val="dk1"/>
              </a:buClr>
              <a:buSzPct val="25000"/>
              <a:buFont typeface="Arial"/>
              <a:buNone/>
            </a:pPr>
            <a:endParaRPr sz="1800" b="1" i="0" u="none" strike="noStrike" cap="none">
              <a:solidFill>
                <a:schemeClr val="dk1"/>
              </a:solidFill>
              <a:highlight>
                <a:srgbClr val="FFFFFF"/>
              </a:highlight>
              <a:latin typeface="Arial"/>
              <a:ea typeface="Arial"/>
              <a:cs typeface="Arial"/>
              <a:sym typeface="Arial"/>
            </a:endParaRPr>
          </a:p>
          <a:p>
            <a:pPr marL="342900" marR="0" lvl="0" indent="-190500" algn="l" rtl="0">
              <a:lnSpc>
                <a:spcPct val="100000"/>
              </a:lnSpc>
              <a:spcBef>
                <a:spcPts val="0"/>
              </a:spcBef>
              <a:spcAft>
                <a:spcPts val="0"/>
              </a:spcAft>
              <a:buClr>
                <a:schemeClr val="dk1"/>
              </a:buClr>
              <a:buSzPct val="25000"/>
              <a:buFont typeface="Arial"/>
              <a:buNone/>
            </a:pPr>
            <a:endParaRPr sz="1800" b="1" i="0" u="none" strike="noStrike" cap="none">
              <a:solidFill>
                <a:schemeClr val="dk1"/>
              </a:solidFill>
              <a:highlight>
                <a:srgbClr val="FFFFFF"/>
              </a:highlight>
              <a:latin typeface="Arial"/>
              <a:ea typeface="Arial"/>
              <a:cs typeface="Arial"/>
              <a:sym typeface="Arial"/>
            </a:endParaRPr>
          </a:p>
        </p:txBody>
      </p:sp>
      <p:pic>
        <p:nvPicPr>
          <p:cNvPr id="758" name="Shape 758"/>
          <p:cNvPicPr preferRelativeResize="0"/>
          <p:nvPr/>
        </p:nvPicPr>
        <p:blipFill rotWithShape="1">
          <a:blip r:embed="rId3">
            <a:alphaModFix/>
          </a:blip>
          <a:srcRect/>
          <a:stretch/>
        </p:blipFill>
        <p:spPr>
          <a:xfrm>
            <a:off x="6323012" y="2073275"/>
            <a:ext cx="2576511" cy="1047749"/>
          </a:xfrm>
          <a:prstGeom prst="rect">
            <a:avLst/>
          </a:prstGeom>
          <a:noFill/>
          <a:ln>
            <a:noFill/>
          </a:ln>
        </p:spPr>
      </p:pic>
      <p:sp>
        <p:nvSpPr>
          <p:cNvPr id="759" name="Shape 759"/>
          <p:cNvSpPr txBox="1"/>
          <p:nvPr/>
        </p:nvSpPr>
        <p:spPr>
          <a:xfrm>
            <a:off x="390525" y="4260850"/>
            <a:ext cx="5589586" cy="2865436"/>
          </a:xfrm>
          <a:prstGeom prst="rect">
            <a:avLst/>
          </a:prstGeom>
          <a:noFill/>
          <a:ln>
            <a:noFill/>
          </a:ln>
        </p:spPr>
        <p:txBody>
          <a:bodyPr lIns="91425" tIns="91425" rIns="91425" bIns="91425" anchor="t" anchorCtr="0">
            <a:noAutofit/>
          </a:bodyPr>
          <a:lstStyle/>
          <a:p>
            <a:pPr algn="l" defTabSz="914400" rtl="0">
              <a:buClr>
                <a:srgbClr val="000000"/>
              </a:buClr>
              <a:buSzPct val="25000"/>
              <a:buFont typeface="Arial"/>
              <a:buNone/>
            </a:pPr>
            <a:r>
              <a:rPr lang="en" b="1">
                <a:solidFill>
                  <a:srgbClr val="000000"/>
                </a:solidFill>
                <a:highlight>
                  <a:srgbClr val="FFFFFF"/>
                </a:highlight>
                <a:latin typeface="Arial"/>
                <a:ea typeface="Arial"/>
                <a:cs typeface="Arial"/>
                <a:sym typeface="Arial"/>
              </a:rPr>
              <a:t>HydroServer and Tethys Plaform</a:t>
            </a:r>
            <a:r>
              <a:rPr lang="en">
                <a:solidFill>
                  <a:srgbClr val="000000"/>
                </a:solidFill>
                <a:highlight>
                  <a:srgbClr val="FFFFFF"/>
                </a:highlight>
                <a:latin typeface="Arial"/>
                <a:ea typeface="Arial"/>
                <a:cs typeface="Arial"/>
                <a:sym typeface="Arial"/>
              </a:rPr>
              <a:t> are standards-based, open source tools, which are used for data management and dissemination, modeling, visualization, and decision support. HydroServer and the Tethys Platform were successfully used through NOAA's National Flood Interoperability Experiment (NFIE) and GEO's CIEHLYC training program in Cartagena, Colombia during the summer of 2015.</a:t>
            </a:r>
          </a:p>
          <a:p>
            <a:pPr algn="l" defTabSz="914400" rtl="0">
              <a:buClr>
                <a:srgbClr val="000000"/>
              </a:buClr>
              <a:buFont typeface="Arial"/>
              <a:buNone/>
            </a:pPr>
            <a:endParaRPr>
              <a:solidFill>
                <a:srgbClr val="000000"/>
              </a:solidFill>
              <a:latin typeface="Arial"/>
              <a:ea typeface="Arial"/>
              <a:cs typeface="Arial"/>
              <a:sym typeface="Arial"/>
            </a:endParaRPr>
          </a:p>
          <a:p>
            <a:pPr algn="l" defTabSz="914400" rtl="0">
              <a:buClr>
                <a:srgbClr val="000000"/>
              </a:buClr>
              <a:buFont typeface="Arial"/>
              <a:buNone/>
            </a:pPr>
            <a:endParaRPr>
              <a:solidFill>
                <a:srgbClr val="000000"/>
              </a:solidFill>
              <a:latin typeface="Arial"/>
              <a:ea typeface="Arial"/>
              <a:cs typeface="Arial"/>
              <a:sym typeface="Arial"/>
            </a:endParaRPr>
          </a:p>
        </p:txBody>
      </p:sp>
      <p:pic>
        <p:nvPicPr>
          <p:cNvPr id="760" name="Shape 760"/>
          <p:cNvPicPr preferRelativeResize="0"/>
          <p:nvPr/>
        </p:nvPicPr>
        <p:blipFill rotWithShape="1">
          <a:blip r:embed="rId4">
            <a:alphaModFix/>
          </a:blip>
          <a:srcRect/>
          <a:stretch/>
        </p:blipFill>
        <p:spPr>
          <a:xfrm>
            <a:off x="6323012" y="4265612"/>
            <a:ext cx="2132011" cy="433386"/>
          </a:xfrm>
          <a:prstGeom prst="rect">
            <a:avLst/>
          </a:prstGeom>
          <a:noFill/>
          <a:ln>
            <a:noFill/>
          </a:ln>
        </p:spPr>
      </p:pic>
      <p:pic>
        <p:nvPicPr>
          <p:cNvPr id="761" name="Shape 761"/>
          <p:cNvPicPr preferRelativeResize="0"/>
          <p:nvPr/>
        </p:nvPicPr>
        <p:blipFill rotWithShape="1">
          <a:blip r:embed="rId5">
            <a:alphaModFix/>
          </a:blip>
          <a:srcRect/>
          <a:stretch/>
        </p:blipFill>
        <p:spPr>
          <a:xfrm>
            <a:off x="5843587" y="4730750"/>
            <a:ext cx="1219199" cy="542925"/>
          </a:xfrm>
          <a:prstGeom prst="rect">
            <a:avLst/>
          </a:prstGeom>
          <a:noFill/>
          <a:ln>
            <a:noFill/>
          </a:ln>
        </p:spPr>
      </p:pic>
    </p:spTree>
    <p:extLst>
      <p:ext uri="{BB962C8B-B14F-4D97-AF65-F5344CB8AC3E}">
        <p14:creationId xmlns:p14="http://schemas.microsoft.com/office/powerpoint/2010/main" val="1498349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447800"/>
            <a:ext cx="5257800" cy="5324535"/>
          </a:xfrm>
          <a:prstGeom prst="rect">
            <a:avLst/>
          </a:prstGeom>
        </p:spPr>
        <p:txBody>
          <a:bodyPr wrap="square">
            <a:spAutoFit/>
          </a:bodyPr>
          <a:lstStyle/>
          <a:p>
            <a:r>
              <a:rPr lang="en-US" sz="2000" b="1" u="sng" dirty="0">
                <a:solidFill>
                  <a:schemeClr val="tx1"/>
                </a:solidFill>
              </a:rPr>
              <a:t>Collaborating organizations include:</a:t>
            </a:r>
            <a:endParaRPr lang="en-US" sz="2000" b="1" u="sng" dirty="0">
              <a:solidFill>
                <a:schemeClr val="tx1"/>
              </a:solidFill>
            </a:endParaRPr>
          </a:p>
          <a:p>
            <a:pPr marL="342900" lvl="0" indent="-342900">
              <a:buFont typeface="Arial" charset="0"/>
              <a:buChar char="•"/>
            </a:pPr>
            <a:r>
              <a:rPr lang="en-US" sz="1600" dirty="0">
                <a:solidFill>
                  <a:schemeClr val="tx1"/>
                </a:solidFill>
              </a:rPr>
              <a:t>CIMH (Caribbean Institute for Meteorology and Hydrology) - Barbados </a:t>
            </a:r>
            <a:endParaRPr lang="en-US" sz="1600" dirty="0">
              <a:solidFill>
                <a:schemeClr val="tx1"/>
              </a:solidFill>
            </a:endParaRPr>
          </a:p>
          <a:p>
            <a:pPr marL="342900" lvl="0" indent="-342900">
              <a:buFont typeface="Arial" charset="0"/>
              <a:buChar char="•"/>
            </a:pPr>
            <a:r>
              <a:rPr lang="en-US" sz="1600" dirty="0">
                <a:solidFill>
                  <a:schemeClr val="tx1"/>
                </a:solidFill>
              </a:rPr>
              <a:t>CIRMAG (Centro de </a:t>
            </a:r>
            <a:r>
              <a:rPr lang="en-US" sz="1600" dirty="0" err="1">
                <a:solidFill>
                  <a:schemeClr val="tx1"/>
                </a:solidFill>
              </a:rPr>
              <a:t>Investigación</a:t>
            </a:r>
            <a:r>
              <a:rPr lang="en-US" sz="1600" dirty="0">
                <a:solidFill>
                  <a:schemeClr val="tx1"/>
                </a:solidFill>
              </a:rPr>
              <a:t> </a:t>
            </a:r>
            <a:r>
              <a:rPr lang="en-US" sz="1600" dirty="0" err="1">
                <a:solidFill>
                  <a:schemeClr val="tx1"/>
                </a:solidFill>
              </a:rPr>
              <a:t>Científica</a:t>
            </a:r>
            <a:r>
              <a:rPr lang="en-US" sz="1600" dirty="0">
                <a:solidFill>
                  <a:schemeClr val="tx1"/>
                </a:solidFill>
              </a:rPr>
              <a:t> del Rio Magdalena) – Colombia</a:t>
            </a:r>
            <a:endParaRPr lang="en-US" sz="1600" dirty="0">
              <a:solidFill>
                <a:schemeClr val="tx1"/>
              </a:solidFill>
            </a:endParaRPr>
          </a:p>
          <a:p>
            <a:pPr marL="342900" lvl="0" indent="-342900">
              <a:buFont typeface="Arial" charset="0"/>
              <a:buChar char="•"/>
            </a:pPr>
            <a:r>
              <a:rPr lang="en-US" sz="1600" dirty="0" err="1">
                <a:solidFill>
                  <a:schemeClr val="tx1"/>
                </a:solidFill>
              </a:rPr>
              <a:t>Deltares</a:t>
            </a:r>
            <a:r>
              <a:rPr lang="en-US" sz="1600" dirty="0">
                <a:solidFill>
                  <a:schemeClr val="tx1"/>
                </a:solidFill>
              </a:rPr>
              <a:t> – the Netherlands</a:t>
            </a:r>
            <a:endParaRPr lang="en-US" sz="1600" dirty="0">
              <a:solidFill>
                <a:schemeClr val="tx1"/>
              </a:solidFill>
            </a:endParaRPr>
          </a:p>
          <a:p>
            <a:pPr marL="342900" lvl="0" indent="-342900">
              <a:buFont typeface="Arial" charset="0"/>
              <a:buChar char="•"/>
            </a:pPr>
            <a:r>
              <a:rPr lang="en-US" sz="1600" dirty="0">
                <a:solidFill>
                  <a:schemeClr val="tx1"/>
                </a:solidFill>
              </a:rPr>
              <a:t>EC (Environment Canada) – Canada</a:t>
            </a:r>
            <a:endParaRPr lang="en-US" sz="1600" dirty="0">
              <a:solidFill>
                <a:schemeClr val="tx1"/>
              </a:solidFill>
            </a:endParaRPr>
          </a:p>
          <a:p>
            <a:pPr marL="342900" lvl="0" indent="-342900">
              <a:buFont typeface="Arial" charset="0"/>
              <a:buChar char="•"/>
            </a:pPr>
            <a:r>
              <a:rPr lang="en-US" sz="1600" dirty="0">
                <a:solidFill>
                  <a:schemeClr val="tx1"/>
                </a:solidFill>
              </a:rPr>
              <a:t>ENAP (</a:t>
            </a:r>
            <a:r>
              <a:rPr lang="en-US" sz="1600" dirty="0" err="1">
                <a:solidFill>
                  <a:schemeClr val="tx1"/>
                </a:solidFill>
              </a:rPr>
              <a:t>Escuela</a:t>
            </a:r>
            <a:r>
              <a:rPr lang="en-US" sz="1600" dirty="0">
                <a:solidFill>
                  <a:schemeClr val="tx1"/>
                </a:solidFill>
              </a:rPr>
              <a:t> Naval Almirante Padilla) – Colombia</a:t>
            </a:r>
            <a:endParaRPr lang="en-US" sz="1600" dirty="0">
              <a:solidFill>
                <a:schemeClr val="tx1"/>
              </a:solidFill>
            </a:endParaRPr>
          </a:p>
          <a:p>
            <a:pPr marL="342900" lvl="0" indent="-342900">
              <a:buFont typeface="Arial" charset="0"/>
              <a:buChar char="•"/>
            </a:pPr>
            <a:r>
              <a:rPr lang="en-GB" sz="1600" dirty="0">
                <a:solidFill>
                  <a:schemeClr val="tx1"/>
                </a:solidFill>
              </a:rPr>
              <a:t>Federal Institute of Hydrology</a:t>
            </a:r>
            <a:r>
              <a:rPr lang="en-US" sz="1600" dirty="0">
                <a:solidFill>
                  <a:schemeClr val="tx1"/>
                </a:solidFill>
              </a:rPr>
              <a:t>  - Germany</a:t>
            </a:r>
            <a:endParaRPr lang="en-US" sz="1600" dirty="0">
              <a:solidFill>
                <a:schemeClr val="tx1"/>
              </a:solidFill>
            </a:endParaRPr>
          </a:p>
          <a:p>
            <a:pPr marL="342900" lvl="0" indent="-342900">
              <a:buFont typeface="Arial" charset="0"/>
              <a:buChar char="•"/>
            </a:pPr>
            <a:r>
              <a:rPr lang="en-US" sz="1600" dirty="0">
                <a:solidFill>
                  <a:schemeClr val="tx1"/>
                </a:solidFill>
              </a:rPr>
              <a:t>IMN (</a:t>
            </a:r>
            <a:r>
              <a:rPr lang="en-US" sz="1600" dirty="0" err="1">
                <a:solidFill>
                  <a:schemeClr val="tx1"/>
                </a:solidFill>
              </a:rPr>
              <a:t>Instituto</a:t>
            </a:r>
            <a:r>
              <a:rPr lang="en-US" sz="1600" dirty="0">
                <a:solidFill>
                  <a:schemeClr val="tx1"/>
                </a:solidFill>
              </a:rPr>
              <a:t> </a:t>
            </a:r>
            <a:r>
              <a:rPr lang="en-US" sz="1600" dirty="0" err="1">
                <a:solidFill>
                  <a:schemeClr val="tx1"/>
                </a:solidFill>
              </a:rPr>
              <a:t>Meteorológico</a:t>
            </a:r>
            <a:r>
              <a:rPr lang="en-US" sz="1600" dirty="0">
                <a:solidFill>
                  <a:schemeClr val="tx1"/>
                </a:solidFill>
              </a:rPr>
              <a:t> Nacional) – Costa Rica</a:t>
            </a:r>
            <a:endParaRPr lang="en-US" sz="1600" dirty="0">
              <a:solidFill>
                <a:schemeClr val="tx1"/>
              </a:solidFill>
            </a:endParaRPr>
          </a:p>
          <a:p>
            <a:pPr marL="342900" lvl="0" indent="-342900">
              <a:buFont typeface="Arial" charset="0"/>
              <a:buChar char="•"/>
            </a:pPr>
            <a:r>
              <a:rPr lang="en-US" sz="1600" dirty="0">
                <a:solidFill>
                  <a:schemeClr val="tx1"/>
                </a:solidFill>
              </a:rPr>
              <a:t>INPE (</a:t>
            </a:r>
            <a:r>
              <a:rPr lang="en-US" sz="1600" dirty="0" err="1">
                <a:solidFill>
                  <a:schemeClr val="tx1"/>
                </a:solidFill>
              </a:rPr>
              <a:t>Instituto</a:t>
            </a:r>
            <a:r>
              <a:rPr lang="en-US" sz="1600" dirty="0">
                <a:solidFill>
                  <a:schemeClr val="tx1"/>
                </a:solidFill>
              </a:rPr>
              <a:t> Nacional de </a:t>
            </a:r>
            <a:r>
              <a:rPr lang="en-US" sz="1600" dirty="0" err="1">
                <a:solidFill>
                  <a:schemeClr val="tx1"/>
                </a:solidFill>
              </a:rPr>
              <a:t>Pesquisas</a:t>
            </a:r>
            <a:r>
              <a:rPr lang="en-US" sz="1600" dirty="0">
                <a:solidFill>
                  <a:schemeClr val="tx1"/>
                </a:solidFill>
              </a:rPr>
              <a:t> </a:t>
            </a:r>
            <a:r>
              <a:rPr lang="en-US" sz="1600" dirty="0" err="1">
                <a:solidFill>
                  <a:schemeClr val="tx1"/>
                </a:solidFill>
              </a:rPr>
              <a:t>Espaciais</a:t>
            </a:r>
            <a:r>
              <a:rPr lang="en-US" sz="1600" dirty="0">
                <a:solidFill>
                  <a:schemeClr val="tx1"/>
                </a:solidFill>
              </a:rPr>
              <a:t>) - Brazil </a:t>
            </a:r>
            <a:endParaRPr lang="en-US" sz="1600" dirty="0">
              <a:solidFill>
                <a:schemeClr val="tx1"/>
              </a:solidFill>
            </a:endParaRPr>
          </a:p>
          <a:p>
            <a:pPr marL="342900" lvl="0" indent="-342900">
              <a:buFont typeface="Arial" charset="0"/>
              <a:buChar char="•"/>
            </a:pPr>
            <a:r>
              <a:rPr lang="en-US" sz="1600" dirty="0">
                <a:solidFill>
                  <a:schemeClr val="tx1"/>
                </a:solidFill>
              </a:rPr>
              <a:t>MARN (</a:t>
            </a:r>
            <a:r>
              <a:rPr lang="en-US" sz="1600" dirty="0" err="1">
                <a:solidFill>
                  <a:schemeClr val="tx1"/>
                </a:solidFill>
              </a:rPr>
              <a:t>Ministerio</a:t>
            </a:r>
            <a:r>
              <a:rPr lang="en-US" sz="1600" dirty="0">
                <a:solidFill>
                  <a:schemeClr val="tx1"/>
                </a:solidFill>
              </a:rPr>
              <a:t> de Medio </a:t>
            </a:r>
            <a:r>
              <a:rPr lang="en-US" sz="1600" dirty="0" err="1">
                <a:solidFill>
                  <a:schemeClr val="tx1"/>
                </a:solidFill>
              </a:rPr>
              <a:t>Ambiente</a:t>
            </a:r>
            <a:r>
              <a:rPr lang="en-US" sz="1600" dirty="0">
                <a:solidFill>
                  <a:schemeClr val="tx1"/>
                </a:solidFill>
              </a:rPr>
              <a:t> y </a:t>
            </a:r>
            <a:r>
              <a:rPr lang="en-US" sz="1600" dirty="0" err="1">
                <a:solidFill>
                  <a:schemeClr val="tx1"/>
                </a:solidFill>
              </a:rPr>
              <a:t>Recursos</a:t>
            </a:r>
            <a:r>
              <a:rPr lang="en-US" sz="1600" dirty="0">
                <a:solidFill>
                  <a:schemeClr val="tx1"/>
                </a:solidFill>
              </a:rPr>
              <a:t> </a:t>
            </a:r>
            <a:r>
              <a:rPr lang="en-US" sz="1600" dirty="0" err="1">
                <a:solidFill>
                  <a:schemeClr val="tx1"/>
                </a:solidFill>
              </a:rPr>
              <a:t>Naturales</a:t>
            </a:r>
            <a:r>
              <a:rPr lang="en-US" sz="1600" dirty="0">
                <a:solidFill>
                  <a:schemeClr val="tx1"/>
                </a:solidFill>
              </a:rPr>
              <a:t>) – El Salvador</a:t>
            </a:r>
            <a:endParaRPr lang="en-US" sz="1600" dirty="0">
              <a:solidFill>
                <a:schemeClr val="tx1"/>
              </a:solidFill>
            </a:endParaRPr>
          </a:p>
          <a:p>
            <a:pPr marL="342900" lvl="0" indent="-342900">
              <a:buFont typeface="Arial" charset="0"/>
              <a:buChar char="•"/>
            </a:pPr>
            <a:r>
              <a:rPr lang="en-US" sz="1600" dirty="0">
                <a:solidFill>
                  <a:schemeClr val="tx1"/>
                </a:solidFill>
              </a:rPr>
              <a:t>SENARA (Costa Rica’s National Service of Underground Water, Irrigation and Drainage)– Costa Rica</a:t>
            </a:r>
            <a:endParaRPr lang="en-US" sz="1600" dirty="0">
              <a:solidFill>
                <a:schemeClr val="tx1"/>
              </a:solidFill>
            </a:endParaRPr>
          </a:p>
          <a:p>
            <a:pPr marL="342900" lvl="0" indent="-342900">
              <a:buFont typeface="Arial" charset="0"/>
              <a:buChar char="•"/>
            </a:pPr>
            <a:r>
              <a:rPr lang="en-US" sz="1600" dirty="0">
                <a:solidFill>
                  <a:schemeClr val="tx1"/>
                </a:solidFill>
              </a:rPr>
              <a:t>SEMARNAT (Mexican Secretariat of the Environment and Natural Resources) - Mexico</a:t>
            </a:r>
            <a:endParaRPr lang="en-US" sz="1600" dirty="0">
              <a:solidFill>
                <a:schemeClr val="tx1"/>
              </a:solidFill>
            </a:endParaRPr>
          </a:p>
          <a:p>
            <a:pPr marL="342900" lvl="0" indent="-342900">
              <a:buFont typeface="Arial" charset="0"/>
              <a:buChar char="•"/>
            </a:pPr>
            <a:r>
              <a:rPr lang="en-US" sz="1600" dirty="0">
                <a:solidFill>
                  <a:schemeClr val="tx1"/>
                </a:solidFill>
              </a:rPr>
              <a:t>UBY (University of Brigham Young) – USA</a:t>
            </a:r>
            <a:endParaRPr lang="en-US" sz="1600" dirty="0">
              <a:solidFill>
                <a:schemeClr val="tx1"/>
              </a:solidFill>
            </a:endParaRPr>
          </a:p>
          <a:p>
            <a:pPr marL="342900" lvl="0" indent="-342900">
              <a:buFont typeface="Arial" charset="0"/>
              <a:buChar char="•"/>
            </a:pPr>
            <a:r>
              <a:rPr lang="en-US" sz="1600" dirty="0">
                <a:solidFill>
                  <a:schemeClr val="tx1"/>
                </a:solidFill>
              </a:rPr>
              <a:t>UNAL (Universidad Nacional de Colombia)</a:t>
            </a:r>
            <a:endParaRPr lang="en-US" sz="1600" u="none" strike="noStrike" dirty="0">
              <a:solidFill>
                <a:schemeClr val="tx1"/>
              </a:solidFill>
              <a:effectLst/>
            </a:endParaRPr>
          </a:p>
        </p:txBody>
      </p:sp>
      <p:sp>
        <p:nvSpPr>
          <p:cNvPr id="4" name="TextBox 3"/>
          <p:cNvSpPr txBox="1"/>
          <p:nvPr/>
        </p:nvSpPr>
        <p:spPr>
          <a:xfrm>
            <a:off x="609600" y="5791200"/>
            <a:ext cx="2599428"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000" b="1" dirty="0"/>
              <a:t>Q</a:t>
            </a:r>
            <a:r>
              <a:rPr kumimoji="0" lang="en-US" sz="4000" b="1" i="0" u="none" strike="noStrike" cap="none" spc="0" normalizeH="0" baseline="0" dirty="0" smtClean="0">
                <a:ln>
                  <a:noFill/>
                </a:ln>
                <a:solidFill>
                  <a:srgbClr val="002569"/>
                </a:solidFill>
                <a:effectLst/>
                <a:uFillTx/>
              </a:rPr>
              <a:t>uestions</a:t>
            </a:r>
            <a:endParaRPr kumimoji="0" lang="en-US" sz="4000" b="1" i="0" u="none" strike="noStrike" cap="none" spc="0" normalizeH="0" baseline="0" dirty="0">
              <a:ln>
                <a:noFill/>
              </a:ln>
              <a:solidFill>
                <a:srgbClr val="002569"/>
              </a:solidFill>
              <a:effectLst/>
              <a:uFillTx/>
            </a:endParaRPr>
          </a:p>
        </p:txBody>
      </p:sp>
      <p:sp>
        <p:nvSpPr>
          <p:cNvPr id="6" name="TextBox 5"/>
          <p:cNvSpPr txBox="1"/>
          <p:nvPr/>
        </p:nvSpPr>
        <p:spPr>
          <a:xfrm>
            <a:off x="990600" y="1981200"/>
            <a:ext cx="923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7" name="Rectangle 6"/>
          <p:cNvSpPr/>
          <p:nvPr/>
        </p:nvSpPr>
        <p:spPr>
          <a:xfrm>
            <a:off x="76200" y="1447800"/>
            <a:ext cx="3886200" cy="4201150"/>
          </a:xfrm>
          <a:prstGeom prst="rect">
            <a:avLst/>
          </a:prstGeom>
        </p:spPr>
        <p:txBody>
          <a:bodyPr wrap="square">
            <a:spAutoFit/>
          </a:bodyPr>
          <a:lstStyle/>
          <a:p>
            <a:pPr marL="0" marR="0">
              <a:lnSpc>
                <a:spcPct val="115000"/>
              </a:lnSpc>
              <a:spcBef>
                <a:spcPts val="0"/>
              </a:spcBef>
              <a:spcAft>
                <a:spcPts val="0"/>
              </a:spcAft>
            </a:pPr>
            <a:r>
              <a:rPr lang="en-US" sz="2000" b="1" u="sng" dirty="0">
                <a:solidFill>
                  <a:schemeClr val="tx1"/>
                </a:solidFill>
                <a:latin typeface="Arial" charset="0"/>
                <a:ea typeface="Arial" charset="0"/>
                <a:cs typeface="Arial" charset="0"/>
              </a:rPr>
              <a:t>Organizations which are currently leading GEOGLOWS include:</a:t>
            </a:r>
          </a:p>
          <a:p>
            <a:pPr marL="342900" marR="0" lvl="0" indent="-342900">
              <a:spcBef>
                <a:spcPts val="0"/>
              </a:spcBef>
              <a:spcAft>
                <a:spcPts val="0"/>
              </a:spcAft>
              <a:buFont typeface="Arial" charset="0"/>
              <a:buChar char="●"/>
            </a:pPr>
            <a:r>
              <a:rPr lang="en-US" dirty="0" smtClean="0">
                <a:solidFill>
                  <a:schemeClr val="tx1"/>
                </a:solidFill>
                <a:latin typeface="Arial" charset="0"/>
                <a:ea typeface="Arial" charset="0"/>
                <a:cs typeface="Arial" charset="0"/>
              </a:rPr>
              <a:t>NOAA </a:t>
            </a:r>
            <a:r>
              <a:rPr lang="en-US" dirty="0">
                <a:solidFill>
                  <a:schemeClr val="tx1"/>
                </a:solidFill>
                <a:latin typeface="Arial" charset="0"/>
                <a:ea typeface="Arial" charset="0"/>
                <a:cs typeface="Arial" charset="0"/>
              </a:rPr>
              <a:t>(National Oceanic and Atmospheric Administration) – </a:t>
            </a:r>
            <a:r>
              <a:rPr lang="en-US" dirty="0" smtClean="0">
                <a:solidFill>
                  <a:schemeClr val="tx1"/>
                </a:solidFill>
                <a:latin typeface="Arial" charset="0"/>
                <a:ea typeface="Arial" charset="0"/>
                <a:cs typeface="Arial" charset="0"/>
              </a:rPr>
              <a:t>USA</a:t>
            </a:r>
          </a:p>
          <a:p>
            <a:pPr marL="342900" indent="-342900">
              <a:buFont typeface="Arial" charset="0"/>
              <a:buChar char="●"/>
            </a:pPr>
            <a:r>
              <a:rPr lang="en-US" dirty="0">
                <a:solidFill>
                  <a:schemeClr val="tx1"/>
                </a:solidFill>
                <a:latin typeface="Arial" charset="0"/>
                <a:ea typeface="Arial" charset="0"/>
                <a:cs typeface="Arial" charset="0"/>
              </a:rPr>
              <a:t>NASA (National Aeronautics and Space Administration) – </a:t>
            </a:r>
            <a:r>
              <a:rPr lang="en-US" dirty="0" smtClean="0">
                <a:solidFill>
                  <a:schemeClr val="tx1"/>
                </a:solidFill>
                <a:latin typeface="Arial" charset="0"/>
                <a:ea typeface="Arial" charset="0"/>
                <a:cs typeface="Arial" charset="0"/>
              </a:rPr>
              <a:t>USA</a:t>
            </a:r>
            <a:endParaRPr lang="en-US" dirty="0">
              <a:solidFill>
                <a:schemeClr val="tx1"/>
              </a:solidFill>
              <a:latin typeface="Arial" charset="0"/>
              <a:ea typeface="Arial" charset="0"/>
              <a:cs typeface="Arial" charset="0"/>
            </a:endParaRP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USGS (United States Geological Survey) – USA</a:t>
            </a: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IDEAM (</a:t>
            </a:r>
            <a:r>
              <a:rPr lang="en-US" dirty="0" err="1">
                <a:solidFill>
                  <a:schemeClr val="tx1"/>
                </a:solidFill>
                <a:latin typeface="Arial" charset="0"/>
                <a:ea typeface="Arial" charset="0"/>
                <a:cs typeface="Arial" charset="0"/>
              </a:rPr>
              <a:t>Instituto</a:t>
            </a:r>
            <a:r>
              <a:rPr lang="en-US" dirty="0">
                <a:solidFill>
                  <a:schemeClr val="tx1"/>
                </a:solidFill>
                <a:latin typeface="Arial" charset="0"/>
                <a:ea typeface="Arial" charset="0"/>
                <a:cs typeface="Arial" charset="0"/>
              </a:rPr>
              <a:t> de </a:t>
            </a:r>
            <a:r>
              <a:rPr lang="en-US" dirty="0" err="1">
                <a:solidFill>
                  <a:schemeClr val="tx1"/>
                </a:solidFill>
                <a:latin typeface="Arial" charset="0"/>
                <a:ea typeface="Arial" charset="0"/>
                <a:cs typeface="Arial" charset="0"/>
              </a:rPr>
              <a:t>Desarrollo</a:t>
            </a:r>
            <a:r>
              <a:rPr lang="en-US" dirty="0">
                <a:solidFill>
                  <a:schemeClr val="tx1"/>
                </a:solidFill>
                <a:latin typeface="Arial" charset="0"/>
                <a:ea typeface="Arial" charset="0"/>
                <a:cs typeface="Arial" charset="0"/>
              </a:rPr>
              <a:t> del </a:t>
            </a:r>
            <a:r>
              <a:rPr lang="en-US" dirty="0" err="1">
                <a:solidFill>
                  <a:schemeClr val="tx1"/>
                </a:solidFill>
                <a:latin typeface="Arial" charset="0"/>
                <a:ea typeface="Arial" charset="0"/>
                <a:cs typeface="Arial" charset="0"/>
              </a:rPr>
              <a:t>Ambiente</a:t>
            </a:r>
            <a:r>
              <a:rPr lang="en-US" dirty="0">
                <a:solidFill>
                  <a:schemeClr val="tx1"/>
                </a:solidFill>
                <a:latin typeface="Arial" charset="0"/>
                <a:ea typeface="Arial" charset="0"/>
                <a:cs typeface="Arial" charset="0"/>
              </a:rPr>
              <a:t>) – Colombia</a:t>
            </a:r>
          </a:p>
          <a:p>
            <a:pPr marL="342900" marR="0" lvl="0" indent="-342900">
              <a:spcBef>
                <a:spcPts val="0"/>
              </a:spcBef>
              <a:spcAft>
                <a:spcPts val="0"/>
              </a:spcAft>
              <a:buFont typeface="Arial" charset="0"/>
              <a:buChar char="●"/>
            </a:pPr>
            <a:r>
              <a:rPr lang="en-US" dirty="0">
                <a:solidFill>
                  <a:schemeClr val="tx1"/>
                </a:solidFill>
                <a:latin typeface="Arial" charset="0"/>
                <a:ea typeface="Arial" charset="0"/>
                <a:cs typeface="Arial" charset="0"/>
              </a:rPr>
              <a:t>JRC </a:t>
            </a:r>
            <a:r>
              <a:rPr lang="en-US" dirty="0" smtClean="0">
                <a:solidFill>
                  <a:schemeClr val="tx1"/>
                </a:solidFill>
                <a:latin typeface="Arial" charset="0"/>
                <a:ea typeface="Arial" charset="0"/>
                <a:cs typeface="Arial" charset="0"/>
              </a:rPr>
              <a:t>(</a:t>
            </a:r>
            <a:r>
              <a:rPr lang="en-US" dirty="0">
                <a:solidFill>
                  <a:schemeClr val="tx1"/>
                </a:solidFill>
                <a:latin typeface="Arial" charset="0"/>
                <a:ea typeface="Arial" charset="0"/>
                <a:cs typeface="Arial" charset="0"/>
              </a:rPr>
              <a:t>D</a:t>
            </a:r>
            <a:r>
              <a:rPr lang="en-US" dirty="0" smtClean="0">
                <a:solidFill>
                  <a:schemeClr val="tx1"/>
                </a:solidFill>
                <a:latin typeface="Arial" charset="0"/>
                <a:ea typeface="Arial" charset="0"/>
                <a:cs typeface="Arial" charset="0"/>
              </a:rPr>
              <a:t>irectorate-General JRC, European </a:t>
            </a:r>
            <a:r>
              <a:rPr lang="en-US" dirty="0">
                <a:solidFill>
                  <a:schemeClr val="tx1"/>
                </a:solidFill>
                <a:latin typeface="Arial" charset="0"/>
                <a:ea typeface="Arial" charset="0"/>
                <a:cs typeface="Arial" charset="0"/>
              </a:rPr>
              <a:t>Commission, Europe</a:t>
            </a:r>
            <a:endParaRPr lang="en-US" u="none" strike="noStrike" dirty="0">
              <a:solidFill>
                <a:schemeClr val="tx1"/>
              </a:solidFill>
              <a:effectLst/>
              <a:latin typeface="Arial" charset="0"/>
              <a:ea typeface="Arial" charset="0"/>
              <a:cs typeface="Arial" charset="0"/>
            </a:endParaRPr>
          </a:p>
        </p:txBody>
      </p:sp>
      <p:sp>
        <p:nvSpPr>
          <p:cNvPr id="8" name="Shape 518"/>
          <p:cNvSpPr txBox="1"/>
          <p:nvPr/>
        </p:nvSpPr>
        <p:spPr>
          <a:xfrm>
            <a:off x="1905000" y="76200"/>
            <a:ext cx="5562600"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5FAA"/>
              </a:buClr>
              <a:buSzPct val="25000"/>
              <a:buFont typeface="Arial"/>
              <a:buNone/>
            </a:pPr>
            <a:r>
              <a:rPr lang="en-US" sz="3200" b="1" dirty="0" smtClean="0">
                <a:solidFill>
                  <a:schemeClr val="bg1"/>
                </a:solidFill>
                <a:latin typeface="Arial"/>
                <a:ea typeface="Arial"/>
                <a:cs typeface="Arial"/>
                <a:sym typeface="Arial"/>
              </a:rPr>
              <a:t>PIONEERS OF THIS NEW “official” </a:t>
            </a:r>
            <a:r>
              <a:rPr lang="en-US" sz="3200" b="1" smtClean="0">
                <a:solidFill>
                  <a:schemeClr val="bg1"/>
                </a:solidFill>
                <a:latin typeface="Arial"/>
                <a:ea typeface="Arial"/>
                <a:cs typeface="Arial"/>
                <a:sym typeface="Arial"/>
              </a:rPr>
              <a:t>GEO INITIATIVE</a:t>
            </a:r>
            <a:endParaRPr lang="en" sz="3200" b="1" i="0" u="none"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136028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0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12086</TotalTime>
  <Words>1149</Words>
  <Application>Microsoft Macintosh PowerPoint</Application>
  <PresentationFormat>On-screen Show (4:3)</PresentationFormat>
  <Paragraphs>135</Paragraphs>
  <Slides>9</Slides>
  <Notes>7</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 Bold</vt:lpstr>
      <vt:lpstr>Avenir Roman</vt:lpstr>
      <vt:lpstr>Droid Serif</vt:lpstr>
      <vt:lpstr>Helvetica</vt:lpstr>
      <vt:lpstr>Noto Sans Symbols</vt:lpstr>
      <vt:lpstr>Times New Roman</vt:lpstr>
      <vt:lpstr>Arial</vt:lpstr>
      <vt:lpstr>Calibri</vt:lpstr>
      <vt:lpstr>Tahoma</vt:lpstr>
      <vt:lpstr>Default</vt:lpstr>
      <vt:lpstr>10_Office Theme</vt:lpstr>
      <vt:lpstr>25_Blank Presentation</vt:lpstr>
      <vt:lpstr>GEOGLOWS – GEO Global Water Sustainability Initiative</vt:lpstr>
      <vt:lpstr>GEOGLOWS and the GEOSS Water Strategy </vt:lpstr>
      <vt:lpstr>The Evolution of GEOGLOWS</vt:lpstr>
      <vt:lpstr>PowerPoint Presentation</vt:lpstr>
      <vt:lpstr>PowerPoint Presentation</vt:lpstr>
      <vt:lpstr>PowerPoint Presentation</vt:lpstr>
      <vt:lpstr>PowerPoint Presentation</vt:lpstr>
      <vt:lpstr>GEOGLOWS: Partnerships for Capacity Building, Applications and Tool Development...</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127</cp:revision>
  <dcterms:modified xsi:type="dcterms:W3CDTF">2016-09-13T19:27:08Z</dcterms:modified>
</cp:coreProperties>
</file>