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59" r:id="rId3"/>
    <p:sldId id="261" r:id="rId4"/>
    <p:sldId id="263" r:id="rId5"/>
    <p:sldId id="264" r:id="rId6"/>
    <p:sldId id="266" r:id="rId7"/>
    <p:sldId id="267" r:id="rId8"/>
    <p:sldId id="282" r:id="rId9"/>
    <p:sldId id="265" r:id="rId10"/>
    <p:sldId id="272" r:id="rId11"/>
    <p:sldId id="284" r:id="rId12"/>
    <p:sldId id="275" r:id="rId13"/>
    <p:sldId id="276" r:id="rId14"/>
    <p:sldId id="277" r:id="rId15"/>
    <p:sldId id="283" r:id="rId16"/>
    <p:sldId id="279" r:id="rId17"/>
    <p:sldId id="280" r:id="rId18"/>
    <p:sldId id="281" r:id="rId19"/>
    <p:sldId id="273" r:id="rId20"/>
    <p:sldId id="262" r:id="rId21"/>
    <p:sldId id="269" r:id="rId22"/>
    <p:sldId id="270" r:id="rId23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/>
    <p:restoredTop sz="94716"/>
  </p:normalViewPr>
  <p:slideViewPr>
    <p:cSldViewPr>
      <p:cViewPr>
        <p:scale>
          <a:sx n="66" d="100"/>
          <a:sy n="66" d="100"/>
        </p:scale>
        <p:origin x="-1930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1336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 TWS ‘16, 14-15 Sept 2016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 smtClean="0"/>
              <a:t>Title TBA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63114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AU" sz="4200" b="1" dirty="0" smtClean="0">
                <a:solidFill>
                  <a:srgbClr val="FFFFFF"/>
                </a:solidFill>
                <a:latin typeface="+mj-lt"/>
              </a:rPr>
              <a:t>CEOS and the </a:t>
            </a:r>
            <a:br>
              <a:rPr lang="en-AU" sz="4200" b="1" dirty="0" smtClean="0">
                <a:solidFill>
                  <a:srgbClr val="FFFFFF"/>
                </a:solidFill>
                <a:latin typeface="+mj-lt"/>
              </a:rPr>
            </a:br>
            <a:r>
              <a:rPr lang="en-AU" sz="4200" b="1" dirty="0" smtClean="0">
                <a:solidFill>
                  <a:srgbClr val="FFFFFF"/>
                </a:solidFill>
                <a:latin typeface="+mj-lt"/>
              </a:rPr>
              <a:t>GEO Programme Board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 Chair and CEO Teams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 Tech Workshop 2016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#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12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S</a:t>
            </a:r>
            <a:r>
              <a:rPr lang="en-AU" dirty="0" err="1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trategic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Implementation Team Tech Workshop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Oxford, UK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14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-15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September 2016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10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304800" y="12954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AU" b="1" dirty="0"/>
              <a:t>Guidance from </a:t>
            </a:r>
            <a:r>
              <a:rPr lang="en-AU" b="1" dirty="0" smtClean="0"/>
              <a:t>ExCom was </a:t>
            </a:r>
            <a:r>
              <a:rPr lang="en-AU" b="1" dirty="0"/>
              <a:t>to prioritise FTs </a:t>
            </a:r>
            <a:r>
              <a:rPr lang="en-AU" b="1" dirty="0" smtClean="0"/>
              <a:t>that:</a:t>
            </a:r>
            <a:endParaRPr lang="en-AU" b="1" dirty="0"/>
          </a:p>
          <a:p>
            <a:r>
              <a:rPr lang="en-GB" dirty="0"/>
              <a:t>Are on </a:t>
            </a:r>
            <a:r>
              <a:rPr lang="en-GB" u="sng" dirty="0"/>
              <a:t>a critical path </a:t>
            </a:r>
            <a:r>
              <a:rPr lang="en-GB" dirty="0"/>
              <a:t>and if fail or are not completed would significantly impact GEO goals and objectives; </a:t>
            </a:r>
          </a:p>
          <a:p>
            <a:r>
              <a:rPr lang="en-GB" u="sng" dirty="0"/>
              <a:t>Support</a:t>
            </a:r>
            <a:r>
              <a:rPr lang="en-GB" dirty="0"/>
              <a:t> the success of GEO CAs, Initiatives and Flagships.</a:t>
            </a:r>
          </a:p>
          <a:p>
            <a:pPr marL="0" indent="0">
              <a:buNone/>
            </a:pPr>
            <a:r>
              <a:rPr lang="en-AU" b="1" dirty="0" smtClean="0"/>
              <a:t>Some threshold issues causing endless loops;</a:t>
            </a:r>
          </a:p>
          <a:p>
            <a:r>
              <a:rPr lang="en-AU" dirty="0" smtClean="0"/>
              <a:t>Is it implicit that FTs are about stuff the SEC leads/does and/or is funded from Trust Fund?</a:t>
            </a:r>
          </a:p>
          <a:p>
            <a:r>
              <a:rPr lang="en-AU" dirty="0" smtClean="0"/>
              <a:t>To what extent should GEOSEC budget/resourcing be a ‘constraint’ in structuring the FTs?</a:t>
            </a:r>
          </a:p>
          <a:p>
            <a:r>
              <a:rPr lang="en-AU" dirty="0" smtClean="0"/>
              <a:t>Should something only be an FT if there is a ‘problem’ and we want the SEC to initiative a ‘fix’?</a:t>
            </a:r>
          </a:p>
          <a:p>
            <a:r>
              <a:rPr lang="en-AU" dirty="0" smtClean="0"/>
              <a:t>Should we only include FTs that are resourced, or should </a:t>
            </a:r>
            <a:r>
              <a:rPr lang="en-AU" dirty="0" err="1" smtClean="0"/>
              <a:t>unresourced</a:t>
            </a:r>
            <a:r>
              <a:rPr lang="en-AU" dirty="0" smtClean="0"/>
              <a:t> but ‘important’ things be included?</a:t>
            </a:r>
          </a:p>
          <a:p>
            <a:pPr marL="0" indent="0">
              <a:buNone/>
            </a:pPr>
            <a:endParaRPr lang="en-AU" b="1" dirty="0" smtClean="0"/>
          </a:p>
          <a:p>
            <a:pPr marL="0" indent="0">
              <a:buNone/>
            </a:pPr>
            <a:r>
              <a:rPr lang="en-AU" b="1" dirty="0" smtClean="0"/>
              <a:t>Results …</a:t>
            </a:r>
          </a:p>
          <a:p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 smtClean="0"/>
              <a:t>Foundational Tasks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338504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11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 smtClean="0"/>
              <a:t>Joke Of The Day</a:t>
            </a:r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1066800" y="2362200"/>
            <a:ext cx="6324600" cy="646329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36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When is a unique identifier …</a:t>
            </a:r>
            <a:endParaRPr kumimoji="0" lang="en-AU" sz="36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52600" y="3733800"/>
            <a:ext cx="6324600" cy="646329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36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… Not a unique identifier?</a:t>
            </a:r>
            <a:endParaRPr kumimoji="0" lang="en-AU" sz="36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8705950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12</a:t>
            </a:fld>
            <a:endParaRPr lang="uk-U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915904280"/>
              </p:ext>
            </p:extLst>
          </p:nvPr>
        </p:nvGraphicFramePr>
        <p:xfrm>
          <a:off x="152400" y="427385"/>
          <a:ext cx="8915400" cy="55162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75950"/>
                <a:gridCol w="3488119"/>
                <a:gridCol w="2051331"/>
              </a:tblGrid>
              <a:tr h="349855">
                <a:tc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solidFill>
                            <a:schemeClr val="bg1"/>
                          </a:solidFill>
                        </a:rPr>
                        <a:t>2016 Work Programme</a:t>
                      </a:r>
                      <a:endParaRPr lang="en-A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solidFill>
                            <a:schemeClr val="bg1"/>
                          </a:solidFill>
                        </a:rPr>
                        <a:t>GEOSEC</a:t>
                      </a:r>
                      <a:r>
                        <a:rPr lang="en-AU" sz="1400" b="1" baseline="0" dirty="0" smtClean="0">
                          <a:solidFill>
                            <a:schemeClr val="bg1"/>
                          </a:solidFill>
                        </a:rPr>
                        <a:t> Proposal</a:t>
                      </a:r>
                      <a:endParaRPr lang="en-A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solidFill>
                            <a:schemeClr val="bg1"/>
                          </a:solidFill>
                        </a:rPr>
                        <a:t>PB Disposition</a:t>
                      </a:r>
                      <a:endParaRPr lang="en-A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662883">
                <a:tc>
                  <a:txBody>
                    <a:bodyPr/>
                    <a:lstStyle/>
                    <a:p>
                      <a:pPr algn="l"/>
                      <a:r>
                        <a:rPr lang="en-AU" sz="1400" dirty="0" smtClean="0"/>
                        <a:t>Partly: GD-03: Global Observing and Information Systems</a:t>
                      </a:r>
                    </a:p>
                    <a:p>
                      <a:pPr algn="l"/>
                      <a:r>
                        <a:rPr lang="en-AU" sz="1400" dirty="0" smtClean="0"/>
                        <a:t>GD-10:</a:t>
                      </a:r>
                      <a:r>
                        <a:rPr lang="en-AU" sz="1400" baseline="0" dirty="0" smtClean="0"/>
                        <a:t> Radio-frequency protection</a:t>
                      </a:r>
                      <a:endParaRPr lang="en-AU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400" dirty="0" smtClean="0"/>
                        <a:t>GD-01</a:t>
                      </a:r>
                      <a:r>
                        <a:rPr lang="en-AU" sz="1400" baseline="0" dirty="0" smtClean="0"/>
                        <a:t> </a:t>
                      </a:r>
                      <a:r>
                        <a:rPr lang="en-AU" sz="1400" dirty="0" smtClean="0"/>
                        <a:t>GEOSS concept  refinement and implementation: Global Observing and User Information Systems (includes RF protection)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400" b="1" dirty="0" smtClean="0">
                          <a:solidFill>
                            <a:srgbClr val="FF0000"/>
                          </a:solidFill>
                        </a:rPr>
                        <a:t>Remove</a:t>
                      </a:r>
                    </a:p>
                    <a:p>
                      <a:pPr algn="l"/>
                      <a:r>
                        <a:rPr lang="en-AU" sz="140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en-AU" sz="1400" baseline="0" dirty="0" smtClean="0">
                          <a:solidFill>
                            <a:schemeClr val="tx1"/>
                          </a:solidFill>
                        </a:rPr>
                        <a:t> Where does RF go?</a:t>
                      </a:r>
                      <a:endParaRPr lang="en-A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8060">
                <a:tc>
                  <a:txBody>
                    <a:bodyPr/>
                    <a:lstStyle/>
                    <a:p>
                      <a:pPr algn="l"/>
                      <a:r>
                        <a:rPr lang="en-AU" sz="1400" dirty="0" smtClean="0"/>
                        <a:t>GD-01: Advancing GEOSS Data Sharing Principles</a:t>
                      </a:r>
                      <a:endParaRPr lang="en-AU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400" dirty="0" smtClean="0"/>
                        <a:t>GD-02: Advancing GEOSS Data Sharing Principles</a:t>
                      </a:r>
                      <a:endParaRPr lang="en-AU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Retain as FT</a:t>
                      </a:r>
                      <a:endParaRPr lang="en-AU" sz="14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62883">
                <a:tc>
                  <a:txBody>
                    <a:bodyPr/>
                    <a:lstStyle/>
                    <a:p>
                      <a:pPr algn="l"/>
                      <a:r>
                        <a:rPr lang="en-AU" sz="1400" dirty="0" smtClean="0"/>
                        <a:t>GD-02: GCI Operations</a:t>
                      </a:r>
                      <a:endParaRPr lang="en-AU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400" dirty="0" smtClean="0"/>
                        <a:t>GD-03: GCI Operations</a:t>
                      </a:r>
                      <a:endParaRPr lang="en-AU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Retain as</a:t>
                      </a:r>
                      <a:r>
                        <a:rPr lang="en-AU" sz="1400" b="1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FT</a:t>
                      </a:r>
                      <a:r>
                        <a:rPr lang="en-A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AU" sz="1400" dirty="0" smtClean="0"/>
                        <a:t>(expand to include ‘continuous improvement’ of existing GCI)</a:t>
                      </a:r>
                      <a:endParaRPr lang="en-AU" sz="1400" dirty="0"/>
                    </a:p>
                  </a:txBody>
                  <a:tcPr/>
                </a:tc>
              </a:tr>
              <a:tr h="1215286">
                <a:tc>
                  <a:txBody>
                    <a:bodyPr/>
                    <a:lstStyle/>
                    <a:p>
                      <a:pPr algn="l"/>
                      <a:r>
                        <a:rPr lang="en-AU" sz="1400" dirty="0" smtClean="0"/>
                        <a:t>GD-04: </a:t>
                      </a:r>
                      <a:r>
                        <a:rPr lang="en-AU" sz="1400" dirty="0" err="1" smtClean="0"/>
                        <a:t>GEONETCase</a:t>
                      </a:r>
                      <a:r>
                        <a:rPr lang="en-AU" sz="1400" dirty="0" smtClean="0"/>
                        <a:t> Development and Operations</a:t>
                      </a:r>
                    </a:p>
                    <a:p>
                      <a:pPr algn="l"/>
                      <a:r>
                        <a:rPr lang="en-AU" sz="1400" dirty="0" smtClean="0"/>
                        <a:t>GD-11: Communication Networks</a:t>
                      </a:r>
                    </a:p>
                    <a:p>
                      <a:pPr algn="l"/>
                      <a:r>
                        <a:rPr lang="en-AU" sz="1400" dirty="0" smtClean="0"/>
                        <a:t>GD-07: GCI Development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400" dirty="0" smtClean="0"/>
                        <a:t>GD-07: </a:t>
                      </a:r>
                      <a:r>
                        <a:rPr lang="en-AU" sz="1400" dirty="0" err="1" smtClean="0"/>
                        <a:t>GEONETCast</a:t>
                      </a:r>
                      <a:r>
                        <a:rPr lang="en-AU" sz="1400" dirty="0" smtClean="0"/>
                        <a:t> Development and Operations</a:t>
                      </a:r>
                    </a:p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 smtClean="0"/>
                        <a:t>GD-08: Communication Networks</a:t>
                      </a:r>
                    </a:p>
                    <a:p>
                      <a:pPr algn="l"/>
                      <a:r>
                        <a:rPr lang="en-AU" sz="1400" dirty="0" smtClean="0"/>
                        <a:t>GD-04:</a:t>
                      </a:r>
                      <a:r>
                        <a:rPr lang="en-AU" sz="1400" baseline="0" dirty="0" smtClean="0"/>
                        <a:t> GCI Development</a:t>
                      </a:r>
                      <a:endParaRPr lang="en-AU" sz="1400" dirty="0" smtClean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400" b="1" dirty="0" smtClean="0">
                          <a:solidFill>
                            <a:srgbClr val="FF0000"/>
                          </a:solidFill>
                        </a:rPr>
                        <a:t>Remove</a:t>
                      </a:r>
                    </a:p>
                    <a:p>
                      <a:pPr algn="l"/>
                      <a:r>
                        <a:rPr lang="en-AU" sz="1400" dirty="0" smtClean="0"/>
                        <a:t>To be taken forward as a consolidated Initiative to drive</a:t>
                      </a:r>
                      <a:r>
                        <a:rPr lang="en-AU" sz="1400" baseline="0" dirty="0" smtClean="0"/>
                        <a:t> future evolutions of GCI</a:t>
                      </a:r>
                    </a:p>
                    <a:p>
                      <a:pPr algn="l"/>
                      <a:r>
                        <a:rPr lang="en-AU" sz="1400" baseline="0" dirty="0" smtClean="0"/>
                        <a:t>Development to be lead by EC</a:t>
                      </a:r>
                      <a:endParaRPr lang="en-AU" sz="1400" dirty="0"/>
                    </a:p>
                  </a:txBody>
                  <a:tcPr/>
                </a:tc>
              </a:tr>
              <a:tr h="939085">
                <a:tc>
                  <a:txBody>
                    <a:bodyPr/>
                    <a:lstStyle/>
                    <a:p>
                      <a:pPr algn="l"/>
                      <a:r>
                        <a:rPr lang="en-AU" sz="1400" dirty="0" smtClean="0"/>
                        <a:t>GD-08: SBAs Process/User Requirements</a:t>
                      </a:r>
                    </a:p>
                    <a:p>
                      <a:pPr algn="l"/>
                      <a:r>
                        <a:rPr lang="en-AU" sz="1400" dirty="0" smtClean="0"/>
                        <a:t>GD-09: Knowledge</a:t>
                      </a:r>
                      <a:r>
                        <a:rPr lang="en-AU" sz="1400" baseline="0" dirty="0" smtClean="0"/>
                        <a:t> Base Development</a:t>
                      </a:r>
                      <a:endParaRPr lang="en-AU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400" dirty="0" smtClean="0"/>
                        <a:t>GD-09: SBA process: Systematic determination of user needs / observational gaps and Knowledge Base development</a:t>
                      </a:r>
                      <a:endParaRPr lang="en-AU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Retain</a:t>
                      </a:r>
                      <a:r>
                        <a:rPr lang="en-AU" sz="1400" dirty="0" smtClean="0"/>
                        <a:t> observational</a:t>
                      </a:r>
                      <a:r>
                        <a:rPr lang="en-AU" sz="1400" baseline="0" dirty="0" smtClean="0"/>
                        <a:t> needs process as FT</a:t>
                      </a:r>
                    </a:p>
                    <a:p>
                      <a:pPr algn="l"/>
                      <a:r>
                        <a:rPr lang="en-AU" sz="1400" b="1" baseline="0" dirty="0" smtClean="0">
                          <a:solidFill>
                            <a:srgbClr val="FF0000"/>
                          </a:solidFill>
                        </a:rPr>
                        <a:t>Remove</a:t>
                      </a:r>
                      <a:r>
                        <a:rPr lang="en-AU" sz="1400" baseline="0" dirty="0" smtClean="0"/>
                        <a:t> knowledge base element.</a:t>
                      </a:r>
                      <a:endParaRPr lang="en-A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2321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13</a:t>
            </a:fld>
            <a:endParaRPr lang="uk-UA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6639791"/>
              </p:ext>
            </p:extLst>
          </p:nvPr>
        </p:nvGraphicFramePr>
        <p:xfrm>
          <a:off x="99350" y="457200"/>
          <a:ext cx="8915400" cy="58069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88635"/>
                <a:gridCol w="3375434"/>
                <a:gridCol w="2051331"/>
              </a:tblGrid>
              <a:tr h="349855">
                <a:tc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solidFill>
                            <a:schemeClr val="bg1"/>
                          </a:solidFill>
                        </a:rPr>
                        <a:t>2016 Work Programme</a:t>
                      </a:r>
                      <a:endParaRPr lang="en-A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solidFill>
                            <a:schemeClr val="bg1"/>
                          </a:solidFill>
                        </a:rPr>
                        <a:t>GEOSEC</a:t>
                      </a:r>
                      <a:r>
                        <a:rPr lang="en-AU" sz="1400" b="1" baseline="0" dirty="0" smtClean="0">
                          <a:solidFill>
                            <a:schemeClr val="bg1"/>
                          </a:solidFill>
                        </a:rPr>
                        <a:t> Proposal</a:t>
                      </a:r>
                      <a:endParaRPr lang="en-A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solidFill>
                            <a:schemeClr val="bg1"/>
                          </a:solidFill>
                        </a:rPr>
                        <a:t>PB Disposition</a:t>
                      </a:r>
                      <a:endParaRPr lang="en-A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478749">
                <a:tc>
                  <a:txBody>
                    <a:bodyPr/>
                    <a:lstStyle/>
                    <a:p>
                      <a:pPr algn="l"/>
                      <a:r>
                        <a:rPr lang="en-AU" sz="1400" dirty="0" smtClean="0"/>
                        <a:t>CD-01:</a:t>
                      </a:r>
                      <a:r>
                        <a:rPr lang="en-AU" sz="1400" baseline="0" dirty="0" smtClean="0"/>
                        <a:t> Capability Building Coordination</a:t>
                      </a:r>
                      <a:endParaRPr lang="en-AU" sz="14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 smtClean="0"/>
                        <a:t>CD-01:</a:t>
                      </a:r>
                      <a:r>
                        <a:rPr lang="en-AU" sz="1400" baseline="0" dirty="0" smtClean="0"/>
                        <a:t> </a:t>
                      </a:r>
                      <a:r>
                        <a:rPr lang="en-AU" sz="1400" b="1" baseline="0" dirty="0" smtClean="0"/>
                        <a:t>Capability Building </a:t>
                      </a:r>
                      <a:r>
                        <a:rPr lang="en-AU" sz="1400" baseline="0" dirty="0" smtClean="0"/>
                        <a:t>Coordination</a:t>
                      </a:r>
                      <a:endParaRPr lang="en-AU" sz="1400" dirty="0" smtClean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Retain as FT</a:t>
                      </a:r>
                      <a:r>
                        <a:rPr lang="en-AU" sz="1400" b="0" dirty="0" smtClean="0">
                          <a:solidFill>
                            <a:schemeClr val="tx1"/>
                          </a:solidFill>
                        </a:rPr>
                        <a:t> (sharing</a:t>
                      </a:r>
                      <a:r>
                        <a:rPr lang="en-AU" sz="1400" b="0" baseline="0" dirty="0" smtClean="0">
                          <a:solidFill>
                            <a:schemeClr val="tx1"/>
                          </a:solidFill>
                        </a:rPr>
                        <a:t> of best practices)</a:t>
                      </a:r>
                      <a:endParaRPr lang="en-AU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62883">
                <a:tc>
                  <a:txBody>
                    <a:bodyPr/>
                    <a:lstStyle/>
                    <a:p>
                      <a:pPr algn="l"/>
                      <a:r>
                        <a:rPr lang="en-AU" sz="1400" dirty="0" smtClean="0"/>
                        <a:t>CD-02:</a:t>
                      </a:r>
                      <a:r>
                        <a:rPr lang="en-AU" sz="1400" baseline="0" dirty="0" smtClean="0"/>
                        <a:t> Reinforcing engagement at national and regional level</a:t>
                      </a:r>
                      <a:endParaRPr lang="en-AU" sz="14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 smtClean="0"/>
                        <a:t>CD-03:</a:t>
                      </a:r>
                      <a:r>
                        <a:rPr lang="en-AU" sz="1400" baseline="0" dirty="0" smtClean="0"/>
                        <a:t> Reinforcing </a:t>
                      </a:r>
                      <a:r>
                        <a:rPr lang="en-AU" sz="1400" b="1" baseline="0" dirty="0" smtClean="0"/>
                        <a:t>engagement at national and regional level</a:t>
                      </a:r>
                      <a:endParaRPr lang="en-AU" sz="1400" b="1" dirty="0" smtClean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 smtClean="0">
                          <a:solidFill>
                            <a:srgbClr val="FF0000"/>
                          </a:solidFill>
                        </a:rPr>
                        <a:t>Remove</a:t>
                      </a:r>
                      <a:r>
                        <a:rPr lang="en-AU" sz="1400" b="0" baseline="0" dirty="0" smtClean="0">
                          <a:solidFill>
                            <a:schemeClr val="tx1"/>
                          </a:solidFill>
                        </a:rPr>
                        <a:t> (core GEOSEC, caucus, Member business + regional Initiatives)</a:t>
                      </a:r>
                      <a:endParaRPr lang="en-AU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78749">
                <a:tc>
                  <a:txBody>
                    <a:bodyPr/>
                    <a:lstStyle/>
                    <a:p>
                      <a:pPr algn="l"/>
                      <a:r>
                        <a:rPr lang="en-AU" sz="1400" dirty="0" smtClean="0"/>
                        <a:t>Not present</a:t>
                      </a:r>
                      <a:endParaRPr lang="en-AU" sz="14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CD-02: CAs, GIs and GFs Implementation Support</a:t>
                      </a:r>
                      <a:endParaRPr lang="en-GB" sz="14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 smtClean="0">
                          <a:solidFill>
                            <a:srgbClr val="FF0000"/>
                          </a:solidFill>
                        </a:rPr>
                        <a:t>Remove</a:t>
                      </a:r>
                      <a:r>
                        <a:rPr lang="en-AU" sz="1400" b="0" baseline="0" dirty="0" smtClean="0">
                          <a:solidFill>
                            <a:schemeClr val="tx1"/>
                          </a:solidFill>
                        </a:rPr>
                        <a:t> (core GEOSEC business)</a:t>
                      </a:r>
                      <a:endParaRPr lang="en-AU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54951">
                <a:tc>
                  <a:txBody>
                    <a:bodyPr/>
                    <a:lstStyle/>
                    <a:p>
                      <a:pPr algn="l"/>
                      <a:r>
                        <a:rPr lang="en-AU" sz="1400" dirty="0" smtClean="0"/>
                        <a:t>CD-03: Assess the benefits from EOs and of their socio-economic value </a:t>
                      </a:r>
                      <a:endParaRPr lang="en-AU" sz="14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CD-04: </a:t>
                      </a:r>
                      <a:r>
                        <a:rPr lang="en-US" sz="1400" b="1" dirty="0" smtClean="0">
                          <a:effectLst/>
                          <a:latin typeface="+mn-lt"/>
                        </a:rPr>
                        <a:t>Assess the benefits </a:t>
                      </a:r>
                      <a:r>
                        <a:rPr lang="en-US" sz="1400" dirty="0" smtClean="0">
                          <a:effectLst/>
                          <a:latin typeface="+mn-lt"/>
                        </a:rPr>
                        <a:t>from EOs and of their socio-economic value</a:t>
                      </a:r>
                      <a:endParaRPr lang="en-GB" sz="14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 smtClean="0">
                          <a:solidFill>
                            <a:srgbClr val="FF0000"/>
                          </a:solidFill>
                        </a:rPr>
                        <a:t>Remove</a:t>
                      </a:r>
                      <a:r>
                        <a:rPr lang="en-AU" sz="1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AU" sz="1400" b="0" dirty="0" smtClean="0">
                          <a:solidFill>
                            <a:schemeClr val="tx1"/>
                          </a:solidFill>
                        </a:rPr>
                        <a:t>(SO-03 to synthesis</a:t>
                      </a:r>
                      <a:r>
                        <a:rPr lang="en-AU" sz="1400" b="0" baseline="0" dirty="0" smtClean="0">
                          <a:solidFill>
                            <a:schemeClr val="tx1"/>
                          </a:solidFill>
                        </a:rPr>
                        <a:t> existing studies, GI/CA to be setup to develop new methods)</a:t>
                      </a:r>
                      <a:endParaRPr lang="en-AU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54951">
                <a:tc>
                  <a:txBody>
                    <a:bodyPr/>
                    <a:lstStyle/>
                    <a:p>
                      <a:pPr algn="l"/>
                      <a:r>
                        <a:rPr lang="en-AU" sz="1400" dirty="0" smtClean="0"/>
                        <a:t>SO-01: Management</a:t>
                      </a:r>
                      <a:r>
                        <a:rPr lang="en-AU" sz="1400" baseline="0" dirty="0" smtClean="0"/>
                        <a:t> and Support</a:t>
                      </a:r>
                    </a:p>
                    <a:p>
                      <a:pPr algn="l"/>
                      <a:r>
                        <a:rPr lang="en-AU" sz="1400" baseline="0" dirty="0" smtClean="0"/>
                        <a:t>SO-04: Resource Mobilization</a:t>
                      </a:r>
                      <a:endParaRPr lang="en-AU" sz="14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SO-01: </a:t>
                      </a:r>
                      <a:r>
                        <a:rPr lang="en-AU" sz="14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Management and Support (includes resource mobilization)</a:t>
                      </a:r>
                    </a:p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Retain as FT</a:t>
                      </a:r>
                    </a:p>
                  </a:txBody>
                  <a:tcPr/>
                </a:tc>
              </a:tr>
              <a:tr h="754951"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aseline="0" dirty="0" smtClean="0"/>
                        <a:t>SO-02: Communication Engagement</a:t>
                      </a:r>
                      <a:endParaRPr lang="en-AU" sz="1400" dirty="0" smtClean="0"/>
                    </a:p>
                    <a:p>
                      <a:pPr algn="l"/>
                      <a:endParaRPr lang="en-AU" sz="14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aseline="0" dirty="0" smtClean="0"/>
                        <a:t>SO-02: Communication Engagement</a:t>
                      </a:r>
                      <a:endParaRPr lang="en-AU" sz="1400" dirty="0" smtClean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Retain as FT</a:t>
                      </a:r>
                    </a:p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b="1" dirty="0" smtClean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54951">
                <a:tc>
                  <a:txBody>
                    <a:bodyPr/>
                    <a:lstStyle/>
                    <a:p>
                      <a:pPr algn="l"/>
                      <a:r>
                        <a:rPr lang="en-AU" sz="1400" dirty="0" smtClean="0"/>
                        <a:t>SO-03:</a:t>
                      </a:r>
                      <a:r>
                        <a:rPr lang="en-AU" sz="1400" baseline="0" dirty="0" smtClean="0"/>
                        <a:t> Monitoring and Evaluation</a:t>
                      </a:r>
                      <a:endParaRPr lang="en-AU" sz="14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400" dirty="0" smtClean="0"/>
                        <a:t>SO-03:</a:t>
                      </a:r>
                      <a:r>
                        <a:rPr lang="en-AU" sz="1400" baseline="0" dirty="0" smtClean="0"/>
                        <a:t> Monitoring and Evaluation</a:t>
                      </a:r>
                      <a:endParaRPr lang="en-AU" sz="14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Retain as FT</a:t>
                      </a:r>
                    </a:p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b="1" dirty="0" smtClean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90670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14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4478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AU" sz="2400" dirty="0" smtClean="0"/>
              <a:t>Long-term coordination of the underpinning observing systems make GI/GF/CA possible:</a:t>
            </a:r>
          </a:p>
          <a:p>
            <a:r>
              <a:rPr lang="en-AU" sz="2400" dirty="0" smtClean="0"/>
              <a:t>Contributions that should be acknowledged.</a:t>
            </a:r>
          </a:p>
          <a:p>
            <a:r>
              <a:rPr lang="en-AU" sz="2400" b="1" u="sng" dirty="0" smtClean="0"/>
              <a:t>Do not readily fit for the other mechanisms</a:t>
            </a:r>
            <a:r>
              <a:rPr lang="en-AU" sz="2400" dirty="0" smtClean="0"/>
              <a:t>.</a:t>
            </a:r>
          </a:p>
          <a:p>
            <a:pPr lvl="1"/>
            <a:endParaRPr lang="en-AU" sz="2400" dirty="0" smtClean="0"/>
          </a:p>
          <a:p>
            <a:pPr marL="0" indent="0">
              <a:buNone/>
            </a:pPr>
            <a:r>
              <a:rPr lang="en-AU" sz="2400" dirty="0" smtClean="0"/>
              <a:t>Acknowledged that there are two separate cases:</a:t>
            </a:r>
          </a:p>
          <a:p>
            <a:r>
              <a:rPr lang="en-AU" sz="2400" dirty="0" smtClean="0"/>
              <a:t>Three areas where things are going well, delivered by work of POs: GOOS (oceans), WMO (atmosphere), CEOS and CGMS (space observations). This should be </a:t>
            </a:r>
            <a:r>
              <a:rPr lang="en-AU" sz="2400" b="1" dirty="0" smtClean="0"/>
              <a:t>recognised</a:t>
            </a:r>
            <a:r>
              <a:rPr lang="en-AU" sz="2400" dirty="0" smtClean="0"/>
              <a:t>.</a:t>
            </a:r>
          </a:p>
          <a:p>
            <a:r>
              <a:rPr lang="en-AU" sz="2400" dirty="0" smtClean="0"/>
              <a:t>1 area where things need attention: terrestrial in-situ.  This needs </a:t>
            </a:r>
            <a:r>
              <a:rPr lang="en-AU" sz="2400" b="1" dirty="0" smtClean="0"/>
              <a:t>intervention and attention</a:t>
            </a:r>
            <a:r>
              <a:rPr lang="en-AU" sz="2400" dirty="0" smtClean="0"/>
              <a:t>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 smtClean="0"/>
              <a:t>GD-05 and GD-06	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234283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15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AU" sz="2400" b="1" dirty="0" smtClean="0"/>
              <a:t>GD-05:</a:t>
            </a:r>
          </a:p>
          <a:p>
            <a:pPr>
              <a:buFont typeface="Arial" charset="0"/>
              <a:buChar char="•"/>
            </a:pPr>
            <a:r>
              <a:rPr lang="en-AU" sz="2400" dirty="0" smtClean="0"/>
              <a:t>Retained as the space task.</a:t>
            </a:r>
          </a:p>
          <a:p>
            <a:pPr marL="0" indent="0">
              <a:buNone/>
            </a:pPr>
            <a:endParaRPr lang="en-AU" sz="2400" dirty="0" smtClean="0"/>
          </a:p>
          <a:p>
            <a:pPr marL="0" indent="0">
              <a:buNone/>
            </a:pPr>
            <a:r>
              <a:rPr lang="en-AU" sz="2400" b="1" dirty="0" smtClean="0"/>
              <a:t>GD-06:</a:t>
            </a:r>
          </a:p>
          <a:p>
            <a:pPr>
              <a:buFont typeface="Arial" charset="0"/>
              <a:buChar char="•"/>
            </a:pPr>
            <a:r>
              <a:rPr lang="en-AU" sz="2400" dirty="0" smtClean="0"/>
              <a:t>Proposal by GOOS to structure thematically into three sub-tasks:</a:t>
            </a:r>
          </a:p>
          <a:p>
            <a:pPr lvl="1">
              <a:buFont typeface="Arial" charset="0"/>
              <a:buChar char="•"/>
            </a:pPr>
            <a:r>
              <a:rPr lang="en-AU" sz="2400" dirty="0" smtClean="0"/>
              <a:t>Atmosphere: Lead by WMO.</a:t>
            </a:r>
          </a:p>
          <a:p>
            <a:pPr lvl="1">
              <a:buFont typeface="Arial" charset="0"/>
              <a:buChar char="•"/>
            </a:pPr>
            <a:r>
              <a:rPr lang="en-AU" sz="2400" dirty="0" smtClean="0"/>
              <a:t>Oceans: Lead by GOOS.</a:t>
            </a:r>
          </a:p>
          <a:p>
            <a:pPr lvl="1">
              <a:buFont typeface="Arial" charset="0"/>
              <a:buChar char="•"/>
            </a:pPr>
            <a:r>
              <a:rPr lang="en-AU" sz="2400" u="sng" dirty="0" smtClean="0">
                <a:solidFill>
                  <a:srgbClr val="FF0000"/>
                </a:solidFill>
              </a:rPr>
              <a:t>Land: To be taken forward by Secretariat, and prioritised for Trust Fund investment, with involvement from existing players.</a:t>
            </a:r>
          </a:p>
          <a:p>
            <a:pPr>
              <a:buFont typeface="Arial" charset="0"/>
              <a:buChar char="•"/>
            </a:pPr>
            <a:r>
              <a:rPr lang="en-AU" sz="2400" dirty="0" smtClean="0"/>
              <a:t>Include a fourth sub-task task to focus on progressing in-situ/satellite data integration.</a:t>
            </a:r>
          </a:p>
          <a:p>
            <a:pPr>
              <a:buFont typeface="Arial" charset="0"/>
              <a:buChar char="•"/>
            </a:pPr>
            <a:endParaRPr lang="en-AU" sz="2400" dirty="0" smtClean="0"/>
          </a:p>
          <a:p>
            <a:pPr>
              <a:buFont typeface="Arial" charset="0"/>
              <a:buChar char="•"/>
            </a:pPr>
            <a:endParaRPr lang="en-AU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 smtClean="0"/>
              <a:t>GD-05 and GD-06 Outcome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716798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16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381000" y="1371600"/>
            <a:ext cx="8305800" cy="4724400"/>
          </a:xfrm>
        </p:spPr>
        <p:txBody>
          <a:bodyPr/>
          <a:lstStyle/>
          <a:p>
            <a:r>
              <a:rPr lang="en-AU" sz="2400" b="1" dirty="0" smtClean="0"/>
              <a:t>Limited progress </a:t>
            </a:r>
            <a:r>
              <a:rPr lang="en-AU" sz="2400" dirty="0" smtClean="0"/>
              <a:t>to date.</a:t>
            </a:r>
          </a:p>
          <a:p>
            <a:r>
              <a:rPr lang="en-AU" sz="2400" b="1" dirty="0" smtClean="0"/>
              <a:t>Monitoring</a:t>
            </a:r>
            <a:r>
              <a:rPr lang="en-AU" sz="2400" dirty="0" smtClean="0"/>
              <a:t>.  It is felt that should be:</a:t>
            </a:r>
          </a:p>
          <a:p>
            <a:pPr lvl="1"/>
            <a:r>
              <a:rPr lang="en-AU" sz="2400" dirty="0" smtClean="0"/>
              <a:t>As </a:t>
            </a:r>
            <a:r>
              <a:rPr lang="en-AU" sz="2400" dirty="0"/>
              <a:t>light as possible for contributors</a:t>
            </a:r>
          </a:p>
          <a:p>
            <a:pPr lvl="1"/>
            <a:r>
              <a:rPr lang="en-AU" sz="2400" dirty="0" smtClean="0"/>
              <a:t>Tailored </a:t>
            </a:r>
            <a:r>
              <a:rPr lang="en-AU" sz="2400" dirty="0"/>
              <a:t>to the size and nature of activities (community activities vs initiatives vs flagships vs foundational tasks)</a:t>
            </a:r>
          </a:p>
          <a:p>
            <a:pPr lvl="1"/>
            <a:r>
              <a:rPr lang="en-AU" sz="2400" dirty="0" smtClean="0"/>
              <a:t>Provide useful </a:t>
            </a:r>
            <a:r>
              <a:rPr lang="en-AU" sz="2400" dirty="0"/>
              <a:t>guidance, </a:t>
            </a:r>
            <a:r>
              <a:rPr lang="en-AU" sz="2400" dirty="0" smtClean="0"/>
              <a:t>and be easy </a:t>
            </a:r>
            <a:r>
              <a:rPr lang="en-AU" sz="2400" dirty="0"/>
              <a:t>to implement by </a:t>
            </a:r>
            <a:r>
              <a:rPr lang="en-AU" sz="2400" dirty="0" smtClean="0"/>
              <a:t>GEOSEC.</a:t>
            </a:r>
          </a:p>
          <a:p>
            <a:r>
              <a:rPr lang="en-AU" sz="2400" b="1" dirty="0" smtClean="0"/>
              <a:t>Evaluation</a:t>
            </a:r>
          </a:p>
          <a:p>
            <a:pPr lvl="1"/>
            <a:r>
              <a:rPr lang="en-AU" sz="2400" dirty="0" smtClean="0"/>
              <a:t>Some questions whether the ‘targets’ and ‘indicators’ need to be refreshed.</a:t>
            </a:r>
          </a:p>
          <a:p>
            <a:r>
              <a:rPr lang="en-AU" sz="2400" dirty="0" smtClean="0"/>
              <a:t>Acknowledgement that some </a:t>
            </a:r>
            <a:r>
              <a:rPr lang="en-AU" sz="2400" b="1" dirty="0" smtClean="0"/>
              <a:t>‘expert advice’</a:t>
            </a:r>
            <a:r>
              <a:rPr lang="en-AU" sz="2400" dirty="0" smtClean="0"/>
              <a:t> is required.</a:t>
            </a:r>
            <a:endParaRPr lang="en-AU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 smtClean="0"/>
              <a:t>Monitoring and Evaluation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719293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17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3716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AU" b="1" dirty="0" smtClean="0"/>
              <a:t>PB</a:t>
            </a:r>
            <a:r>
              <a:rPr lang="en-AU" b="1" dirty="0"/>
              <a:t> </a:t>
            </a:r>
            <a:r>
              <a:rPr lang="en-AU" dirty="0"/>
              <a:t>a</a:t>
            </a:r>
            <a:r>
              <a:rPr lang="en-AU" dirty="0" smtClean="0"/>
              <a:t>pproached ExCom to suggest revisions.</a:t>
            </a:r>
          </a:p>
          <a:p>
            <a:pPr marL="0" indent="0">
              <a:buNone/>
            </a:pPr>
            <a:r>
              <a:rPr lang="en-AU" b="1" dirty="0" smtClean="0"/>
              <a:t>Key issues:</a:t>
            </a:r>
          </a:p>
          <a:p>
            <a:r>
              <a:rPr lang="en-AU" dirty="0" smtClean="0"/>
              <a:t>Number and role of alternates.</a:t>
            </a:r>
          </a:p>
          <a:p>
            <a:pPr lvl="1"/>
            <a:r>
              <a:rPr lang="en-AU" b="1" dirty="0" smtClean="0">
                <a:solidFill>
                  <a:srgbClr val="00B050"/>
                </a:solidFill>
              </a:rPr>
              <a:t>Resolved</a:t>
            </a:r>
            <a:r>
              <a:rPr lang="en-AU" dirty="0" smtClean="0"/>
              <a:t>: up to 2 alternates, may participate.</a:t>
            </a:r>
          </a:p>
          <a:p>
            <a:r>
              <a:rPr lang="en-AU" dirty="0" smtClean="0"/>
              <a:t>Voting</a:t>
            </a:r>
          </a:p>
          <a:p>
            <a:pPr lvl="1"/>
            <a:r>
              <a:rPr lang="en-AU" b="1" dirty="0" smtClean="0">
                <a:solidFill>
                  <a:srgbClr val="00B050"/>
                </a:solidFill>
              </a:rPr>
              <a:t>Resolved</a:t>
            </a:r>
            <a:r>
              <a:rPr lang="en-AU" dirty="0" smtClean="0"/>
              <a:t>: no voting, ‘strong objection’ escalated to ExCom.</a:t>
            </a:r>
          </a:p>
          <a:p>
            <a:r>
              <a:rPr lang="en-AU" dirty="0" smtClean="0"/>
              <a:t>Ad-hominem issue:</a:t>
            </a:r>
          </a:p>
          <a:p>
            <a:pPr lvl="1"/>
            <a:r>
              <a:rPr lang="en-AU" dirty="0" smtClean="0">
                <a:solidFill>
                  <a:schemeClr val="accent6">
                    <a:lumMod val="75000"/>
                  </a:schemeClr>
                </a:solidFill>
              </a:rPr>
              <a:t>Kind of resolved</a:t>
            </a:r>
            <a:r>
              <a:rPr lang="en-AU" dirty="0" smtClean="0"/>
              <a:t>: PB members are ‘representatives’ of their org; names requested, ExCom still wants to see a CV.</a:t>
            </a:r>
          </a:p>
          <a:p>
            <a:r>
              <a:rPr lang="en-AU" dirty="0" smtClean="0"/>
              <a:t>Term length and continuity:</a:t>
            </a:r>
          </a:p>
          <a:p>
            <a:pPr lvl="1"/>
            <a:r>
              <a:rPr lang="en-AU" b="1" dirty="0" smtClean="0">
                <a:solidFill>
                  <a:srgbClr val="00B050"/>
                </a:solidFill>
              </a:rPr>
              <a:t>Resolved</a:t>
            </a:r>
            <a:r>
              <a:rPr lang="en-AU" dirty="0" smtClean="0"/>
              <a:t>: Terms will be staggered, so that 1/3 of seats are made vacant each tear.  Lottery to be used to start process.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 smtClean="0"/>
              <a:t>Terms of Reference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812199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18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b="1" dirty="0" smtClean="0"/>
              <a:t>Meeting format</a:t>
            </a:r>
          </a:p>
          <a:p>
            <a:r>
              <a:rPr lang="en-AU" dirty="0" smtClean="0"/>
              <a:t>Some sense that longer more in-depth meetings may be required?</a:t>
            </a:r>
          </a:p>
          <a:p>
            <a:r>
              <a:rPr lang="en-AU" dirty="0" smtClean="0"/>
              <a:t>Still a bit unclear about why meetings are scheduled when they are, and how this lines up with other processes.</a:t>
            </a:r>
          </a:p>
          <a:p>
            <a:r>
              <a:rPr lang="en-AU" dirty="0" smtClean="0"/>
              <a:t>Preparation has not been ideal.</a:t>
            </a:r>
          </a:p>
          <a:p>
            <a:endParaRPr lang="en-AU" dirty="0" smtClean="0"/>
          </a:p>
          <a:p>
            <a:pPr marL="0" indent="0">
              <a:buNone/>
            </a:pPr>
            <a:r>
              <a:rPr lang="en-AU" b="1" dirty="0" smtClean="0"/>
              <a:t>Procedures (e.g. for review process, reporting, M&amp;E </a:t>
            </a:r>
            <a:r>
              <a:rPr lang="en-AU" b="1" dirty="0" err="1" smtClean="0"/>
              <a:t>etc</a:t>
            </a:r>
            <a:r>
              <a:rPr lang="en-AU" b="1" dirty="0" smtClean="0"/>
              <a:t>)</a:t>
            </a:r>
          </a:p>
          <a:p>
            <a:r>
              <a:rPr lang="en-AU" dirty="0" smtClean="0"/>
              <a:t>Still largely unclear and ad-hoc.</a:t>
            </a:r>
          </a:p>
          <a:p>
            <a:pPr lvl="1"/>
            <a:endParaRPr lang="en-AU" dirty="0"/>
          </a:p>
          <a:p>
            <a:pPr marL="0" indent="0">
              <a:buNone/>
            </a:pPr>
            <a:r>
              <a:rPr lang="en-AU" b="1" dirty="0" smtClean="0"/>
              <a:t>Role of GEOSEC and Co-Chairs</a:t>
            </a:r>
          </a:p>
          <a:p>
            <a:r>
              <a:rPr lang="en-AU" dirty="0" smtClean="0"/>
              <a:t>Still evolving, e.g. in terms of Co-Chairs tasking GEOSEC to prepare discussion papers, reports etc.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 smtClean="0"/>
              <a:t>Operating Model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37476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19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sz="4800" dirty="0" smtClean="0"/>
              <a:t>CEOS and the PB</a:t>
            </a:r>
            <a:endParaRPr lang="en-AU" sz="4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70305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4478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AU" sz="2200" b="1" dirty="0" smtClean="0"/>
              <a:t>New structure </a:t>
            </a:r>
            <a:r>
              <a:rPr lang="en-AU" sz="2200" dirty="0" smtClean="0"/>
              <a:t>for the second decade of GEO.</a:t>
            </a:r>
          </a:p>
          <a:p>
            <a:pPr lvl="1"/>
            <a:r>
              <a:rPr lang="en-AU" sz="2200" dirty="0" smtClean="0"/>
              <a:t>Other ‘boards’ discontinued.</a:t>
            </a:r>
          </a:p>
          <a:p>
            <a:pPr marL="0" indent="0">
              <a:buNone/>
            </a:pPr>
            <a:r>
              <a:rPr lang="en-AU" sz="2200" b="1" dirty="0" smtClean="0"/>
              <a:t>Key role</a:t>
            </a:r>
            <a:r>
              <a:rPr lang="en-AU" sz="2200" dirty="0" smtClean="0"/>
              <a:t>: stewardship of the GEO Work Programme, both:</a:t>
            </a:r>
          </a:p>
          <a:p>
            <a:pPr lvl="1"/>
            <a:r>
              <a:rPr lang="en-AU" sz="2200" dirty="0" smtClean="0"/>
              <a:t>Quality assurance and monitoring.</a:t>
            </a:r>
          </a:p>
          <a:p>
            <a:pPr lvl="1"/>
            <a:r>
              <a:rPr lang="en-AU" sz="2200" dirty="0" smtClean="0"/>
              <a:t>Proactive development.</a:t>
            </a:r>
          </a:p>
          <a:p>
            <a:pPr marL="0" indent="0">
              <a:buNone/>
            </a:pPr>
            <a:r>
              <a:rPr lang="en-AU" sz="2200" b="1" dirty="0" smtClean="0"/>
              <a:t>Membership</a:t>
            </a:r>
            <a:r>
              <a:rPr lang="en-AU" sz="2200" dirty="0" smtClean="0"/>
              <a:t>: Theoretically </a:t>
            </a:r>
            <a:r>
              <a:rPr lang="en-AU" sz="2200" dirty="0" err="1" smtClean="0"/>
              <a:t>approx</a:t>
            </a:r>
            <a:r>
              <a:rPr lang="en-AU" sz="2200" dirty="0" smtClean="0"/>
              <a:t> 32 (now 40+).  Balance of representatives from Member nations and Participating Organizations.</a:t>
            </a:r>
          </a:p>
          <a:p>
            <a:pPr marL="0" indent="0">
              <a:buNone/>
            </a:pPr>
            <a:r>
              <a:rPr lang="en-AU" sz="2200" b="1" dirty="0" smtClean="0"/>
              <a:t>Three co-chairs</a:t>
            </a:r>
            <a:r>
              <a:rPr lang="en-AU" sz="2200" dirty="0" smtClean="0"/>
              <a:t>: currently China, United States and European Environment Agency.</a:t>
            </a:r>
            <a:endParaRPr lang="en-AU" sz="2200" dirty="0"/>
          </a:p>
          <a:p>
            <a:pPr marL="0" indent="0">
              <a:buNone/>
            </a:pPr>
            <a:r>
              <a:rPr lang="en-AU" sz="2200" b="1" dirty="0" smtClean="0"/>
              <a:t>Meetings</a:t>
            </a:r>
            <a:r>
              <a:rPr lang="en-AU" sz="2200" dirty="0" smtClean="0"/>
              <a:t>: Three face-to-face meetings to date.</a:t>
            </a:r>
          </a:p>
          <a:p>
            <a:pPr marL="0" indent="0">
              <a:buNone/>
            </a:pPr>
            <a:r>
              <a:rPr lang="en-AU" sz="2200" b="1" dirty="0" smtClean="0"/>
              <a:t>Operating model</a:t>
            </a:r>
            <a:r>
              <a:rPr lang="en-AU" sz="2200" dirty="0" smtClean="0"/>
              <a:t>: Still emerging.  More later …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2</a:t>
            </a:fld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457200"/>
            <a:ext cx="4953000" cy="533400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What is the </a:t>
            </a:r>
            <a:r>
              <a:rPr lang="en-US" dirty="0" err="1" smtClean="0"/>
              <a:t>Programme</a:t>
            </a:r>
            <a:r>
              <a:rPr lang="en-US" dirty="0" smtClean="0"/>
              <a:t> Board?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237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20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9669" y="1295400"/>
            <a:ext cx="8153400" cy="47244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AU" b="1" dirty="0" smtClean="0"/>
              <a:t>The group remains in a ‘forming phase’ in terms of its working practices.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AU" b="1" dirty="0" smtClean="0"/>
              <a:t>First year has very much been about aligning/consolidating ‘bottom up’ proposals into the new GEO structure.</a:t>
            </a:r>
          </a:p>
          <a:p>
            <a:pPr>
              <a:spcAft>
                <a:spcPts val="600"/>
              </a:spcAft>
            </a:pPr>
            <a:r>
              <a:rPr lang="en-AU" dirty="0" smtClean="0"/>
              <a:t>Improving consistency.</a:t>
            </a:r>
          </a:p>
          <a:p>
            <a:pPr>
              <a:spcAft>
                <a:spcPts val="600"/>
              </a:spcAft>
            </a:pPr>
            <a:r>
              <a:rPr lang="en-AU" dirty="0" smtClean="0"/>
              <a:t>Lifting quality/completeness of implementation plans.</a:t>
            </a:r>
          </a:p>
          <a:p>
            <a:pPr>
              <a:spcAft>
                <a:spcPts val="600"/>
              </a:spcAft>
            </a:pPr>
            <a:r>
              <a:rPr lang="en-AU" dirty="0" smtClean="0"/>
              <a:t>Familiarity of PB members with the breadth of activity.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AU" b="1" dirty="0" smtClean="0"/>
              <a:t>Less has been in done on the ‘proactive’ side, e.g. actively brokering new contributions, </a:t>
            </a:r>
            <a:r>
              <a:rPr lang="en-AU" b="1" dirty="0" err="1" smtClean="0"/>
              <a:t>etc</a:t>
            </a:r>
            <a:endParaRPr lang="en-AU" b="1" dirty="0" smtClean="0"/>
          </a:p>
          <a:p>
            <a:pPr>
              <a:spcAft>
                <a:spcPts val="600"/>
              </a:spcAft>
            </a:pPr>
            <a:r>
              <a:rPr lang="en-AU" dirty="0" smtClean="0"/>
              <a:t>Expected to increase over the years.</a:t>
            </a:r>
          </a:p>
          <a:p>
            <a:pPr>
              <a:spcAft>
                <a:spcPts val="600"/>
              </a:spcAft>
            </a:pPr>
            <a:r>
              <a:rPr lang="en-AU" dirty="0" smtClean="0"/>
              <a:t>The ‘challenge driven’ approach offers promise.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AU" b="1" dirty="0" smtClean="0"/>
              <a:t>The organisational side needs considerable work, and clarity on the role of the GEOSEC in supporting the PB.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 smtClean="0"/>
              <a:t>Our experience</a:t>
            </a:r>
            <a:endParaRPr lang="en-AU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2069869" y="1066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500"/>
              </a:spcBef>
              <a:buSzPct val="100000"/>
              <a:buFont typeface="Arial"/>
              <a:buNone/>
              <a:defRPr sz="2400">
                <a:solidFill>
                  <a:schemeClr val="bg1"/>
                </a:solidFill>
                <a:latin typeface="+mj-lt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spcBef>
                <a:spcPts val="0"/>
              </a:spcBef>
              <a:buSzTx/>
              <a:buFontTx/>
              <a:buNone/>
              <a:defRPr/>
            </a:pPr>
            <a:r>
              <a:rPr lang="en-US" smtClean="0"/>
              <a:t>What is the Programme Board?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0460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21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8153400" cy="4953000"/>
          </a:xfrm>
        </p:spPr>
        <p:txBody>
          <a:bodyPr/>
          <a:lstStyle/>
          <a:p>
            <a:pPr marL="0" indent="0">
              <a:buNone/>
            </a:pPr>
            <a:r>
              <a:rPr lang="en-AU" dirty="0" smtClean="0"/>
              <a:t>Playing a strong role in the PB is a </a:t>
            </a:r>
            <a:r>
              <a:rPr lang="en-AU" b="1" dirty="0" smtClean="0"/>
              <a:t>logical fit for CEOS:</a:t>
            </a:r>
          </a:p>
          <a:p>
            <a:r>
              <a:rPr lang="en-AU" dirty="0" smtClean="0"/>
              <a:t>Highlights the role of CEOS as the ‘space arm’ of GEO.</a:t>
            </a:r>
          </a:p>
          <a:p>
            <a:r>
              <a:rPr lang="en-AU" dirty="0" smtClean="0"/>
              <a:t>We </a:t>
            </a:r>
            <a:r>
              <a:rPr lang="en-AU" dirty="0"/>
              <a:t>are involved in a lot of the </a:t>
            </a:r>
            <a:r>
              <a:rPr lang="en-AU" dirty="0" smtClean="0"/>
              <a:t>activities being discussed.</a:t>
            </a:r>
            <a:endParaRPr lang="en-AU" dirty="0"/>
          </a:p>
          <a:p>
            <a:r>
              <a:rPr lang="en-AU" dirty="0" smtClean="0"/>
              <a:t>We have a lot to offer through our broad knowledge.</a:t>
            </a:r>
          </a:p>
          <a:p>
            <a:r>
              <a:rPr lang="en-AU" dirty="0" smtClean="0"/>
              <a:t>Pathway to ExCom Observer seat.</a:t>
            </a:r>
          </a:p>
          <a:p>
            <a:pPr lvl="1"/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However, it is a </a:t>
            </a:r>
            <a:r>
              <a:rPr lang="en-AU" b="1" dirty="0" smtClean="0"/>
              <a:t>fair amount of work</a:t>
            </a:r>
            <a:r>
              <a:rPr lang="en-AU" dirty="0" smtClean="0"/>
              <a:t>:</a:t>
            </a:r>
          </a:p>
          <a:p>
            <a:r>
              <a:rPr lang="en-AU" dirty="0" smtClean="0"/>
              <a:t>Much ‘non productive’ work - on terms of reference, due to procedural issues, </a:t>
            </a:r>
            <a:r>
              <a:rPr lang="en-AU" dirty="0" err="1" smtClean="0"/>
              <a:t>etc</a:t>
            </a:r>
            <a:r>
              <a:rPr lang="en-AU" dirty="0" smtClean="0"/>
              <a:t> this year.  Might improve.</a:t>
            </a:r>
          </a:p>
          <a:p>
            <a:r>
              <a:rPr lang="en-AU" dirty="0" smtClean="0"/>
              <a:t>Work map ramp up as the group becomes more ‘proactive’.</a:t>
            </a:r>
          </a:p>
          <a:p>
            <a:pPr marL="457200" lvl="1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b="1" dirty="0" smtClean="0"/>
              <a:t>A ‘new’ PB will be established </a:t>
            </a:r>
            <a:r>
              <a:rPr lang="en-AU" dirty="0" smtClean="0"/>
              <a:t>at GEO-XIII.  </a:t>
            </a:r>
          </a:p>
          <a:p>
            <a:r>
              <a:rPr lang="en-AU" dirty="0" smtClean="0"/>
              <a:t>ExCom will seek to provide some continuity.</a:t>
            </a:r>
          </a:p>
          <a:p>
            <a:r>
              <a:rPr lang="en-AU" dirty="0" smtClean="0"/>
              <a:t>Expected co-chair roles will be up for re-election?</a:t>
            </a:r>
          </a:p>
          <a:p>
            <a:pPr marL="0" indent="0">
              <a:buNone/>
            </a:pPr>
            <a:endParaRPr lang="en-AU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 smtClean="0"/>
              <a:t>So where to from here …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062894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22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524000"/>
            <a:ext cx="8153400" cy="4724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AU" sz="2400" dirty="0" smtClean="0"/>
              <a:t>CEOS has re-nominated for next three years, using existing names for Principal and Alternates.</a:t>
            </a:r>
          </a:p>
          <a:p>
            <a:pPr marL="940377" lvl="1" indent="-514350"/>
            <a:r>
              <a:rPr lang="en-AU" i="1" dirty="0" smtClean="0"/>
              <a:t>Note: the ‘lottery’ means we may need to re-nominate in 1, 2 or 3 years.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400" dirty="0" smtClean="0"/>
              <a:t>We will ‘update’ the details of our PB representatives consistent with internal protocols, e.g. SIT Chair transitions, CEO transitions, SEC processes.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400" dirty="0" smtClean="0"/>
              <a:t>Principal CEOS PB Rep will be duty of SIT Chair, consistent with SIT Chair </a:t>
            </a:r>
            <a:r>
              <a:rPr lang="en-AU" sz="2400" dirty="0" err="1" smtClean="0"/>
              <a:t>ToR</a:t>
            </a:r>
            <a:r>
              <a:rPr lang="en-AU" sz="2400" dirty="0" smtClean="0"/>
              <a:t>.</a:t>
            </a:r>
          </a:p>
          <a:p>
            <a:pPr marL="940377" lvl="1" indent="-514350"/>
            <a:r>
              <a:rPr lang="en-AU" i="1" dirty="0" smtClean="0"/>
              <a:t>Note: as PB matures, Principal rep may prioritise ExCom as </a:t>
            </a:r>
            <a:r>
              <a:rPr lang="en-AU" i="1" dirty="0" smtClean="0"/>
              <a:t>appropriate, with </a:t>
            </a:r>
            <a:r>
              <a:rPr lang="en-AU" i="1" smtClean="0"/>
              <a:t>Alternates doing PB ‘leg work’.</a:t>
            </a:r>
            <a:endParaRPr lang="en-AU" i="1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 smtClean="0"/>
              <a:t>Future engagement model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8320398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 smtClean="0"/>
              <a:t>Current CEOS Representation</a:t>
            </a:r>
            <a:endParaRPr lang="en-AU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617853"/>
              </p:ext>
            </p:extLst>
          </p:nvPr>
        </p:nvGraphicFramePr>
        <p:xfrm>
          <a:off x="838200" y="1752599"/>
          <a:ext cx="7162800" cy="434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81400"/>
                <a:gridCol w="3581400"/>
              </a:tblGrid>
              <a:tr h="1447800">
                <a:tc>
                  <a:txBody>
                    <a:bodyPr/>
                    <a:lstStyle/>
                    <a:p>
                      <a:pPr algn="ctr"/>
                      <a:r>
                        <a:rPr lang="en-AU" sz="3200" dirty="0" smtClean="0">
                          <a:solidFill>
                            <a:schemeClr val="bg1"/>
                          </a:solidFill>
                        </a:rPr>
                        <a:t>Stephen</a:t>
                      </a:r>
                      <a:r>
                        <a:rPr lang="en-AU" sz="3200" baseline="0" dirty="0" smtClean="0">
                          <a:solidFill>
                            <a:schemeClr val="bg1"/>
                          </a:solidFill>
                        </a:rPr>
                        <a:t> Briggs</a:t>
                      </a:r>
                      <a:endParaRPr lang="en-AU" sz="3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 smtClean="0">
                          <a:solidFill>
                            <a:schemeClr val="bg1"/>
                          </a:solidFill>
                        </a:rPr>
                        <a:t>Primary</a:t>
                      </a:r>
                      <a:r>
                        <a:rPr lang="en-AU" sz="3200" baseline="0" dirty="0" smtClean="0">
                          <a:solidFill>
                            <a:schemeClr val="bg1"/>
                          </a:solidFill>
                        </a:rPr>
                        <a:t> Representative</a:t>
                      </a:r>
                      <a:endParaRPr lang="en-AU" sz="3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1447800">
                <a:tc>
                  <a:txBody>
                    <a:bodyPr/>
                    <a:lstStyle/>
                    <a:p>
                      <a:pPr algn="ctr"/>
                      <a:r>
                        <a:rPr lang="en-AU" sz="3200" dirty="0" smtClean="0"/>
                        <a:t>Jonathon</a:t>
                      </a:r>
                      <a:r>
                        <a:rPr lang="en-AU" sz="3200" baseline="0" dirty="0" smtClean="0"/>
                        <a:t> Ross</a:t>
                      </a:r>
                      <a:endParaRPr lang="en-A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 smtClean="0"/>
                        <a:t>Alternate Representative</a:t>
                      </a:r>
                      <a:endParaRPr lang="en-AU" sz="3200" dirty="0"/>
                    </a:p>
                  </a:txBody>
                  <a:tcPr anchor="ctr"/>
                </a:tc>
              </a:tr>
              <a:tr h="1447800">
                <a:tc>
                  <a:txBody>
                    <a:bodyPr/>
                    <a:lstStyle/>
                    <a:p>
                      <a:pPr algn="ctr"/>
                      <a:r>
                        <a:rPr lang="en-AU" sz="3200" dirty="0" smtClean="0"/>
                        <a:t>Ivan </a:t>
                      </a:r>
                      <a:r>
                        <a:rPr lang="en-AU" sz="3200" dirty="0" err="1" smtClean="0"/>
                        <a:t>Petiteville</a:t>
                      </a:r>
                      <a:endParaRPr lang="en-A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 smtClean="0"/>
                        <a:t>Alternate Representative</a:t>
                      </a:r>
                      <a:endParaRPr lang="en-AU" sz="3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70804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 smtClean="0"/>
              <a:t>Who is there?</a:t>
            </a:r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800838"/>
              </p:ext>
            </p:extLst>
          </p:nvPr>
        </p:nvGraphicFramePr>
        <p:xfrm>
          <a:off x="533400" y="1219200"/>
          <a:ext cx="8001000" cy="445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250"/>
                <a:gridCol w="2000250"/>
                <a:gridCol w="2000250"/>
                <a:gridCol w="200025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solidFill>
                            <a:schemeClr val="bg1"/>
                          </a:solidFill>
                        </a:rPr>
                        <a:t>Members</a:t>
                      </a:r>
                      <a:endParaRPr lang="en-A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solidFill>
                            <a:schemeClr val="bg1"/>
                          </a:solidFill>
                        </a:rPr>
                        <a:t>Participating</a:t>
                      </a:r>
                      <a:r>
                        <a:rPr lang="en-AU" sz="1400" b="1" baseline="0" dirty="0" smtClean="0">
                          <a:solidFill>
                            <a:schemeClr val="bg1"/>
                          </a:solidFill>
                        </a:rPr>
                        <a:t> Organizations</a:t>
                      </a:r>
                      <a:endParaRPr lang="en-A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Canada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Israel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CEOS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ITC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Central African Republic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Italy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CODATA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IUGG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China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Korea, Republic</a:t>
                      </a:r>
                      <a:r>
                        <a:rPr lang="en-AU" baseline="0" dirty="0" smtClean="0"/>
                        <a:t> Of</a:t>
                      </a:r>
                      <a:endParaRPr lang="en-A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COSPAR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OGC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Colombia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Madagascar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EEA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POGO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Ecuador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Mexico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ESIP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UNESCAP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Egypt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Somalia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GBIF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WDS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European Commission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Spain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GOOS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WMO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France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United Kingdom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GRSS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Gabon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United States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IEEE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Germany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Zimbabwe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ISDE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Greece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ISPRS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5726575"/>
            <a:ext cx="8153400" cy="838200"/>
          </a:xfrm>
        </p:spPr>
        <p:txBody>
          <a:bodyPr/>
          <a:lstStyle/>
          <a:p>
            <a:r>
              <a:rPr lang="en-AU" dirty="0" smtClean="0">
                <a:latin typeface="+mj-lt"/>
              </a:rPr>
              <a:t>PO Engagement has been strong.</a:t>
            </a:r>
          </a:p>
          <a:p>
            <a:r>
              <a:rPr lang="en-AU" dirty="0" smtClean="0"/>
              <a:t>Less developed countries not  as active as we may like to see.</a:t>
            </a:r>
            <a:endParaRPr lang="en-AU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343384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5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AU" dirty="0" smtClean="0"/>
              <a:t>Review of the 2017-2019 Work Programme:</a:t>
            </a:r>
          </a:p>
          <a:p>
            <a:pPr marL="883227" lvl="1" indent="-457200">
              <a:buFont typeface="+mj-lt"/>
              <a:buAutoNum type="arabicPeriod"/>
            </a:pPr>
            <a:r>
              <a:rPr lang="en-AU" dirty="0" smtClean="0"/>
              <a:t>GEO Initiatives</a:t>
            </a:r>
          </a:p>
          <a:p>
            <a:pPr marL="883227" lvl="1" indent="-457200">
              <a:buFont typeface="+mj-lt"/>
              <a:buAutoNum type="arabicPeriod"/>
            </a:pPr>
            <a:r>
              <a:rPr lang="en-AU" dirty="0" smtClean="0"/>
              <a:t>GEO Flagships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Review/Prioritisation of The Foundational Tasks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Terms of Reference and operating model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Monitoring and evaluation</a:t>
            </a:r>
          </a:p>
          <a:p>
            <a:pPr marL="457200" indent="-457200">
              <a:buFont typeface="+mj-lt"/>
              <a:buAutoNum type="arabicPeriod"/>
            </a:pPr>
            <a:r>
              <a:rPr lang="en-AU" u="sng" dirty="0" smtClean="0">
                <a:solidFill>
                  <a:srgbClr val="FF0000"/>
                </a:solidFill>
              </a:rPr>
              <a:t>LATE ADDITION – The SDGs – COVERED UNDER SDG TOPIC</a:t>
            </a:r>
            <a:endParaRPr lang="en-AU" u="sng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 smtClean="0"/>
              <a:t>Key activities of year 1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185041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6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371600"/>
            <a:ext cx="8153400" cy="4953000"/>
          </a:xfrm>
        </p:spPr>
        <p:txBody>
          <a:bodyPr/>
          <a:lstStyle/>
          <a:p>
            <a:r>
              <a:rPr lang="en-AU" sz="2600" dirty="0"/>
              <a:t>R</a:t>
            </a:r>
            <a:r>
              <a:rPr lang="en-AU" sz="2600" dirty="0" smtClean="0"/>
              <a:t>eview </a:t>
            </a:r>
            <a:r>
              <a:rPr lang="en-AU" sz="2600" dirty="0"/>
              <a:t>process focussed on candidate GEO Initiatives and GEO Flagships.</a:t>
            </a:r>
          </a:p>
          <a:p>
            <a:r>
              <a:rPr lang="en-AU" sz="2600" dirty="0" smtClean="0"/>
              <a:t>PB established </a:t>
            </a:r>
            <a:r>
              <a:rPr lang="en-AU" sz="2600" u="sng" dirty="0" smtClean="0"/>
              <a:t>templates and review procedures</a:t>
            </a:r>
            <a:r>
              <a:rPr lang="en-AU" sz="2600" dirty="0" smtClean="0"/>
              <a:t>.</a:t>
            </a:r>
          </a:p>
          <a:p>
            <a:r>
              <a:rPr lang="en-AU" sz="2600" dirty="0" smtClean="0"/>
              <a:t>Each proposal was reviewed by a </a:t>
            </a:r>
            <a:r>
              <a:rPr lang="en-AU" sz="2600" u="sng" dirty="0" smtClean="0"/>
              <a:t>team of three</a:t>
            </a:r>
            <a:r>
              <a:rPr lang="en-AU" sz="2600" dirty="0" smtClean="0"/>
              <a:t>, typically with </a:t>
            </a:r>
            <a:r>
              <a:rPr lang="en-AU" sz="2600" b="1" dirty="0" smtClean="0"/>
              <a:t>two iterations</a:t>
            </a:r>
            <a:r>
              <a:rPr lang="en-AU" sz="2600" dirty="0" smtClean="0"/>
              <a:t>.</a:t>
            </a:r>
          </a:p>
          <a:p>
            <a:r>
              <a:rPr lang="en-AU" sz="2600" dirty="0" smtClean="0"/>
              <a:t>CEOS lead on </a:t>
            </a:r>
            <a:r>
              <a:rPr lang="en-AU" sz="2600" u="sng" dirty="0" smtClean="0"/>
              <a:t>three teams</a:t>
            </a:r>
            <a:r>
              <a:rPr lang="en-AU" sz="2600" dirty="0" smtClean="0"/>
              <a:t>.</a:t>
            </a:r>
          </a:p>
          <a:p>
            <a:r>
              <a:rPr lang="en-AU" sz="2600" u="sng" dirty="0" smtClean="0"/>
              <a:t>Good involvement </a:t>
            </a:r>
            <a:r>
              <a:rPr lang="en-AU" sz="2600" dirty="0" smtClean="0"/>
              <a:t>from PB members and alternates.	</a:t>
            </a:r>
          </a:p>
          <a:p>
            <a:pPr lvl="1"/>
            <a:r>
              <a:rPr lang="en-AU" sz="2600" dirty="0" smtClean="0"/>
              <a:t>Including some not involved in the meetings themselves.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 smtClean="0"/>
              <a:t>GI/GF for WP 2017-2019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292730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7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371600"/>
            <a:ext cx="8153400" cy="51054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AU" sz="2300" b="1" dirty="0" smtClean="0"/>
              <a:t>Thoughts:</a:t>
            </a:r>
          </a:p>
          <a:p>
            <a:pPr>
              <a:spcAft>
                <a:spcPts val="600"/>
              </a:spcAft>
            </a:pPr>
            <a:r>
              <a:rPr lang="en-AU" sz="2300" dirty="0" smtClean="0"/>
              <a:t>PB has so far taken a relatively </a:t>
            </a:r>
            <a:r>
              <a:rPr lang="en-AU" sz="2300" b="1" dirty="0" smtClean="0"/>
              <a:t>‘lenient’</a:t>
            </a:r>
            <a:r>
              <a:rPr lang="en-AU" sz="2300" dirty="0" smtClean="0"/>
              <a:t> approach, e.g. where proposals state they will ‘work out’ governance.</a:t>
            </a:r>
          </a:p>
          <a:p>
            <a:pPr>
              <a:spcAft>
                <a:spcPts val="600"/>
              </a:spcAft>
            </a:pPr>
            <a:r>
              <a:rPr lang="en-AU" sz="2300" dirty="0"/>
              <a:t>So far focus has been ‘bottom up’ vs ‘challenge oriented’</a:t>
            </a:r>
          </a:p>
          <a:p>
            <a:pPr>
              <a:spcAft>
                <a:spcPts val="600"/>
              </a:spcAft>
            </a:pPr>
            <a:r>
              <a:rPr lang="en-AU" sz="2300" dirty="0" smtClean="0"/>
              <a:t>PB needs to monitor extent to which </a:t>
            </a:r>
            <a:r>
              <a:rPr lang="en-AU" sz="2300" b="1" dirty="0" smtClean="0"/>
              <a:t>‘cross cutting’ topics </a:t>
            </a:r>
            <a:r>
              <a:rPr lang="en-AU" sz="2300" dirty="0" smtClean="0"/>
              <a:t>(e.g. climate, capacity building) are addressed.</a:t>
            </a:r>
          </a:p>
          <a:p>
            <a:pPr>
              <a:spcAft>
                <a:spcPts val="600"/>
              </a:spcAft>
            </a:pPr>
            <a:r>
              <a:rPr lang="en-AU" sz="2300" dirty="0" smtClean="0"/>
              <a:t>Some confusion about extent to which PB should validate that Flagships are ‘</a:t>
            </a:r>
            <a:r>
              <a:rPr lang="en-AU" sz="2300" b="1" dirty="0" smtClean="0"/>
              <a:t>politically acceptable</a:t>
            </a:r>
            <a:r>
              <a:rPr lang="en-AU" sz="2300" dirty="0" smtClean="0"/>
              <a:t>’. </a:t>
            </a:r>
            <a:r>
              <a:rPr lang="en-AU" sz="1600" dirty="0" smtClean="0"/>
              <a:t>(vs policy relevant)</a:t>
            </a:r>
          </a:p>
          <a:p>
            <a:pPr>
              <a:spcAft>
                <a:spcPts val="600"/>
              </a:spcAft>
            </a:pPr>
            <a:r>
              <a:rPr lang="en-AU" sz="2300" dirty="0" smtClean="0"/>
              <a:t>Focus on individual review teams has not fostered the type of ‘</a:t>
            </a:r>
            <a:r>
              <a:rPr lang="en-AU" sz="2300" b="1" dirty="0" smtClean="0"/>
              <a:t>holistic’ view </a:t>
            </a:r>
            <a:r>
              <a:rPr lang="en-AU" sz="2300" dirty="0" smtClean="0"/>
              <a:t>that will be required in future.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/>
              <a:t>GI/GF for WP 2017-2019</a:t>
            </a:r>
          </a:p>
        </p:txBody>
      </p:sp>
    </p:spTree>
    <p:extLst>
      <p:ext uri="{BB962C8B-B14F-4D97-AF65-F5344CB8AC3E}">
        <p14:creationId xmlns:p14="http://schemas.microsoft.com/office/powerpoint/2010/main" val="3998300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8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447800"/>
            <a:ext cx="8153400" cy="4724400"/>
          </a:xfrm>
        </p:spPr>
        <p:txBody>
          <a:bodyPr/>
          <a:lstStyle/>
          <a:p>
            <a:r>
              <a:rPr lang="en-AU" sz="2800" b="1" dirty="0" smtClean="0"/>
              <a:t>The Carbon ?Initiative? ?Flagship?</a:t>
            </a:r>
          </a:p>
          <a:p>
            <a:pPr lvl="1"/>
            <a:r>
              <a:rPr lang="en-AU" sz="2800" dirty="0" smtClean="0"/>
              <a:t>Great potential.  Important mandate.</a:t>
            </a:r>
          </a:p>
          <a:p>
            <a:pPr lvl="1"/>
            <a:r>
              <a:rPr lang="en-AU" sz="2800" dirty="0" smtClean="0"/>
              <a:t>What role should PB play in:</a:t>
            </a:r>
          </a:p>
          <a:p>
            <a:pPr lvl="2"/>
            <a:r>
              <a:rPr lang="en-AU" sz="2800" dirty="0" smtClean="0"/>
              <a:t>‘Shepherding’ towards Flagship status?</a:t>
            </a:r>
          </a:p>
          <a:p>
            <a:pPr lvl="2"/>
            <a:r>
              <a:rPr lang="en-AU" sz="2800" dirty="0" smtClean="0"/>
              <a:t>Connecting the key players?</a:t>
            </a:r>
          </a:p>
          <a:p>
            <a:pPr marL="457200" lvl="1" indent="0">
              <a:buNone/>
            </a:pPr>
            <a:endParaRPr lang="en-AU" sz="2800" dirty="0" smtClean="0"/>
          </a:p>
          <a:p>
            <a:r>
              <a:rPr lang="en-AU" sz="2800" b="1" dirty="0" smtClean="0"/>
              <a:t>GFOI</a:t>
            </a:r>
          </a:p>
          <a:p>
            <a:pPr lvl="1"/>
            <a:r>
              <a:rPr lang="en-AU" sz="2800" dirty="0" smtClean="0"/>
              <a:t>Fairly apparently a ‘Flagship’.</a:t>
            </a:r>
          </a:p>
          <a:p>
            <a:pPr lvl="1"/>
            <a:r>
              <a:rPr lang="en-AU" sz="2800" dirty="0" smtClean="0"/>
              <a:t>Does its level of autonomy and maturity mean it should be ‘set free’?</a:t>
            </a:r>
            <a:endParaRPr lang="en-AU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 smtClean="0"/>
              <a:t>Two interesting case studies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388551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9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295400"/>
            <a:ext cx="8153400" cy="5105400"/>
          </a:xfrm>
        </p:spPr>
        <p:txBody>
          <a:bodyPr/>
          <a:lstStyle/>
          <a:p>
            <a:pPr marL="0" indent="0">
              <a:buNone/>
            </a:pPr>
            <a:r>
              <a:rPr lang="en-AU" b="1" dirty="0" smtClean="0"/>
              <a:t>What is a Foundational Task?</a:t>
            </a:r>
          </a:p>
          <a:p>
            <a:r>
              <a:rPr lang="en-AU" dirty="0" smtClean="0"/>
              <a:t>Good question.</a:t>
            </a:r>
          </a:p>
          <a:p>
            <a:pPr marL="0" indent="0">
              <a:buNone/>
            </a:pPr>
            <a:r>
              <a:rPr lang="en-AU" b="1" dirty="0" smtClean="0"/>
              <a:t>What is driving the debate:</a:t>
            </a:r>
          </a:p>
          <a:p>
            <a:r>
              <a:rPr lang="en-AU" dirty="0" smtClean="0"/>
              <a:t>General sense that there were ‘Too many’ FTs – and that some activity should be in Initiatives/Flagships</a:t>
            </a:r>
          </a:p>
          <a:p>
            <a:r>
              <a:rPr lang="en-AU" dirty="0" smtClean="0"/>
              <a:t>Too much of a drain on GEOSEC resources to initiative, drive, lead, support the comprehensive portfolio included in the 2016 WP.</a:t>
            </a:r>
          </a:p>
          <a:p>
            <a:r>
              <a:rPr lang="en-AU" dirty="0" smtClean="0"/>
              <a:t>General shift focus from ‘building the GEOSS’ to ‘delivering specific initiatives (which hopefully help build the GEOSS)’.</a:t>
            </a:r>
          </a:p>
          <a:p>
            <a:pPr marL="0" indent="0">
              <a:buNone/>
            </a:pPr>
            <a:r>
              <a:rPr lang="en-AU" b="1" dirty="0"/>
              <a:t>Why do we care?</a:t>
            </a:r>
          </a:p>
          <a:p>
            <a:r>
              <a:rPr lang="en-AU" dirty="0"/>
              <a:t>We want to ensure that a bunch of fundamental work that CEOS does as the ‘space arm’ of GEO, in addition to </a:t>
            </a:r>
            <a:r>
              <a:rPr lang="en-AU" dirty="0" smtClean="0"/>
              <a:t>contributions </a:t>
            </a:r>
            <a:r>
              <a:rPr lang="en-AU" dirty="0"/>
              <a:t>to specific initiatives, is reflected</a:t>
            </a:r>
            <a:r>
              <a:rPr lang="en-AU" dirty="0" smtClean="0"/>
              <a:t>.</a:t>
            </a:r>
          </a:p>
          <a:p>
            <a:r>
              <a:rPr lang="en-AU" dirty="0" smtClean="0"/>
              <a:t>Some of the FTs are things we think are very important (e.g. Observation Requirements).</a:t>
            </a:r>
          </a:p>
          <a:p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 smtClean="0"/>
              <a:t>Foundational Tasks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101688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14754</TotalTime>
  <Words>1902</Words>
  <Application>Microsoft Office PowerPoint</Application>
  <PresentationFormat>On-screen Show (4:3)</PresentationFormat>
  <Paragraphs>279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Default</vt:lpstr>
      <vt:lpstr>CEOS and the  GEO Programme Board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Ross Jonathon</cp:lastModifiedBy>
  <cp:revision>151</cp:revision>
  <dcterms:modified xsi:type="dcterms:W3CDTF">2016-09-14T08:27:24Z</dcterms:modified>
</cp:coreProperties>
</file>