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391" r:id="rId3"/>
    <p:sldId id="424" r:id="rId4"/>
    <p:sldId id="444" r:id="rId5"/>
    <p:sldId id="395" r:id="rId6"/>
    <p:sldId id="436" r:id="rId7"/>
    <p:sldId id="398" r:id="rId8"/>
    <p:sldId id="399" r:id="rId9"/>
    <p:sldId id="400" r:id="rId10"/>
    <p:sldId id="432" r:id="rId11"/>
    <p:sldId id="433" r:id="rId12"/>
    <p:sldId id="435" r:id="rId13"/>
    <p:sldId id="437" r:id="rId14"/>
    <p:sldId id="438" r:id="rId15"/>
    <p:sldId id="439" r:id="rId16"/>
    <p:sldId id="440" r:id="rId17"/>
    <p:sldId id="441" r:id="rId18"/>
    <p:sldId id="442" r:id="rId19"/>
    <p:sldId id="443" r:id="rId20"/>
    <p:sldId id="380" r:id="rId21"/>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277E"/>
    <a:srgbClr val="FF329E"/>
    <a:srgbClr val="FF3CE3"/>
    <a:srgbClr val="FF8550"/>
    <a:srgbClr val="FF2FAC"/>
    <a:srgbClr val="005FAA"/>
    <a:srgbClr val="0070C0"/>
    <a:srgbClr val="00BFAA"/>
    <a:srgbClr val="FFFFFF"/>
    <a:srgbClr val="359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1" autoAdjust="0"/>
    <p:restoredTop sz="94250" autoAdjust="0"/>
  </p:normalViewPr>
  <p:slideViewPr>
    <p:cSldViewPr>
      <p:cViewPr>
        <p:scale>
          <a:sx n="121" d="100"/>
          <a:sy n="121" d="100"/>
        </p:scale>
        <p:origin x="-45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3" d="100"/>
        <a:sy n="163" d="100"/>
      </p:scale>
      <p:origin x="0" y="502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A1A85EA-581A-4ED7-9CC2-334A9E90F0F2}" type="datetimeFigureOut">
              <a:rPr lang="en-US" smtClean="0"/>
              <a:t>9/12/16</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7337098-8D7F-4543-AE63-5F2A461BE0DF}" type="slidenum">
              <a:rPr lang="en-US" smtClean="0"/>
              <a:t>‹#›</a:t>
            </a:fld>
            <a:endParaRPr lang="en-US"/>
          </a:p>
        </p:txBody>
      </p:sp>
    </p:spTree>
    <p:extLst>
      <p:ext uri="{BB962C8B-B14F-4D97-AF65-F5344CB8AC3E}">
        <p14:creationId xmlns:p14="http://schemas.microsoft.com/office/powerpoint/2010/main" val="3475810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en-US" altLang="en-US" dirty="0"/>
          </a:p>
        </p:txBody>
      </p:sp>
      <p:sp>
        <p:nvSpPr>
          <p:cNvPr id="36867"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endParaRPr lang="en-US" altLang="en-US" dirty="0"/>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en-US" altLang="en-US" dirty="0"/>
          </a:p>
        </p:txBody>
      </p:sp>
      <p:sp>
        <p:nvSpPr>
          <p:cNvPr id="36871"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A1709E57-6E7A-488E-A672-085C9194CF9D}" type="slidenum">
              <a:rPr lang="en-US" altLang="en-US"/>
              <a:pPr>
                <a:defRPr/>
              </a:pPr>
              <a:t>‹#›</a:t>
            </a:fld>
            <a:endParaRPr lang="en-US" altLang="en-US" dirty="0"/>
          </a:p>
        </p:txBody>
      </p:sp>
    </p:spTree>
    <p:extLst>
      <p:ext uri="{BB962C8B-B14F-4D97-AF65-F5344CB8AC3E}">
        <p14:creationId xmlns:p14="http://schemas.microsoft.com/office/powerpoint/2010/main" val="2013069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idx="10"/>
          </p:nvPr>
        </p:nvSpPr>
        <p:spPr/>
        <p:txBody>
          <a:bodyPr/>
          <a:lstStyle/>
          <a:p>
            <a:pPr>
              <a:defRPr/>
            </a:pPr>
            <a:fld id="{AE20F4D1-F58F-4C1C-BBDA-BBB5DBD95523}" type="slidenum">
              <a:rPr lang="en-ZA" altLang="ja-JP" smtClean="0"/>
              <a:pPr>
                <a:defRPr/>
              </a:pPr>
              <a:t>10</a:t>
            </a:fld>
            <a:endParaRPr lang="en-ZA" altLang="ja-JP"/>
          </a:p>
        </p:txBody>
      </p:sp>
    </p:spTree>
    <p:extLst>
      <p:ext uri="{BB962C8B-B14F-4D97-AF65-F5344CB8AC3E}">
        <p14:creationId xmlns:p14="http://schemas.microsoft.com/office/powerpoint/2010/main" val="142789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idx="10"/>
          </p:nvPr>
        </p:nvSpPr>
        <p:spPr/>
        <p:txBody>
          <a:bodyPr/>
          <a:lstStyle/>
          <a:p>
            <a:pPr>
              <a:defRPr/>
            </a:pPr>
            <a:fld id="{AE20F4D1-F58F-4C1C-BBDA-BBB5DBD95523}" type="slidenum">
              <a:rPr lang="en-ZA" altLang="ja-JP" smtClean="0"/>
              <a:pPr>
                <a:defRPr/>
              </a:pPr>
              <a:t>11</a:t>
            </a:fld>
            <a:endParaRPr lang="en-ZA" altLang="ja-JP"/>
          </a:p>
        </p:txBody>
      </p:sp>
    </p:spTree>
    <p:extLst>
      <p:ext uri="{BB962C8B-B14F-4D97-AF65-F5344CB8AC3E}">
        <p14:creationId xmlns:p14="http://schemas.microsoft.com/office/powerpoint/2010/main" val="1427899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idx="10"/>
          </p:nvPr>
        </p:nvSpPr>
        <p:spPr/>
        <p:txBody>
          <a:bodyPr/>
          <a:lstStyle/>
          <a:p>
            <a:pPr>
              <a:defRPr/>
            </a:pPr>
            <a:fld id="{AE20F4D1-F58F-4C1C-BBDA-BBB5DBD95523}" type="slidenum">
              <a:rPr lang="en-ZA" altLang="ja-JP" smtClean="0"/>
              <a:pPr>
                <a:defRPr/>
              </a:pPr>
              <a:t>12</a:t>
            </a:fld>
            <a:endParaRPr lang="en-ZA" altLang="ja-JP"/>
          </a:p>
        </p:txBody>
      </p:sp>
    </p:spTree>
    <p:extLst>
      <p:ext uri="{BB962C8B-B14F-4D97-AF65-F5344CB8AC3E}">
        <p14:creationId xmlns:p14="http://schemas.microsoft.com/office/powerpoint/2010/main" val="248769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Times" pitchFamily="18" charset="0"/>
                <a:ea typeface="+mn-ea"/>
                <a:cs typeface="+mn-cs"/>
              </a:rPr>
              <a:t>GEO Work </a:t>
            </a:r>
            <a:r>
              <a:rPr lang="en-US" sz="1200" b="1" kern="1200" dirty="0" err="1" smtClean="0">
                <a:solidFill>
                  <a:schemeClr val="tx1"/>
                </a:solidFill>
                <a:effectLst/>
                <a:latin typeface="Times" pitchFamily="18" charset="0"/>
                <a:ea typeface="+mn-ea"/>
                <a:cs typeface="+mn-cs"/>
              </a:rPr>
              <a:t>Programme</a:t>
            </a:r>
            <a:r>
              <a:rPr lang="en-US" sz="1200" b="1" kern="1200" dirty="0" smtClean="0">
                <a:solidFill>
                  <a:schemeClr val="tx1"/>
                </a:solidFill>
                <a:effectLst/>
                <a:latin typeface="Times" pitchFamily="18" charset="0"/>
                <a:ea typeface="+mn-ea"/>
                <a:cs typeface="+mn-cs"/>
              </a:rPr>
              <a:t> and GEO Initiative GI-18 on the SDGs</a:t>
            </a:r>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The following text is the description of GEO Initiative GI-18 in the proposed GEO Work </a:t>
            </a:r>
            <a:r>
              <a:rPr lang="en-US" sz="1200" kern="1200" dirty="0" err="1" smtClean="0">
                <a:solidFill>
                  <a:schemeClr val="tx1"/>
                </a:solidFill>
                <a:effectLst/>
                <a:latin typeface="Times" pitchFamily="18" charset="0"/>
                <a:ea typeface="+mn-ea"/>
                <a:cs typeface="+mn-cs"/>
              </a:rPr>
              <a:t>Programme</a:t>
            </a:r>
            <a:r>
              <a:rPr lang="en-US" sz="1200" kern="1200" dirty="0" smtClean="0">
                <a:solidFill>
                  <a:schemeClr val="tx1"/>
                </a:solidFill>
                <a:effectLst/>
                <a:latin typeface="Times" pitchFamily="18" charset="0"/>
                <a:ea typeface="+mn-ea"/>
                <a:cs typeface="+mn-cs"/>
              </a:rPr>
              <a:t> v3 (GEO Plenary XII Document 15, pp. 96/138).</a:t>
            </a:r>
          </a:p>
          <a:p>
            <a:r>
              <a:rPr lang="en-US" sz="1200" kern="1200" dirty="0" smtClean="0">
                <a:solidFill>
                  <a:schemeClr val="tx1"/>
                </a:solidFill>
                <a:effectLst/>
                <a:latin typeface="Times" pitchFamily="18" charset="0"/>
                <a:ea typeface="+mn-ea"/>
                <a:cs typeface="+mn-cs"/>
              </a:rPr>
              <a:t> </a:t>
            </a:r>
          </a:p>
          <a:p>
            <a:r>
              <a:rPr lang="en-US" sz="1200" b="1" kern="1200" dirty="0" smtClean="0">
                <a:solidFill>
                  <a:schemeClr val="tx1"/>
                </a:solidFill>
                <a:effectLst/>
                <a:latin typeface="Times" pitchFamily="18" charset="0"/>
                <a:ea typeface="+mn-ea"/>
                <a:cs typeface="+mn-cs"/>
              </a:rPr>
              <a:t>GEO Initiative GI-18</a:t>
            </a:r>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GEOs role in defining the indicators for the Sustainable Development Goals (SDGs) and providing support to countries in measuring, monitoring and achieving the SDGs.</a:t>
            </a:r>
          </a:p>
          <a:p>
            <a:r>
              <a:rPr lang="en-US" sz="1200" kern="1200" dirty="0" smtClean="0">
                <a:solidFill>
                  <a:schemeClr val="tx1"/>
                </a:solidFill>
                <a:effectLst/>
                <a:latin typeface="Times" pitchFamily="18" charset="0"/>
                <a:ea typeface="+mn-ea"/>
                <a:cs typeface="+mn-cs"/>
              </a:rPr>
              <a:t> </a:t>
            </a:r>
          </a:p>
          <a:p>
            <a:r>
              <a:rPr lang="en-US" sz="1200" b="1" i="1" kern="1200" dirty="0" smtClean="0">
                <a:solidFill>
                  <a:schemeClr val="tx1"/>
                </a:solidFill>
                <a:effectLst/>
                <a:latin typeface="Times" pitchFamily="18" charset="0"/>
                <a:ea typeface="+mn-ea"/>
                <a:cs typeface="+mn-cs"/>
              </a:rPr>
              <a:t>Overview</a:t>
            </a:r>
            <a:endParaRPr lang="en-US" sz="1200" kern="1200" dirty="0" smtClean="0">
              <a:solidFill>
                <a:schemeClr val="tx1"/>
              </a:solidFill>
              <a:effectLst/>
              <a:latin typeface="Times" pitchFamily="18" charset="0"/>
              <a:ea typeface="+mn-ea"/>
              <a:cs typeface="+mn-cs"/>
            </a:endParaRPr>
          </a:p>
          <a:p>
            <a:r>
              <a:rPr lang="en-US" sz="1200" kern="1200" dirty="0" smtClean="0">
                <a:solidFill>
                  <a:schemeClr val="tx1"/>
                </a:solidFill>
                <a:effectLst/>
                <a:latin typeface="Times" pitchFamily="18" charset="0"/>
                <a:ea typeface="+mn-ea"/>
                <a:cs typeface="+mn-cs"/>
              </a:rPr>
              <a:t>GEO’s existing strategic engagement with several key Member States and UN Agencies regarding the important role of Earth observations in measuring, monitoring and achieving the emerging Sustainable Development Goals (SDGs) provides a strong foundation to deepen GEO’s involvement and contributions in this critical and timely area.</a:t>
            </a:r>
          </a:p>
          <a:p>
            <a:r>
              <a:rPr lang="en-US" sz="1200" kern="1200" dirty="0" smtClean="0">
                <a:solidFill>
                  <a:schemeClr val="tx1"/>
                </a:solidFill>
                <a:effectLst/>
                <a:latin typeface="Times" pitchFamily="18" charset="0"/>
                <a:ea typeface="+mn-ea"/>
                <a:cs typeface="+mn-cs"/>
              </a:rPr>
              <a:t> </a:t>
            </a:r>
          </a:p>
          <a:p>
            <a:r>
              <a:rPr lang="en-US" sz="1200" kern="1200" dirty="0" smtClean="0">
                <a:solidFill>
                  <a:schemeClr val="tx1"/>
                </a:solidFill>
                <a:effectLst/>
                <a:latin typeface="Times" pitchFamily="18" charset="0"/>
                <a:ea typeface="+mn-ea"/>
                <a:cs typeface="+mn-cs"/>
              </a:rPr>
              <a:t>Goals: </a:t>
            </a:r>
          </a:p>
          <a:p>
            <a:r>
              <a:rPr lang="en-US" sz="1200" kern="1200" dirty="0" smtClean="0">
                <a:solidFill>
                  <a:schemeClr val="tx1"/>
                </a:solidFill>
                <a:effectLst/>
                <a:latin typeface="Times" pitchFamily="18" charset="0"/>
                <a:ea typeface="+mn-ea"/>
                <a:cs typeface="+mn-cs"/>
              </a:rPr>
              <a:t>1) To engage with Member States, the UN Statistics Division and other partners in the development of the indicators supporting the SDG Goals and Targets to be approved by the UN Statistical Commission in March 2016.</a:t>
            </a:r>
          </a:p>
          <a:p>
            <a:r>
              <a:rPr lang="en-US" sz="1200" kern="1200" dirty="0" smtClean="0">
                <a:solidFill>
                  <a:schemeClr val="tx1"/>
                </a:solidFill>
                <a:effectLst/>
                <a:latin typeface="Times" pitchFamily="18" charset="0"/>
                <a:ea typeface="+mn-ea"/>
                <a:cs typeface="+mn-cs"/>
              </a:rPr>
              <a:t>2) Develop pilot projects in one or more GEO Member countries focused on integrating Earth observations with national statistical accounts to better measure, monitor and achieve the SDGs.</a:t>
            </a:r>
          </a:p>
          <a:p>
            <a:endParaRPr lang="en-US" dirty="0"/>
          </a:p>
        </p:txBody>
      </p:sp>
      <p:sp>
        <p:nvSpPr>
          <p:cNvPr id="4" name="Slide Number Placeholder 3"/>
          <p:cNvSpPr>
            <a:spLocks noGrp="1"/>
          </p:cNvSpPr>
          <p:nvPr>
            <p:ph type="sldNum" sz="quarter" idx="10"/>
          </p:nvPr>
        </p:nvSpPr>
        <p:spPr/>
        <p:txBody>
          <a:bodyPr/>
          <a:lstStyle/>
          <a:p>
            <a:pPr>
              <a:defRPr/>
            </a:pPr>
            <a:fld id="{A1709E57-6E7A-488E-A672-085C9194CF9D}" type="slidenum">
              <a:rPr lang="en-US" altLang="en-US" smtClean="0"/>
              <a:pPr>
                <a:defRPr/>
              </a:pPr>
              <a:t>15</a:t>
            </a:fld>
            <a:endParaRPr lang="en-US" altLang="en-US"/>
          </a:p>
        </p:txBody>
      </p:sp>
    </p:spTree>
    <p:extLst>
      <p:ext uri="{BB962C8B-B14F-4D97-AF65-F5344CB8AC3E}">
        <p14:creationId xmlns:p14="http://schemas.microsoft.com/office/powerpoint/2010/main" val="113197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13" eaLnBrk="1" fontAlgn="auto" hangingPunct="1">
              <a:spcBef>
                <a:spcPts val="0"/>
              </a:spcBef>
              <a:spcAft>
                <a:spcPts val="0"/>
              </a:spcAft>
              <a:defRPr/>
            </a:pPr>
            <a:endParaRPr lang="en-US" sz="1300" dirty="0">
              <a:latin typeface="+mn-lt"/>
            </a:endParaRPr>
          </a:p>
          <a:p>
            <a:pPr>
              <a:defRPr/>
            </a:pPr>
            <a:endParaRPr lang="en-US" dirty="0"/>
          </a:p>
        </p:txBody>
      </p:sp>
      <p:sp>
        <p:nvSpPr>
          <p:cNvPr id="32772" name="Slide Number Placeholder 3"/>
          <p:cNvSpPr>
            <a:spLocks noGrp="1"/>
          </p:cNvSpPr>
          <p:nvPr>
            <p:ph type="sldNum" sz="quarter" idx="5"/>
          </p:nvPr>
        </p:nvSpPr>
        <p:spPr>
          <a:noFill/>
        </p:spPr>
        <p:txBody>
          <a:bodyPr/>
          <a:lstStyle>
            <a:lvl1pPr defTabSz="932757" eaLnBrk="0" hangingPunct="0">
              <a:spcBef>
                <a:spcPct val="30000"/>
              </a:spcBef>
              <a:defRPr sz="1200">
                <a:solidFill>
                  <a:schemeClr val="tx1"/>
                </a:solidFill>
                <a:latin typeface="Arial" pitchFamily="34" charset="0"/>
                <a:ea typeface="ＭＳ Ｐゴシック" pitchFamily="34" charset="-128"/>
                <a:cs typeface="Arial" pitchFamily="34" charset="0"/>
              </a:defRPr>
            </a:lvl1pPr>
            <a:lvl2pPr marL="716798" indent="-275692" defTabSz="932757" eaLnBrk="0" hangingPunct="0">
              <a:spcBef>
                <a:spcPct val="30000"/>
              </a:spcBef>
              <a:defRPr sz="1200">
                <a:solidFill>
                  <a:schemeClr val="tx1"/>
                </a:solidFill>
                <a:latin typeface="Arial" pitchFamily="34" charset="0"/>
                <a:ea typeface="Arial" pitchFamily="34" charset="0"/>
                <a:cs typeface="Arial" pitchFamily="34" charset="0"/>
              </a:defRPr>
            </a:lvl2pPr>
            <a:lvl3pPr marL="1102766" indent="-220553" defTabSz="932757" eaLnBrk="0" hangingPunct="0">
              <a:spcBef>
                <a:spcPct val="30000"/>
              </a:spcBef>
              <a:defRPr sz="1200">
                <a:solidFill>
                  <a:schemeClr val="tx1"/>
                </a:solidFill>
                <a:latin typeface="Arial" pitchFamily="34" charset="0"/>
                <a:ea typeface="Arial" pitchFamily="34" charset="0"/>
                <a:cs typeface="Arial" pitchFamily="34" charset="0"/>
              </a:defRPr>
            </a:lvl3pPr>
            <a:lvl4pPr marL="1543873" indent="-220553" defTabSz="932757" eaLnBrk="0" hangingPunct="0">
              <a:spcBef>
                <a:spcPct val="30000"/>
              </a:spcBef>
              <a:defRPr sz="1200">
                <a:solidFill>
                  <a:schemeClr val="tx1"/>
                </a:solidFill>
                <a:latin typeface="Arial" pitchFamily="34" charset="0"/>
                <a:ea typeface="Arial" pitchFamily="34" charset="0"/>
                <a:cs typeface="Arial" pitchFamily="34" charset="0"/>
              </a:defRPr>
            </a:lvl4pPr>
            <a:lvl5pPr marL="1984980" indent="-220553" defTabSz="932757" eaLnBrk="0" hangingPunct="0">
              <a:spcBef>
                <a:spcPct val="30000"/>
              </a:spcBef>
              <a:defRPr sz="1200">
                <a:solidFill>
                  <a:schemeClr val="tx1"/>
                </a:solidFill>
                <a:latin typeface="Arial" pitchFamily="34" charset="0"/>
                <a:ea typeface="Arial" pitchFamily="34" charset="0"/>
                <a:cs typeface="Arial" pitchFamily="34" charset="0"/>
              </a:defRPr>
            </a:lvl5pPr>
            <a:lvl6pPr marL="2426086"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867193"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308299"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749406"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30BDEA31-704A-4C76-9917-A31D5FFA25DC}" type="slidenum">
              <a:rPr lang="en-US" altLang="en-US" sz="1300">
                <a:solidFill>
                  <a:srgbClr val="000000"/>
                </a:solidFill>
              </a:rPr>
              <a:pPr eaLnBrk="1" hangingPunct="1">
                <a:spcBef>
                  <a:spcPct val="0"/>
                </a:spcBef>
              </a:pPr>
              <a:t>16</a:t>
            </a:fld>
            <a:endParaRPr lang="en-US" altLang="en-US" sz="13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5" name="Notes Placeholder 2"/>
          <p:cNvSpPr>
            <a:spLocks noGrp="1"/>
          </p:cNvSpPr>
          <p:nvPr>
            <p:ph type="body" idx="1"/>
          </p:nvPr>
        </p:nvSpPr>
        <p:spPr>
          <a:noFill/>
        </p:spPr>
        <p:txBody>
          <a:bodyPr/>
          <a:lstStyle/>
          <a:p>
            <a:r>
              <a:rPr lang="en-US" altLang="en-US" smtClean="0">
                <a:latin typeface="Arial" pitchFamily="34" charset="0"/>
                <a:ea typeface="ＭＳ Ｐゴシック" pitchFamily="34" charset="-128"/>
                <a:cs typeface="Arial" pitchFamily="34" charset="0"/>
              </a:rPr>
              <a:t>This can be included in the Extra Slides (or at the end of this session)</a:t>
            </a:r>
          </a:p>
        </p:txBody>
      </p:sp>
      <p:sp>
        <p:nvSpPr>
          <p:cNvPr id="33796" name="Slide Number Placeholder 3"/>
          <p:cNvSpPr>
            <a:spLocks noGrp="1"/>
          </p:cNvSpPr>
          <p:nvPr>
            <p:ph type="sldNum" sz="quarter" idx="5"/>
          </p:nvPr>
        </p:nvSpPr>
        <p:spPr>
          <a:noFill/>
        </p:spPr>
        <p:txBody>
          <a:bodyPr/>
          <a:lstStyle>
            <a:lvl1pPr defTabSz="932757" eaLnBrk="0" hangingPunct="0">
              <a:spcBef>
                <a:spcPct val="30000"/>
              </a:spcBef>
              <a:defRPr sz="1200">
                <a:solidFill>
                  <a:schemeClr val="tx1"/>
                </a:solidFill>
                <a:latin typeface="Arial" pitchFamily="34" charset="0"/>
                <a:ea typeface="ＭＳ Ｐゴシック" pitchFamily="34" charset="-128"/>
                <a:cs typeface="Arial" pitchFamily="34" charset="0"/>
              </a:defRPr>
            </a:lvl1pPr>
            <a:lvl2pPr marL="716798" indent="-275692" defTabSz="932757" eaLnBrk="0" hangingPunct="0">
              <a:spcBef>
                <a:spcPct val="30000"/>
              </a:spcBef>
              <a:defRPr sz="1200">
                <a:solidFill>
                  <a:schemeClr val="tx1"/>
                </a:solidFill>
                <a:latin typeface="Arial" pitchFamily="34" charset="0"/>
                <a:ea typeface="Arial" pitchFamily="34" charset="0"/>
                <a:cs typeface="Arial" pitchFamily="34" charset="0"/>
              </a:defRPr>
            </a:lvl2pPr>
            <a:lvl3pPr marL="1102766" indent="-220553" defTabSz="932757" eaLnBrk="0" hangingPunct="0">
              <a:spcBef>
                <a:spcPct val="30000"/>
              </a:spcBef>
              <a:defRPr sz="1200">
                <a:solidFill>
                  <a:schemeClr val="tx1"/>
                </a:solidFill>
                <a:latin typeface="Arial" pitchFamily="34" charset="0"/>
                <a:ea typeface="Arial" pitchFamily="34" charset="0"/>
                <a:cs typeface="Arial" pitchFamily="34" charset="0"/>
              </a:defRPr>
            </a:lvl3pPr>
            <a:lvl4pPr marL="1543873" indent="-220553" defTabSz="932757" eaLnBrk="0" hangingPunct="0">
              <a:spcBef>
                <a:spcPct val="30000"/>
              </a:spcBef>
              <a:defRPr sz="1200">
                <a:solidFill>
                  <a:schemeClr val="tx1"/>
                </a:solidFill>
                <a:latin typeface="Arial" pitchFamily="34" charset="0"/>
                <a:ea typeface="Arial" pitchFamily="34" charset="0"/>
                <a:cs typeface="Arial" pitchFamily="34" charset="0"/>
              </a:defRPr>
            </a:lvl4pPr>
            <a:lvl5pPr marL="1984980" indent="-220553" defTabSz="932757" eaLnBrk="0" hangingPunct="0">
              <a:spcBef>
                <a:spcPct val="30000"/>
              </a:spcBef>
              <a:defRPr sz="1200">
                <a:solidFill>
                  <a:schemeClr val="tx1"/>
                </a:solidFill>
                <a:latin typeface="Arial" pitchFamily="34" charset="0"/>
                <a:ea typeface="Arial" pitchFamily="34" charset="0"/>
                <a:cs typeface="Arial" pitchFamily="34" charset="0"/>
              </a:defRPr>
            </a:lvl5pPr>
            <a:lvl6pPr marL="2426086"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867193"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308299"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749406"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C2063A39-BFC9-4093-9CFC-D1A12F6AE6EA}" type="slidenum">
              <a:rPr lang="en-US" altLang="en-US" sz="1300">
                <a:solidFill>
                  <a:srgbClr val="000000"/>
                </a:solidFill>
              </a:rPr>
              <a:pPr eaLnBrk="1" hangingPunct="1">
                <a:spcBef>
                  <a:spcPct val="0"/>
                </a:spcBef>
              </a:pPr>
              <a:t>17</a:t>
            </a:fld>
            <a:endParaRPr lang="en-US" altLang="en-US" sz="13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300" b="1" dirty="0">
                <a:latin typeface="+mn-lt"/>
              </a:rPr>
              <a:t>Global Partnership for Sustainable Development Data </a:t>
            </a:r>
            <a:endParaRPr lang="en-US" sz="1300" dirty="0">
              <a:latin typeface="+mn-lt"/>
            </a:endParaRPr>
          </a:p>
          <a:p>
            <a:pPr>
              <a:defRPr/>
            </a:pPr>
            <a:r>
              <a:rPr lang="en-US" sz="1300" dirty="0">
                <a:latin typeface="+mn-lt"/>
              </a:rPr>
              <a:t>strengthen the inclusivity, trust, and innovation in the way that data is used to address the world’s sustainable development efforts. </a:t>
            </a:r>
          </a:p>
          <a:p>
            <a:pPr>
              <a:defRPr/>
            </a:pPr>
            <a:r>
              <a:rPr lang="en-US" sz="1300" dirty="0">
                <a:latin typeface="+mn-lt"/>
              </a:rPr>
              <a:t> </a:t>
            </a:r>
          </a:p>
          <a:p>
            <a:pPr>
              <a:defRPr/>
            </a:pPr>
            <a:r>
              <a:rPr lang="en-US" sz="1300" b="1" dirty="0">
                <a:latin typeface="+mn-lt"/>
              </a:rPr>
              <a:t>Sustainable Development Solutions Network (SDSN)</a:t>
            </a:r>
            <a:r>
              <a:rPr lang="en-US" sz="1300" dirty="0">
                <a:latin typeface="+mn-lt"/>
              </a:rPr>
              <a:t> </a:t>
            </a:r>
          </a:p>
          <a:p>
            <a:pPr>
              <a:defRPr/>
            </a:pPr>
            <a:r>
              <a:rPr lang="en-US" sz="1300" dirty="0">
                <a:latin typeface="+mn-lt"/>
              </a:rPr>
              <a:t>Develops research themes around various “solutions” topics globally. </a:t>
            </a:r>
          </a:p>
          <a:p>
            <a:pPr>
              <a:defRPr/>
            </a:pPr>
            <a:r>
              <a:rPr lang="en-US" sz="1300" dirty="0">
                <a:latin typeface="+mn-lt"/>
              </a:rPr>
              <a:t>Reports on the SDG framework as well as the associated monitoring indicators, and it seeks to play a significant role in their implementation and in the associated processes.</a:t>
            </a:r>
          </a:p>
          <a:p>
            <a:pPr>
              <a:defRPr/>
            </a:pPr>
            <a:r>
              <a:rPr lang="en-US" sz="1300" dirty="0">
                <a:latin typeface="+mn-lt"/>
              </a:rPr>
              <a:t> </a:t>
            </a:r>
          </a:p>
          <a:p>
            <a:pPr>
              <a:defRPr/>
            </a:pPr>
            <a:r>
              <a:rPr lang="en-US" sz="1300" b="1" dirty="0">
                <a:latin typeface="+mn-lt"/>
              </a:rPr>
              <a:t>International Institute for Sustainable Development (IISD) </a:t>
            </a:r>
            <a:endParaRPr lang="en-US" sz="1300" dirty="0">
              <a:latin typeface="+mn-lt"/>
            </a:endParaRPr>
          </a:p>
          <a:p>
            <a:pPr>
              <a:defRPr/>
            </a:pPr>
            <a:r>
              <a:rPr lang="en-US" sz="1300" dirty="0">
                <a:latin typeface="+mn-lt"/>
              </a:rPr>
              <a:t>Provides practical solutions to the challenge of integrating environmental and social priorities with economic development. </a:t>
            </a:r>
            <a:endParaRPr lang="en-US" dirty="0"/>
          </a:p>
        </p:txBody>
      </p:sp>
      <p:sp>
        <p:nvSpPr>
          <p:cNvPr id="34820" name="Slide Number Placeholder 3"/>
          <p:cNvSpPr>
            <a:spLocks noGrp="1"/>
          </p:cNvSpPr>
          <p:nvPr>
            <p:ph type="sldNum" sz="quarter" idx="5"/>
          </p:nvPr>
        </p:nvSpPr>
        <p:spPr>
          <a:noFill/>
        </p:spPr>
        <p:txBody>
          <a:bodyPr/>
          <a:lstStyle>
            <a:lvl1pPr defTabSz="932757" eaLnBrk="0" hangingPunct="0">
              <a:spcBef>
                <a:spcPct val="30000"/>
              </a:spcBef>
              <a:defRPr sz="1200">
                <a:solidFill>
                  <a:schemeClr val="tx1"/>
                </a:solidFill>
                <a:latin typeface="Arial" pitchFamily="34" charset="0"/>
                <a:ea typeface="ＭＳ Ｐゴシック" pitchFamily="34" charset="-128"/>
                <a:cs typeface="Arial" pitchFamily="34" charset="0"/>
              </a:defRPr>
            </a:lvl1pPr>
            <a:lvl2pPr marL="716798" indent="-275692" defTabSz="932757" eaLnBrk="0" hangingPunct="0">
              <a:spcBef>
                <a:spcPct val="30000"/>
              </a:spcBef>
              <a:defRPr sz="1200">
                <a:solidFill>
                  <a:schemeClr val="tx1"/>
                </a:solidFill>
                <a:latin typeface="Arial" pitchFamily="34" charset="0"/>
                <a:ea typeface="Arial" pitchFamily="34" charset="0"/>
                <a:cs typeface="Arial" pitchFamily="34" charset="0"/>
              </a:defRPr>
            </a:lvl2pPr>
            <a:lvl3pPr marL="1102766" indent="-220553" defTabSz="932757" eaLnBrk="0" hangingPunct="0">
              <a:spcBef>
                <a:spcPct val="30000"/>
              </a:spcBef>
              <a:defRPr sz="1200">
                <a:solidFill>
                  <a:schemeClr val="tx1"/>
                </a:solidFill>
                <a:latin typeface="Arial" pitchFamily="34" charset="0"/>
                <a:ea typeface="Arial" pitchFamily="34" charset="0"/>
                <a:cs typeface="Arial" pitchFamily="34" charset="0"/>
              </a:defRPr>
            </a:lvl3pPr>
            <a:lvl4pPr marL="1543873" indent="-220553" defTabSz="932757" eaLnBrk="0" hangingPunct="0">
              <a:spcBef>
                <a:spcPct val="30000"/>
              </a:spcBef>
              <a:defRPr sz="1200">
                <a:solidFill>
                  <a:schemeClr val="tx1"/>
                </a:solidFill>
                <a:latin typeface="Arial" pitchFamily="34" charset="0"/>
                <a:ea typeface="Arial" pitchFamily="34" charset="0"/>
                <a:cs typeface="Arial" pitchFamily="34" charset="0"/>
              </a:defRPr>
            </a:lvl4pPr>
            <a:lvl5pPr marL="1984980" indent="-220553" defTabSz="932757" eaLnBrk="0" hangingPunct="0">
              <a:spcBef>
                <a:spcPct val="30000"/>
              </a:spcBef>
              <a:defRPr sz="1200">
                <a:solidFill>
                  <a:schemeClr val="tx1"/>
                </a:solidFill>
                <a:latin typeface="Arial" pitchFamily="34" charset="0"/>
                <a:ea typeface="Arial" pitchFamily="34" charset="0"/>
                <a:cs typeface="Arial" pitchFamily="34" charset="0"/>
              </a:defRPr>
            </a:lvl5pPr>
            <a:lvl6pPr marL="2426086"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867193"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308299"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749406" indent="-220553" defTabSz="932757"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72EF7B4D-A528-4D03-959A-22CB5512EC1A}" type="slidenum">
              <a:rPr lang="en-US" altLang="en-US" sz="1300">
                <a:solidFill>
                  <a:srgbClr val="000000"/>
                </a:solidFill>
              </a:rPr>
              <a:pPr eaLnBrk="1" hangingPunct="1">
                <a:spcBef>
                  <a:spcPct val="0"/>
                </a:spcBef>
              </a:pPr>
              <a:t>18</a:t>
            </a:fld>
            <a:endParaRPr lang="en-US" altLang="en-US" sz="13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684"/>
          <a:stretch/>
        </p:blipFill>
        <p:spPr bwMode="auto">
          <a:xfrm>
            <a:off x="604604" y="1296144"/>
            <a:ext cx="8540265"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33921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3686913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95537" y="838200"/>
            <a:ext cx="8352928" cy="71859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7" y="1700808"/>
            <a:ext cx="8352928"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198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1"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7"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9530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7"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23597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7"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46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7"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7"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5" name="Text Placeholder 3"/>
          <p:cNvSpPr>
            <a:spLocks noGrp="1"/>
          </p:cNvSpPr>
          <p:nvPr>
            <p:ph type="body" sz="half" idx="2"/>
          </p:nvPr>
        </p:nvSpPr>
        <p:spPr>
          <a:xfrm>
            <a:off x="395537" y="6093298"/>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7"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608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8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0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96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98754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1700808"/>
            <a:ext cx="77724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45" r:id="rId3"/>
    <p:sldLayoutId id="2147483746" r:id="rId4"/>
    <p:sldLayoutId id="2147483747" r:id="rId5"/>
    <p:sldLayoutId id="2147483751" r:id="rId6"/>
    <p:sldLayoutId id="2147483748" r:id="rId7"/>
    <p:sldLayoutId id="2147483753" r:id="rId8"/>
    <p:sldLayoutId id="2147483758" r:id="rId9"/>
    <p:sldLayoutId id="2147483759" r:id="rId10"/>
  </p:sldLayoutIdLst>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11.jpe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11.jpeg"/><Relationship Id="rId7"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11.jpeg"/><Relationship Id="rId8"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5"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jpeg"/><Relationship Id="rId10"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arthobservations.org/" TargetMode="External"/><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jpeg"/><Relationship Id="rId9" Type="http://schemas.microsoft.com/office/2007/relationships/hdphoto" Target="../media/hdphoto1.wdp"/><Relationship Id="rId1" Type="http://schemas.openxmlformats.org/officeDocument/2006/relationships/slideLayout" Target="../slideLayouts/slideLayout10.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35496" y="1124222"/>
            <a:ext cx="8532812" cy="5545138"/>
          </a:xfrm>
        </p:spPr>
        <p:txBody>
          <a:bodyPr>
            <a:normAutofit/>
          </a:bodyPr>
          <a:lstStyle/>
          <a:p>
            <a:pPr eaLnBrk="1" hangingPunct="1"/>
            <a:r>
              <a:rPr lang="fr-CH" altLang="en-US" sz="6000" dirty="0" smtClean="0">
                <a:solidFill>
                  <a:schemeClr val="accent2"/>
                </a:solidFill>
                <a:latin typeface="Arial Narrow"/>
                <a:cs typeface="Arial Narrow"/>
              </a:rPr>
              <a:t>GEO and GEOSS status</a:t>
            </a:r>
            <a:br>
              <a:rPr lang="fr-CH" altLang="en-US" sz="6000" dirty="0" smtClean="0">
                <a:solidFill>
                  <a:schemeClr val="accent2"/>
                </a:solidFill>
                <a:latin typeface="Arial Narrow"/>
                <a:cs typeface="Arial Narrow"/>
              </a:rPr>
            </a:br>
            <a:r>
              <a:rPr lang="fr-CH" altLang="en-US" sz="6000" dirty="0">
                <a:solidFill>
                  <a:schemeClr val="accent2"/>
                </a:solidFill>
                <a:latin typeface="Arial Narrow"/>
                <a:cs typeface="Arial Narrow"/>
              </a:rPr>
              <a:t/>
            </a:r>
            <a:br>
              <a:rPr lang="fr-CH" altLang="en-US" sz="6000" dirty="0">
                <a:solidFill>
                  <a:schemeClr val="accent2"/>
                </a:solidFill>
                <a:latin typeface="Arial Narrow"/>
                <a:cs typeface="Arial Narrow"/>
              </a:rPr>
            </a:br>
            <a:r>
              <a:rPr lang="fr-CH" altLang="en-US" sz="4400" dirty="0" smtClean="0">
                <a:solidFill>
                  <a:schemeClr val="accent1">
                    <a:lumMod val="50000"/>
                  </a:schemeClr>
                </a:solidFill>
                <a:latin typeface="Arial Narrow"/>
                <a:cs typeface="Arial Narrow"/>
              </a:rPr>
              <a:t>SIT Technical Workshop</a:t>
            </a:r>
            <a:r>
              <a:rPr lang="fr-CH" altLang="en-US" sz="4400" dirty="0">
                <a:solidFill>
                  <a:schemeClr val="accent1">
                    <a:lumMod val="50000"/>
                  </a:schemeClr>
                </a:solidFill>
                <a:latin typeface="Arial Narrow"/>
                <a:cs typeface="Arial Narrow"/>
              </a:rPr>
              <a:t/>
            </a:r>
            <a:br>
              <a:rPr lang="fr-CH" altLang="en-US" sz="4400" dirty="0">
                <a:solidFill>
                  <a:schemeClr val="accent1">
                    <a:lumMod val="50000"/>
                  </a:schemeClr>
                </a:solidFill>
                <a:latin typeface="Arial Narrow"/>
                <a:cs typeface="Arial Narrow"/>
              </a:rPr>
            </a:br>
            <a:r>
              <a:rPr lang="fr-CH" altLang="en-US" sz="4000" dirty="0" smtClean="0">
                <a:solidFill>
                  <a:schemeClr val="accent1">
                    <a:lumMod val="50000"/>
                  </a:schemeClr>
                </a:solidFill>
                <a:latin typeface="Arial Narrow"/>
                <a:cs typeface="Arial Narrow"/>
              </a:rPr>
              <a:t/>
            </a:r>
            <a:br>
              <a:rPr lang="fr-CH" altLang="en-US" sz="4000" dirty="0" smtClean="0">
                <a:solidFill>
                  <a:schemeClr val="accent1">
                    <a:lumMod val="50000"/>
                  </a:schemeClr>
                </a:solidFill>
                <a:latin typeface="Arial Narrow"/>
                <a:cs typeface="Arial Narrow"/>
              </a:rPr>
            </a:br>
            <a:r>
              <a:rPr lang="fr-CH" altLang="en-US" dirty="0" smtClean="0">
                <a:solidFill>
                  <a:srgbClr val="0070C0"/>
                </a:solidFill>
                <a:latin typeface="Arial Narrow"/>
                <a:cs typeface="Arial Narrow"/>
              </a:rPr>
              <a:t>Osamu Ochiai</a:t>
            </a:r>
            <a:br>
              <a:rPr lang="fr-CH" altLang="en-US" dirty="0" smtClean="0">
                <a:solidFill>
                  <a:srgbClr val="0070C0"/>
                </a:solidFill>
                <a:latin typeface="Arial Narrow"/>
                <a:cs typeface="Arial Narrow"/>
              </a:rPr>
            </a:br>
            <a:r>
              <a:rPr lang="fr-CH" altLang="en-US" dirty="0" smtClean="0">
                <a:solidFill>
                  <a:srgbClr val="0070C0"/>
                </a:solidFill>
                <a:latin typeface="Arial Narrow"/>
                <a:cs typeface="Arial Narrow"/>
              </a:rPr>
              <a:t>GEO Secretariat</a:t>
            </a:r>
            <a:r>
              <a:rPr lang="fr-CH" altLang="en-US" dirty="0">
                <a:solidFill>
                  <a:srgbClr val="0070C0"/>
                </a:solidFill>
                <a:latin typeface="Arial Narrow"/>
                <a:cs typeface="Arial Narrow"/>
              </a:rPr>
              <a:t/>
            </a:r>
            <a:br>
              <a:rPr lang="fr-CH" altLang="en-US" dirty="0">
                <a:solidFill>
                  <a:srgbClr val="0070C0"/>
                </a:solidFill>
                <a:latin typeface="Arial Narrow"/>
                <a:cs typeface="Arial Narrow"/>
              </a:rPr>
            </a:br>
            <a:r>
              <a:rPr lang="fr-CH" altLang="en-US" dirty="0" smtClean="0">
                <a:solidFill>
                  <a:srgbClr val="0070C0"/>
                </a:solidFill>
                <a:latin typeface="Arial Narrow"/>
                <a:cs typeface="Arial Narrow"/>
              </a:rPr>
              <a:t/>
            </a:r>
            <a:br>
              <a:rPr lang="fr-CH" altLang="en-US" dirty="0" smtClean="0">
                <a:solidFill>
                  <a:srgbClr val="0070C0"/>
                </a:solidFill>
                <a:latin typeface="Arial Narrow"/>
                <a:cs typeface="Arial Narrow"/>
              </a:rPr>
            </a:br>
            <a:r>
              <a:rPr lang="fr-CH" altLang="en-US" dirty="0" smtClean="0">
                <a:latin typeface="Arial Narrow"/>
                <a:cs typeface="Arial Narrow"/>
              </a:rPr>
              <a:t>14-15 September 2016</a:t>
            </a:r>
            <a:br>
              <a:rPr lang="fr-CH" altLang="en-US" dirty="0" smtClean="0">
                <a:latin typeface="Arial Narrow"/>
                <a:cs typeface="Arial Narrow"/>
              </a:rPr>
            </a:br>
            <a:r>
              <a:rPr lang="fr-CH" altLang="en-US" dirty="0" smtClean="0">
                <a:latin typeface="Arial Narrow"/>
                <a:cs typeface="Arial Narrow"/>
              </a:rPr>
              <a:t>Oxford, UK</a:t>
            </a:r>
            <a:endParaRPr lang="en-US" altLang="en-US" b="0" dirty="0" smtClean="0"/>
          </a:p>
        </p:txBody>
      </p:sp>
    </p:spTree>
    <p:extLst>
      <p:ext uri="{BB962C8B-B14F-4D97-AF65-F5344CB8AC3E}">
        <p14:creationId xmlns:p14="http://schemas.microsoft.com/office/powerpoint/2010/main" val="1124428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GEO Water tasks restructuring (1/</a:t>
            </a:r>
            <a:r>
              <a:rPr lang="fr-CH" dirty="0"/>
              <a:t>2)</a:t>
            </a:r>
            <a:br>
              <a:rPr lang="fr-CH" dirty="0"/>
            </a:br>
            <a:r>
              <a:rPr lang="fr-CH" sz="3200" dirty="0" smtClean="0"/>
              <a:t>Community activities</a:t>
            </a:r>
            <a:endParaRPr lang="en-US" dirty="0"/>
          </a:p>
        </p:txBody>
      </p:sp>
      <p:sp>
        <p:nvSpPr>
          <p:cNvPr id="5" name="Content Placeholder 3"/>
          <p:cNvSpPr txBox="1">
            <a:spLocks/>
          </p:cNvSpPr>
          <p:nvPr/>
        </p:nvSpPr>
        <p:spPr>
          <a:xfrm>
            <a:off x="228600" y="2057400"/>
            <a:ext cx="4191000" cy="4256733"/>
          </a:xfrm>
          <a:prstGeom prst="rect">
            <a:avLst/>
          </a:prstGeom>
          <a:noFill/>
          <a:ln>
            <a:noFill/>
          </a:ln>
        </p:spPr>
        <p:txBody>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117475" indent="-117475" defTabSz="914400">
              <a:lnSpc>
                <a:spcPct val="150000"/>
              </a:lnSpc>
              <a:spcBef>
                <a:spcPts val="0"/>
              </a:spcBef>
              <a:spcAft>
                <a:spcPts val="0"/>
              </a:spcAft>
              <a:buClrTx/>
              <a:buSzTx/>
              <a:buFontTx/>
              <a:buChar char="-"/>
            </a:pPr>
            <a:r>
              <a:rPr lang="en-US" sz="1600" kern="0" cap="small" dirty="0" smtClean="0">
                <a:solidFill>
                  <a:schemeClr val="bg1">
                    <a:lumMod val="75000"/>
                  </a:schemeClr>
                </a:solidFill>
              </a:rPr>
              <a:t>CA-11: Soil Moisture</a:t>
            </a:r>
          </a:p>
          <a:p>
            <a:pPr marL="117475" indent="-117475" defTabSz="914400">
              <a:lnSpc>
                <a:spcPct val="150000"/>
              </a:lnSpc>
              <a:spcBef>
                <a:spcPts val="0"/>
              </a:spcBef>
              <a:spcAft>
                <a:spcPts val="0"/>
              </a:spcAft>
              <a:buClrTx/>
              <a:buSzTx/>
              <a:buFontTx/>
              <a:buChar char="-"/>
            </a:pPr>
            <a:r>
              <a:rPr lang="en-US" sz="1600" kern="0" cap="small" dirty="0" smtClean="0">
                <a:solidFill>
                  <a:schemeClr val="bg1">
                    <a:lumMod val="75000"/>
                  </a:schemeClr>
                </a:solidFill>
              </a:rPr>
              <a:t>CA-12: River Discharge</a:t>
            </a:r>
          </a:p>
          <a:p>
            <a:pPr marL="117475" indent="-117475" defTabSz="914400">
              <a:lnSpc>
                <a:spcPct val="150000"/>
              </a:lnSpc>
              <a:spcBef>
                <a:spcPts val="0"/>
              </a:spcBef>
              <a:spcAft>
                <a:spcPts val="0"/>
              </a:spcAft>
              <a:buClrTx/>
              <a:buSzTx/>
              <a:buFontTx/>
              <a:buChar char="-"/>
            </a:pPr>
            <a:r>
              <a:rPr lang="en-US" sz="1600" kern="0" cap="small" dirty="0">
                <a:solidFill>
                  <a:schemeClr val="bg1">
                    <a:lumMod val="75000"/>
                  </a:schemeClr>
                </a:solidFill>
              </a:rPr>
              <a:t>CA-13: Groundwater </a:t>
            </a:r>
            <a:endParaRPr lang="en-US" sz="1600" kern="0" cap="small" dirty="0" smtClean="0">
              <a:solidFill>
                <a:schemeClr val="bg1">
                  <a:lumMod val="75000"/>
                </a:schemeClr>
              </a:solidFill>
            </a:endParaRPr>
          </a:p>
          <a:p>
            <a:pPr marL="0" indent="0" defTabSz="914400">
              <a:lnSpc>
                <a:spcPct val="150000"/>
              </a:lnSpc>
              <a:spcBef>
                <a:spcPts val="0"/>
              </a:spcBef>
              <a:spcAft>
                <a:spcPts val="0"/>
              </a:spcAft>
              <a:buClrTx/>
              <a:buSzTx/>
              <a:buNone/>
            </a:pPr>
            <a:endParaRPr lang="en-US" sz="800" kern="0" cap="small" dirty="0">
              <a:solidFill>
                <a:schemeClr val="bg1">
                  <a:lumMod val="75000"/>
                </a:schemeClr>
              </a:solidFill>
            </a:endParaRPr>
          </a:p>
          <a:p>
            <a:pPr marL="117475" indent="-117475" defTabSz="914400">
              <a:lnSpc>
                <a:spcPct val="150000"/>
              </a:lnSpc>
              <a:spcBef>
                <a:spcPts val="0"/>
              </a:spcBef>
              <a:spcAft>
                <a:spcPts val="0"/>
              </a:spcAft>
              <a:buClrTx/>
              <a:buSzTx/>
              <a:buFontTx/>
              <a:buChar char="-"/>
            </a:pPr>
            <a:r>
              <a:rPr lang="en-US" sz="1600" kern="0" cap="small" dirty="0" smtClean="0">
                <a:solidFill>
                  <a:schemeClr val="bg1">
                    <a:lumMod val="75000"/>
                  </a:schemeClr>
                </a:solidFill>
              </a:rPr>
              <a:t>CA-14: GEO Water Quality  </a:t>
            </a:r>
          </a:p>
          <a:p>
            <a:pPr marL="0" indent="0" defTabSz="914400">
              <a:lnSpc>
                <a:spcPct val="150000"/>
              </a:lnSpc>
              <a:spcBef>
                <a:spcPts val="0"/>
              </a:spcBef>
              <a:spcAft>
                <a:spcPts val="0"/>
              </a:spcAft>
              <a:buClrTx/>
              <a:buSzTx/>
              <a:buNone/>
            </a:pPr>
            <a:endParaRPr lang="en-US" sz="800" kern="0" cap="small" dirty="0" smtClean="0">
              <a:solidFill>
                <a:schemeClr val="bg1">
                  <a:lumMod val="75000"/>
                </a:schemeClr>
              </a:solidFill>
            </a:endParaRPr>
          </a:p>
          <a:p>
            <a:pPr marL="117475" indent="-117475" defTabSz="914400">
              <a:lnSpc>
                <a:spcPct val="150000"/>
              </a:lnSpc>
              <a:spcBef>
                <a:spcPts val="0"/>
              </a:spcBef>
              <a:spcAft>
                <a:spcPts val="0"/>
              </a:spcAft>
              <a:buClrTx/>
              <a:buSzTx/>
              <a:buFontTx/>
              <a:buChar char="-"/>
            </a:pPr>
            <a:r>
              <a:rPr lang="en-US" sz="1600" kern="0" cap="small" dirty="0" smtClean="0">
                <a:solidFill>
                  <a:schemeClr val="bg1">
                    <a:lumMod val="75000"/>
                  </a:schemeClr>
                </a:solidFill>
              </a:rPr>
              <a:t>CA</a:t>
            </a:r>
            <a:r>
              <a:rPr lang="en-US" sz="1600" kern="0" cap="small" dirty="0">
                <a:solidFill>
                  <a:schemeClr val="bg1">
                    <a:lumMod val="75000"/>
                  </a:schemeClr>
                </a:solidFill>
              </a:rPr>
              <a:t>-15 (part of): Water Cycle Capacity Building </a:t>
            </a:r>
          </a:p>
          <a:p>
            <a:pPr marL="117475" indent="-117475" defTabSz="914400">
              <a:lnSpc>
                <a:spcPct val="150000"/>
              </a:lnSpc>
              <a:spcBef>
                <a:spcPts val="0"/>
              </a:spcBef>
              <a:spcAft>
                <a:spcPts val="0"/>
              </a:spcAft>
              <a:buClrTx/>
              <a:buSzTx/>
              <a:buFontTx/>
              <a:buChar char="-"/>
            </a:pPr>
            <a:r>
              <a:rPr lang="en-US" sz="1600" kern="0" cap="small" dirty="0" smtClean="0">
                <a:solidFill>
                  <a:schemeClr val="bg1">
                    <a:lumMod val="75000"/>
                  </a:schemeClr>
                </a:solidFill>
              </a:rPr>
              <a:t>CA-18: Water Cycle Integrator (WCI)</a:t>
            </a:r>
          </a:p>
          <a:p>
            <a:pPr marL="0" indent="0" defTabSz="914400">
              <a:lnSpc>
                <a:spcPct val="150000"/>
              </a:lnSpc>
              <a:spcBef>
                <a:spcPts val="0"/>
              </a:spcBef>
              <a:spcAft>
                <a:spcPts val="0"/>
              </a:spcAft>
              <a:buClrTx/>
              <a:buSzTx/>
              <a:buNone/>
            </a:pPr>
            <a:endParaRPr lang="en-US" sz="800" kern="0" cap="small" dirty="0" smtClean="0">
              <a:solidFill>
                <a:schemeClr val="bg1">
                  <a:lumMod val="75000"/>
                </a:schemeClr>
              </a:solidFill>
            </a:endParaRPr>
          </a:p>
          <a:p>
            <a:pPr marL="117475" indent="-117475" defTabSz="914400">
              <a:lnSpc>
                <a:spcPct val="150000"/>
              </a:lnSpc>
              <a:spcBef>
                <a:spcPts val="0"/>
              </a:spcBef>
              <a:spcAft>
                <a:spcPts val="0"/>
              </a:spcAft>
              <a:buClrTx/>
              <a:buSzTx/>
              <a:buFontTx/>
              <a:buChar char="-"/>
            </a:pPr>
            <a:r>
              <a:rPr lang="en-US" sz="1600" kern="0" cap="small" dirty="0" smtClean="0">
                <a:solidFill>
                  <a:schemeClr val="bg1">
                    <a:lumMod val="75000"/>
                  </a:schemeClr>
                </a:solidFill>
              </a:rPr>
              <a:t>CA-20: EarthH2Observe </a:t>
            </a:r>
          </a:p>
          <a:p>
            <a:pPr marL="0" indent="0" defTabSz="914400">
              <a:lnSpc>
                <a:spcPct val="150000"/>
              </a:lnSpc>
              <a:spcBef>
                <a:spcPts val="0"/>
              </a:spcBef>
              <a:spcAft>
                <a:spcPts val="0"/>
              </a:spcAft>
              <a:buClrTx/>
              <a:buSzTx/>
              <a:buNone/>
            </a:pPr>
            <a:endParaRPr lang="en-US" sz="800" kern="0" cap="small" dirty="0" smtClean="0">
              <a:solidFill>
                <a:schemeClr val="bg1">
                  <a:lumMod val="75000"/>
                </a:schemeClr>
              </a:solidFill>
            </a:endParaRPr>
          </a:p>
          <a:p>
            <a:pPr marL="117475" indent="-117475" defTabSz="914400">
              <a:lnSpc>
                <a:spcPct val="150000"/>
              </a:lnSpc>
              <a:spcBef>
                <a:spcPts val="0"/>
              </a:spcBef>
              <a:spcAft>
                <a:spcPts val="0"/>
              </a:spcAft>
              <a:buClrTx/>
              <a:buSzTx/>
              <a:buFontTx/>
              <a:buChar char="-"/>
            </a:pPr>
            <a:r>
              <a:rPr lang="en-US" sz="1600" kern="0" cap="small" dirty="0" smtClean="0">
                <a:solidFill>
                  <a:schemeClr val="bg1">
                    <a:lumMod val="75000"/>
                  </a:schemeClr>
                </a:solidFill>
              </a:rPr>
              <a:t>CA-19: E2E Water Indicators  </a:t>
            </a:r>
            <a:endParaRPr lang="en-US" sz="1600" kern="0" cap="small" dirty="0">
              <a:solidFill>
                <a:schemeClr val="bg1">
                  <a:lumMod val="75000"/>
                </a:schemeClr>
              </a:solidFill>
            </a:endParaRPr>
          </a:p>
          <a:p>
            <a:pPr marL="117475" indent="-117475" defTabSz="914400">
              <a:lnSpc>
                <a:spcPct val="150000"/>
              </a:lnSpc>
              <a:spcBef>
                <a:spcPts val="0"/>
              </a:spcBef>
              <a:spcAft>
                <a:spcPts val="0"/>
              </a:spcAft>
              <a:buClrTx/>
              <a:buSzTx/>
              <a:buFontTx/>
              <a:buChar char="-"/>
            </a:pPr>
            <a:r>
              <a:rPr lang="en-US" sz="1600" kern="0" cap="small" dirty="0" smtClean="0">
                <a:solidFill>
                  <a:schemeClr val="bg1">
                    <a:lumMod val="75000"/>
                  </a:schemeClr>
                </a:solidFill>
              </a:rPr>
              <a:t>CA-22: Linking water tasks with wider SBA </a:t>
            </a:r>
            <a:r>
              <a:rPr lang="fr-CH" sz="1600" kern="0" cap="small" dirty="0" smtClean="0">
                <a:solidFill>
                  <a:schemeClr val="bg1">
                    <a:lumMod val="75000"/>
                  </a:schemeClr>
                </a:solidFill>
              </a:rPr>
              <a:t>&amp; </a:t>
            </a:r>
            <a:r>
              <a:rPr lang="en-US" sz="1600" kern="0" cap="small" dirty="0" smtClean="0">
                <a:solidFill>
                  <a:schemeClr val="bg1">
                    <a:lumMod val="75000"/>
                  </a:schemeClr>
                </a:solidFill>
              </a:rPr>
              <a:t>the post-2015 global development framework</a:t>
            </a:r>
            <a:endParaRPr lang="en-US" sz="1600" kern="0" dirty="0" smtClean="0">
              <a:solidFill>
                <a:schemeClr val="bg1">
                  <a:lumMod val="75000"/>
                </a:schemeClr>
              </a:solidFill>
            </a:endParaRPr>
          </a:p>
          <a:p>
            <a:pPr defTabSz="914400">
              <a:lnSpc>
                <a:spcPct val="150000"/>
              </a:lnSpc>
              <a:buClrTx/>
              <a:buSzTx/>
              <a:buFontTx/>
              <a:buChar char="-"/>
            </a:pPr>
            <a:endParaRPr lang="en-US" sz="1600" kern="0" dirty="0"/>
          </a:p>
        </p:txBody>
      </p:sp>
      <p:sp>
        <p:nvSpPr>
          <p:cNvPr id="7" name="Right Brace 6"/>
          <p:cNvSpPr/>
          <p:nvPr/>
        </p:nvSpPr>
        <p:spPr>
          <a:xfrm>
            <a:off x="4495800" y="2209800"/>
            <a:ext cx="152400" cy="990600"/>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n>
                <a:solidFill>
                  <a:sysClr val="windowText" lastClr="000000"/>
                </a:solidFill>
              </a:ln>
              <a:solidFill>
                <a:sysClr val="windowText" lastClr="000000"/>
              </a:solidFill>
            </a:endParaRPr>
          </a:p>
        </p:txBody>
      </p:sp>
      <p:sp>
        <p:nvSpPr>
          <p:cNvPr id="8" name="Right Brace 7"/>
          <p:cNvSpPr/>
          <p:nvPr/>
        </p:nvSpPr>
        <p:spPr>
          <a:xfrm>
            <a:off x="4495800" y="4038600"/>
            <a:ext cx="152400" cy="609600"/>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n>
                <a:solidFill>
                  <a:sysClr val="windowText" lastClr="000000"/>
                </a:solidFill>
              </a:ln>
              <a:solidFill>
                <a:sysClr val="windowText" lastClr="000000"/>
              </a:solidFill>
            </a:endParaRPr>
          </a:p>
        </p:txBody>
      </p:sp>
      <p:sp>
        <p:nvSpPr>
          <p:cNvPr id="9" name="Content Placeholder 3"/>
          <p:cNvSpPr txBox="1">
            <a:spLocks/>
          </p:cNvSpPr>
          <p:nvPr/>
        </p:nvSpPr>
        <p:spPr bwMode="auto">
          <a:xfrm>
            <a:off x="4724400" y="41910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defTabSz="914400">
              <a:lnSpc>
                <a:spcPct val="115000"/>
              </a:lnSpc>
              <a:spcBef>
                <a:spcPts val="0"/>
              </a:spcBef>
              <a:spcAft>
                <a:spcPts val="0"/>
              </a:spcAft>
              <a:buClrTx/>
              <a:buSzTx/>
              <a:buFontTx/>
              <a:buNone/>
            </a:pPr>
            <a:r>
              <a:rPr lang="fr-CH" sz="1600" kern="0" cap="small" spc="50" dirty="0"/>
              <a:t>DIAS, including WCI, AWCI, </a:t>
            </a:r>
            <a:r>
              <a:rPr lang="fr-CH" sz="1600" kern="0" cap="small" spc="50" dirty="0" smtClean="0"/>
              <a:t>AfWCCI (</a:t>
            </a:r>
            <a:r>
              <a:rPr lang="en-US" sz="1600" kern="0" cap="small" spc="50" dirty="0"/>
              <a:t>New </a:t>
            </a:r>
            <a:r>
              <a:rPr lang="fr-CH" sz="1600" kern="0" cap="small" spc="50" dirty="0" smtClean="0"/>
              <a:t>CA)</a:t>
            </a:r>
          </a:p>
        </p:txBody>
      </p:sp>
      <p:sp>
        <p:nvSpPr>
          <p:cNvPr id="10" name="Right Brace 9"/>
          <p:cNvSpPr/>
          <p:nvPr/>
        </p:nvSpPr>
        <p:spPr>
          <a:xfrm>
            <a:off x="4495800" y="5486400"/>
            <a:ext cx="152400" cy="914400"/>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n>
                <a:solidFill>
                  <a:sysClr val="windowText" lastClr="000000"/>
                </a:solidFill>
              </a:ln>
              <a:solidFill>
                <a:sysClr val="windowText" lastClr="000000"/>
              </a:solidFill>
            </a:endParaRPr>
          </a:p>
        </p:txBody>
      </p:sp>
      <p:sp>
        <p:nvSpPr>
          <p:cNvPr id="11" name="Content Placeholder 3"/>
          <p:cNvSpPr txBox="1">
            <a:spLocks/>
          </p:cNvSpPr>
          <p:nvPr/>
        </p:nvSpPr>
        <p:spPr bwMode="auto">
          <a:xfrm>
            <a:off x="4724400" y="4953000"/>
            <a:ext cx="2992581"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defTabSz="914400">
              <a:lnSpc>
                <a:spcPct val="115000"/>
              </a:lnSpc>
              <a:spcBef>
                <a:spcPts val="0"/>
              </a:spcBef>
              <a:spcAft>
                <a:spcPts val="0"/>
              </a:spcAft>
              <a:buClrTx/>
              <a:buSzTx/>
              <a:buNone/>
            </a:pPr>
            <a:r>
              <a:rPr lang="en-US" sz="1600" kern="0" cap="small" spc="25" dirty="0" smtClean="0"/>
              <a:t>EartH2Observe</a:t>
            </a:r>
            <a:endParaRPr lang="fr-CH" sz="1600" kern="0" cap="small" spc="50" dirty="0" smtClean="0"/>
          </a:p>
        </p:txBody>
      </p:sp>
      <p:sp>
        <p:nvSpPr>
          <p:cNvPr id="15" name="Content Placeholder 3"/>
          <p:cNvSpPr txBox="1">
            <a:spLocks/>
          </p:cNvSpPr>
          <p:nvPr/>
        </p:nvSpPr>
        <p:spPr>
          <a:xfrm>
            <a:off x="4724400" y="2209800"/>
            <a:ext cx="4267200" cy="990600"/>
          </a:xfrm>
          <a:prstGeom prst="rect">
            <a:avLst/>
          </a:prstGeom>
          <a:noFill/>
          <a:ln>
            <a:solidFill>
              <a:srgbClr val="FFFFFF"/>
            </a:solidFill>
          </a:ln>
        </p:spPr>
        <p:txBody>
          <a:bodyPr anchor="ct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0" indent="0" defTabSz="914400">
              <a:lnSpc>
                <a:spcPct val="115000"/>
              </a:lnSpc>
              <a:spcBef>
                <a:spcPts val="0"/>
              </a:spcBef>
              <a:spcAft>
                <a:spcPts val="0"/>
              </a:spcAft>
              <a:buClrTx/>
              <a:buSzTx/>
              <a:buNone/>
            </a:pPr>
            <a:r>
              <a:rPr lang="en-US" sz="1600" kern="0" cap="small" dirty="0" smtClean="0"/>
              <a:t>in</a:t>
            </a:r>
            <a:r>
              <a:rPr lang="en-US" sz="1600" kern="0" cap="small" dirty="0"/>
              <a:t>-situ observations for Water </a:t>
            </a:r>
            <a:r>
              <a:rPr lang="en-US" sz="1600" kern="0" cap="small" dirty="0" smtClean="0"/>
              <a:t>Cycle</a:t>
            </a:r>
            <a:endParaRPr lang="en-US" sz="1600" kern="0" cap="small" dirty="0"/>
          </a:p>
          <a:p>
            <a:pPr marL="0" indent="0" defTabSz="914400">
              <a:lnSpc>
                <a:spcPct val="115000"/>
              </a:lnSpc>
              <a:spcBef>
                <a:spcPts val="0"/>
              </a:spcBef>
              <a:spcAft>
                <a:spcPts val="0"/>
              </a:spcAft>
              <a:buClrTx/>
              <a:buSzTx/>
              <a:buNone/>
            </a:pPr>
            <a:r>
              <a:rPr lang="en-US" sz="1600" kern="0" cap="small" dirty="0"/>
              <a:t>(standards, archiving, analysis and disseminations</a:t>
            </a:r>
            <a:r>
              <a:rPr lang="en-US" sz="1600" kern="0" cap="small" dirty="0" smtClean="0"/>
              <a:t>) (</a:t>
            </a:r>
            <a:r>
              <a:rPr lang="en-US" sz="1600" kern="0" cap="small" dirty="0"/>
              <a:t>New </a:t>
            </a:r>
            <a:r>
              <a:rPr lang="en-US" sz="1600" kern="0" cap="small" dirty="0" smtClean="0"/>
              <a:t>CA)</a:t>
            </a:r>
            <a:endParaRPr lang="en-US" sz="1600" kern="0" dirty="0"/>
          </a:p>
        </p:txBody>
      </p:sp>
      <p:sp>
        <p:nvSpPr>
          <p:cNvPr id="16" name="Content Placeholder 3"/>
          <p:cNvSpPr txBox="1">
            <a:spLocks/>
          </p:cNvSpPr>
          <p:nvPr/>
        </p:nvSpPr>
        <p:spPr>
          <a:xfrm>
            <a:off x="4724400" y="3429000"/>
            <a:ext cx="4876800" cy="304800"/>
          </a:xfrm>
          <a:prstGeom prst="rect">
            <a:avLst/>
          </a:prstGeom>
          <a:noFill/>
          <a:ln>
            <a:noFill/>
          </a:ln>
        </p:spPr>
        <p:txBody>
          <a:bodyPr anchor="ct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0" indent="0" defTabSz="914400">
              <a:lnSpc>
                <a:spcPct val="115000"/>
              </a:lnSpc>
              <a:spcBef>
                <a:spcPts val="0"/>
              </a:spcBef>
              <a:spcAft>
                <a:spcPts val="0"/>
              </a:spcAft>
              <a:buClrTx/>
              <a:buSzTx/>
              <a:buNone/>
            </a:pPr>
            <a:r>
              <a:rPr lang="en-US" sz="1600" kern="0" cap="small" spc="50" dirty="0" err="1"/>
              <a:t>AquaWatch</a:t>
            </a:r>
            <a:endParaRPr lang="en-US" sz="1600" kern="0" cap="small" spc="50" dirty="0"/>
          </a:p>
        </p:txBody>
      </p:sp>
      <p:sp>
        <p:nvSpPr>
          <p:cNvPr id="18" name="Content Placeholder 3"/>
          <p:cNvSpPr txBox="1">
            <a:spLocks/>
          </p:cNvSpPr>
          <p:nvPr/>
        </p:nvSpPr>
        <p:spPr bwMode="auto">
          <a:xfrm>
            <a:off x="4724400" y="5791200"/>
            <a:ext cx="350519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defTabSz="914400">
              <a:lnSpc>
                <a:spcPct val="115000"/>
              </a:lnSpc>
              <a:spcBef>
                <a:spcPts val="0"/>
              </a:spcBef>
              <a:spcAft>
                <a:spcPts val="0"/>
              </a:spcAft>
              <a:buClrTx/>
              <a:buSzTx/>
              <a:buNone/>
            </a:pPr>
            <a:r>
              <a:rPr lang="en-US" sz="1600" kern="0" cap="small" spc="50" dirty="0" smtClean="0"/>
              <a:t>Water-Energy-Food Nexus (</a:t>
            </a:r>
            <a:r>
              <a:rPr lang="en-US" sz="1600" kern="0" cap="small" spc="25" dirty="0"/>
              <a:t>New </a:t>
            </a:r>
            <a:r>
              <a:rPr lang="en-US" sz="1600" kern="0" cap="small" spc="25" dirty="0" smtClean="0"/>
              <a:t>CA</a:t>
            </a:r>
            <a:r>
              <a:rPr lang="en-US" sz="1600" kern="0" cap="small" spc="25" dirty="0"/>
              <a:t>)</a:t>
            </a:r>
            <a:endParaRPr lang="fr-CH" sz="1600" kern="0" cap="small" spc="50" dirty="0" smtClean="0"/>
          </a:p>
        </p:txBody>
      </p:sp>
      <p:sp>
        <p:nvSpPr>
          <p:cNvPr id="19" name="Right Brace 6"/>
          <p:cNvSpPr/>
          <p:nvPr/>
        </p:nvSpPr>
        <p:spPr>
          <a:xfrm>
            <a:off x="4495800" y="3429000"/>
            <a:ext cx="152399" cy="304800"/>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n>
                <a:solidFill>
                  <a:sysClr val="windowText" lastClr="000000"/>
                </a:solidFill>
              </a:ln>
              <a:solidFill>
                <a:sysClr val="windowText" lastClr="000000"/>
              </a:solidFill>
            </a:endParaRPr>
          </a:p>
        </p:txBody>
      </p:sp>
      <p:sp>
        <p:nvSpPr>
          <p:cNvPr id="20" name="Right Brace 6"/>
          <p:cNvSpPr/>
          <p:nvPr/>
        </p:nvSpPr>
        <p:spPr>
          <a:xfrm>
            <a:off x="4495800" y="4953000"/>
            <a:ext cx="152400" cy="228600"/>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n>
                <a:solidFill>
                  <a:sysClr val="windowText" lastClr="000000"/>
                </a:solidFill>
              </a:ln>
              <a:solidFill>
                <a:sysClr val="windowText" lastClr="000000"/>
              </a:solidFill>
            </a:endParaRPr>
          </a:p>
        </p:txBody>
      </p:sp>
      <p:cxnSp>
        <p:nvCxnSpPr>
          <p:cNvPr id="14" name="Straight Connector 13"/>
          <p:cNvCxnSpPr/>
          <p:nvPr/>
        </p:nvCxnSpPr>
        <p:spPr>
          <a:xfrm>
            <a:off x="311888" y="3352800"/>
            <a:ext cx="8580592" cy="419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11888" y="3861048"/>
            <a:ext cx="8580592" cy="2515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11888" y="4797152"/>
            <a:ext cx="8580592" cy="344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888" y="5373216"/>
            <a:ext cx="8580592" cy="3698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16632"/>
            <a:ext cx="6835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4"/>
          <a:stretch>
            <a:fillRect/>
          </a:stretch>
        </p:blipFill>
        <p:spPr>
          <a:xfrm>
            <a:off x="7668344" y="908720"/>
            <a:ext cx="705850" cy="942346"/>
          </a:xfrm>
          <a:prstGeom prst="rect">
            <a:avLst/>
          </a:prstGeom>
        </p:spPr>
      </p:pic>
      <p:pic>
        <p:nvPicPr>
          <p:cNvPr id="6" name="図 5"/>
          <p:cNvPicPr>
            <a:picLocks noChangeAspect="1"/>
          </p:cNvPicPr>
          <p:nvPr/>
        </p:nvPicPr>
        <p:blipFill>
          <a:blip r:embed="rId5"/>
          <a:stretch>
            <a:fillRect/>
          </a:stretch>
        </p:blipFill>
        <p:spPr>
          <a:xfrm>
            <a:off x="8417132" y="908719"/>
            <a:ext cx="622935" cy="936105"/>
          </a:xfrm>
          <a:prstGeom prst="rect">
            <a:avLst/>
          </a:prstGeom>
        </p:spPr>
      </p:pic>
      <p:pic>
        <p:nvPicPr>
          <p:cNvPr id="24" name="Image 23"/>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l="9308" r="8420"/>
          <a:stretch/>
        </p:blipFill>
        <p:spPr>
          <a:xfrm>
            <a:off x="6804248" y="908720"/>
            <a:ext cx="779322" cy="947255"/>
          </a:xfrm>
          <a:prstGeom prst="rect">
            <a:avLst/>
          </a:prstGeom>
        </p:spPr>
      </p:pic>
    </p:spTree>
    <p:extLst>
      <p:ext uri="{BB962C8B-B14F-4D97-AF65-F5344CB8AC3E}">
        <p14:creationId xmlns:p14="http://schemas.microsoft.com/office/powerpoint/2010/main" val="2073683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0-#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4"/>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 presetClass="exit" presetSubtype="2" fill="hold" nodeType="clickEffect">
                                  <p:stCondLst>
                                    <p:cond delay="0"/>
                                  </p:stCondLst>
                                  <p:childTnLst>
                                    <p:anim calcmode="lin" valueType="num">
                                      <p:cBhvr additive="base">
                                        <p:cTn id="40" dur="500"/>
                                        <p:tgtEl>
                                          <p:spTgt spid="6"/>
                                        </p:tgtEl>
                                        <p:attrNameLst>
                                          <p:attrName>ppt_x</p:attrName>
                                        </p:attrNameLst>
                                      </p:cBhvr>
                                      <p:tavLst>
                                        <p:tav tm="0">
                                          <p:val>
                                            <p:strVal val="ppt_x"/>
                                          </p:val>
                                        </p:tav>
                                        <p:tav tm="100000">
                                          <p:val>
                                            <p:strVal val="1+ppt_w/2"/>
                                          </p:val>
                                        </p:tav>
                                      </p:tavLst>
                                    </p:anim>
                                    <p:anim calcmode="lin" valueType="num">
                                      <p:cBhvr additive="base">
                                        <p:cTn id="41" dur="500"/>
                                        <p:tgtEl>
                                          <p:spTgt spid="6"/>
                                        </p:tgtEl>
                                        <p:attrNameLst>
                                          <p:attrName>ppt_y</p:attrName>
                                        </p:attrNameLst>
                                      </p:cBhvr>
                                      <p:tavLst>
                                        <p:tav tm="0">
                                          <p:val>
                                            <p:strVal val="ppt_y"/>
                                          </p:val>
                                        </p:tav>
                                        <p:tav tm="100000">
                                          <p:val>
                                            <p:strVal val="ppt_y"/>
                                          </p:val>
                                        </p:tav>
                                      </p:tavLst>
                                    </p:anim>
                                    <p:set>
                                      <p:cBhvr>
                                        <p:cTn id="42" dur="1" fill="hold">
                                          <p:stCondLst>
                                            <p:cond delay="499"/>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p:bldP spid="10" grpId="0" animBg="1"/>
      <p:bldP spid="11" grpId="0"/>
      <p:bldP spid="15" grpId="0" animBg="1"/>
      <p:bldP spid="16" grpId="0"/>
      <p:bldP spid="18" grpId="0"/>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GEO Water tasks restructuring (2/</a:t>
            </a:r>
            <a:r>
              <a:rPr lang="fr-CH" dirty="0"/>
              <a:t>2)</a:t>
            </a:r>
            <a:br>
              <a:rPr lang="fr-CH" dirty="0"/>
            </a:br>
            <a:r>
              <a:rPr lang="fr-CH" sz="3200" dirty="0" smtClean="0"/>
              <a:t>Initiatives</a:t>
            </a:r>
            <a:endParaRPr lang="en-US" dirty="0"/>
          </a:p>
        </p:txBody>
      </p:sp>
      <p:sp>
        <p:nvSpPr>
          <p:cNvPr id="5" name="Content Placeholder 3"/>
          <p:cNvSpPr txBox="1">
            <a:spLocks/>
          </p:cNvSpPr>
          <p:nvPr/>
        </p:nvSpPr>
        <p:spPr>
          <a:xfrm>
            <a:off x="-2822" y="2057400"/>
            <a:ext cx="4308122" cy="3581400"/>
          </a:xfrm>
          <a:prstGeom prst="rect">
            <a:avLst/>
          </a:prstGeom>
          <a:noFill/>
          <a:ln>
            <a:noFill/>
          </a:ln>
        </p:spPr>
        <p:txBody>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117475" indent="-117475" defTabSz="914400">
              <a:buClrTx/>
              <a:buSzTx/>
              <a:buFontTx/>
              <a:buChar char="-"/>
            </a:pPr>
            <a:r>
              <a:rPr lang="en-US" sz="1600" kern="0" cap="small" dirty="0" smtClean="0">
                <a:solidFill>
                  <a:schemeClr val="bg1">
                    <a:lumMod val="75000"/>
                  </a:schemeClr>
                </a:solidFill>
              </a:rPr>
              <a:t>CA-16: global drought information system (GDIS)</a:t>
            </a:r>
          </a:p>
          <a:p>
            <a:pPr marL="0" indent="0" defTabSz="914400">
              <a:buClrTx/>
              <a:buSzTx/>
              <a:buNone/>
            </a:pPr>
            <a:endParaRPr lang="en-US" sz="1600" kern="0" cap="small" dirty="0" smtClean="0">
              <a:solidFill>
                <a:schemeClr val="bg1">
                  <a:lumMod val="75000"/>
                </a:schemeClr>
              </a:solidFill>
            </a:endParaRPr>
          </a:p>
          <a:p>
            <a:pPr marL="0" indent="0" defTabSz="914400">
              <a:buClrTx/>
              <a:buSzTx/>
              <a:buNone/>
            </a:pPr>
            <a:endParaRPr lang="en-US" sz="1600" kern="0" cap="small" dirty="0" smtClean="0">
              <a:solidFill>
                <a:schemeClr val="bg1">
                  <a:lumMod val="75000"/>
                </a:schemeClr>
              </a:solidFill>
            </a:endParaRPr>
          </a:p>
          <a:p>
            <a:pPr marL="117475" indent="-117475" defTabSz="914400">
              <a:buClrTx/>
              <a:buSzTx/>
              <a:buFontTx/>
              <a:buChar char="-"/>
            </a:pPr>
            <a:r>
              <a:rPr lang="en-US" sz="1600" kern="0" cap="small" dirty="0" smtClean="0">
                <a:solidFill>
                  <a:schemeClr val="bg1">
                    <a:lumMod val="75000"/>
                  </a:schemeClr>
                </a:solidFill>
              </a:rPr>
              <a:t>CA-07: integrated water-cycle products and services</a:t>
            </a:r>
          </a:p>
          <a:p>
            <a:pPr marL="117475" indent="-117475" defTabSz="914400">
              <a:buClrTx/>
              <a:buSzTx/>
              <a:buFontTx/>
              <a:buChar char="-"/>
            </a:pPr>
            <a:r>
              <a:rPr lang="en-US" sz="1600" kern="0" cap="small" dirty="0" smtClean="0">
                <a:solidFill>
                  <a:schemeClr val="bg1">
                    <a:lumMod val="75000"/>
                  </a:schemeClr>
                </a:solidFill>
              </a:rPr>
              <a:t>Ca-08: water vapor and clouds (and aerosol and precipitation)</a:t>
            </a:r>
          </a:p>
          <a:p>
            <a:pPr marL="117475" indent="-117475" defTabSz="914400">
              <a:buClrTx/>
              <a:buSzTx/>
              <a:buFontTx/>
              <a:buChar char="-"/>
            </a:pPr>
            <a:r>
              <a:rPr lang="en-US" sz="1600" kern="0" cap="small" dirty="0" smtClean="0">
                <a:solidFill>
                  <a:schemeClr val="bg1">
                    <a:lumMod val="75000"/>
                  </a:schemeClr>
                </a:solidFill>
              </a:rPr>
              <a:t>Ca-9: precipitation</a:t>
            </a:r>
          </a:p>
          <a:p>
            <a:pPr marL="117475" indent="-117475" defTabSz="914400">
              <a:buClrTx/>
              <a:buSzTx/>
              <a:buFontTx/>
              <a:buChar char="-"/>
            </a:pPr>
            <a:r>
              <a:rPr lang="en-US" sz="1600" kern="0" cap="small" dirty="0" smtClean="0">
                <a:solidFill>
                  <a:schemeClr val="bg1">
                    <a:lumMod val="75000"/>
                  </a:schemeClr>
                </a:solidFill>
              </a:rPr>
              <a:t>Ca-10: evapotranspiration</a:t>
            </a:r>
          </a:p>
          <a:p>
            <a:pPr marL="117475" indent="-117475" defTabSz="914400">
              <a:buClrTx/>
              <a:buSzTx/>
              <a:buFontTx/>
              <a:buChar char="-"/>
            </a:pPr>
            <a:r>
              <a:rPr lang="en-US" sz="1600" kern="0" cap="small" dirty="0" smtClean="0">
                <a:solidFill>
                  <a:schemeClr val="bg1">
                    <a:lumMod val="75000"/>
                  </a:schemeClr>
                </a:solidFill>
              </a:rPr>
              <a:t>Ca-15: water cycle capacity building</a:t>
            </a:r>
          </a:p>
          <a:p>
            <a:pPr marL="117475" indent="-117475" defTabSz="914400">
              <a:buClrTx/>
              <a:buSzTx/>
              <a:buFontTx/>
              <a:buChar char="-"/>
            </a:pPr>
            <a:r>
              <a:rPr lang="en-US" sz="1600" kern="0" cap="small" dirty="0" smtClean="0">
                <a:solidFill>
                  <a:schemeClr val="bg1">
                    <a:lumMod val="75000"/>
                  </a:schemeClr>
                </a:solidFill>
              </a:rPr>
              <a:t>Ca-17: geo great lakes activity</a:t>
            </a:r>
            <a:endParaRPr lang="fr-CH" sz="1600" kern="0" cap="small" dirty="0" smtClean="0">
              <a:solidFill>
                <a:schemeClr val="bg1">
                  <a:lumMod val="75000"/>
                </a:schemeClr>
              </a:solidFill>
            </a:endParaRPr>
          </a:p>
          <a:p>
            <a:pPr marL="117475" indent="-117475" defTabSz="914400">
              <a:buClrTx/>
              <a:buSzTx/>
              <a:buFontTx/>
              <a:buChar char="-"/>
            </a:pPr>
            <a:r>
              <a:rPr lang="en-US" sz="1600" kern="0" cap="small" dirty="0" smtClean="0">
                <a:solidFill>
                  <a:srgbClr val="7F7F7F"/>
                </a:solidFill>
              </a:rPr>
              <a:t>GI-20 </a:t>
            </a:r>
            <a:r>
              <a:rPr lang="en-US" sz="1600" kern="0" cap="small" dirty="0">
                <a:solidFill>
                  <a:srgbClr val="7F7F7F"/>
                </a:solidFill>
              </a:rPr>
              <a:t>GEO Global Water Sustainability (GEOGLOWS)</a:t>
            </a:r>
          </a:p>
          <a:p>
            <a:pPr marL="0" indent="0" defTabSz="914400">
              <a:buClrTx/>
              <a:buSzTx/>
              <a:buNone/>
            </a:pPr>
            <a:endParaRPr lang="en-US" sz="1600" kern="0" cap="small" dirty="0" smtClean="0">
              <a:solidFill>
                <a:srgbClr val="7F7F7F"/>
              </a:solidFill>
            </a:endParaRPr>
          </a:p>
          <a:p>
            <a:pPr marL="117475" indent="-117475" defTabSz="914400">
              <a:buClrTx/>
              <a:buSzTx/>
              <a:buFontTx/>
              <a:buChar char="-"/>
            </a:pPr>
            <a:r>
              <a:rPr lang="en-US" sz="1600" kern="0" cap="small" dirty="0" smtClean="0">
                <a:solidFill>
                  <a:srgbClr val="7F7F7F"/>
                </a:solidFill>
              </a:rPr>
              <a:t>GI-11: Information Services for Cold Region (GEOCRI)</a:t>
            </a:r>
          </a:p>
          <a:p>
            <a:pPr marL="0" indent="0" defTabSz="914400">
              <a:buClrTx/>
              <a:buSzTx/>
              <a:buNone/>
            </a:pPr>
            <a:endParaRPr lang="en-US" sz="1600" kern="0" cap="small" dirty="0" smtClean="0">
              <a:solidFill>
                <a:srgbClr val="7F7F7F"/>
              </a:solidFill>
            </a:endParaRPr>
          </a:p>
          <a:p>
            <a:pPr defTabSz="914400">
              <a:buClrTx/>
              <a:buSzTx/>
              <a:buFontTx/>
              <a:buChar char="-"/>
            </a:pPr>
            <a:endParaRPr lang="en-US" sz="1600" kern="0" cap="small" dirty="0" smtClean="0">
              <a:solidFill>
                <a:srgbClr val="7F7F7F"/>
              </a:solidFill>
            </a:endParaRPr>
          </a:p>
          <a:p>
            <a:pPr defTabSz="914400">
              <a:buClrTx/>
              <a:buSzTx/>
              <a:buFontTx/>
              <a:buChar char="-"/>
            </a:pPr>
            <a:endParaRPr lang="en-US" sz="1600" kern="0" cap="small" dirty="0">
              <a:solidFill>
                <a:srgbClr val="7F7F7F"/>
              </a:solidFill>
            </a:endParaRPr>
          </a:p>
        </p:txBody>
      </p:sp>
      <p:sp>
        <p:nvSpPr>
          <p:cNvPr id="7" name="Right Brace 6"/>
          <p:cNvSpPr/>
          <p:nvPr/>
        </p:nvSpPr>
        <p:spPr>
          <a:xfrm>
            <a:off x="4305300" y="2031503"/>
            <a:ext cx="152400" cy="533401"/>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cap="small">
              <a:ln>
                <a:solidFill>
                  <a:sysClr val="windowText" lastClr="000000"/>
                </a:solidFill>
              </a:ln>
              <a:solidFill>
                <a:sysClr val="windowText" lastClr="000000"/>
              </a:solidFill>
            </a:endParaRPr>
          </a:p>
        </p:txBody>
      </p:sp>
      <p:sp>
        <p:nvSpPr>
          <p:cNvPr id="8" name="Right Brace 7"/>
          <p:cNvSpPr/>
          <p:nvPr/>
        </p:nvSpPr>
        <p:spPr>
          <a:xfrm>
            <a:off x="4305300" y="2971800"/>
            <a:ext cx="152400" cy="2667000"/>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cap="small">
              <a:ln>
                <a:solidFill>
                  <a:sysClr val="windowText" lastClr="000000"/>
                </a:solidFill>
              </a:ln>
              <a:solidFill>
                <a:sysClr val="windowText" lastClr="000000"/>
              </a:solidFill>
            </a:endParaRPr>
          </a:p>
        </p:txBody>
      </p:sp>
      <p:sp>
        <p:nvSpPr>
          <p:cNvPr id="9" name="Content Placeholder 3"/>
          <p:cNvSpPr txBox="1">
            <a:spLocks/>
          </p:cNvSpPr>
          <p:nvPr/>
        </p:nvSpPr>
        <p:spPr bwMode="auto">
          <a:xfrm>
            <a:off x="4509976" y="4133849"/>
            <a:ext cx="4648200" cy="34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defTabSz="914400">
              <a:buClrTx/>
              <a:buSzTx/>
              <a:buNone/>
            </a:pPr>
            <a:r>
              <a:rPr lang="en-US" sz="1600" kern="0" cap="small" dirty="0" smtClean="0"/>
              <a:t>GI</a:t>
            </a:r>
            <a:r>
              <a:rPr lang="en-US" sz="1600" kern="0" cap="small" dirty="0"/>
              <a:t>-20 GEO Global Water Sustainability (GEOGLOWS</a:t>
            </a:r>
            <a:r>
              <a:rPr lang="en-US" sz="1600" kern="0" cap="small" dirty="0" smtClean="0"/>
              <a:t>) </a:t>
            </a:r>
            <a:endParaRPr lang="en-US" sz="1600" kern="0" cap="small" dirty="0">
              <a:solidFill>
                <a:schemeClr val="accent6">
                  <a:lumMod val="60000"/>
                  <a:lumOff val="40000"/>
                </a:schemeClr>
              </a:solidFill>
            </a:endParaRPr>
          </a:p>
        </p:txBody>
      </p:sp>
      <p:sp>
        <p:nvSpPr>
          <p:cNvPr id="15" name="Content Placeholder 3"/>
          <p:cNvSpPr txBox="1">
            <a:spLocks/>
          </p:cNvSpPr>
          <p:nvPr/>
        </p:nvSpPr>
        <p:spPr>
          <a:xfrm>
            <a:off x="4502888" y="2171699"/>
            <a:ext cx="4267200" cy="304800"/>
          </a:xfrm>
          <a:prstGeom prst="rect">
            <a:avLst/>
          </a:prstGeom>
          <a:noFill/>
          <a:ln>
            <a:solidFill>
              <a:srgbClr val="FFFFFF"/>
            </a:solidFill>
          </a:ln>
        </p:spPr>
        <p:txBody>
          <a:bodyPr anchor="ct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0" indent="0" defTabSz="914400">
              <a:buClrTx/>
              <a:buSzTx/>
              <a:buNone/>
            </a:pPr>
            <a:r>
              <a:rPr lang="fr-CH" sz="1600" kern="0" cap="small" dirty="0" smtClean="0"/>
              <a:t>GI:</a:t>
            </a:r>
            <a:r>
              <a:rPr lang="en-US" sz="1600" kern="0" cap="small" dirty="0" smtClean="0"/>
              <a:t> </a:t>
            </a:r>
            <a:r>
              <a:rPr lang="en-US" sz="1600" kern="0" cap="small" dirty="0"/>
              <a:t>Global Drought Information System (GDIS)</a:t>
            </a:r>
          </a:p>
        </p:txBody>
      </p:sp>
      <p:sp>
        <p:nvSpPr>
          <p:cNvPr id="16" name="Content Placeholder 3"/>
          <p:cNvSpPr txBox="1">
            <a:spLocks/>
          </p:cNvSpPr>
          <p:nvPr/>
        </p:nvSpPr>
        <p:spPr>
          <a:xfrm>
            <a:off x="4502888" y="6206013"/>
            <a:ext cx="4724400" cy="237176"/>
          </a:xfrm>
          <a:prstGeom prst="rect">
            <a:avLst/>
          </a:prstGeom>
          <a:noFill/>
          <a:ln>
            <a:noFill/>
          </a:ln>
        </p:spPr>
        <p:txBody>
          <a:bodyPr anchor="ct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0" indent="0" defTabSz="914400">
              <a:buClrTx/>
              <a:buSzTx/>
              <a:buNone/>
            </a:pPr>
            <a:r>
              <a:rPr lang="en-US" sz="1600" kern="0" cap="small" dirty="0"/>
              <a:t>GI-11: I</a:t>
            </a:r>
            <a:r>
              <a:rPr lang="en-US" sz="1600" kern="0" dirty="0"/>
              <a:t>nformation Services for Cold Region (GEOCRI</a:t>
            </a:r>
            <a:r>
              <a:rPr lang="en-US" sz="1600" kern="0" dirty="0" smtClean="0"/>
              <a:t>)</a:t>
            </a:r>
            <a:endParaRPr lang="en-US" sz="1600" kern="0" dirty="0">
              <a:solidFill>
                <a:schemeClr val="accent6">
                  <a:lumMod val="60000"/>
                  <a:lumOff val="40000"/>
                </a:schemeClr>
              </a:solidFill>
            </a:endParaRPr>
          </a:p>
        </p:txBody>
      </p:sp>
      <p:sp>
        <p:nvSpPr>
          <p:cNvPr id="19" name="Right Brace 6"/>
          <p:cNvSpPr/>
          <p:nvPr/>
        </p:nvSpPr>
        <p:spPr>
          <a:xfrm>
            <a:off x="4305300" y="6019800"/>
            <a:ext cx="152400" cy="533401"/>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cap="small">
              <a:ln>
                <a:solidFill>
                  <a:sysClr val="windowText" lastClr="000000"/>
                </a:solidFill>
              </a:ln>
              <a:solidFill>
                <a:sysClr val="windowText" lastClr="000000"/>
              </a:solidFill>
            </a:endParaRPr>
          </a:p>
        </p:txBody>
      </p:sp>
      <p:cxnSp>
        <p:nvCxnSpPr>
          <p:cNvPr id="4" name="Straight Connector 3"/>
          <p:cNvCxnSpPr/>
          <p:nvPr/>
        </p:nvCxnSpPr>
        <p:spPr>
          <a:xfrm>
            <a:off x="0" y="2636912"/>
            <a:ext cx="9144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805264"/>
            <a:ext cx="9144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16632"/>
            <a:ext cx="6835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図 16"/>
          <p:cNvPicPr>
            <a:picLocks noChangeAspect="1"/>
          </p:cNvPicPr>
          <p:nvPr/>
        </p:nvPicPr>
        <p:blipFill>
          <a:blip r:embed="rId4"/>
          <a:stretch>
            <a:fillRect/>
          </a:stretch>
        </p:blipFill>
        <p:spPr>
          <a:xfrm>
            <a:off x="7668344" y="908720"/>
            <a:ext cx="705850" cy="942346"/>
          </a:xfrm>
          <a:prstGeom prst="rect">
            <a:avLst/>
          </a:prstGeom>
        </p:spPr>
      </p:pic>
      <p:pic>
        <p:nvPicPr>
          <p:cNvPr id="18" name="図 17"/>
          <p:cNvPicPr>
            <a:picLocks noChangeAspect="1"/>
          </p:cNvPicPr>
          <p:nvPr/>
        </p:nvPicPr>
        <p:blipFill>
          <a:blip r:embed="rId5"/>
          <a:stretch>
            <a:fillRect/>
          </a:stretch>
        </p:blipFill>
        <p:spPr>
          <a:xfrm>
            <a:off x="8417132" y="908719"/>
            <a:ext cx="622935" cy="936105"/>
          </a:xfrm>
          <a:prstGeom prst="rect">
            <a:avLst/>
          </a:prstGeom>
        </p:spPr>
      </p:pic>
      <p:pic>
        <p:nvPicPr>
          <p:cNvPr id="21" name="Image 20"/>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l="9308" r="8420"/>
          <a:stretch/>
        </p:blipFill>
        <p:spPr>
          <a:xfrm>
            <a:off x="6804248" y="908720"/>
            <a:ext cx="779322" cy="947255"/>
          </a:xfrm>
          <a:prstGeom prst="rect">
            <a:avLst/>
          </a:prstGeom>
        </p:spPr>
      </p:pic>
    </p:spTree>
    <p:extLst>
      <p:ext uri="{BB962C8B-B14F-4D97-AF65-F5344CB8AC3E}">
        <p14:creationId xmlns:p14="http://schemas.microsoft.com/office/powerpoint/2010/main" val="1431848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p:bldP spid="15" grpId="0" animBg="1"/>
      <p:bldP spid="16"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694184"/>
            <a:ext cx="8352928" cy="718592"/>
          </a:xfrm>
        </p:spPr>
        <p:txBody>
          <a:bodyPr/>
          <a:lstStyle/>
          <a:p>
            <a:r>
              <a:rPr lang="fr-CH" dirty="0" smtClean="0"/>
              <a:t>Communities of Practice - Aquawatch &amp; IGWCO </a:t>
            </a:r>
            <a:endParaRPr lang="en-US" dirty="0"/>
          </a:p>
        </p:txBody>
      </p:sp>
      <p:sp>
        <p:nvSpPr>
          <p:cNvPr id="3" name="Content Placeholder 2"/>
          <p:cNvSpPr>
            <a:spLocks noGrp="1"/>
          </p:cNvSpPr>
          <p:nvPr>
            <p:ph idx="1"/>
          </p:nvPr>
        </p:nvSpPr>
        <p:spPr>
          <a:xfrm>
            <a:off x="179512" y="1412776"/>
            <a:ext cx="8812088" cy="5184576"/>
          </a:xfrm>
        </p:spPr>
        <p:txBody>
          <a:bodyPr/>
          <a:lstStyle/>
          <a:p>
            <a:pPr marL="0" indent="0">
              <a:buNone/>
            </a:pPr>
            <a:r>
              <a:rPr lang="en-US" altLang="ja-JP" spc="10" dirty="0" smtClean="0"/>
              <a:t>IGWCO</a:t>
            </a:r>
            <a:r>
              <a:rPr lang="en-US" altLang="ja-JP" sz="1800" spc="10" dirty="0" smtClean="0"/>
              <a:t> </a:t>
            </a:r>
            <a:r>
              <a:rPr lang="en-US" altLang="ja-JP" sz="1800" spc="10" dirty="0"/>
              <a:t>(</a:t>
            </a:r>
            <a:r>
              <a:rPr lang="en-US" altLang="ja-JP" sz="2000" spc="-60" dirty="0"/>
              <a:t>Integrated Global Water Cycle Observations Community of Practice)</a:t>
            </a:r>
          </a:p>
          <a:p>
            <a:r>
              <a:rPr lang="en-US" altLang="en-US" sz="1600" dirty="0" smtClean="0"/>
              <a:t>Providing </a:t>
            </a:r>
            <a:r>
              <a:rPr lang="en-US" altLang="en-US" sz="1600" dirty="0"/>
              <a:t>a framework for guiding decisions </a:t>
            </a:r>
          </a:p>
          <a:p>
            <a:r>
              <a:rPr lang="en-US" altLang="ja-JP" sz="1600" dirty="0"/>
              <a:t>Promoting strategies </a:t>
            </a:r>
          </a:p>
          <a:p>
            <a:r>
              <a:rPr lang="en-US" altLang="ja-JP" sz="1600" dirty="0"/>
              <a:t>Coordinating &amp; facilitating the inputs </a:t>
            </a:r>
          </a:p>
          <a:p>
            <a:r>
              <a:rPr lang="en-US" altLang="ja-JP" sz="1600" dirty="0"/>
              <a:t>Fostering the development of tools, applications &amp; systems</a:t>
            </a:r>
          </a:p>
          <a:p>
            <a:r>
              <a:rPr lang="en-US" altLang="ja-JP" sz="1600" dirty="0"/>
              <a:t>Supports the plans of the </a:t>
            </a:r>
            <a:br>
              <a:rPr lang="en-US" altLang="ja-JP" sz="1600" dirty="0"/>
            </a:br>
            <a:r>
              <a:rPr lang="en-US" altLang="ja-JP" sz="1600" dirty="0"/>
              <a:t>International Groundwater Resource Assessment Centre (IGRAC) </a:t>
            </a:r>
            <a:br>
              <a:rPr lang="en-US" altLang="ja-JP" sz="1600" dirty="0"/>
            </a:br>
            <a:r>
              <a:rPr lang="en-US" altLang="ja-JP" sz="1600" dirty="0"/>
              <a:t>&amp; its Global Groundwater Monitoring Network (GGMN</a:t>
            </a:r>
            <a:r>
              <a:rPr lang="en-US" altLang="ja-JP" sz="1600" dirty="0" smtClean="0"/>
              <a:t>)</a:t>
            </a:r>
          </a:p>
          <a:p>
            <a:endParaRPr lang="en-US" altLang="ja-JP" sz="1600" dirty="0"/>
          </a:p>
          <a:p>
            <a:pPr marL="0" indent="0">
              <a:buNone/>
            </a:pPr>
            <a:r>
              <a:rPr lang="fr-CH" altLang="en-US" dirty="0" smtClean="0"/>
              <a:t>AquaWatch </a:t>
            </a:r>
            <a:endParaRPr lang="fr-CH" altLang="en-US" dirty="0"/>
          </a:p>
          <a:p>
            <a:pPr>
              <a:buFont typeface="Arial"/>
              <a:buChar char="•"/>
            </a:pPr>
            <a:r>
              <a:rPr lang="en-US" sz="1800" spc="30" dirty="0" smtClean="0"/>
              <a:t>In response </a:t>
            </a:r>
            <a:r>
              <a:rPr lang="en-US" sz="1800" spc="30" dirty="0"/>
              <a:t>to the need for an </a:t>
            </a:r>
            <a:r>
              <a:rPr lang="en-US" sz="1800" spc="30" dirty="0" smtClean="0"/>
              <a:t>international operational water </a:t>
            </a:r>
            <a:r>
              <a:rPr lang="en-US" sz="1800" spc="30" dirty="0"/>
              <a:t>quality information </a:t>
            </a:r>
            <a:r>
              <a:rPr lang="en-US" sz="1800" spc="30" dirty="0" smtClean="0"/>
              <a:t>system</a:t>
            </a:r>
          </a:p>
          <a:p>
            <a:pPr>
              <a:buFont typeface="Arial"/>
              <a:buChar char="•"/>
            </a:pPr>
            <a:r>
              <a:rPr lang="en-US" sz="1800" spc="30" dirty="0"/>
              <a:t>S</a:t>
            </a:r>
            <a:r>
              <a:rPr lang="en-US" sz="1800" spc="30" dirty="0" smtClean="0"/>
              <a:t>upport water resource management &amp; decision making </a:t>
            </a:r>
          </a:p>
          <a:p>
            <a:pPr marL="536575" lvl="1" indent="-136525">
              <a:buFontTx/>
              <a:buChar char="-"/>
            </a:pPr>
            <a:r>
              <a:rPr lang="en-US" sz="1600" dirty="0"/>
              <a:t>T</a:t>
            </a:r>
            <a:r>
              <a:rPr lang="en-US" sz="1600" dirty="0" smtClean="0"/>
              <a:t>ransforming </a:t>
            </a:r>
            <a:r>
              <a:rPr lang="en-US" sz="1600" dirty="0"/>
              <a:t>data to information based on user needs </a:t>
            </a:r>
            <a:endParaRPr lang="en-US" sz="1600" dirty="0" smtClean="0"/>
          </a:p>
          <a:p>
            <a:pPr marL="536575" lvl="1" indent="-136525">
              <a:buFontTx/>
              <a:buChar char="-"/>
            </a:pPr>
            <a:r>
              <a:rPr lang="en-US" sz="1600" dirty="0" smtClean="0"/>
              <a:t>Deliver </a:t>
            </a:r>
            <a:r>
              <a:rPr lang="en-US" sz="1600" dirty="0"/>
              <a:t>water quality data products </a:t>
            </a:r>
            <a:r>
              <a:rPr lang="en-US" sz="1600" dirty="0" smtClean="0"/>
              <a:t>&amp; information </a:t>
            </a:r>
          </a:p>
          <a:p>
            <a:pPr marL="536575" lvl="1" indent="-136525">
              <a:buFontTx/>
              <a:buChar char="-"/>
            </a:pPr>
            <a:r>
              <a:rPr lang="en-US" sz="1600" dirty="0" smtClean="0"/>
              <a:t>Produce </a:t>
            </a:r>
            <a:r>
              <a:rPr lang="en-US" sz="1600" dirty="0"/>
              <a:t>a global water quality monitoring </a:t>
            </a:r>
            <a:r>
              <a:rPr lang="en-US" sz="1600" dirty="0" smtClean="0"/>
              <a:t>&amp; forecasting service</a:t>
            </a:r>
            <a:endParaRPr lang="fr-CH" b="0" dirty="0" smtClean="0"/>
          </a:p>
          <a:p>
            <a:pPr marL="57150" indent="0" algn="ctr">
              <a:buNone/>
            </a:pPr>
            <a:r>
              <a:rPr lang="en-US" altLang="en-US" sz="2000" dirty="0" smtClean="0">
                <a:solidFill>
                  <a:srgbClr val="0066CC"/>
                </a:solidFill>
              </a:rPr>
              <a:t>http://www.geo-water-quality.org/home </a:t>
            </a:r>
          </a:p>
          <a:p>
            <a:pPr marL="57150" indent="0" algn="ctr">
              <a:buNone/>
            </a:pPr>
            <a:endParaRPr lang="en-US" altLang="en-US" sz="2400" dirty="0" smtClean="0">
              <a:solidFill>
                <a:srgbClr val="0066CC"/>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4077072"/>
            <a:ext cx="2304256" cy="45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16632"/>
            <a:ext cx="6835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p:cNvPicPr>
            <a:picLocks noChangeAspect="1"/>
          </p:cNvPicPr>
          <p:nvPr/>
        </p:nvPicPr>
        <p:blipFill>
          <a:blip r:embed="rId5"/>
          <a:stretch>
            <a:fillRect/>
          </a:stretch>
        </p:blipFill>
        <p:spPr>
          <a:xfrm>
            <a:off x="7668344" y="1988840"/>
            <a:ext cx="705850" cy="942346"/>
          </a:xfrm>
          <a:prstGeom prst="rect">
            <a:avLst/>
          </a:prstGeom>
        </p:spPr>
      </p:pic>
      <p:pic>
        <p:nvPicPr>
          <p:cNvPr id="8" name="図 7"/>
          <p:cNvPicPr>
            <a:picLocks noChangeAspect="1"/>
          </p:cNvPicPr>
          <p:nvPr/>
        </p:nvPicPr>
        <p:blipFill>
          <a:blip r:embed="rId6"/>
          <a:stretch>
            <a:fillRect/>
          </a:stretch>
        </p:blipFill>
        <p:spPr>
          <a:xfrm>
            <a:off x="8417132" y="1988839"/>
            <a:ext cx="622935" cy="936105"/>
          </a:xfrm>
          <a:prstGeom prst="rect">
            <a:avLst/>
          </a:prstGeom>
        </p:spPr>
      </p:pic>
      <p:pic>
        <p:nvPicPr>
          <p:cNvPr id="9" name="Image 8"/>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brightnessContrast bright="20000" contrast="-20000"/>
                    </a14:imgEffect>
                  </a14:imgLayer>
                </a14:imgProps>
              </a:ext>
            </a:extLst>
          </a:blip>
          <a:srcRect l="9308" r="8420"/>
          <a:stretch/>
        </p:blipFill>
        <p:spPr>
          <a:xfrm>
            <a:off x="6804248" y="1988840"/>
            <a:ext cx="779322" cy="947255"/>
          </a:xfrm>
          <a:prstGeom prst="rect">
            <a:avLst/>
          </a:prstGeom>
        </p:spPr>
      </p:pic>
    </p:spTree>
    <p:extLst>
      <p:ext uri="{BB962C8B-B14F-4D97-AF65-F5344CB8AC3E}">
        <p14:creationId xmlns:p14="http://schemas.microsoft.com/office/powerpoint/2010/main" val="4163553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1+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7" y="548680"/>
            <a:ext cx="8352928" cy="718592"/>
          </a:xfrm>
        </p:spPr>
        <p:txBody>
          <a:bodyPr/>
          <a:lstStyle/>
          <a:p>
            <a:pPr algn="ctr"/>
            <a:r>
              <a:rPr kumimoji="1" lang="en-US" altLang="ja-JP" sz="2000" dirty="0"/>
              <a:t>GD-08: SBAs process: </a:t>
            </a:r>
            <a:r>
              <a:rPr kumimoji="1" lang="en-US" altLang="ja-JP" sz="2000" dirty="0" smtClean="0"/>
              <a:t/>
            </a:r>
            <a:br>
              <a:rPr kumimoji="1" lang="en-US" altLang="ja-JP" sz="2000" dirty="0" smtClean="0"/>
            </a:br>
            <a:r>
              <a:rPr kumimoji="1" lang="en-US" altLang="ja-JP" sz="2000" dirty="0" smtClean="0"/>
              <a:t>Systematic </a:t>
            </a:r>
            <a:r>
              <a:rPr kumimoji="1" lang="en-US" altLang="ja-JP" sz="2000" dirty="0"/>
              <a:t>determination of user needs / observational </a:t>
            </a:r>
            <a:r>
              <a:rPr kumimoji="1" lang="en-US" altLang="ja-JP" sz="2000" dirty="0" smtClean="0"/>
              <a:t>gaps</a:t>
            </a:r>
            <a:br>
              <a:rPr kumimoji="1" lang="en-US" altLang="ja-JP" sz="2000" dirty="0" smtClean="0"/>
            </a:br>
            <a:r>
              <a:rPr kumimoji="1" lang="ja-JP" altLang="en-US" sz="2000" dirty="0" smtClean="0"/>
              <a:t>“</a:t>
            </a:r>
            <a:r>
              <a:rPr kumimoji="1" lang="en-US" altLang="ja-JP" sz="2000" dirty="0" smtClean="0"/>
              <a:t>Task</a:t>
            </a:r>
            <a:r>
              <a:rPr kumimoji="1" lang="ja-JP" altLang="en-US" sz="2000" dirty="0" smtClean="0"/>
              <a:t> </a:t>
            </a:r>
            <a:r>
              <a:rPr kumimoji="1" lang="en-US" altLang="ja-JP" sz="2000" dirty="0" smtClean="0"/>
              <a:t>Description”</a:t>
            </a:r>
            <a:endParaRPr kumimoji="1" lang="ja-JP" altLang="en-US" sz="2000" dirty="0"/>
          </a:p>
        </p:txBody>
      </p:sp>
      <p:sp>
        <p:nvSpPr>
          <p:cNvPr id="3" name="コンテンツ プレースホルダー 2"/>
          <p:cNvSpPr>
            <a:spLocks noGrp="1"/>
          </p:cNvSpPr>
          <p:nvPr>
            <p:ph idx="1"/>
          </p:nvPr>
        </p:nvSpPr>
        <p:spPr>
          <a:xfrm>
            <a:off x="0" y="1196752"/>
            <a:ext cx="9144000" cy="5256584"/>
          </a:xfrm>
        </p:spPr>
        <p:txBody>
          <a:bodyPr/>
          <a:lstStyle/>
          <a:p>
            <a:r>
              <a:rPr kumimoji="1" lang="en-US" altLang="ja-JP" dirty="0"/>
              <a:t>General description</a:t>
            </a:r>
          </a:p>
          <a:p>
            <a:pPr lvl="1"/>
            <a:r>
              <a:rPr kumimoji="1" lang="en-US" altLang="ja-JP" sz="1600" dirty="0"/>
              <a:t>Undertake regular, systematic analysis of global observational requirements </a:t>
            </a:r>
            <a:endParaRPr kumimoji="1" lang="en-US" altLang="ja-JP" sz="1600" dirty="0" smtClean="0"/>
          </a:p>
          <a:p>
            <a:pPr lvl="1"/>
            <a:r>
              <a:rPr kumimoji="1" lang="en-US" altLang="ja-JP" sz="1600" dirty="0" smtClean="0"/>
              <a:t>Societal </a:t>
            </a:r>
            <a:r>
              <a:rPr kumimoji="1" lang="en-US" altLang="ja-JP" sz="1600" dirty="0"/>
              <a:t>Benefit Areas will provide the framework to perform this analysis </a:t>
            </a:r>
            <a:endParaRPr kumimoji="1" lang="en-US" altLang="ja-JP" sz="1600" dirty="0" smtClean="0"/>
          </a:p>
          <a:p>
            <a:pPr lvl="1"/>
            <a:r>
              <a:rPr kumimoji="1" lang="en-US" altLang="ja-JP" sz="1600" dirty="0"/>
              <a:t>O</a:t>
            </a:r>
            <a:r>
              <a:rPr kumimoji="1" lang="en-US" altLang="ja-JP" sz="1600" dirty="0" smtClean="0"/>
              <a:t>ther </a:t>
            </a:r>
            <a:r>
              <a:rPr kumimoji="1" lang="en-US" altLang="ja-JP" sz="1600" dirty="0"/>
              <a:t>key outputs such as contributing to user engagement and to knowledge development.</a:t>
            </a:r>
          </a:p>
          <a:p>
            <a:r>
              <a:rPr kumimoji="1" lang="en-US" altLang="ja-JP" dirty="0"/>
              <a:t>Implementation approach and respective responsibilities</a:t>
            </a:r>
          </a:p>
          <a:p>
            <a:pPr lvl="1"/>
            <a:r>
              <a:rPr kumimoji="1" lang="en-US" altLang="ja-JP" sz="1600" dirty="0"/>
              <a:t>The GEO Secretariat will activate this SBA-related </a:t>
            </a:r>
            <a:r>
              <a:rPr kumimoji="1" lang="en-US" altLang="ja-JP" sz="1600" dirty="0" smtClean="0"/>
              <a:t>process</a:t>
            </a:r>
            <a:endParaRPr kumimoji="1" lang="en-US" altLang="ja-JP" sz="1600" dirty="0"/>
          </a:p>
          <a:p>
            <a:pPr lvl="1"/>
            <a:r>
              <a:rPr kumimoji="1" lang="en-US" altLang="ja-JP" sz="1600" dirty="0" smtClean="0"/>
              <a:t>The GEO Secretariat </a:t>
            </a:r>
            <a:r>
              <a:rPr kumimoji="1" lang="en-US" altLang="ja-JP" sz="1600" dirty="0"/>
              <a:t>will coordinate the participation of key stakeholders to the agreed </a:t>
            </a:r>
            <a:r>
              <a:rPr kumimoji="1" lang="en-US" altLang="ja-JP" sz="1600" dirty="0" smtClean="0"/>
              <a:t>activities and create </a:t>
            </a:r>
            <a:r>
              <a:rPr kumimoji="1" lang="en-US" altLang="ja-JP" sz="1600" dirty="0"/>
              <a:t>the relevant linkages to GEO activities (Community, Initiatives and Flagships</a:t>
            </a:r>
            <a:r>
              <a:rPr kumimoji="1" lang="en-US" altLang="ja-JP" sz="1600" dirty="0" smtClean="0"/>
              <a:t>) and other ongoing global and regional processes.</a:t>
            </a:r>
            <a:endParaRPr kumimoji="1" lang="en-US" altLang="ja-JP" sz="1600" dirty="0"/>
          </a:p>
          <a:p>
            <a:r>
              <a:rPr kumimoji="1" lang="en-US" altLang="ja-JP" dirty="0" smtClean="0"/>
              <a:t>Planned </a:t>
            </a:r>
            <a:r>
              <a:rPr kumimoji="1" lang="en-US" altLang="ja-JP" dirty="0"/>
              <a:t>activities and outputs in 2016</a:t>
            </a:r>
          </a:p>
          <a:p>
            <a:pPr lvl="1"/>
            <a:r>
              <a:rPr kumimoji="1" lang="en-US" altLang="ja-JP" sz="1600" dirty="0"/>
              <a:t>The 2016 will be used to activate this process, starting from the SBAs  already active and ensuring participation </a:t>
            </a:r>
            <a:r>
              <a:rPr kumimoji="1" lang="en-US" altLang="ja-JP" sz="1600" dirty="0" smtClean="0"/>
              <a:t>Expected </a:t>
            </a:r>
            <a:r>
              <a:rPr kumimoji="1" lang="en-US" altLang="ja-JP" sz="1600" dirty="0"/>
              <a:t>outputs:</a:t>
            </a:r>
          </a:p>
          <a:p>
            <a:pPr lvl="2"/>
            <a:r>
              <a:rPr kumimoji="1" lang="en-US" altLang="ja-JP" sz="1600" dirty="0"/>
              <a:t>Issue a document describing the process and how it will be </a:t>
            </a:r>
            <a:r>
              <a:rPr kumimoji="1" lang="en-US" altLang="ja-JP" sz="1600" dirty="0" smtClean="0"/>
              <a:t>run (planned by end October)</a:t>
            </a:r>
            <a:endParaRPr kumimoji="1" lang="en-US" altLang="ja-JP" sz="1600" dirty="0"/>
          </a:p>
          <a:p>
            <a:pPr lvl="2"/>
            <a:r>
              <a:rPr kumimoji="1" lang="en-US" altLang="ja-JP" sz="1600" strike="sngStrike" dirty="0"/>
              <a:t>Define initial plans for each SBA</a:t>
            </a:r>
          </a:p>
          <a:p>
            <a:pPr lvl="2"/>
            <a:r>
              <a:rPr kumimoji="1" lang="en-US" altLang="ja-JP" sz="1600" strike="sngStrike" dirty="0"/>
              <a:t>Activate of the process for at least three SBAs by 2016</a:t>
            </a:r>
            <a:endParaRPr kumimoji="1" lang="ja-JP" altLang="en-US" sz="1600" strike="sngStrike" dirty="0"/>
          </a:p>
        </p:txBody>
      </p:sp>
      <p:pic>
        <p:nvPicPr>
          <p:cNvPr id="4" name="図 3"/>
          <p:cNvPicPr>
            <a:picLocks noChangeAspect="1"/>
          </p:cNvPicPr>
          <p:nvPr/>
        </p:nvPicPr>
        <p:blipFill>
          <a:blip r:embed="rId2"/>
          <a:stretch>
            <a:fillRect/>
          </a:stretch>
        </p:blipFill>
        <p:spPr>
          <a:xfrm>
            <a:off x="8100392" y="1124744"/>
            <a:ext cx="803396" cy="720080"/>
          </a:xfrm>
          <a:prstGeom prst="rect">
            <a:avLst/>
          </a:prstGeom>
        </p:spPr>
      </p:pic>
    </p:spTree>
    <p:extLst>
      <p:ext uri="{BB962C8B-B14F-4D97-AF65-F5344CB8AC3E}">
        <p14:creationId xmlns:p14="http://schemas.microsoft.com/office/powerpoint/2010/main" val="3948798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9399994">
            <a:off x="478096" y="2967335"/>
            <a:ext cx="818781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rPr>
              <a:t>From DRAFT WG Report </a:t>
            </a:r>
            <a:endParaRPr lang="en-US" sz="5400" b="1" cap="none" spc="0"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endParaRPr>
          </a:p>
        </p:txBody>
      </p:sp>
      <p:sp>
        <p:nvSpPr>
          <p:cNvPr id="3" name="コンテンツ プレースホルダー 2"/>
          <p:cNvSpPr>
            <a:spLocks noGrp="1"/>
          </p:cNvSpPr>
          <p:nvPr>
            <p:ph idx="1"/>
          </p:nvPr>
        </p:nvSpPr>
        <p:spPr>
          <a:xfrm>
            <a:off x="0" y="1412776"/>
            <a:ext cx="9144000" cy="4752528"/>
          </a:xfrm>
        </p:spPr>
        <p:txBody>
          <a:bodyPr/>
          <a:lstStyle/>
          <a:p>
            <a:r>
              <a:rPr kumimoji="1" lang="en-US" altLang="ja-JP" sz="1800" dirty="0"/>
              <a:t>Phase </a:t>
            </a:r>
            <a:r>
              <a:rPr kumimoji="1" lang="en-US" altLang="ja-JP" sz="1800" dirty="0" smtClean="0"/>
              <a:t>1</a:t>
            </a:r>
            <a:r>
              <a:rPr kumimoji="1" lang="en-US" altLang="en-US" sz="1800" dirty="0" smtClean="0"/>
              <a:t>: </a:t>
            </a:r>
            <a:r>
              <a:rPr kumimoji="1" lang="en-US" altLang="ja-JP" sz="1800" dirty="0" smtClean="0"/>
              <a:t>June </a:t>
            </a:r>
            <a:r>
              <a:rPr kumimoji="1" lang="en-US" altLang="ja-JP" sz="1800" dirty="0"/>
              <a:t>2016 – Dec 2017	Process validation and interim results </a:t>
            </a:r>
            <a:r>
              <a:rPr kumimoji="1" lang="en-US" altLang="ja-JP" sz="1800" dirty="0" smtClean="0"/>
              <a:t>(</a:t>
            </a:r>
            <a:r>
              <a:rPr kumimoji="1" lang="en-US" altLang="ja-JP" sz="1800" dirty="0"/>
              <a:t>light central coordination, no synthesis, just SBA by SBA</a:t>
            </a:r>
            <a:r>
              <a:rPr kumimoji="1" lang="en-US" altLang="ja-JP" sz="1800" dirty="0" smtClean="0"/>
              <a:t>)</a:t>
            </a:r>
          </a:p>
          <a:p>
            <a:pPr lvl="1"/>
            <a:r>
              <a:rPr kumimoji="1" lang="en-US" altLang="ja-JP" sz="1800" dirty="0" smtClean="0"/>
              <a:t>June </a:t>
            </a:r>
            <a:r>
              <a:rPr kumimoji="1" lang="en-US" altLang="ja-JP" sz="1800" dirty="0"/>
              <a:t>2016 – Nov </a:t>
            </a:r>
            <a:r>
              <a:rPr kumimoji="1" lang="en-US" altLang="ja-JP" sz="1800" dirty="0" smtClean="0"/>
              <a:t>2016</a:t>
            </a:r>
          </a:p>
          <a:p>
            <a:pPr lvl="2"/>
            <a:r>
              <a:rPr kumimoji="1" lang="en-US" altLang="ja-JP" sz="1800" dirty="0" smtClean="0"/>
              <a:t>Run </a:t>
            </a:r>
            <a:r>
              <a:rPr kumimoji="1" lang="en-US" altLang="ja-JP" sz="1800" dirty="0"/>
              <a:t>the SBA process for two SBAs and present reports to GEO-XIII </a:t>
            </a:r>
            <a:r>
              <a:rPr kumimoji="1" lang="en-US" altLang="ja-JP" sz="1800" dirty="0" smtClean="0"/>
              <a:t>Plenary</a:t>
            </a:r>
          </a:p>
          <a:p>
            <a:pPr lvl="3"/>
            <a:r>
              <a:rPr kumimoji="1" lang="en-US" altLang="ja-JP" sz="1800" dirty="0" smtClean="0"/>
              <a:t>Food </a:t>
            </a:r>
            <a:r>
              <a:rPr kumimoji="1" lang="en-US" altLang="ja-JP" sz="1800" dirty="0"/>
              <a:t>Security and Sustainable Agriculture</a:t>
            </a:r>
          </a:p>
          <a:p>
            <a:pPr lvl="3"/>
            <a:r>
              <a:rPr kumimoji="1" lang="en-US" altLang="ja-JP" sz="1800" dirty="0" smtClean="0"/>
              <a:t>Sustainable </a:t>
            </a:r>
            <a:r>
              <a:rPr kumimoji="1" lang="en-US" altLang="ja-JP" sz="1800" dirty="0"/>
              <a:t>Urban </a:t>
            </a:r>
            <a:r>
              <a:rPr kumimoji="1" lang="en-US" altLang="ja-JP" sz="1800" dirty="0" smtClean="0"/>
              <a:t>Development</a:t>
            </a:r>
          </a:p>
          <a:p>
            <a:pPr lvl="1"/>
            <a:r>
              <a:rPr kumimoji="1" lang="en-US" altLang="ja-JP" sz="1800" dirty="0" smtClean="0"/>
              <a:t>January </a:t>
            </a:r>
            <a:r>
              <a:rPr kumimoji="1" lang="en-US" altLang="ja-JP" sz="1800" dirty="0"/>
              <a:t>2017 – Nov 2017	</a:t>
            </a:r>
            <a:endParaRPr kumimoji="1" lang="en-US" altLang="ja-JP" sz="1800" dirty="0" smtClean="0"/>
          </a:p>
          <a:p>
            <a:pPr lvl="2"/>
            <a:r>
              <a:rPr kumimoji="1" lang="en-US" altLang="ja-JP" sz="1800" dirty="0" smtClean="0"/>
              <a:t>Refine </a:t>
            </a:r>
            <a:r>
              <a:rPr kumimoji="1" lang="en-US" altLang="ja-JP" sz="1800" dirty="0"/>
              <a:t>the SBA process (if necessary), implementing  Plenary recommendations and lessons </a:t>
            </a:r>
            <a:r>
              <a:rPr kumimoji="1" lang="en-US" altLang="ja-JP" sz="1800" dirty="0" smtClean="0"/>
              <a:t>learned</a:t>
            </a:r>
          </a:p>
          <a:p>
            <a:pPr lvl="2"/>
            <a:r>
              <a:rPr kumimoji="1" lang="en-US" altLang="ja-JP" sz="1800" dirty="0" smtClean="0"/>
              <a:t>Revise </a:t>
            </a:r>
            <a:r>
              <a:rPr kumimoji="1" lang="en-US" altLang="ja-JP" sz="1800" dirty="0"/>
              <a:t>the two SBA reports </a:t>
            </a:r>
            <a:r>
              <a:rPr kumimoji="1" lang="en-US" altLang="ja-JP" sz="1800" dirty="0" smtClean="0"/>
              <a:t>accordingly</a:t>
            </a:r>
          </a:p>
          <a:p>
            <a:pPr lvl="2"/>
            <a:r>
              <a:rPr kumimoji="1" lang="en-US" altLang="ja-JP" sz="1800" dirty="0" smtClean="0"/>
              <a:t>Run </a:t>
            </a:r>
            <a:r>
              <a:rPr kumimoji="1" lang="en-US" altLang="ja-JP" sz="1800" dirty="0"/>
              <a:t>the SBA process for two additional SBAs </a:t>
            </a:r>
            <a:endParaRPr kumimoji="1" lang="en-US" altLang="ja-JP" sz="1800" dirty="0" smtClean="0"/>
          </a:p>
          <a:p>
            <a:pPr lvl="2"/>
            <a:r>
              <a:rPr kumimoji="1" lang="en-US" altLang="ja-JP" sz="1800" dirty="0" smtClean="0"/>
              <a:t>Present </a:t>
            </a:r>
            <a:r>
              <a:rPr kumimoji="1" lang="en-US" altLang="ja-JP" sz="1800" dirty="0"/>
              <a:t>the four reports to GEO-XIV Plenary</a:t>
            </a:r>
          </a:p>
          <a:p>
            <a:r>
              <a:rPr kumimoji="1" lang="en-US" altLang="ja-JP" sz="1800" dirty="0"/>
              <a:t>Phase </a:t>
            </a:r>
            <a:r>
              <a:rPr kumimoji="1" lang="en-US" altLang="ja-JP" sz="1800" dirty="0" smtClean="0"/>
              <a:t>2: January </a:t>
            </a:r>
            <a:r>
              <a:rPr kumimoji="1" lang="en-US" altLang="ja-JP" sz="1800" dirty="0"/>
              <a:t>2018 - onwards	</a:t>
            </a:r>
            <a:endParaRPr kumimoji="1" lang="en-US" altLang="ja-JP" sz="1800" dirty="0" smtClean="0"/>
          </a:p>
          <a:p>
            <a:pPr lvl="1"/>
            <a:r>
              <a:rPr kumimoji="1" lang="en-US" altLang="ja-JP" sz="1800" dirty="0" smtClean="0"/>
              <a:t>By </a:t>
            </a:r>
            <a:r>
              <a:rPr kumimoji="1" lang="en-US" altLang="ja-JP" sz="1800" dirty="0"/>
              <a:t>2019, run the process for the remaining SBAs, revise the first four and produce the first Summary Report "User needs and observations/information gaps for an extended use of EOs in decision </a:t>
            </a:r>
            <a:r>
              <a:rPr kumimoji="1" lang="en-US" altLang="ja-JP" sz="1800" dirty="0" smtClean="0"/>
              <a:t>making”.</a:t>
            </a:r>
          </a:p>
          <a:p>
            <a:pPr lvl="1"/>
            <a:r>
              <a:rPr kumimoji="1" lang="en-US" altLang="ja-JP" sz="1800" dirty="0" smtClean="0"/>
              <a:t>Continue </a:t>
            </a:r>
            <a:r>
              <a:rPr kumimoji="1" lang="en-US" altLang="ja-JP" sz="1800" dirty="0"/>
              <a:t>the rolling process and update all the reports in 2021, 2023 and 2025.</a:t>
            </a:r>
          </a:p>
        </p:txBody>
      </p:sp>
      <p:sp>
        <p:nvSpPr>
          <p:cNvPr id="2" name="タイトル 1"/>
          <p:cNvSpPr>
            <a:spLocks noGrp="1"/>
          </p:cNvSpPr>
          <p:nvPr>
            <p:ph type="title"/>
          </p:nvPr>
        </p:nvSpPr>
        <p:spPr>
          <a:xfrm>
            <a:off x="395537" y="548680"/>
            <a:ext cx="8352928" cy="718592"/>
          </a:xfrm>
        </p:spPr>
        <p:txBody>
          <a:bodyPr/>
          <a:lstStyle/>
          <a:p>
            <a:pPr algn="ctr"/>
            <a:r>
              <a:rPr kumimoji="1" lang="en-US" altLang="ja-JP" sz="2000" dirty="0"/>
              <a:t>GD-08: SBAs process: </a:t>
            </a:r>
            <a:br>
              <a:rPr kumimoji="1" lang="en-US" altLang="ja-JP" sz="2000" dirty="0"/>
            </a:br>
            <a:r>
              <a:rPr kumimoji="1" lang="en-US" altLang="ja-JP" sz="2000" dirty="0"/>
              <a:t>Systematic determination of user needs / observational gaps</a:t>
            </a:r>
            <a:br>
              <a:rPr kumimoji="1" lang="en-US" altLang="ja-JP" sz="2000" dirty="0"/>
            </a:br>
            <a:r>
              <a:rPr kumimoji="1" lang="ja-JP" altLang="en-US" sz="2000" dirty="0" smtClean="0"/>
              <a:t>“</a:t>
            </a:r>
            <a:r>
              <a:rPr kumimoji="1" lang="en-US" altLang="ja-JP" sz="2000" dirty="0" smtClean="0"/>
              <a:t>Phased approach”</a:t>
            </a:r>
            <a:endParaRPr kumimoji="1" lang="ja-JP" altLang="en-US" sz="2000" dirty="0"/>
          </a:p>
        </p:txBody>
      </p:sp>
      <p:pic>
        <p:nvPicPr>
          <p:cNvPr id="4" name="図 3"/>
          <p:cNvPicPr>
            <a:picLocks noChangeAspect="1"/>
          </p:cNvPicPr>
          <p:nvPr/>
        </p:nvPicPr>
        <p:blipFill>
          <a:blip r:embed="rId2"/>
          <a:stretch>
            <a:fillRect/>
          </a:stretch>
        </p:blipFill>
        <p:spPr>
          <a:xfrm>
            <a:off x="8330156" y="764704"/>
            <a:ext cx="803396" cy="720080"/>
          </a:xfrm>
          <a:prstGeom prst="rect">
            <a:avLst/>
          </a:prstGeom>
        </p:spPr>
      </p:pic>
    </p:spTree>
    <p:extLst>
      <p:ext uri="{BB962C8B-B14F-4D97-AF65-F5344CB8AC3E}">
        <p14:creationId xmlns:p14="http://schemas.microsoft.com/office/powerpoint/2010/main" val="7042887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077" y="980728"/>
            <a:ext cx="8461895" cy="4970591"/>
          </a:xfrm>
          <a:prstGeom prst="rect">
            <a:avLst/>
          </a:prstGeom>
        </p:spPr>
        <p:txBody>
          <a:bodyPr wrap="square">
            <a:spAutoFit/>
          </a:bodyPr>
          <a:lstStyle/>
          <a:p>
            <a:r>
              <a:rPr lang="en-US" b="1" cap="small" dirty="0" smtClean="0">
                <a:solidFill>
                  <a:srgbClr val="000099"/>
                </a:solidFill>
                <a:latin typeface="Calibri" panose="020F0502020204030204" pitchFamily="34" charset="0"/>
              </a:rPr>
              <a:t>GEO Work Programme: GEO Initiative </a:t>
            </a:r>
            <a:r>
              <a:rPr lang="en-US" b="1" cap="small" dirty="0">
                <a:solidFill>
                  <a:srgbClr val="000099"/>
                </a:solidFill>
                <a:latin typeface="Calibri" panose="020F0502020204030204" pitchFamily="34" charset="0"/>
              </a:rPr>
              <a:t>GI-18 </a:t>
            </a:r>
            <a:endParaRPr lang="en-US" b="1" cap="small" dirty="0" smtClean="0">
              <a:solidFill>
                <a:srgbClr val="000099"/>
              </a:solidFill>
              <a:latin typeface="Calibri" panose="020F0502020204030204" pitchFamily="34" charset="0"/>
            </a:endParaRPr>
          </a:p>
          <a:p>
            <a:r>
              <a:rPr lang="en-US" b="1" cap="small" dirty="0" smtClean="0">
                <a:solidFill>
                  <a:srgbClr val="000099"/>
                </a:solidFill>
                <a:latin typeface="Calibri" panose="020F0502020204030204" pitchFamily="34" charset="0"/>
              </a:rPr>
              <a:t>Earth </a:t>
            </a:r>
            <a:r>
              <a:rPr lang="en-US" b="1" cap="small" dirty="0">
                <a:solidFill>
                  <a:srgbClr val="000099"/>
                </a:solidFill>
                <a:latin typeface="Calibri" panose="020F0502020204030204" pitchFamily="34" charset="0"/>
              </a:rPr>
              <a:t>Observations in Service of the 2030 Agenda for Sustainable Development</a:t>
            </a:r>
            <a:endParaRPr lang="en-US" b="1" cap="small" dirty="0" smtClean="0">
              <a:solidFill>
                <a:srgbClr val="000099"/>
              </a:solidFill>
              <a:latin typeface="Calibri" panose="020F0502020204030204" pitchFamily="34" charset="0"/>
            </a:endParaRPr>
          </a:p>
          <a:p>
            <a:r>
              <a:rPr lang="en-US" sz="1800" dirty="0" smtClean="0">
                <a:latin typeface="Calibri" panose="020F0502020204030204" pitchFamily="34" charset="0"/>
              </a:rPr>
              <a:t> </a:t>
            </a:r>
          </a:p>
          <a:p>
            <a:r>
              <a:rPr lang="en-US" b="1" dirty="0" smtClean="0">
                <a:latin typeface="Calibri" panose="020F0502020204030204" pitchFamily="34" charset="0"/>
              </a:rPr>
              <a:t>GEO </a:t>
            </a:r>
            <a:r>
              <a:rPr lang="en-US" b="1" dirty="0">
                <a:latin typeface="Calibri" panose="020F0502020204030204" pitchFamily="34" charset="0"/>
              </a:rPr>
              <a:t>Initiative GI-18</a:t>
            </a:r>
          </a:p>
          <a:p>
            <a:r>
              <a:rPr lang="en-US" dirty="0" smtClean="0">
                <a:latin typeface="Calibri" panose="020F0502020204030204" pitchFamily="34" charset="0"/>
              </a:rPr>
              <a:t>GEO’s </a:t>
            </a:r>
            <a:r>
              <a:rPr lang="en-US" dirty="0">
                <a:latin typeface="Calibri" panose="020F0502020204030204" pitchFamily="34" charset="0"/>
              </a:rPr>
              <a:t>role in defining the indicators for the </a:t>
            </a:r>
            <a:r>
              <a:rPr lang="en-US" dirty="0" smtClean="0">
                <a:latin typeface="Calibri" panose="020F0502020204030204" pitchFamily="34" charset="0"/>
              </a:rPr>
              <a:t>Sustainable Development Goals (SDGs) </a:t>
            </a:r>
            <a:r>
              <a:rPr lang="en-US" dirty="0">
                <a:latin typeface="Calibri" panose="020F0502020204030204" pitchFamily="34" charset="0"/>
              </a:rPr>
              <a:t>and providing support to countries in measuring, monitoring and achieving the SDGs.</a:t>
            </a:r>
          </a:p>
          <a:p>
            <a:endParaRPr lang="en-US" sz="2000" dirty="0">
              <a:latin typeface="Calibri" panose="020F0502020204030204" pitchFamily="34" charset="0"/>
            </a:endParaRPr>
          </a:p>
          <a:p>
            <a:pPr algn="ctr" eaLnBrk="1" fontAlgn="auto" hangingPunct="1">
              <a:spcBef>
                <a:spcPts val="0"/>
              </a:spcBef>
              <a:spcAft>
                <a:spcPts val="1800"/>
              </a:spcAft>
            </a:pPr>
            <a:r>
              <a:rPr lang="en-US" b="1" dirty="0" smtClean="0">
                <a:solidFill>
                  <a:srgbClr val="005FAA"/>
                </a:solidFill>
                <a:latin typeface="Arial Narrow" panose="020B0606020202030204" pitchFamily="34" charset="0"/>
              </a:rPr>
              <a:t>EO provides direct </a:t>
            </a:r>
            <a:r>
              <a:rPr lang="en-US" b="1" dirty="0">
                <a:solidFill>
                  <a:srgbClr val="005FAA"/>
                </a:solidFill>
                <a:latin typeface="Arial Narrow" panose="020B0606020202030204" pitchFamily="34" charset="0"/>
              </a:rPr>
              <a:t>measures of some Indicators and indirect support to others.</a:t>
            </a:r>
          </a:p>
          <a:p>
            <a:pPr algn="ctr" eaLnBrk="1" fontAlgn="auto" hangingPunct="1">
              <a:spcBef>
                <a:spcPts val="0"/>
              </a:spcBef>
              <a:spcAft>
                <a:spcPts val="1800"/>
              </a:spcAft>
            </a:pPr>
            <a:r>
              <a:rPr lang="en-US" b="1" dirty="0" smtClean="0">
                <a:solidFill>
                  <a:srgbClr val="005FAA"/>
                </a:solidFill>
                <a:latin typeface="Arial Narrow" panose="020B0606020202030204" pitchFamily="34" charset="0"/>
              </a:rPr>
              <a:t>EO contribute </a:t>
            </a:r>
            <a:r>
              <a:rPr lang="en-US" b="1" dirty="0">
                <a:solidFill>
                  <a:srgbClr val="005FAA"/>
                </a:solidFill>
                <a:latin typeface="Arial Narrow" panose="020B0606020202030204" pitchFamily="34" charset="0"/>
              </a:rPr>
              <a:t>to </a:t>
            </a:r>
            <a:r>
              <a:rPr lang="en-US" b="1" dirty="0" smtClean="0">
                <a:solidFill>
                  <a:srgbClr val="005FAA"/>
                </a:solidFill>
                <a:latin typeface="Arial Narrow" panose="020B0606020202030204" pitchFamily="34" charset="0"/>
              </a:rPr>
              <a:t>achieve progress </a:t>
            </a:r>
            <a:r>
              <a:rPr lang="en-US" b="1" dirty="0">
                <a:solidFill>
                  <a:srgbClr val="005FAA"/>
                </a:solidFill>
                <a:latin typeface="Arial Narrow" panose="020B0606020202030204" pitchFamily="34" charset="0"/>
              </a:rPr>
              <a:t>on the Targets, which will show up in the Indicators. </a:t>
            </a:r>
          </a:p>
        </p:txBody>
      </p:sp>
      <p:pic>
        <p:nvPicPr>
          <p:cNvPr id="3" name="図 2"/>
          <p:cNvPicPr>
            <a:picLocks noChangeAspect="1"/>
          </p:cNvPicPr>
          <p:nvPr/>
        </p:nvPicPr>
        <p:blipFill>
          <a:blip r:embed="rId3"/>
          <a:stretch>
            <a:fillRect/>
          </a:stretch>
        </p:blipFill>
        <p:spPr>
          <a:xfrm>
            <a:off x="7380312" y="1844824"/>
            <a:ext cx="803396" cy="720080"/>
          </a:xfrm>
          <a:prstGeom prst="rect">
            <a:avLst/>
          </a:prstGeom>
        </p:spPr>
      </p:pic>
      <p:pic>
        <p:nvPicPr>
          <p:cNvPr id="4" name="図 3"/>
          <p:cNvPicPr>
            <a:picLocks noChangeAspect="1"/>
          </p:cNvPicPr>
          <p:nvPr/>
        </p:nvPicPr>
        <p:blipFill>
          <a:blip r:embed="rId4"/>
          <a:stretch>
            <a:fillRect/>
          </a:stretch>
        </p:blipFill>
        <p:spPr>
          <a:xfrm>
            <a:off x="8316416" y="1860848"/>
            <a:ext cx="727968" cy="727968"/>
          </a:xfrm>
          <a:prstGeom prst="rect">
            <a:avLst/>
          </a:prstGeom>
        </p:spPr>
      </p:pic>
    </p:spTree>
    <p:extLst>
      <p:ext uri="{BB962C8B-B14F-4D97-AF65-F5344CB8AC3E}">
        <p14:creationId xmlns:p14="http://schemas.microsoft.com/office/powerpoint/2010/main" val="88838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1+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1804988" y="990600"/>
            <a:ext cx="72120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ea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9pPr>
          </a:lstStyle>
          <a:p>
            <a:pPr algn="ctr" eaLnBrk="1" hangingPunct="1">
              <a:spcBef>
                <a:spcPct val="0"/>
              </a:spcBef>
              <a:spcAft>
                <a:spcPts val="1200"/>
              </a:spcAft>
              <a:buFontTx/>
              <a:buNone/>
            </a:pPr>
            <a:r>
              <a:rPr lang="en-US" altLang="en-US" sz="3200" b="1" i="1">
                <a:solidFill>
                  <a:srgbClr val="000099"/>
                </a:solidFill>
                <a:latin typeface="Candara" pitchFamily="34" charset="0"/>
              </a:rPr>
              <a:t>GEO Initiative 18: Earth Observations </a:t>
            </a:r>
            <a:br>
              <a:rPr lang="en-US" altLang="en-US" sz="3200" b="1" i="1">
                <a:solidFill>
                  <a:srgbClr val="000099"/>
                </a:solidFill>
                <a:latin typeface="Candara" pitchFamily="34" charset="0"/>
              </a:rPr>
            </a:br>
            <a:r>
              <a:rPr lang="en-US" altLang="en-US" sz="3200" b="1" i="1">
                <a:solidFill>
                  <a:srgbClr val="000099"/>
                </a:solidFill>
                <a:latin typeface="Candara" pitchFamily="34" charset="0"/>
              </a:rPr>
              <a:t>in Service of the 2030 Agenda for Sustainable Development</a:t>
            </a:r>
          </a:p>
        </p:txBody>
      </p:sp>
      <p:pic>
        <p:nvPicPr>
          <p:cNvPr id="21507"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9888" y="106363"/>
            <a:ext cx="10271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rot="21214173">
            <a:off x="363538" y="1301750"/>
            <a:ext cx="1857375" cy="2624138"/>
          </a:xfrm>
          <a:prstGeom prst="rect">
            <a:avLst/>
          </a:prstGeom>
          <a:ln>
            <a:solidFill>
              <a:schemeClr val="bg1">
                <a:lumMod val="50000"/>
              </a:schemeClr>
            </a:solidFill>
          </a:ln>
          <a:effectLst>
            <a:outerShdw blurRad="50800" dist="38100" dir="18900000" algn="bl" rotWithShape="0">
              <a:prstClr val="black">
                <a:alpha val="40000"/>
              </a:prstClr>
            </a:outerShdw>
          </a:effectLst>
        </p:spPr>
      </p:pic>
      <p:pic>
        <p:nvPicPr>
          <p:cNvPr id="4" name="Picture 3"/>
          <p:cNvPicPr>
            <a:picLocks noChangeAspect="1"/>
          </p:cNvPicPr>
          <p:nvPr/>
        </p:nvPicPr>
        <p:blipFill>
          <a:blip r:embed="rId5"/>
          <a:stretch>
            <a:fillRect/>
          </a:stretch>
        </p:blipFill>
        <p:spPr>
          <a:xfrm rot="308077">
            <a:off x="1125538" y="3305175"/>
            <a:ext cx="2473325" cy="3192463"/>
          </a:xfrm>
          <a:prstGeom prst="rect">
            <a:avLst/>
          </a:prstGeom>
          <a:ln>
            <a:solidFill>
              <a:schemeClr val="bg1">
                <a:lumMod val="50000"/>
              </a:schemeClr>
            </a:solidFill>
          </a:ln>
          <a:effectLst>
            <a:outerShdw blurRad="50800" dist="38100" dir="18900000" algn="bl" rotWithShape="0">
              <a:prstClr val="black">
                <a:alpha val="40000"/>
              </a:prstClr>
            </a:outerShdw>
          </a:effectLst>
        </p:spPr>
      </p:pic>
      <p:sp>
        <p:nvSpPr>
          <p:cNvPr id="7" name="Rectangle 6"/>
          <p:cNvSpPr/>
          <p:nvPr/>
        </p:nvSpPr>
        <p:spPr>
          <a:xfrm>
            <a:off x="3748088" y="2613025"/>
            <a:ext cx="5054600" cy="4094163"/>
          </a:xfrm>
          <a:prstGeom prst="rect">
            <a:avLst/>
          </a:prstGeom>
        </p:spPr>
        <p:txBody>
          <a:bodyPr>
            <a:spAutoFit/>
          </a:bodyPr>
          <a:lstStyle/>
          <a:p>
            <a:pPr marL="1371600" indent="-1377950">
              <a:tabLst>
                <a:tab pos="1377950" algn="l"/>
              </a:tabLst>
              <a:defRPr/>
            </a:pPr>
            <a:r>
              <a:rPr lang="en-US" sz="2000" cap="small" dirty="0">
                <a:solidFill>
                  <a:srgbClr val="000000"/>
                </a:solidFill>
                <a:latin typeface="Calibri" panose="020F0502020204030204" pitchFamily="34" charset="0"/>
              </a:rPr>
              <a:t>Goal</a:t>
            </a:r>
            <a:r>
              <a:rPr lang="en-US" sz="2000" dirty="0">
                <a:solidFill>
                  <a:srgbClr val="000000"/>
                </a:solidFill>
                <a:latin typeface="Calibri" panose="020F0502020204030204" pitchFamily="34" charset="0"/>
              </a:rPr>
              <a:t> I: 	Earth observations and geospatial information contribute in novel and practical ways to support achievement of the SDGs. </a:t>
            </a:r>
          </a:p>
          <a:p>
            <a:pPr marL="1371600" indent="-1377950">
              <a:tabLst>
                <a:tab pos="1377950" algn="l"/>
              </a:tabLst>
              <a:defRPr/>
            </a:pPr>
            <a:r>
              <a:rPr lang="en-US" sz="2000" cap="small" dirty="0">
                <a:solidFill>
                  <a:srgbClr val="000000"/>
                </a:solidFill>
                <a:latin typeface="Calibri" panose="020F0502020204030204" pitchFamily="34" charset="0"/>
              </a:rPr>
              <a:t>Goal</a:t>
            </a:r>
            <a:r>
              <a:rPr lang="en-US" sz="2000" dirty="0">
                <a:solidFill>
                  <a:srgbClr val="000000"/>
                </a:solidFill>
                <a:latin typeface="Calibri" panose="020F0502020204030204" pitchFamily="34" charset="0"/>
              </a:rPr>
              <a:t> II: 	Increase skills and capabilities in uses of Earth observations for SDG activities and </a:t>
            </a:r>
            <a:br>
              <a:rPr lang="en-US" sz="2000" dirty="0">
                <a:solidFill>
                  <a:srgbClr val="000000"/>
                </a:solidFill>
                <a:latin typeface="Calibri" panose="020F0502020204030204" pitchFamily="34" charset="0"/>
              </a:rPr>
            </a:br>
            <a:r>
              <a:rPr lang="en-US" sz="2000" dirty="0">
                <a:solidFill>
                  <a:srgbClr val="000000"/>
                </a:solidFill>
                <a:latin typeface="Calibri" panose="020F0502020204030204" pitchFamily="34" charset="0"/>
              </a:rPr>
              <a:t>their broader benefits.</a:t>
            </a:r>
          </a:p>
          <a:p>
            <a:pPr marL="1371600" indent="-1377950">
              <a:tabLst>
                <a:tab pos="1377950" algn="l"/>
              </a:tabLst>
              <a:defRPr/>
            </a:pPr>
            <a:r>
              <a:rPr lang="en-US" sz="2000" cap="small" dirty="0">
                <a:solidFill>
                  <a:srgbClr val="000000"/>
                </a:solidFill>
                <a:latin typeface="Calibri" panose="020F0502020204030204" pitchFamily="34" charset="0"/>
              </a:rPr>
              <a:t>Goal</a:t>
            </a:r>
            <a:r>
              <a:rPr lang="en-US" sz="2000" dirty="0">
                <a:solidFill>
                  <a:srgbClr val="000000"/>
                </a:solidFill>
                <a:latin typeface="Calibri" panose="020F0502020204030204" pitchFamily="34" charset="0"/>
              </a:rPr>
              <a:t> III: 	Broaden interest and awareness of Earth observations support to the SDGs and social, environmental, and economic benefits.</a:t>
            </a:r>
          </a:p>
        </p:txBody>
      </p:sp>
    </p:spTree>
    <p:extLst>
      <p:ext uri="{BB962C8B-B14F-4D97-AF65-F5344CB8AC3E}">
        <p14:creationId xmlns:p14="http://schemas.microsoft.com/office/powerpoint/2010/main" val="10568786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1"/>
          <p:cNvSpPr txBox="1">
            <a:spLocks noChangeArrowheads="1"/>
          </p:cNvSpPr>
          <p:nvPr/>
        </p:nvSpPr>
        <p:spPr bwMode="auto">
          <a:xfrm>
            <a:off x="1930400" y="620713"/>
            <a:ext cx="5765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ea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r>
              <a:rPr lang="en-US" altLang="en-US" sz="2800" b="1" i="1">
                <a:solidFill>
                  <a:srgbClr val="000099"/>
                </a:solidFill>
                <a:latin typeface="Calibri" pitchFamily="34" charset="0"/>
              </a:rPr>
              <a:t>GI-18: Draft Implementation Plan</a:t>
            </a:r>
          </a:p>
        </p:txBody>
      </p:sp>
      <p:sp>
        <p:nvSpPr>
          <p:cNvPr id="22531" name="Rectangle 7"/>
          <p:cNvSpPr>
            <a:spLocks noChangeArrowheads="1"/>
          </p:cNvSpPr>
          <p:nvPr/>
        </p:nvSpPr>
        <p:spPr bwMode="auto">
          <a:xfrm>
            <a:off x="155575" y="987425"/>
            <a:ext cx="8029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ea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9pPr>
          </a:lstStyle>
          <a:p>
            <a:pPr eaLnBrk="1" hangingPunct="1">
              <a:spcBef>
                <a:spcPct val="0"/>
              </a:spcBef>
              <a:spcAft>
                <a:spcPts val="600"/>
              </a:spcAft>
              <a:buFontTx/>
              <a:buNone/>
            </a:pPr>
            <a:r>
              <a:rPr lang="en-US" altLang="en-US" b="1">
                <a:solidFill>
                  <a:srgbClr val="000000"/>
                </a:solidFill>
                <a:latin typeface="Calibri" pitchFamily="34" charset="0"/>
              </a:rPr>
              <a:t>Focus  </a:t>
            </a:r>
            <a:r>
              <a:rPr lang="en-US" altLang="en-US" sz="1800">
                <a:solidFill>
                  <a:srgbClr val="000000"/>
                </a:solidFill>
                <a:latin typeface="Calibri" pitchFamily="34" charset="0"/>
              </a:rPr>
              <a:t>Preliminary</a:t>
            </a:r>
            <a:r>
              <a:rPr lang="en-US" altLang="en-US" b="1">
                <a:solidFill>
                  <a:srgbClr val="000000"/>
                </a:solidFill>
                <a:latin typeface="Calibri" pitchFamily="34" charset="0"/>
              </a:rPr>
              <a:t> </a:t>
            </a:r>
            <a:r>
              <a:rPr lang="en-US" altLang="en-US" sz="1800">
                <a:solidFill>
                  <a:srgbClr val="000000"/>
                </a:solidFill>
                <a:latin typeface="Calibri" pitchFamily="34" charset="0"/>
              </a:rPr>
              <a:t>Assessments guiding GI-18 implementation.</a:t>
            </a:r>
            <a:r>
              <a:rPr lang="en-US" altLang="en-US" sz="1600">
                <a:solidFill>
                  <a:srgbClr val="000000"/>
                </a:solidFill>
                <a:latin typeface="Calibri" pitchFamily="34" charset="0"/>
              </a:rPr>
              <a:t> </a:t>
            </a:r>
          </a:p>
        </p:txBody>
      </p:sp>
      <p:pic>
        <p:nvPicPr>
          <p:cNvPr id="22532" name="Picture 20" descr="SDG_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9350" y="2076450"/>
            <a:ext cx="392112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1"/>
          <p:cNvSpPr>
            <a:spLocks noChangeArrowheads="1"/>
          </p:cNvSpPr>
          <p:nvPr/>
        </p:nvSpPr>
        <p:spPr bwMode="auto">
          <a:xfrm>
            <a:off x="303213" y="1393825"/>
            <a:ext cx="38576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ea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r>
              <a:rPr lang="en-US" altLang="en-US" sz="1600" i="1">
                <a:solidFill>
                  <a:srgbClr val="000000"/>
                </a:solidFill>
                <a:latin typeface="Calibri" pitchFamily="34" charset="0"/>
              </a:rPr>
              <a:t>Most likely Targets and Indicators that Earth obs. can contribute to (directly or indirectly)  </a:t>
            </a:r>
          </a:p>
        </p:txBody>
      </p:sp>
      <p:sp>
        <p:nvSpPr>
          <p:cNvPr id="22534" name="Rectangle 2"/>
          <p:cNvSpPr>
            <a:spLocks noChangeArrowheads="1"/>
          </p:cNvSpPr>
          <p:nvPr/>
        </p:nvSpPr>
        <p:spPr bwMode="auto">
          <a:xfrm>
            <a:off x="5205413" y="1393825"/>
            <a:ext cx="34290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ea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9pPr>
          </a:lstStyle>
          <a:p>
            <a:pPr>
              <a:spcBef>
                <a:spcPct val="0"/>
              </a:spcBef>
              <a:buFontTx/>
              <a:buNone/>
            </a:pPr>
            <a:r>
              <a:rPr lang="en-US" altLang="en-US" sz="1600" i="1">
                <a:solidFill>
                  <a:srgbClr val="000000"/>
                </a:solidFill>
                <a:latin typeface="Calibri" pitchFamily="34" charset="0"/>
                <a:ea typeface="Calibri" pitchFamily="34" charset="0"/>
                <a:cs typeface="Times New Roman" pitchFamily="18" charset="0"/>
              </a:rPr>
              <a:t>Alignments of the Goals with specific types of Earth obs. and geospatial info. </a:t>
            </a:r>
            <a:endParaRPr lang="en-US" altLang="en-US" sz="1600" i="1">
              <a:solidFill>
                <a:srgbClr val="000000"/>
              </a:solidFill>
              <a:ea typeface="Calibri" pitchFamily="34" charset="0"/>
              <a:cs typeface="Times New Roman" pitchFamily="18" charset="0"/>
            </a:endParaRPr>
          </a:p>
        </p:txBody>
      </p:sp>
      <p:pic>
        <p:nvPicPr>
          <p:cNvPr id="2253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076450"/>
            <a:ext cx="367347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Box 5"/>
          <p:cNvSpPr txBox="1">
            <a:spLocks noChangeArrowheads="1"/>
          </p:cNvSpPr>
          <p:nvPr/>
        </p:nvSpPr>
        <p:spPr bwMode="auto">
          <a:xfrm rot="-1197021">
            <a:off x="439738" y="3065463"/>
            <a:ext cx="7667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ea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9pPr>
          </a:lstStyle>
          <a:p>
            <a:pPr algn="ctr">
              <a:spcBef>
                <a:spcPct val="0"/>
              </a:spcBef>
              <a:buFontTx/>
              <a:buNone/>
            </a:pPr>
            <a:r>
              <a:rPr lang="en-US" altLang="en-US" sz="1600">
                <a:solidFill>
                  <a:srgbClr val="000000"/>
                </a:solidFill>
              </a:rPr>
              <a:t>draft</a:t>
            </a:r>
          </a:p>
        </p:txBody>
      </p:sp>
      <p:pic>
        <p:nvPicPr>
          <p:cNvPr id="22537"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89888" y="106363"/>
            <a:ext cx="10271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713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263525" y="700088"/>
            <a:ext cx="77057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ea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9pPr>
          </a:lstStyle>
          <a:p>
            <a:pPr eaLnBrk="1" hangingPunct="1">
              <a:spcBef>
                <a:spcPct val="0"/>
              </a:spcBef>
              <a:buFontTx/>
              <a:buNone/>
            </a:pPr>
            <a:r>
              <a:rPr lang="en-US" altLang="en-US" sz="3200" b="1" i="1">
                <a:solidFill>
                  <a:srgbClr val="000099"/>
                </a:solidFill>
                <a:latin typeface="Calibri" pitchFamily="34" charset="0"/>
              </a:rPr>
              <a:t>GI-18: Taking it to scale . . . </a:t>
            </a:r>
          </a:p>
        </p:txBody>
      </p:sp>
      <p:sp>
        <p:nvSpPr>
          <p:cNvPr id="7" name="Rectangle 6"/>
          <p:cNvSpPr/>
          <p:nvPr/>
        </p:nvSpPr>
        <p:spPr>
          <a:xfrm>
            <a:off x="298450" y="1328738"/>
            <a:ext cx="3992563" cy="5033962"/>
          </a:xfrm>
          <a:prstGeom prst="rect">
            <a:avLst/>
          </a:prstGeom>
          <a:solidFill>
            <a:schemeClr val="bg1"/>
          </a:solidFill>
          <a:effectLst>
            <a:outerShdw blurRad="50800" dist="38100" dir="8100000" algn="tr" rotWithShape="0">
              <a:prstClr val="black">
                <a:alpha val="40000"/>
              </a:prstClr>
            </a:outerShdw>
          </a:effectLst>
        </p:spPr>
        <p:txBody>
          <a:bodyPr tIns="91440" rIns="274320" bIns="18288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eaLnBrk="1" fontAlgn="auto" hangingPunct="1">
              <a:spcBef>
                <a:spcPts val="0"/>
              </a:spcBef>
              <a:spcAft>
                <a:spcPts val="1200"/>
              </a:spcAft>
              <a:defRPr/>
            </a:pPr>
            <a:r>
              <a:rPr lang="en-US" sz="2400" i="1" u="sng" dirty="0">
                <a:solidFill>
                  <a:srgbClr val="000000"/>
                </a:solidFill>
                <a:latin typeface="Calibri" panose="020F0502020204030204" pitchFamily="34" charset="0"/>
              </a:rPr>
              <a:t>Next Steps</a:t>
            </a:r>
          </a:p>
          <a:p>
            <a:pPr algn="ctr" eaLnBrk="1" fontAlgn="auto" hangingPunct="1">
              <a:spcBef>
                <a:spcPts val="0"/>
              </a:spcBef>
              <a:spcAft>
                <a:spcPts val="1800"/>
              </a:spcAft>
              <a:defRPr/>
            </a:pPr>
            <a:r>
              <a:rPr lang="en-US" sz="2400" dirty="0">
                <a:solidFill>
                  <a:srgbClr val="000000"/>
                </a:solidFill>
                <a:latin typeface="Calibri" panose="020F0502020204030204" pitchFamily="34" charset="0"/>
              </a:rPr>
              <a:t>Work with statistical agencies to ensure the methods are sound for use with Indicators and Targets</a:t>
            </a:r>
          </a:p>
          <a:p>
            <a:pPr algn="ctr" eaLnBrk="1" fontAlgn="auto" hangingPunct="1">
              <a:spcBef>
                <a:spcPts val="0"/>
              </a:spcBef>
              <a:spcAft>
                <a:spcPts val="1800"/>
              </a:spcAft>
              <a:defRPr/>
            </a:pPr>
            <a:r>
              <a:rPr lang="en-US" sz="2400" dirty="0">
                <a:solidFill>
                  <a:srgbClr val="000000"/>
                </a:solidFill>
                <a:latin typeface="Calibri" panose="020F0502020204030204" pitchFamily="34" charset="0"/>
              </a:rPr>
              <a:t> Ensure the methods and solutions are available </a:t>
            </a:r>
            <a:br>
              <a:rPr lang="en-US" sz="2400" dirty="0">
                <a:solidFill>
                  <a:srgbClr val="000000"/>
                </a:solidFill>
                <a:latin typeface="Calibri" panose="020F0502020204030204" pitchFamily="34" charset="0"/>
              </a:rPr>
            </a:br>
            <a:r>
              <a:rPr lang="en-US" sz="2400" dirty="0">
                <a:solidFill>
                  <a:srgbClr val="000000"/>
                </a:solidFill>
                <a:latin typeface="Calibri" panose="020F0502020204030204" pitchFamily="34" charset="0"/>
              </a:rPr>
              <a:t>for all to use</a:t>
            </a:r>
          </a:p>
          <a:p>
            <a:pPr algn="ctr" eaLnBrk="1" fontAlgn="auto" hangingPunct="1">
              <a:spcBef>
                <a:spcPts val="0"/>
              </a:spcBef>
              <a:spcAft>
                <a:spcPts val="1200"/>
              </a:spcAft>
              <a:defRPr/>
            </a:pPr>
            <a:r>
              <a:rPr lang="en-US" sz="2400" dirty="0">
                <a:solidFill>
                  <a:srgbClr val="000000"/>
                </a:solidFill>
                <a:latin typeface="Calibri" panose="020F0502020204030204" pitchFamily="34" charset="0"/>
              </a:rPr>
              <a:t>Support countries and stakeholders to use the methods and build capacity</a:t>
            </a:r>
          </a:p>
        </p:txBody>
      </p:sp>
      <p:grpSp>
        <p:nvGrpSpPr>
          <p:cNvPr id="23556" name="Group 10"/>
          <p:cNvGrpSpPr>
            <a:grpSpLocks/>
          </p:cNvGrpSpPr>
          <p:nvPr/>
        </p:nvGrpSpPr>
        <p:grpSpPr bwMode="auto">
          <a:xfrm>
            <a:off x="4475163" y="1328738"/>
            <a:ext cx="4343400" cy="5049837"/>
            <a:chOff x="4474464" y="1323287"/>
            <a:chExt cx="4343400" cy="5062924"/>
          </a:xfrm>
        </p:grpSpPr>
        <p:sp>
          <p:nvSpPr>
            <p:cNvPr id="6" name="Rectangle 5"/>
            <p:cNvSpPr/>
            <p:nvPr/>
          </p:nvSpPr>
          <p:spPr>
            <a:xfrm>
              <a:off x="4474464" y="1323287"/>
              <a:ext cx="4343400" cy="5062924"/>
            </a:xfrm>
            <a:prstGeom prst="rect">
              <a:avLst/>
            </a:prstGeom>
            <a:solidFill>
              <a:schemeClr val="bg1"/>
            </a:solidFill>
            <a:effectLst>
              <a:outerShdw blurRad="50800" dist="38100" dir="18900000" algn="bl" rotWithShape="0">
                <a:prstClr val="black">
                  <a:alpha val="40000"/>
                </a:prstClr>
              </a:outerShdw>
            </a:effectLst>
          </p:spPr>
          <p:txBody>
            <a:bodyPr tIns="274320" rIns="274320">
              <a:spAutoFit/>
            </a:bodyPr>
            <a:ls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eaLnBrk="1" fontAlgn="auto" hangingPunct="1">
                <a:spcBef>
                  <a:spcPts val="0"/>
                </a:spcBef>
                <a:spcAft>
                  <a:spcPts val="1200"/>
                </a:spcAft>
                <a:defRPr/>
              </a:pPr>
              <a:endParaRPr lang="en-US" sz="2400" i="1" u="sng" dirty="0">
                <a:solidFill>
                  <a:srgbClr val="000000"/>
                </a:solidFill>
                <a:latin typeface="Calibri" panose="020F0502020204030204" pitchFamily="34" charset="0"/>
              </a:endParaRPr>
            </a:p>
            <a:p>
              <a:pPr algn="ctr" eaLnBrk="1" fontAlgn="auto" hangingPunct="1">
                <a:spcBef>
                  <a:spcPts val="0"/>
                </a:spcBef>
                <a:spcAft>
                  <a:spcPts val="1200"/>
                </a:spcAft>
                <a:defRPr/>
              </a:pPr>
              <a:endParaRPr lang="en-US" sz="2400" i="1" u="sng" dirty="0">
                <a:solidFill>
                  <a:srgbClr val="000000"/>
                </a:solidFill>
                <a:latin typeface="Calibri" panose="020F0502020204030204" pitchFamily="34" charset="0"/>
              </a:endParaRPr>
            </a:p>
            <a:p>
              <a:pPr algn="ctr" eaLnBrk="1" fontAlgn="auto" hangingPunct="1">
                <a:spcBef>
                  <a:spcPts val="0"/>
                </a:spcBef>
                <a:spcAft>
                  <a:spcPts val="1200"/>
                </a:spcAft>
                <a:defRPr/>
              </a:pPr>
              <a:endParaRPr lang="en-US" sz="2400" i="1" u="sng" dirty="0">
                <a:solidFill>
                  <a:srgbClr val="000000"/>
                </a:solidFill>
                <a:latin typeface="Calibri" panose="020F0502020204030204" pitchFamily="34" charset="0"/>
              </a:endParaRPr>
            </a:p>
            <a:p>
              <a:pPr algn="ctr" eaLnBrk="1" fontAlgn="auto" hangingPunct="1">
                <a:spcBef>
                  <a:spcPts val="0"/>
                </a:spcBef>
                <a:spcAft>
                  <a:spcPts val="1200"/>
                </a:spcAft>
                <a:defRPr/>
              </a:pPr>
              <a:endParaRPr lang="en-US" sz="2400" i="1" u="sng" dirty="0">
                <a:solidFill>
                  <a:srgbClr val="000000"/>
                </a:solidFill>
                <a:latin typeface="Calibri" panose="020F0502020204030204" pitchFamily="34" charset="0"/>
              </a:endParaRPr>
            </a:p>
            <a:p>
              <a:pPr algn="ctr" eaLnBrk="1" fontAlgn="auto" hangingPunct="1">
                <a:spcBef>
                  <a:spcPts val="0"/>
                </a:spcBef>
                <a:spcAft>
                  <a:spcPts val="1200"/>
                </a:spcAft>
                <a:defRPr/>
              </a:pPr>
              <a:endParaRPr lang="en-US" sz="2400" i="1" u="sng" dirty="0">
                <a:solidFill>
                  <a:srgbClr val="000000"/>
                </a:solidFill>
                <a:latin typeface="Calibri" panose="020F0502020204030204" pitchFamily="34" charset="0"/>
              </a:endParaRPr>
            </a:p>
            <a:p>
              <a:pPr algn="ctr" eaLnBrk="1" fontAlgn="auto" hangingPunct="1">
                <a:spcBef>
                  <a:spcPts val="0"/>
                </a:spcBef>
                <a:spcAft>
                  <a:spcPts val="1200"/>
                </a:spcAft>
                <a:defRPr/>
              </a:pPr>
              <a:endParaRPr lang="en-US" sz="2400" i="1" u="sng" dirty="0">
                <a:solidFill>
                  <a:srgbClr val="000000"/>
                </a:solidFill>
                <a:latin typeface="Calibri" panose="020F0502020204030204" pitchFamily="34" charset="0"/>
              </a:endParaRPr>
            </a:p>
            <a:p>
              <a:pPr algn="ctr" eaLnBrk="1" fontAlgn="auto" hangingPunct="1">
                <a:spcBef>
                  <a:spcPts val="0"/>
                </a:spcBef>
                <a:spcAft>
                  <a:spcPts val="1200"/>
                </a:spcAft>
                <a:defRPr/>
              </a:pPr>
              <a:endParaRPr lang="en-US" sz="2400" i="1" u="sng" dirty="0">
                <a:solidFill>
                  <a:srgbClr val="000000"/>
                </a:solidFill>
                <a:latin typeface="Calibri" panose="020F0502020204030204" pitchFamily="34" charset="0"/>
              </a:endParaRPr>
            </a:p>
            <a:p>
              <a:pPr algn="ctr" eaLnBrk="1" fontAlgn="auto" hangingPunct="1">
                <a:spcBef>
                  <a:spcPts val="0"/>
                </a:spcBef>
                <a:spcAft>
                  <a:spcPts val="1200"/>
                </a:spcAft>
                <a:defRPr/>
              </a:pPr>
              <a:endParaRPr lang="en-US" sz="2400" i="1" u="sng" dirty="0">
                <a:solidFill>
                  <a:srgbClr val="000000"/>
                </a:solidFill>
                <a:latin typeface="Calibri" panose="020F0502020204030204" pitchFamily="34" charset="0"/>
              </a:endParaRPr>
            </a:p>
            <a:p>
              <a:pPr algn="ctr" eaLnBrk="1" fontAlgn="auto" hangingPunct="1">
                <a:spcBef>
                  <a:spcPts val="0"/>
                </a:spcBef>
                <a:spcAft>
                  <a:spcPts val="1200"/>
                </a:spcAft>
                <a:defRPr/>
              </a:pPr>
              <a:r>
                <a:rPr lang="en-US" sz="3600" i="1" u="sng" dirty="0">
                  <a:solidFill>
                    <a:srgbClr val="000000"/>
                  </a:solidFill>
                  <a:latin typeface="Calibri" panose="020F0502020204030204" pitchFamily="34" charset="0"/>
                </a:rPr>
                <a:t> </a:t>
              </a:r>
            </a:p>
          </p:txBody>
        </p:sp>
        <p:pic>
          <p:nvPicPr>
            <p:cNvPr id="23559"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9487" y="1642925"/>
              <a:ext cx="1675821" cy="873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9050" y="1560444"/>
              <a:ext cx="2038258" cy="71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Rectangle 9"/>
            <p:cNvSpPr>
              <a:spLocks noChangeArrowheads="1"/>
            </p:cNvSpPr>
            <p:nvPr/>
          </p:nvSpPr>
          <p:spPr bwMode="auto">
            <a:xfrm>
              <a:off x="5094276" y="5569597"/>
              <a:ext cx="1476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har char="–"/>
                <a:defRPr sz="2400">
                  <a:solidFill>
                    <a:schemeClr val="tx1"/>
                  </a:solidFill>
                  <a:latin typeface="Arial" pitchFamily="34" charset="0"/>
                  <a:ea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ea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ea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ea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ea typeface="Arial" pitchFamily="34" charset="0"/>
                  <a:cs typeface="Arial" pitchFamily="34" charset="0"/>
                </a:defRPr>
              </a:lvl9pPr>
            </a:lstStyle>
            <a:p>
              <a:pPr algn="ctr" eaLnBrk="1" hangingPunct="1">
                <a:spcBef>
                  <a:spcPct val="0"/>
                </a:spcBef>
                <a:buFontTx/>
                <a:buNone/>
              </a:pPr>
              <a:r>
                <a:rPr lang="en-US" altLang="en-US" sz="3600" i="1">
                  <a:solidFill>
                    <a:srgbClr val="000000"/>
                  </a:solidFill>
                  <a:latin typeface="Calibri" pitchFamily="34" charset="0"/>
                </a:rPr>
                <a:t> others</a:t>
              </a:r>
              <a:endParaRPr lang="en-US" altLang="en-US" sz="2800" i="1">
                <a:solidFill>
                  <a:srgbClr val="000000"/>
                </a:solidFill>
              </a:endParaRPr>
            </a:p>
          </p:txBody>
        </p:sp>
        <p:pic>
          <p:nvPicPr>
            <p:cNvPr id="23562" name="Picture 2" descr="http://static1.squarespace.com/static/55f7418ce4b0c5233375af19/t/56025f6be4b0f30d06959301/14429960777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718" y="3502374"/>
              <a:ext cx="2389336" cy="67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4" descr="http://unsdsn.org/wp-content/themes/sdsn/assets/img/sdsn_logo_f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4755" y="2547665"/>
              <a:ext cx="1904015" cy="77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8" descr="http://www.iisd.org/sites/all/themes/iisd/image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5535" y="5019047"/>
              <a:ext cx="1813245" cy="77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0" descr="http://iisdrs.iisd.org/files/2015/07/unstats.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9654" y="3223531"/>
              <a:ext cx="1252052" cy="166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24" descr="http://www.businessesinafrica.com/images/ceos_logo.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0357" y="4551859"/>
              <a:ext cx="1828800" cy="66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557"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89888" y="106363"/>
            <a:ext cx="10271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797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7" y="476672"/>
            <a:ext cx="8352928" cy="718592"/>
          </a:xfrm>
        </p:spPr>
        <p:txBody>
          <a:bodyPr/>
          <a:lstStyle/>
          <a:p>
            <a:pPr algn="ctr"/>
            <a:r>
              <a:rPr kumimoji="1" lang="en-US" altLang="ja-JP" dirty="0" smtClean="0"/>
              <a:t>GI-18: Status</a:t>
            </a:r>
            <a:r>
              <a:rPr kumimoji="1" lang="ja-JP" altLang="en-US" dirty="0" smtClean="0"/>
              <a:t> </a:t>
            </a:r>
            <a:r>
              <a:rPr kumimoji="1" lang="en-US" altLang="ja-JP" dirty="0" smtClean="0"/>
              <a:t>and</a:t>
            </a:r>
            <a:r>
              <a:rPr kumimoji="1" lang="ja-JP" altLang="en-US" dirty="0" smtClean="0"/>
              <a:t> </a:t>
            </a:r>
            <a:r>
              <a:rPr kumimoji="1" lang="en-US" altLang="ja-JP" dirty="0" smtClean="0"/>
              <a:t>Next Steps</a:t>
            </a:r>
            <a:endParaRPr kumimoji="1" lang="ja-JP" altLang="en-US" dirty="0"/>
          </a:p>
        </p:txBody>
      </p:sp>
      <p:sp>
        <p:nvSpPr>
          <p:cNvPr id="3" name="コンテンツ プレースホルダー 2"/>
          <p:cNvSpPr>
            <a:spLocks noGrp="1"/>
          </p:cNvSpPr>
          <p:nvPr>
            <p:ph idx="1"/>
          </p:nvPr>
        </p:nvSpPr>
        <p:spPr>
          <a:xfrm>
            <a:off x="179512" y="1339280"/>
            <a:ext cx="8784975" cy="4752528"/>
          </a:xfrm>
        </p:spPr>
        <p:txBody>
          <a:bodyPr/>
          <a:lstStyle/>
          <a:p>
            <a:r>
              <a:rPr kumimoji="1" lang="en-US" altLang="ja-JP" dirty="0" smtClean="0"/>
              <a:t>GEO (through GI-18) participation to the Geospatial Working Group set up by the IAEG (Inter Agency Expert Group), in charge of moving forward the implementation of the SDG Indicators framework.</a:t>
            </a:r>
          </a:p>
          <a:p>
            <a:r>
              <a:rPr kumimoji="1" lang="en-US" altLang="ja-JP" dirty="0" smtClean="0"/>
              <a:t>Two side events in the UN Statistic Office in NYC</a:t>
            </a:r>
          </a:p>
          <a:p>
            <a:r>
              <a:rPr kumimoji="1" lang="en-US" altLang="ja-JP" dirty="0" smtClean="0"/>
              <a:t>Continue mapping SDG indicators </a:t>
            </a:r>
            <a:r>
              <a:rPr kumimoji="1" lang="en-US" altLang="ja-JP" dirty="0" err="1" smtClean="0"/>
              <a:t>vs</a:t>
            </a:r>
            <a:r>
              <a:rPr kumimoji="1" lang="en-US" altLang="ja-JP" dirty="0" smtClean="0"/>
              <a:t> EO data / information</a:t>
            </a:r>
            <a:endParaRPr kumimoji="1" lang="en-US" altLang="ja-JP" dirty="0"/>
          </a:p>
          <a:p>
            <a:r>
              <a:rPr kumimoji="1" lang="ja-JP" altLang="ja-JP" dirty="0" smtClean="0"/>
              <a:t>Q</a:t>
            </a:r>
            <a:r>
              <a:rPr kumimoji="1" lang="en-US" altLang="ja-JP" dirty="0" err="1" smtClean="0"/>
              <a:t>uick</a:t>
            </a:r>
            <a:r>
              <a:rPr kumimoji="1" lang="ja-JP" altLang="en-US" dirty="0" smtClean="0"/>
              <a:t> </a:t>
            </a:r>
            <a:r>
              <a:rPr kumimoji="1" lang="en-US" altLang="ja-JP" dirty="0" smtClean="0"/>
              <a:t>assessment</a:t>
            </a:r>
            <a:r>
              <a:rPr kumimoji="1" lang="ja-JP" altLang="en-US" dirty="0" smtClean="0"/>
              <a:t> </a:t>
            </a:r>
            <a:r>
              <a:rPr kumimoji="1" lang="en-US" altLang="ja-JP" dirty="0" smtClean="0"/>
              <a:t>which</a:t>
            </a:r>
            <a:r>
              <a:rPr kumimoji="1" lang="ja-JP" altLang="en-US" dirty="0" smtClean="0"/>
              <a:t> </a:t>
            </a:r>
            <a:r>
              <a:rPr kumimoji="1" lang="en-US" altLang="ja-JP" dirty="0" smtClean="0"/>
              <a:t>GEO</a:t>
            </a:r>
            <a:r>
              <a:rPr kumimoji="1" lang="ja-JP" altLang="en-US" dirty="0" smtClean="0"/>
              <a:t> </a:t>
            </a:r>
            <a:r>
              <a:rPr kumimoji="1" lang="ja-JP" altLang="ja-JP" dirty="0" smtClean="0"/>
              <a:t>W</a:t>
            </a:r>
            <a:r>
              <a:rPr kumimoji="1" lang="en-US" altLang="ja-JP" dirty="0" smtClean="0"/>
              <a:t>P</a:t>
            </a:r>
            <a:r>
              <a:rPr kumimoji="1" lang="ja-JP" altLang="en-US" dirty="0" smtClean="0"/>
              <a:t> </a:t>
            </a:r>
            <a:r>
              <a:rPr kumimoji="1" lang="en-US" altLang="ja-JP" dirty="0" smtClean="0"/>
              <a:t>2017-2019</a:t>
            </a:r>
            <a:r>
              <a:rPr kumimoji="1" lang="ja-JP" altLang="en-US" dirty="0" smtClean="0"/>
              <a:t> </a:t>
            </a:r>
            <a:r>
              <a:rPr kumimoji="1" lang="en-US" altLang="ja-JP" dirty="0" smtClean="0"/>
              <a:t>tasks</a:t>
            </a:r>
            <a:r>
              <a:rPr kumimoji="1" lang="ja-JP" altLang="en-US" dirty="0" smtClean="0"/>
              <a:t> </a:t>
            </a:r>
            <a:r>
              <a:rPr kumimoji="1" lang="en-US" altLang="ja-JP" dirty="0" smtClean="0"/>
              <a:t>can</a:t>
            </a:r>
            <a:r>
              <a:rPr kumimoji="1" lang="ja-JP" altLang="en-US" dirty="0" smtClean="0"/>
              <a:t> </a:t>
            </a:r>
            <a:r>
              <a:rPr kumimoji="1" lang="en-US" altLang="ja-JP" dirty="0" smtClean="0"/>
              <a:t>support</a:t>
            </a:r>
            <a:r>
              <a:rPr kumimoji="1" lang="ja-JP" altLang="en-US" dirty="0" smtClean="0"/>
              <a:t> </a:t>
            </a:r>
            <a:r>
              <a:rPr kumimoji="1" lang="en-US" altLang="ja-JP" dirty="0" smtClean="0"/>
              <a:t>to</a:t>
            </a:r>
            <a:r>
              <a:rPr kumimoji="1" lang="ja-JP" altLang="en-US" dirty="0" smtClean="0"/>
              <a:t> </a:t>
            </a:r>
            <a:r>
              <a:rPr kumimoji="1" lang="en-US" altLang="ja-JP" dirty="0" smtClean="0"/>
              <a:t>SDGs</a:t>
            </a:r>
            <a:r>
              <a:rPr kumimoji="1" lang="ja-JP" altLang="en-US" dirty="0" smtClean="0"/>
              <a:t> </a:t>
            </a:r>
            <a:r>
              <a:rPr kumimoji="1" lang="en-US" altLang="ja-JP" dirty="0" smtClean="0"/>
              <a:t>by the PB</a:t>
            </a:r>
            <a:r>
              <a:rPr kumimoji="1" lang="ja-JP" altLang="en-US" dirty="0" smtClean="0"/>
              <a:t> </a:t>
            </a:r>
            <a:r>
              <a:rPr kumimoji="1" lang="en-US" altLang="ja-JP" dirty="0" smtClean="0"/>
              <a:t>team – to be reported to the GEO-XIII Plenary</a:t>
            </a:r>
          </a:p>
          <a:p>
            <a:r>
              <a:rPr kumimoji="1" lang="en-US" altLang="ja-JP" dirty="0" smtClean="0"/>
              <a:t>Linking the Global Partnership for Sustainable Development Data (</a:t>
            </a:r>
            <a:r>
              <a:rPr kumimoji="1" lang="en-US" altLang="ja-JP" dirty="0"/>
              <a:t>GPSDD) </a:t>
            </a:r>
            <a:endParaRPr kumimoji="1" lang="en-US" altLang="ja-JP" dirty="0" smtClean="0"/>
          </a:p>
          <a:p>
            <a:pPr lvl="1"/>
            <a:r>
              <a:rPr kumimoji="1" lang="en-US" altLang="ja-JP" sz="2000" dirty="0" smtClean="0"/>
              <a:t>http</a:t>
            </a:r>
            <a:r>
              <a:rPr kumimoji="1" lang="en-US" altLang="ja-JP" sz="2000" dirty="0"/>
              <a:t>://www.data4sdgs.org</a:t>
            </a:r>
            <a:endParaRPr kumimoji="1" lang="en-US" altLang="ja-JP" sz="2000" dirty="0" smtClean="0"/>
          </a:p>
          <a:p>
            <a:pPr lvl="1"/>
            <a:r>
              <a:rPr kumimoji="1" lang="en-US" altLang="ja-JP" sz="1800" dirty="0" smtClean="0"/>
              <a:t>Support </a:t>
            </a:r>
            <a:r>
              <a:rPr kumimoji="1" lang="en-US" altLang="ja-JP" sz="1800" dirty="0"/>
              <a:t>GEO M&amp;POs to apply to the GPSDD Grant Proposal </a:t>
            </a:r>
            <a:r>
              <a:rPr kumimoji="1" lang="en-US" altLang="ja-JP" sz="1800" dirty="0" smtClean="0"/>
              <a:t>- 2 </a:t>
            </a:r>
            <a:r>
              <a:rPr kumimoji="1" lang="en-US" altLang="ja-JP" sz="1800" dirty="0"/>
              <a:t>GEO </a:t>
            </a:r>
            <a:r>
              <a:rPr kumimoji="1" lang="en-US" altLang="ja-JP" sz="1800" dirty="0" smtClean="0"/>
              <a:t>supported </a:t>
            </a:r>
            <a:r>
              <a:rPr kumimoji="1" lang="en-US" altLang="ja-JP" sz="1800" dirty="0"/>
              <a:t>proposals (Univ. of Geneva and IBM) out of 18 total proposals</a:t>
            </a:r>
          </a:p>
          <a:p>
            <a:endParaRPr kumimoji="1" lang="ja-JP" altLang="en-US" dirty="0"/>
          </a:p>
        </p:txBody>
      </p:sp>
      <p:pic>
        <p:nvPicPr>
          <p:cNvPr id="4" name="図 3"/>
          <p:cNvPicPr>
            <a:picLocks noChangeAspect="1"/>
          </p:cNvPicPr>
          <p:nvPr/>
        </p:nvPicPr>
        <p:blipFill>
          <a:blip r:embed="rId2"/>
          <a:stretch>
            <a:fillRect/>
          </a:stretch>
        </p:blipFill>
        <p:spPr>
          <a:xfrm>
            <a:off x="7308304" y="620688"/>
            <a:ext cx="803396" cy="720080"/>
          </a:xfrm>
          <a:prstGeom prst="rect">
            <a:avLst/>
          </a:prstGeom>
        </p:spPr>
      </p:pic>
      <p:pic>
        <p:nvPicPr>
          <p:cNvPr id="5" name="図 4"/>
          <p:cNvPicPr>
            <a:picLocks noChangeAspect="1"/>
          </p:cNvPicPr>
          <p:nvPr/>
        </p:nvPicPr>
        <p:blipFill>
          <a:blip r:embed="rId3"/>
          <a:stretch>
            <a:fillRect/>
          </a:stretch>
        </p:blipFill>
        <p:spPr>
          <a:xfrm>
            <a:off x="8172400" y="620688"/>
            <a:ext cx="720080" cy="720080"/>
          </a:xfrm>
          <a:prstGeom prst="rect">
            <a:avLst/>
          </a:prstGeom>
        </p:spPr>
      </p:pic>
    </p:spTree>
    <p:extLst>
      <p:ext uri="{BB962C8B-B14F-4D97-AF65-F5344CB8AC3E}">
        <p14:creationId xmlns:p14="http://schemas.microsoft.com/office/powerpoint/2010/main" val="3552182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692696"/>
            <a:ext cx="8352928" cy="718592"/>
          </a:xfrm>
        </p:spPr>
        <p:txBody>
          <a:bodyPr/>
          <a:lstStyle/>
          <a:p>
            <a:pPr algn="ctr"/>
            <a:r>
              <a:rPr lang="en-US" sz="4000" dirty="0" smtClean="0">
                <a:solidFill>
                  <a:srgbClr val="333399"/>
                </a:solidFill>
                <a:latin typeface="Arial Narrow"/>
                <a:cs typeface="Arial Narrow"/>
              </a:rPr>
              <a:t>Unique Time in GEO’s History</a:t>
            </a:r>
            <a:endParaRPr lang="en-US" sz="4000" dirty="0">
              <a:solidFill>
                <a:srgbClr val="333399"/>
              </a:solidFill>
              <a:latin typeface="Arial Narrow"/>
              <a:cs typeface="Arial Narrow"/>
            </a:endParaRPr>
          </a:p>
        </p:txBody>
      </p:sp>
      <p:sp>
        <p:nvSpPr>
          <p:cNvPr id="3" name="Content Placeholder 2"/>
          <p:cNvSpPr>
            <a:spLocks noGrp="1"/>
          </p:cNvSpPr>
          <p:nvPr>
            <p:ph idx="1"/>
          </p:nvPr>
        </p:nvSpPr>
        <p:spPr>
          <a:xfrm>
            <a:off x="251521" y="1556792"/>
            <a:ext cx="8712968" cy="5112568"/>
          </a:xfrm>
        </p:spPr>
        <p:txBody>
          <a:bodyPr/>
          <a:lstStyle/>
          <a:p>
            <a:r>
              <a:rPr lang="en-US" sz="2800" b="1" dirty="0" smtClean="0">
                <a:solidFill>
                  <a:srgbClr val="0070C0"/>
                </a:solidFill>
                <a:latin typeface="Arial Narrow"/>
                <a:cs typeface="Arial Narrow"/>
              </a:rPr>
              <a:t>Transition to next decade 2016-2025</a:t>
            </a:r>
          </a:p>
          <a:p>
            <a:endParaRPr lang="en-US" sz="2800" b="1" dirty="0">
              <a:solidFill>
                <a:srgbClr val="0070C0"/>
              </a:solidFill>
              <a:latin typeface="Arial Narrow"/>
              <a:cs typeface="Arial Narrow"/>
            </a:endParaRPr>
          </a:p>
          <a:p>
            <a:r>
              <a:rPr lang="en-US" sz="2800" b="1" dirty="0">
                <a:solidFill>
                  <a:srgbClr val="0070C0"/>
                </a:solidFill>
                <a:latin typeface="Arial Narrow"/>
                <a:cs typeface="Arial Narrow"/>
              </a:rPr>
              <a:t>Recognition of GEO’s convening power – Members, POs, Development Banks, Foundations, emerging </a:t>
            </a:r>
            <a:r>
              <a:rPr lang="en-US" altLang="ja-JP" sz="2800" b="1" dirty="0" smtClean="0">
                <a:solidFill>
                  <a:srgbClr val="0070C0"/>
                </a:solidFill>
                <a:latin typeface="Arial Narrow"/>
                <a:cs typeface="Arial Narrow"/>
              </a:rPr>
              <a:t>Commercial</a:t>
            </a:r>
            <a:r>
              <a:rPr lang="en-US" sz="2800" b="1" dirty="0" smtClean="0">
                <a:solidFill>
                  <a:srgbClr val="0070C0"/>
                </a:solidFill>
                <a:latin typeface="Arial Narrow"/>
                <a:cs typeface="Arial Narrow"/>
              </a:rPr>
              <a:t> </a:t>
            </a:r>
            <a:r>
              <a:rPr lang="en-US" sz="2800" b="1" dirty="0">
                <a:solidFill>
                  <a:srgbClr val="0070C0"/>
                </a:solidFill>
                <a:latin typeface="Arial Narrow"/>
                <a:cs typeface="Arial Narrow"/>
              </a:rPr>
              <a:t>Sector</a:t>
            </a:r>
          </a:p>
          <a:p>
            <a:endParaRPr lang="en-US" sz="2800" b="1" dirty="0">
              <a:solidFill>
                <a:srgbClr val="0070C0"/>
              </a:solidFill>
              <a:latin typeface="Arial Narrow"/>
              <a:cs typeface="Arial Narrow"/>
            </a:endParaRPr>
          </a:p>
          <a:p>
            <a:r>
              <a:rPr lang="en-US" sz="2800" b="1" dirty="0">
                <a:solidFill>
                  <a:srgbClr val="0070C0"/>
                </a:solidFill>
                <a:latin typeface="Arial Narrow"/>
                <a:cs typeface="Arial Narrow"/>
              </a:rPr>
              <a:t>Evolution &amp; Recognition of Policy Mandates</a:t>
            </a:r>
          </a:p>
          <a:p>
            <a:pPr marL="0" indent="0">
              <a:buNone/>
            </a:pPr>
            <a:endParaRPr lang="en-US" sz="2800" b="1" dirty="0">
              <a:solidFill>
                <a:srgbClr val="0070C0"/>
              </a:solidFill>
              <a:latin typeface="Arial Narrow"/>
              <a:cs typeface="Arial Narrow"/>
            </a:endParaRPr>
          </a:p>
          <a:p>
            <a:r>
              <a:rPr lang="en-US" sz="2800" b="1" dirty="0" smtClean="0">
                <a:solidFill>
                  <a:srgbClr val="0070C0"/>
                </a:solidFill>
                <a:latin typeface="Arial Narrow"/>
                <a:cs typeface="Arial Narrow"/>
              </a:rPr>
              <a:t>New Strategic </a:t>
            </a:r>
            <a:r>
              <a:rPr lang="en-US" sz="2800" b="1" dirty="0">
                <a:solidFill>
                  <a:srgbClr val="0070C0"/>
                </a:solidFill>
                <a:latin typeface="Arial Narrow"/>
                <a:cs typeface="Arial Narrow"/>
              </a:rPr>
              <a:t>P</a:t>
            </a:r>
            <a:r>
              <a:rPr lang="en-US" sz="2800" b="1" dirty="0" smtClean="0">
                <a:solidFill>
                  <a:srgbClr val="0070C0"/>
                </a:solidFill>
                <a:latin typeface="Arial Narrow"/>
                <a:cs typeface="Arial Narrow"/>
              </a:rPr>
              <a:t>lan with new programmatic mechanisms – community activities, foundational tasks, initiatives and flagships</a:t>
            </a:r>
          </a:p>
          <a:p>
            <a:endParaRPr lang="en-US" sz="2800" b="1" dirty="0">
              <a:solidFill>
                <a:srgbClr val="0070C0"/>
              </a:solidFill>
              <a:latin typeface="Arial Narrow"/>
              <a:cs typeface="Arial Narrow"/>
            </a:endParaRPr>
          </a:p>
          <a:p>
            <a:endParaRPr lang="en-US" b="1" dirty="0">
              <a:solidFill>
                <a:srgbClr val="0070C0"/>
              </a:solidFill>
              <a:latin typeface="Arial Narrow"/>
              <a:cs typeface="Arial Narrow"/>
            </a:endParaRPr>
          </a:p>
        </p:txBody>
      </p:sp>
    </p:spTree>
    <p:extLst>
      <p:ext uri="{BB962C8B-B14F-4D97-AF65-F5344CB8AC3E}">
        <p14:creationId xmlns:p14="http://schemas.microsoft.com/office/powerpoint/2010/main" val="25648828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p:cNvPicPr>
            <a:picLocks noChangeAspect="1" noChangeArrowheads="1"/>
          </p:cNvPicPr>
          <p:nvPr/>
        </p:nvPicPr>
        <p:blipFill>
          <a:blip r:embed="rId2"/>
          <a:srcRect/>
          <a:stretch>
            <a:fillRect/>
          </a:stretch>
        </p:blipFill>
        <p:spPr bwMode="auto">
          <a:xfrm>
            <a:off x="0" y="38100"/>
            <a:ext cx="9601200" cy="7200900"/>
          </a:xfrm>
          <a:prstGeom prst="rect">
            <a:avLst/>
          </a:prstGeom>
          <a:noFill/>
          <a:ln w="9525">
            <a:noFill/>
            <a:miter lim="800000"/>
            <a:headEnd/>
            <a:tailEnd/>
          </a:ln>
        </p:spPr>
      </p:pic>
      <p:sp>
        <p:nvSpPr>
          <p:cNvPr id="151554" name="Rectangle 3"/>
          <p:cNvSpPr>
            <a:spLocks noChangeArrowheads="1"/>
          </p:cNvSpPr>
          <p:nvPr/>
        </p:nvSpPr>
        <p:spPr bwMode="auto">
          <a:xfrm>
            <a:off x="372616" y="908720"/>
            <a:ext cx="7583760" cy="5632310"/>
          </a:xfrm>
          <a:prstGeom prst="rect">
            <a:avLst/>
          </a:prstGeom>
          <a:noFill/>
          <a:ln w="9525">
            <a:noFill/>
            <a:miter lim="800000"/>
            <a:headEnd/>
            <a:tailEnd/>
          </a:ln>
        </p:spPr>
        <p:txBody>
          <a:bodyPr wrap="square">
            <a:spAutoFit/>
          </a:bodyPr>
          <a:lstStyle/>
          <a:p>
            <a:endParaRPr lang="en-GB" sz="1000" b="1" u="none" dirty="0">
              <a:solidFill>
                <a:srgbClr val="005FAA"/>
              </a:solidFill>
              <a:latin typeface="Arial Narrow" pitchFamily="34" charset="0"/>
            </a:endParaRPr>
          </a:p>
          <a:p>
            <a:r>
              <a:rPr lang="en-GB" sz="3200" b="1" u="none" dirty="0" smtClean="0">
                <a:solidFill>
                  <a:schemeClr val="accent2"/>
                </a:solidFill>
                <a:latin typeface="Arial Narrow" pitchFamily="34" charset="0"/>
              </a:rPr>
              <a:t>GEO-XIII Plenary</a:t>
            </a:r>
          </a:p>
          <a:p>
            <a:r>
              <a:rPr lang="en-GB" sz="3200" b="1" dirty="0">
                <a:solidFill>
                  <a:schemeClr val="accent2"/>
                </a:solidFill>
                <a:latin typeface="Arial Narrow" pitchFamily="34" charset="0"/>
              </a:rPr>
              <a:t>St. Petersburg, Russia</a:t>
            </a:r>
          </a:p>
          <a:p>
            <a:r>
              <a:rPr lang="en-GB" sz="3200" b="1" dirty="0" smtClean="0">
                <a:solidFill>
                  <a:schemeClr val="accent2"/>
                </a:solidFill>
                <a:latin typeface="Arial Narrow" pitchFamily="34" charset="0"/>
              </a:rPr>
              <a:t>9</a:t>
            </a:r>
            <a:r>
              <a:rPr lang="en-GB" sz="3200" b="1" dirty="0">
                <a:solidFill>
                  <a:schemeClr val="accent2"/>
                </a:solidFill>
                <a:latin typeface="Arial Narrow" pitchFamily="34" charset="0"/>
              </a:rPr>
              <a:t>-10 November </a:t>
            </a:r>
            <a:r>
              <a:rPr lang="en-GB" sz="3200" b="1" dirty="0" smtClean="0">
                <a:solidFill>
                  <a:schemeClr val="accent2"/>
                </a:solidFill>
                <a:latin typeface="Arial Narrow" pitchFamily="34" charset="0"/>
              </a:rPr>
              <a:t>2016</a:t>
            </a:r>
          </a:p>
          <a:p>
            <a:endParaRPr lang="en-GB" b="1" dirty="0">
              <a:solidFill>
                <a:schemeClr val="accent2"/>
              </a:solidFill>
              <a:latin typeface="Arial Narrow" pitchFamily="34" charset="0"/>
            </a:endParaRPr>
          </a:p>
          <a:p>
            <a:pPr eaLnBrk="1" hangingPunct="1">
              <a:defRPr/>
            </a:pPr>
            <a:endParaRPr lang="en-GB" b="1" dirty="0" smtClean="0">
              <a:solidFill>
                <a:srgbClr val="3595B7"/>
              </a:solidFill>
              <a:latin typeface="Arial Narrow" pitchFamily="34" charset="0"/>
            </a:endParaRPr>
          </a:p>
          <a:p>
            <a:pPr eaLnBrk="1" hangingPunct="1">
              <a:defRPr/>
            </a:pPr>
            <a:endParaRPr lang="en-GB" b="1" dirty="0">
              <a:solidFill>
                <a:srgbClr val="3595B7"/>
              </a:solidFill>
              <a:latin typeface="Arial Narrow" pitchFamily="34" charset="0"/>
            </a:endParaRPr>
          </a:p>
          <a:p>
            <a:r>
              <a:rPr lang="en-GB" sz="1000" b="1" dirty="0" smtClean="0">
                <a:solidFill>
                  <a:srgbClr val="005FAA"/>
                </a:solidFill>
                <a:latin typeface="Arial Narrow" pitchFamily="34" charset="0"/>
              </a:rPr>
              <a:t>   </a:t>
            </a:r>
            <a:endParaRPr lang="en-GB" sz="1000" b="1" u="none" dirty="0">
              <a:solidFill>
                <a:srgbClr val="005FAA"/>
              </a:solidFill>
              <a:latin typeface="Arial Narrow" pitchFamily="34" charset="0"/>
            </a:endParaRPr>
          </a:p>
          <a:p>
            <a:r>
              <a:rPr lang="en-GB" sz="2800" b="1" u="none" dirty="0" smtClean="0">
                <a:solidFill>
                  <a:srgbClr val="3595B7"/>
                </a:solidFill>
                <a:latin typeface="Arial Narrow" pitchFamily="34" charset="0"/>
                <a:hlinkClick r:id="rId3"/>
              </a:rPr>
              <a:t>http</a:t>
            </a:r>
            <a:r>
              <a:rPr lang="en-GB" sz="2800" b="1" u="none" dirty="0">
                <a:solidFill>
                  <a:srgbClr val="3595B7"/>
                </a:solidFill>
                <a:latin typeface="Arial Narrow" pitchFamily="34" charset="0"/>
                <a:hlinkClick r:id="rId3"/>
              </a:rPr>
              <a:t>://</a:t>
            </a:r>
            <a:r>
              <a:rPr lang="en-GB" sz="2800" b="1" u="none" dirty="0" smtClean="0">
                <a:solidFill>
                  <a:srgbClr val="3595B7"/>
                </a:solidFill>
                <a:latin typeface="Arial Narrow" pitchFamily="34" charset="0"/>
                <a:hlinkClick r:id="rId3"/>
              </a:rPr>
              <a:t>www.earthobservations.org</a:t>
            </a:r>
            <a:endParaRPr lang="en-GB" sz="2800" b="1" u="none" dirty="0" smtClean="0">
              <a:solidFill>
                <a:srgbClr val="3595B7"/>
              </a:solidFill>
              <a:latin typeface="Arial Narrow" pitchFamily="34" charset="0"/>
            </a:endParaRPr>
          </a:p>
          <a:p>
            <a:endParaRPr lang="en-GB" b="1" u="none" dirty="0" smtClean="0">
              <a:solidFill>
                <a:srgbClr val="3595B7"/>
              </a:solidFill>
              <a:latin typeface="Arial Narrow" pitchFamily="34" charset="0"/>
            </a:endParaRPr>
          </a:p>
          <a:p>
            <a:endParaRPr lang="en-GB" b="1" dirty="0">
              <a:solidFill>
                <a:srgbClr val="3595B7"/>
              </a:solidFill>
              <a:latin typeface="Arial Narrow" pitchFamily="34" charset="0"/>
            </a:endParaRPr>
          </a:p>
          <a:p>
            <a:r>
              <a:rPr lang="en-GB" b="1" u="none" dirty="0" smtClean="0">
                <a:solidFill>
                  <a:srgbClr val="3595B7"/>
                </a:solidFill>
                <a:latin typeface="Arial Narrow" pitchFamily="34" charset="0"/>
              </a:rPr>
              <a:t>         Twitter: @geosec2025	@</a:t>
            </a:r>
            <a:r>
              <a:rPr lang="en-GB" b="1" u="none" dirty="0" err="1" smtClean="0">
                <a:solidFill>
                  <a:srgbClr val="3595B7"/>
                </a:solidFill>
                <a:latin typeface="Arial Narrow" pitchFamily="34" charset="0"/>
              </a:rPr>
              <a:t>barbararyangeo</a:t>
            </a:r>
            <a:endParaRPr lang="en-GB" b="1" u="none" dirty="0" smtClean="0">
              <a:solidFill>
                <a:srgbClr val="3595B7"/>
              </a:solidFill>
              <a:latin typeface="Arial Narrow" pitchFamily="34" charset="0"/>
            </a:endParaRPr>
          </a:p>
          <a:p>
            <a:r>
              <a:rPr lang="en-GB" b="1" u="none" dirty="0" smtClean="0">
                <a:solidFill>
                  <a:srgbClr val="3595B7"/>
                </a:solidFill>
                <a:latin typeface="Arial Narrow" pitchFamily="34" charset="0"/>
              </a:rPr>
              <a:t>	</a:t>
            </a:r>
            <a:r>
              <a:rPr lang="en-GB" b="1" u="none" dirty="0">
                <a:solidFill>
                  <a:srgbClr val="3595B7"/>
                </a:solidFill>
                <a:latin typeface="Arial Narrow" pitchFamily="34" charset="0"/>
              </a:rPr>
              <a:t/>
            </a:r>
            <a:br>
              <a:rPr lang="en-GB" b="1" u="none" dirty="0">
                <a:solidFill>
                  <a:srgbClr val="3595B7"/>
                </a:solidFill>
                <a:latin typeface="Arial Narrow" pitchFamily="34" charset="0"/>
              </a:rPr>
            </a:br>
            <a:endParaRPr lang="en-GB" b="1" dirty="0">
              <a:solidFill>
                <a:srgbClr val="3595B7"/>
              </a:solidFill>
              <a:latin typeface="Arial Narrow" pitchFamily="34" charset="0"/>
            </a:endParaRPr>
          </a:p>
          <a:p>
            <a:r>
              <a:rPr lang="en-GB" b="1" u="none" dirty="0" smtClean="0">
                <a:solidFill>
                  <a:srgbClr val="3595B7"/>
                </a:solidFill>
                <a:latin typeface="Arial Narrow" pitchFamily="34" charset="0"/>
              </a:rPr>
              <a:t>         Facebook: Group on Earth Observations</a:t>
            </a:r>
            <a:endParaRPr lang="en-US" b="1" u="none" dirty="0">
              <a:solidFill>
                <a:srgbClr val="3595B7"/>
              </a:solidFill>
              <a:latin typeface="Arial Narrow"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70" y="5157192"/>
            <a:ext cx="641276" cy="64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89" y="6309320"/>
            <a:ext cx="675858" cy="66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a:blip r:embed="rId6"/>
          <a:stretch>
            <a:fillRect/>
          </a:stretch>
        </p:blipFill>
        <p:spPr>
          <a:xfrm>
            <a:off x="4499992" y="332656"/>
            <a:ext cx="1714500" cy="2247900"/>
          </a:xfrm>
          <a:prstGeom prst="rect">
            <a:avLst/>
          </a:prstGeom>
        </p:spPr>
      </p:pic>
    </p:spTree>
    <p:extLst>
      <p:ext uri="{BB962C8B-B14F-4D97-AF65-F5344CB8AC3E}">
        <p14:creationId xmlns:p14="http://schemas.microsoft.com/office/powerpoint/2010/main" val="22916761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H" dirty="0" err="1" smtClean="0"/>
              <a:t>Governance</a:t>
            </a:r>
            <a:endParaRPr lang="en-US" dirty="0"/>
          </a:p>
        </p:txBody>
      </p:sp>
      <p:sp>
        <p:nvSpPr>
          <p:cNvPr id="3" name="Content Placeholder 2"/>
          <p:cNvSpPr>
            <a:spLocks noGrp="1"/>
          </p:cNvSpPr>
          <p:nvPr>
            <p:ph idx="1"/>
          </p:nvPr>
        </p:nvSpPr>
        <p:spPr/>
        <p:txBody>
          <a:bodyPr/>
          <a:lstStyle/>
          <a:p>
            <a:r>
              <a:rPr lang="fr-CH" dirty="0" smtClean="0"/>
              <a:t>GEO Plenary</a:t>
            </a:r>
          </a:p>
          <a:p>
            <a:pPr lvl="1"/>
            <a:r>
              <a:rPr lang="fr-CH" sz="1800" dirty="0" smtClean="0"/>
              <a:t>103 </a:t>
            </a:r>
            <a:r>
              <a:rPr lang="fr-CH" sz="1800" dirty="0" err="1" smtClean="0"/>
              <a:t>Member</a:t>
            </a:r>
            <a:r>
              <a:rPr lang="fr-CH" sz="1800" dirty="0" smtClean="0"/>
              <a:t> Countries, 103 </a:t>
            </a:r>
            <a:r>
              <a:rPr lang="fr-CH" sz="1800" dirty="0" err="1" smtClean="0"/>
              <a:t>Participating</a:t>
            </a:r>
            <a:r>
              <a:rPr lang="fr-CH" sz="1800" dirty="0" smtClean="0"/>
              <a:t> </a:t>
            </a:r>
            <a:r>
              <a:rPr lang="fr-CH" sz="1800" dirty="0" err="1" smtClean="0"/>
              <a:t>Organizations</a:t>
            </a:r>
            <a:r>
              <a:rPr lang="fr-CH" sz="1800" dirty="0" smtClean="0"/>
              <a:t>, 12 </a:t>
            </a:r>
            <a:r>
              <a:rPr lang="fr-CH" sz="1800" dirty="0" err="1" smtClean="0"/>
              <a:t>Observers</a:t>
            </a:r>
            <a:endParaRPr lang="fr-CH" sz="1800" dirty="0" smtClean="0"/>
          </a:p>
          <a:p>
            <a:r>
              <a:rPr lang="fr-CH" dirty="0" smtClean="0"/>
              <a:t>GEO Executive Committee</a:t>
            </a:r>
          </a:p>
          <a:p>
            <a:pPr lvl="1"/>
            <a:r>
              <a:rPr lang="fr-CH" sz="1800" dirty="0" err="1" smtClean="0"/>
              <a:t>Africa</a:t>
            </a:r>
            <a:r>
              <a:rPr lang="fr-CH" sz="1800" dirty="0" smtClean="0"/>
              <a:t>: </a:t>
            </a:r>
            <a:r>
              <a:rPr lang="fr-CH" sz="1800" dirty="0" err="1" smtClean="0"/>
              <a:t>Egypt</a:t>
            </a:r>
            <a:r>
              <a:rPr lang="fr-CH" sz="1800" dirty="0" smtClean="0"/>
              <a:t>, </a:t>
            </a:r>
            <a:r>
              <a:rPr lang="fr-CH" sz="1800" dirty="0" err="1" smtClean="0"/>
              <a:t>Senegal</a:t>
            </a:r>
            <a:r>
              <a:rPr lang="fr-CH" sz="1800" dirty="0" smtClean="0"/>
              <a:t>, </a:t>
            </a:r>
            <a:r>
              <a:rPr lang="fr-CH" sz="1800" u="sng" dirty="0" smtClean="0"/>
              <a:t>South </a:t>
            </a:r>
            <a:r>
              <a:rPr lang="fr-CH" sz="1800" u="sng" dirty="0" err="1" smtClean="0"/>
              <a:t>Africa</a:t>
            </a:r>
            <a:endParaRPr lang="fr-CH" sz="1800" u="sng" dirty="0" smtClean="0"/>
          </a:p>
          <a:p>
            <a:pPr lvl="1"/>
            <a:r>
              <a:rPr lang="fr-CH" sz="1800" dirty="0" err="1" smtClean="0"/>
              <a:t>Americas</a:t>
            </a:r>
            <a:r>
              <a:rPr lang="fr-CH" sz="1800" dirty="0" smtClean="0"/>
              <a:t>: </a:t>
            </a:r>
            <a:r>
              <a:rPr lang="fr-CH" sz="1800" dirty="0" err="1" smtClean="0"/>
              <a:t>Colombia</a:t>
            </a:r>
            <a:r>
              <a:rPr lang="fr-CH" sz="1800" dirty="0" smtClean="0"/>
              <a:t>, Mexico, </a:t>
            </a:r>
            <a:r>
              <a:rPr lang="fr-CH" sz="1800" u="sng" dirty="0" smtClean="0"/>
              <a:t>United States</a:t>
            </a:r>
          </a:p>
          <a:p>
            <a:pPr lvl="1"/>
            <a:r>
              <a:rPr lang="fr-CH" sz="1800" dirty="0" smtClean="0"/>
              <a:t>CIS: Armenia, </a:t>
            </a:r>
            <a:r>
              <a:rPr lang="fr-CH" sz="1800" dirty="0" err="1" smtClean="0"/>
              <a:t>Russia</a:t>
            </a:r>
            <a:endParaRPr lang="fr-CH" sz="1800" dirty="0" smtClean="0"/>
          </a:p>
          <a:p>
            <a:pPr lvl="1"/>
            <a:r>
              <a:rPr lang="fr-CH" sz="1800" dirty="0" err="1" smtClean="0"/>
              <a:t>Asia</a:t>
            </a:r>
            <a:r>
              <a:rPr lang="fr-CH" sz="1800" dirty="0" smtClean="0"/>
              <a:t>/</a:t>
            </a:r>
            <a:r>
              <a:rPr lang="fr-CH" sz="1800" dirty="0" err="1" smtClean="0"/>
              <a:t>Oceania</a:t>
            </a:r>
            <a:r>
              <a:rPr lang="fr-CH" sz="1800" dirty="0" smtClean="0"/>
              <a:t>: </a:t>
            </a:r>
            <a:r>
              <a:rPr lang="fr-CH" sz="1800" dirty="0" err="1" smtClean="0"/>
              <a:t>Australia</a:t>
            </a:r>
            <a:r>
              <a:rPr lang="fr-CH" sz="1800" dirty="0" smtClean="0"/>
              <a:t>, </a:t>
            </a:r>
            <a:r>
              <a:rPr lang="fr-CH" sz="1800" u="sng" dirty="0" smtClean="0"/>
              <a:t>China</a:t>
            </a:r>
            <a:r>
              <a:rPr lang="fr-CH" sz="1800" dirty="0" smtClean="0"/>
              <a:t>, </a:t>
            </a:r>
            <a:r>
              <a:rPr lang="fr-CH" sz="1800" dirty="0" err="1" smtClean="0"/>
              <a:t>Japan</a:t>
            </a:r>
            <a:r>
              <a:rPr lang="fr-CH" sz="1800" dirty="0" smtClean="0"/>
              <a:t>, </a:t>
            </a:r>
            <a:r>
              <a:rPr lang="fr-CH" sz="1800" dirty="0" err="1" smtClean="0"/>
              <a:t>Korea</a:t>
            </a:r>
            <a:endParaRPr lang="fr-CH" sz="1800" dirty="0" smtClean="0"/>
          </a:p>
          <a:p>
            <a:pPr lvl="1"/>
            <a:r>
              <a:rPr lang="fr-CH" sz="1800" dirty="0" smtClean="0"/>
              <a:t>Europe: </a:t>
            </a:r>
            <a:r>
              <a:rPr lang="fr-CH" sz="1800" u="sng" dirty="0" smtClean="0"/>
              <a:t>EC</a:t>
            </a:r>
            <a:r>
              <a:rPr lang="fr-CH" sz="1800" dirty="0" smtClean="0"/>
              <a:t>, </a:t>
            </a:r>
            <a:r>
              <a:rPr lang="fr-CH" sz="1800" dirty="0" err="1" smtClean="0"/>
              <a:t>Finland</a:t>
            </a:r>
            <a:r>
              <a:rPr lang="fr-CH" sz="1800" dirty="0" smtClean="0"/>
              <a:t>, France, Germany</a:t>
            </a:r>
          </a:p>
          <a:p>
            <a:pPr lvl="1"/>
            <a:r>
              <a:rPr lang="fr-CH" sz="1800" dirty="0" err="1" smtClean="0"/>
              <a:t>Observers</a:t>
            </a:r>
            <a:r>
              <a:rPr lang="fr-CH" sz="1800" dirty="0" smtClean="0"/>
              <a:t> </a:t>
            </a:r>
            <a:r>
              <a:rPr lang="fr-CH" sz="1800" dirty="0" err="1" smtClean="0"/>
              <a:t>from</a:t>
            </a:r>
            <a:r>
              <a:rPr lang="fr-CH" sz="1800" dirty="0" smtClean="0"/>
              <a:t> Program </a:t>
            </a:r>
            <a:r>
              <a:rPr lang="fr-CH" sz="1800" dirty="0" err="1" smtClean="0"/>
              <a:t>Board</a:t>
            </a:r>
            <a:r>
              <a:rPr lang="fr-CH" sz="1800" dirty="0" smtClean="0"/>
              <a:t>: CEOS, GOOS, WMO</a:t>
            </a:r>
            <a:endParaRPr lang="fr-CH" dirty="0" smtClean="0"/>
          </a:p>
          <a:p>
            <a:r>
              <a:rPr lang="fr-CH" dirty="0" smtClean="0"/>
              <a:t>GEO Programme Board</a:t>
            </a:r>
          </a:p>
          <a:p>
            <a:pPr lvl="1"/>
            <a:r>
              <a:rPr lang="en-US" sz="1800" dirty="0"/>
              <a:t>O</a:t>
            </a:r>
            <a:r>
              <a:rPr lang="en-US" sz="1800" dirty="0" smtClean="0"/>
              <a:t>versees </a:t>
            </a:r>
            <a:r>
              <a:rPr lang="en-US" sz="1800" dirty="0"/>
              <a:t>the establishment of the multi-year GEO Work </a:t>
            </a:r>
            <a:r>
              <a:rPr lang="en-US" sz="1800" dirty="0" err="1"/>
              <a:t>Programmes</a:t>
            </a:r>
            <a:r>
              <a:rPr lang="en-US" sz="1800" dirty="0"/>
              <a:t> </a:t>
            </a:r>
            <a:endParaRPr lang="en-US" sz="1800" dirty="0" smtClean="0"/>
          </a:p>
          <a:p>
            <a:pPr lvl="1"/>
            <a:r>
              <a:rPr lang="fr-CH" sz="1800" dirty="0" smtClean="0"/>
              <a:t>42 </a:t>
            </a:r>
            <a:r>
              <a:rPr lang="fr-CH" sz="1800" dirty="0" err="1" smtClean="0"/>
              <a:t>members</a:t>
            </a:r>
            <a:r>
              <a:rPr lang="fr-CH" sz="1800" dirty="0" smtClean="0"/>
              <a:t> </a:t>
            </a:r>
            <a:r>
              <a:rPr lang="fr-CH" sz="1800" dirty="0" err="1" smtClean="0"/>
              <a:t>from</a:t>
            </a:r>
            <a:r>
              <a:rPr lang="fr-CH" sz="1800" dirty="0" smtClean="0"/>
              <a:t> GEO </a:t>
            </a:r>
            <a:r>
              <a:rPr lang="fr-CH" sz="1800" dirty="0" err="1" smtClean="0"/>
              <a:t>Members</a:t>
            </a:r>
            <a:r>
              <a:rPr lang="fr-CH" sz="1800" dirty="0" smtClean="0"/>
              <a:t> and </a:t>
            </a:r>
            <a:r>
              <a:rPr lang="fr-CH" sz="1800" dirty="0" err="1" smtClean="0"/>
              <a:t>Participating</a:t>
            </a:r>
            <a:r>
              <a:rPr lang="fr-CH" sz="1800" dirty="0" smtClean="0"/>
              <a:t> </a:t>
            </a:r>
            <a:r>
              <a:rPr lang="fr-CH" sz="1800" dirty="0" err="1" smtClean="0"/>
              <a:t>Organizations</a:t>
            </a:r>
            <a:endParaRPr lang="en-US" sz="1800" dirty="0" smtClean="0"/>
          </a:p>
          <a:p>
            <a:r>
              <a:rPr lang="fr-CH" dirty="0" smtClean="0"/>
              <a:t>GEO Secretariat</a:t>
            </a:r>
          </a:p>
        </p:txBody>
      </p:sp>
    </p:spTree>
    <p:extLst>
      <p:ext uri="{BB962C8B-B14F-4D97-AF65-F5344CB8AC3E}">
        <p14:creationId xmlns:p14="http://schemas.microsoft.com/office/powerpoint/2010/main" val="41230855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9552" y="823911"/>
            <a:ext cx="8229600" cy="715963"/>
          </a:xfrm>
        </p:spPr>
        <p:txBody>
          <a:bodyPr>
            <a:normAutofit fontScale="90000"/>
          </a:bodyPr>
          <a:lstStyle/>
          <a:p>
            <a:pPr algn="ctr" eaLnBrk="1" hangingPunct="1"/>
            <a:r>
              <a:rPr lang="fr-CH" altLang="en-US" sz="3600" dirty="0" smtClean="0">
                <a:solidFill>
                  <a:schemeClr val="accent2"/>
                </a:solidFill>
                <a:latin typeface="Arial Narrow"/>
                <a:cs typeface="Arial Narrow"/>
              </a:rPr>
              <a:t>Four Types of GEO </a:t>
            </a:r>
            <a:r>
              <a:rPr lang="fr-CH" altLang="en-US" sz="3600" dirty="0" err="1" smtClean="0">
                <a:solidFill>
                  <a:schemeClr val="accent2"/>
                </a:solidFill>
                <a:latin typeface="Arial Narrow"/>
                <a:cs typeface="Arial Narrow"/>
              </a:rPr>
              <a:t>Implementation</a:t>
            </a:r>
            <a:r>
              <a:rPr lang="fr-CH" altLang="en-US" sz="3600" dirty="0" smtClean="0">
                <a:solidFill>
                  <a:schemeClr val="accent2"/>
                </a:solidFill>
                <a:latin typeface="Arial Narrow"/>
                <a:cs typeface="Arial Narrow"/>
              </a:rPr>
              <a:t> </a:t>
            </a:r>
            <a:r>
              <a:rPr lang="fr-CH" altLang="en-US" sz="3600" dirty="0" err="1" smtClean="0">
                <a:solidFill>
                  <a:schemeClr val="accent2"/>
                </a:solidFill>
                <a:latin typeface="Arial Narrow"/>
                <a:cs typeface="Arial Narrow"/>
              </a:rPr>
              <a:t>mechanisms</a:t>
            </a:r>
            <a:endParaRPr lang="en-US" altLang="en-US" sz="3600" dirty="0" smtClean="0">
              <a:solidFill>
                <a:schemeClr val="accent2"/>
              </a:solidFill>
              <a:latin typeface="Arial Narrow"/>
              <a:cs typeface="Arial Narrow"/>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18140" b="13432"/>
          <a:stretch/>
        </p:blipFill>
        <p:spPr>
          <a:xfrm>
            <a:off x="251520" y="1628800"/>
            <a:ext cx="8136904" cy="4752528"/>
          </a:xfrm>
          <a:prstGeom prst="rect">
            <a:avLst/>
          </a:prstGeom>
        </p:spPr>
      </p:pic>
    </p:spTree>
    <p:extLst>
      <p:ext uri="{BB962C8B-B14F-4D97-AF65-F5344CB8AC3E}">
        <p14:creationId xmlns:p14="http://schemas.microsoft.com/office/powerpoint/2010/main" val="24354751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0"/>
            <a:ext cx="7772400" cy="533400"/>
          </a:xfrm>
        </p:spPr>
        <p:txBody>
          <a:bodyPr/>
          <a:lstStyle/>
          <a:p>
            <a:r>
              <a:rPr lang="en-US" sz="3200" dirty="0" smtClean="0">
                <a:solidFill>
                  <a:schemeClr val="accent2"/>
                </a:solidFill>
                <a:latin typeface="Arial Narrow"/>
                <a:cs typeface="Arial Narrow"/>
              </a:rPr>
              <a:t>SBAs, Community Activities and Initiatives</a:t>
            </a:r>
            <a:endParaRPr lang="en-US" sz="3200" dirty="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2546581561"/>
              </p:ext>
            </p:extLst>
          </p:nvPr>
        </p:nvGraphicFramePr>
        <p:xfrm>
          <a:off x="883096" y="1600202"/>
          <a:ext cx="8153400" cy="4985765"/>
        </p:xfrm>
        <a:graphic>
          <a:graphicData uri="http://schemas.openxmlformats.org/drawingml/2006/table">
            <a:tbl>
              <a:tblPr firstRow="1" bandRow="1">
                <a:tableStyleId>{69C7853C-536D-4A76-A0AE-DD22124D55A5}</a:tableStyleId>
              </a:tblPr>
              <a:tblGrid>
                <a:gridCol w="880592"/>
                <a:gridCol w="576064"/>
                <a:gridCol w="2810544"/>
                <a:gridCol w="501824"/>
                <a:gridCol w="3384376"/>
              </a:tblGrid>
              <a:tr h="370840">
                <a:tc>
                  <a:txBody>
                    <a:bodyPr/>
                    <a:lstStyle/>
                    <a:p>
                      <a:pPr algn="ctr"/>
                      <a:r>
                        <a:rPr lang="en-US" dirty="0" smtClean="0">
                          <a:solidFill>
                            <a:schemeClr val="tx1"/>
                          </a:solidFill>
                        </a:rPr>
                        <a:t>SBA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1400" dirty="0" smtClean="0">
                          <a:solidFill>
                            <a:schemeClr val="tx1"/>
                          </a:solidFill>
                          <a:effectLst/>
                          <a:latin typeface="Calibri"/>
                          <a:ea typeface="PMingLiU"/>
                          <a:cs typeface="Times New Roman"/>
                        </a:rPr>
                        <a:t>GEO</a:t>
                      </a:r>
                      <a:r>
                        <a:rPr lang="en-US" sz="1400" baseline="0" dirty="0" smtClean="0">
                          <a:solidFill>
                            <a:schemeClr val="tx1"/>
                          </a:solidFill>
                          <a:effectLst/>
                          <a:latin typeface="Calibri"/>
                          <a:ea typeface="PMingLiU"/>
                          <a:cs typeface="Times New Roman"/>
                        </a:rPr>
                        <a:t> Initiatives</a:t>
                      </a:r>
                      <a:endParaRPr lang="en-US" sz="14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1000"/>
                        </a:spcAft>
                      </a:pP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400" b="1" dirty="0" smtClean="0">
                          <a:solidFill>
                            <a:schemeClr val="tx1"/>
                          </a:solidFill>
                          <a:effectLst/>
                          <a:latin typeface="Calibri"/>
                          <a:ea typeface="PMingLiU"/>
                          <a:cs typeface="Times New Roman"/>
                        </a:rPr>
                        <a:t>Community Activities</a:t>
                      </a:r>
                      <a:endParaRPr lang="en-US" sz="1400" b="1"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b="1"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GI-02</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GEOBON-Global Biodiversity Observation (GEO BON)</a:t>
                      </a:r>
                      <a:r>
                        <a:rPr lang="en-US" sz="1100" kern="1200" dirty="0">
                          <a:solidFill>
                            <a:srgbClr val="000000"/>
                          </a:solidFill>
                          <a:effectLst/>
                          <a:latin typeface="Calibri"/>
                          <a:ea typeface="MS Mincho"/>
                          <a:cs typeface="Arial"/>
                        </a:rPr>
                        <a:t>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CA-29</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0" kern="1200" dirty="0">
                          <a:solidFill>
                            <a:srgbClr val="000000"/>
                          </a:solidFill>
                          <a:effectLst/>
                          <a:latin typeface="Calibri"/>
                          <a:ea typeface="PMingLiU"/>
                          <a:cs typeface="Arial"/>
                        </a:rPr>
                        <a:t>Using Geospatial Data to Identify and Monitor Ecosystem Service and Track in a Natural Capital – Ecosystems Accounts </a:t>
                      </a:r>
                      <a:r>
                        <a:rPr lang="en-US" sz="1100" b="0" kern="1200" dirty="0" smtClean="0">
                          <a:solidFill>
                            <a:srgbClr val="000000"/>
                          </a:solidFill>
                          <a:effectLst/>
                          <a:latin typeface="Calibri"/>
                          <a:ea typeface="PMingLiU"/>
                          <a:cs typeface="Arial"/>
                        </a:rPr>
                        <a:t>Framework</a:t>
                      </a: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GI-03</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GFOI Global Forest Observation Initiative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CA-30</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0" kern="1200" dirty="0">
                          <a:solidFill>
                            <a:srgbClr val="000000"/>
                          </a:solidFill>
                          <a:effectLst/>
                          <a:latin typeface="Calibri"/>
                          <a:ea typeface="PMingLiU"/>
                          <a:cs typeface="Arial"/>
                        </a:rPr>
                        <a:t>Harmful Algal Bloom (HAB) Early Warning </a:t>
                      </a:r>
                      <a:r>
                        <a:rPr lang="en-US" sz="1100" b="0" kern="1200" dirty="0" smtClean="0">
                          <a:solidFill>
                            <a:srgbClr val="000000"/>
                          </a:solidFill>
                          <a:effectLst/>
                          <a:latin typeface="Calibri"/>
                          <a:ea typeface="PMingLiU"/>
                          <a:cs typeface="Arial"/>
                        </a:rPr>
                        <a:t>System</a:t>
                      </a: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63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GI-14</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100" kern="1200" dirty="0" smtClean="0">
                          <a:solidFill>
                            <a:srgbClr val="000000"/>
                          </a:solidFill>
                          <a:effectLst/>
                          <a:latin typeface="Calibri"/>
                          <a:ea typeface="PMingLiU"/>
                          <a:cs typeface="Arial"/>
                        </a:rPr>
                        <a:t>GE</a:t>
                      </a:r>
                      <a:r>
                        <a:rPr lang="en-US" altLang="ja-JP" sz="1100" kern="1200" dirty="0" smtClean="0">
                          <a:solidFill>
                            <a:srgbClr val="000000"/>
                          </a:solidFill>
                          <a:effectLst/>
                          <a:latin typeface="Calibri"/>
                          <a:ea typeface="PMingLiU"/>
                          <a:cs typeface="Arial"/>
                        </a:rPr>
                        <a:t>O</a:t>
                      </a:r>
                      <a:r>
                        <a:rPr lang="ja-JP" altLang="en-US" sz="1100" kern="1200" dirty="0" smtClean="0">
                          <a:solidFill>
                            <a:srgbClr val="000000"/>
                          </a:solidFill>
                          <a:effectLst/>
                          <a:latin typeface="Calibri"/>
                          <a:ea typeface="PMingLiU"/>
                          <a:cs typeface="Arial"/>
                        </a:rPr>
                        <a:t> </a:t>
                      </a:r>
                      <a:r>
                        <a:rPr lang="en-US" altLang="ja-JP" sz="1100" kern="1200" dirty="0" smtClean="0">
                          <a:solidFill>
                            <a:srgbClr val="000000"/>
                          </a:solidFill>
                          <a:effectLst/>
                          <a:latin typeface="Calibri"/>
                          <a:ea typeface="PMingLiU"/>
                          <a:cs typeface="Arial"/>
                        </a:rPr>
                        <a:t>E</a:t>
                      </a:r>
                      <a:r>
                        <a:rPr lang="en-US" sz="1100" kern="1200" dirty="0" smtClean="0">
                          <a:solidFill>
                            <a:srgbClr val="000000"/>
                          </a:solidFill>
                          <a:effectLst/>
                          <a:latin typeface="Calibri"/>
                          <a:ea typeface="PMingLiU"/>
                          <a:cs typeface="Arial"/>
                        </a:rPr>
                        <a:t>CO</a:t>
                      </a:r>
                      <a:r>
                        <a:rPr lang="en-US" sz="1100" kern="1200" dirty="0">
                          <a:solidFill>
                            <a:srgbClr val="000000"/>
                          </a:solidFill>
                          <a:effectLst/>
                          <a:latin typeface="Calibri"/>
                          <a:ea typeface="PMingLiU"/>
                          <a:cs typeface="Arial"/>
                        </a:rPr>
                        <a:t>: the GEO Global Ecosystem Initiative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CA-31</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0" kern="1200" dirty="0">
                          <a:solidFill>
                            <a:srgbClr val="000000"/>
                          </a:solidFill>
                          <a:effectLst/>
                          <a:latin typeface="Calibri"/>
                          <a:ea typeface="PMingLiU"/>
                          <a:cs typeface="Arial"/>
                        </a:rPr>
                        <a:t>For Global Mangrove </a:t>
                      </a:r>
                      <a:r>
                        <a:rPr lang="en-US" sz="1100" b="0" kern="1200" dirty="0" smtClean="0">
                          <a:solidFill>
                            <a:srgbClr val="000000"/>
                          </a:solidFill>
                          <a:effectLst/>
                          <a:latin typeface="Calibri"/>
                          <a:ea typeface="PMingLiU"/>
                          <a:cs typeface="Arial"/>
                        </a:rPr>
                        <a:t>Monitoring</a:t>
                      </a: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GI-15</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GEO-GNOME Initiative: GEO Global Network for Observation and information in Mountain Environments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4">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GI-08</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GEO </a:t>
                      </a:r>
                      <a:r>
                        <a:rPr lang="en-US" sz="1100" kern="1200" dirty="0" err="1">
                          <a:solidFill>
                            <a:srgbClr val="000000"/>
                          </a:solidFill>
                          <a:effectLst/>
                          <a:latin typeface="Calibri"/>
                          <a:ea typeface="PMingLiU"/>
                          <a:cs typeface="Arial"/>
                        </a:rPr>
                        <a:t>Geohazard</a:t>
                      </a:r>
                      <a:r>
                        <a:rPr lang="en-US" sz="1100" kern="1200" dirty="0">
                          <a:solidFill>
                            <a:srgbClr val="000000"/>
                          </a:solidFill>
                          <a:effectLst/>
                          <a:latin typeface="Calibri"/>
                          <a:ea typeface="PMingLiU"/>
                          <a:cs typeface="Arial"/>
                        </a:rPr>
                        <a:t> Supersites and Natural Laboratories (GSNL)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CA-23</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Space and Security</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GI-09</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Global Wildfire Information System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CA-26</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Towards Chinese tsunami mitigation system under GEO framework</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chemeClr val="tx1"/>
                          </a:solidFill>
                          <a:effectLst/>
                          <a:latin typeface="Calibri"/>
                          <a:ea typeface="PMingLiU"/>
                          <a:cs typeface="Arial"/>
                        </a:rPr>
                        <a:t>GI-16</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GEO-DARMA = Data Access for Risk </a:t>
                      </a:r>
                      <a:r>
                        <a:rPr lang="en-US" sz="1100" kern="1200" dirty="0" smtClean="0">
                          <a:solidFill>
                            <a:schemeClr val="tx1"/>
                          </a:solidFill>
                          <a:effectLst/>
                          <a:latin typeface="Calibri"/>
                          <a:ea typeface="PMingLiU"/>
                          <a:cs typeface="Arial"/>
                        </a:rPr>
                        <a:t>Management </a:t>
                      </a:r>
                      <a:r>
                        <a:rPr lang="en-US" sz="1100" kern="1200" dirty="0">
                          <a:solidFill>
                            <a:schemeClr val="tx1"/>
                          </a:solidFill>
                          <a:effectLst/>
                          <a:latin typeface="Calibri"/>
                          <a:ea typeface="PMingLiU"/>
                          <a:cs typeface="Arial"/>
                        </a:rPr>
                        <a:t>(</a:t>
                      </a:r>
                      <a:r>
                        <a:rPr lang="en-US" sz="1100" i="1" kern="1200" dirty="0">
                          <a:solidFill>
                            <a:schemeClr val="tx1"/>
                          </a:solidFill>
                          <a:effectLst/>
                          <a:latin typeface="Calibri"/>
                          <a:ea typeface="PMingLiU"/>
                          <a:cs typeface="Arial"/>
                        </a:rPr>
                        <a:t>to support the implementation of Sendai </a:t>
                      </a:r>
                      <a:r>
                        <a:rPr lang="en-US" sz="1100" i="1" kern="1200" dirty="0" smtClean="0">
                          <a:solidFill>
                            <a:schemeClr val="tx1"/>
                          </a:solidFill>
                          <a:effectLst/>
                          <a:latin typeface="Calibri"/>
                          <a:ea typeface="PMingLiU"/>
                          <a:cs typeface="Arial"/>
                        </a:rPr>
                        <a:t>framework).</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CA-27</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Foster Utilization of Earth Observation Remote Sensing and In Situ Data for All Phases of Disaster Risk Management (new-CEOS)</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smtClean="0">
                          <a:solidFill>
                            <a:schemeClr val="tx1"/>
                          </a:solidFill>
                          <a:effectLst/>
                          <a:latin typeface="Calibri"/>
                          <a:ea typeface="PMingLiU"/>
                          <a:cs typeface="Arial"/>
                        </a:rPr>
                        <a:t>CA-28</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Global Flood Risk </a:t>
                      </a:r>
                      <a:r>
                        <a:rPr lang="en-US" sz="1100" kern="1200" dirty="0" smtClean="0">
                          <a:solidFill>
                            <a:schemeClr val="tx1"/>
                          </a:solidFill>
                          <a:effectLst/>
                          <a:latin typeface="Calibri"/>
                          <a:ea typeface="PMingLiU"/>
                          <a:cs typeface="Arial"/>
                        </a:rPr>
                        <a:t>Monitoring</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70840">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1100" kern="1200" dirty="0">
                          <a:solidFill>
                            <a:schemeClr val="tx1"/>
                          </a:solidFill>
                          <a:effectLst/>
                          <a:latin typeface="Calibri"/>
                          <a:ea typeface="PMingLiU"/>
                          <a:cs typeface="Arial"/>
                        </a:rPr>
                        <a:t>GI-10</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40000"/>
                      </a:srgbClr>
                    </a:solidFill>
                  </a:tcPr>
                </a:tc>
                <a:tc>
                  <a:txBody>
                    <a:bodyPr/>
                    <a:lstStyle/>
                    <a:p>
                      <a:pPr marL="0" marR="0" algn="l" defTabSz="914400" rtl="0" eaLnBrk="1" latinLnBrk="0" hangingPunct="1">
                        <a:lnSpc>
                          <a:spcPct val="115000"/>
                        </a:lnSpc>
                        <a:spcBef>
                          <a:spcPts val="0"/>
                        </a:spcBef>
                        <a:spcAft>
                          <a:spcPts val="0"/>
                        </a:spcAft>
                      </a:pPr>
                      <a:r>
                        <a:rPr lang="en-US" sz="1100" kern="1200" dirty="0">
                          <a:solidFill>
                            <a:schemeClr val="tx1"/>
                          </a:solidFill>
                          <a:effectLst/>
                          <a:latin typeface="Calibri"/>
                          <a:ea typeface="PMingLiU"/>
                          <a:cs typeface="Arial"/>
                        </a:rPr>
                        <a:t>EO data and renewable energies </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40000"/>
                      </a:srgbClr>
                    </a:solidFill>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CA-06</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EO data and mineral resources (Includes </a:t>
                      </a:r>
                      <a:r>
                        <a:rPr lang="en-US" sz="1100" kern="1200" dirty="0" smtClean="0">
                          <a:solidFill>
                            <a:srgbClr val="000000"/>
                          </a:solidFill>
                          <a:effectLst/>
                          <a:latin typeface="Calibri"/>
                          <a:ea typeface="PMingLiU"/>
                          <a:cs typeface="Arial"/>
                        </a:rPr>
                        <a:t>Impact </a:t>
                      </a:r>
                      <a:r>
                        <a:rPr lang="en-US" sz="1100" kern="1200" dirty="0">
                          <a:solidFill>
                            <a:srgbClr val="000000"/>
                          </a:solidFill>
                          <a:effectLst/>
                          <a:latin typeface="Calibri"/>
                          <a:ea typeface="PMingLiU"/>
                          <a:cs typeface="Arial"/>
                        </a:rPr>
                        <a:t>Monitoring System for Geo-Resource Exploration and Exploitation)</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CA-25</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Africa Global-scale Geochemical Baselines for mineral resource and environmental management: Capacity-building phase</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564904"/>
            <a:ext cx="643176" cy="6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477" y="4296895"/>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478" y="5737056"/>
            <a:ext cx="642194" cy="64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p:cNvPicPr>
            <a:picLocks noChangeAspect="1"/>
          </p:cNvPicPr>
          <p:nvPr/>
        </p:nvPicPr>
        <p:blipFill>
          <a:blip r:embed="rId5"/>
          <a:stretch>
            <a:fillRect/>
          </a:stretch>
        </p:blipFill>
        <p:spPr>
          <a:xfrm>
            <a:off x="107504" y="2348880"/>
            <a:ext cx="693204" cy="939676"/>
          </a:xfrm>
          <a:prstGeom prst="rect">
            <a:avLst/>
          </a:prstGeom>
          <a:ln>
            <a:noFill/>
          </a:ln>
        </p:spPr>
      </p:pic>
      <p:pic>
        <p:nvPicPr>
          <p:cNvPr id="9" name="図 8"/>
          <p:cNvPicPr>
            <a:picLocks noChangeAspect="1"/>
          </p:cNvPicPr>
          <p:nvPr/>
        </p:nvPicPr>
        <p:blipFill rotWithShape="1">
          <a:blip r:embed="rId6"/>
          <a:srcRect l="509" t="-1019" r="9168" b="1019"/>
          <a:stretch/>
        </p:blipFill>
        <p:spPr>
          <a:xfrm>
            <a:off x="110430" y="4653136"/>
            <a:ext cx="699394" cy="774328"/>
          </a:xfrm>
          <a:prstGeom prst="rect">
            <a:avLst/>
          </a:prstGeom>
        </p:spPr>
      </p:pic>
      <p:pic>
        <p:nvPicPr>
          <p:cNvPr id="10" name="図 9"/>
          <p:cNvPicPr>
            <a:picLocks noChangeAspect="1"/>
          </p:cNvPicPr>
          <p:nvPr/>
        </p:nvPicPr>
        <p:blipFill>
          <a:blip r:embed="rId7"/>
          <a:stretch>
            <a:fillRect/>
          </a:stretch>
        </p:blipFill>
        <p:spPr>
          <a:xfrm>
            <a:off x="4788024" y="2492896"/>
            <a:ext cx="440553" cy="476450"/>
          </a:xfrm>
          <a:prstGeom prst="rect">
            <a:avLst/>
          </a:prstGeom>
        </p:spPr>
      </p:pic>
      <p:pic>
        <p:nvPicPr>
          <p:cNvPr id="11" name="Image 10"/>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brightnessContrast bright="20000" contrast="-20000"/>
                    </a14:imgEffect>
                  </a14:imgLayer>
                </a14:imgProps>
              </a:ext>
            </a:extLst>
          </a:blip>
          <a:srcRect l="9308" r="8420"/>
          <a:stretch/>
        </p:blipFill>
        <p:spPr>
          <a:xfrm>
            <a:off x="107504" y="3789040"/>
            <a:ext cx="707314" cy="859730"/>
          </a:xfrm>
          <a:prstGeom prst="rect">
            <a:avLst/>
          </a:prstGeom>
        </p:spPr>
      </p:pic>
    </p:spTree>
    <p:extLst>
      <p:ext uri="{BB962C8B-B14F-4D97-AF65-F5344CB8AC3E}">
        <p14:creationId xmlns:p14="http://schemas.microsoft.com/office/powerpoint/2010/main" val="7659260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80" y="836712"/>
            <a:ext cx="7772400" cy="533400"/>
          </a:xfrm>
        </p:spPr>
        <p:txBody>
          <a:bodyPr/>
          <a:lstStyle/>
          <a:p>
            <a:r>
              <a:rPr lang="en-US" sz="3200" dirty="0" smtClean="0">
                <a:solidFill>
                  <a:schemeClr val="accent2"/>
                </a:solidFill>
                <a:latin typeface="Arial Narrow"/>
                <a:cs typeface="Arial Narrow"/>
              </a:rPr>
              <a:t>SBAs, Community Activities and Initiatives</a:t>
            </a:r>
            <a:endParaRPr lang="en-US" sz="3200" dirty="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869141735"/>
              </p:ext>
            </p:extLst>
          </p:nvPr>
        </p:nvGraphicFramePr>
        <p:xfrm>
          <a:off x="811088" y="1600202"/>
          <a:ext cx="8153400" cy="4800599"/>
        </p:xfrm>
        <a:graphic>
          <a:graphicData uri="http://schemas.openxmlformats.org/drawingml/2006/table">
            <a:tbl>
              <a:tblPr firstRow="1" bandRow="1">
                <a:tableStyleId>{69C7853C-536D-4A76-A0AE-DD22124D55A5}</a:tableStyleId>
              </a:tblPr>
              <a:tblGrid>
                <a:gridCol w="990600"/>
                <a:gridCol w="457200"/>
                <a:gridCol w="2895600"/>
                <a:gridCol w="533400"/>
                <a:gridCol w="3276600"/>
              </a:tblGrid>
              <a:tr h="304800">
                <a:tc>
                  <a:txBody>
                    <a:bodyPr/>
                    <a:lstStyle/>
                    <a:p>
                      <a:pPr algn="ctr"/>
                      <a:r>
                        <a:rPr lang="en-US" dirty="0" smtClean="0">
                          <a:solidFill>
                            <a:schemeClr val="tx1"/>
                          </a:solidFill>
                        </a:rPr>
                        <a:t>SBA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a:lnSpc>
                          <a:spcPct val="115000"/>
                        </a:lnSpc>
                        <a:spcBef>
                          <a:spcPts val="0"/>
                        </a:spcBef>
                        <a:spcAft>
                          <a:spcPts val="1000"/>
                        </a:spcAft>
                      </a:pPr>
                      <a:r>
                        <a:rPr lang="en-US" sz="1400" dirty="0" smtClean="0">
                          <a:solidFill>
                            <a:schemeClr val="tx1"/>
                          </a:solidFill>
                          <a:effectLst/>
                          <a:latin typeface="Calibri"/>
                          <a:ea typeface="PMingLiU"/>
                          <a:cs typeface="Times New Roman"/>
                        </a:rPr>
                        <a:t>GEO</a:t>
                      </a:r>
                      <a:r>
                        <a:rPr lang="en-US" sz="1400" baseline="0" dirty="0" smtClean="0">
                          <a:solidFill>
                            <a:schemeClr val="tx1"/>
                          </a:solidFill>
                          <a:effectLst/>
                          <a:latin typeface="Calibri"/>
                          <a:ea typeface="PMingLiU"/>
                          <a:cs typeface="Times New Roman"/>
                        </a:rPr>
                        <a:t> Initiatives</a:t>
                      </a:r>
                      <a:endParaRPr lang="en-US" sz="14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a:lnSpc>
                          <a:spcPct val="115000"/>
                        </a:lnSpc>
                        <a:spcBef>
                          <a:spcPts val="0"/>
                        </a:spcBef>
                        <a:spcAft>
                          <a:spcPts val="1000"/>
                        </a:spcAft>
                      </a:pP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l" defTabSz="914400" rtl="0" eaLnBrk="1" latinLnBrk="0" hangingPunct="1">
                        <a:lnSpc>
                          <a:spcPct val="115000"/>
                        </a:lnSpc>
                        <a:spcBef>
                          <a:spcPts val="0"/>
                        </a:spcBef>
                        <a:spcAft>
                          <a:spcPts val="1000"/>
                        </a:spcAft>
                      </a:pPr>
                      <a:r>
                        <a:rPr lang="en-US" sz="1400" b="1" kern="1200" dirty="0" smtClean="0">
                          <a:solidFill>
                            <a:schemeClr val="tx1"/>
                          </a:solidFill>
                          <a:effectLst/>
                          <a:latin typeface="Calibri"/>
                          <a:ea typeface="PMingLiU"/>
                          <a:cs typeface="Times New Roman"/>
                        </a:rPr>
                        <a:t>Community Activities</a:t>
                      </a:r>
                      <a:endParaRPr lang="en-US" sz="1400" b="1" kern="12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l" defTabSz="914400" rtl="0" eaLnBrk="1" latinLnBrk="0" hangingPunct="1">
                        <a:lnSpc>
                          <a:spcPct val="115000"/>
                        </a:lnSpc>
                        <a:spcBef>
                          <a:spcPts val="0"/>
                        </a:spcBef>
                        <a:spcAft>
                          <a:spcPts val="1000"/>
                        </a:spcAft>
                      </a:pPr>
                      <a:endParaRPr lang="en-US" sz="1100" b="1" kern="12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100" kern="1200" dirty="0">
                          <a:solidFill>
                            <a:schemeClr val="tx1"/>
                          </a:solidFill>
                          <a:effectLst/>
                          <a:latin typeface="Calibri"/>
                          <a:ea typeface="PMingLiU"/>
                          <a:cs typeface="Arial"/>
                        </a:rPr>
                        <a:t>GI-01</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gn="l">
                        <a:lnSpc>
                          <a:spcPct val="115000"/>
                        </a:lnSpc>
                        <a:spcBef>
                          <a:spcPts val="0"/>
                        </a:spcBef>
                        <a:spcAft>
                          <a:spcPts val="1000"/>
                        </a:spcAft>
                      </a:pPr>
                      <a:r>
                        <a:rPr lang="en-US" sz="1100" kern="1200" dirty="0">
                          <a:solidFill>
                            <a:schemeClr val="tx1"/>
                          </a:solidFill>
                          <a:effectLst/>
                          <a:latin typeface="Calibri"/>
                          <a:ea typeface="PMingLiU"/>
                          <a:cs typeface="Arial"/>
                        </a:rPr>
                        <a:t>GEOGLAM-Global Agricultural Monitoring and Early Warning </a:t>
                      </a:r>
                      <a:endParaRPr lang="en-US" sz="1100" dirty="0">
                        <a:solidFill>
                          <a:schemeClr val="tx1"/>
                        </a:solidFill>
                        <a:effectLst/>
                        <a:latin typeface="Calibri"/>
                        <a:ea typeface="PMingLiU"/>
                        <a:cs typeface="Times New Roman"/>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nSpc>
                          <a:spcPct val="115000"/>
                        </a:lnSpc>
                        <a:spcBef>
                          <a:spcPts val="0"/>
                        </a:spcBef>
                        <a:spcAft>
                          <a:spcPts val="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5">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GI-04</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Global Observing System for Mercury and Persistent Pollutants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66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CA-07</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Integrated Water-cycle Products and Services - Overall coordination</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chemeClr val="tx1"/>
                          </a:solidFill>
                          <a:effectLst/>
                          <a:latin typeface="Calibri"/>
                          <a:ea typeface="PMingLiU"/>
                          <a:cs typeface="Arial"/>
                        </a:rPr>
                        <a:t>GI-12</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1100" kern="1200" dirty="0">
                          <a:solidFill>
                            <a:schemeClr val="tx1"/>
                          </a:solidFill>
                          <a:effectLst/>
                          <a:latin typeface="Calibri"/>
                          <a:ea typeface="PMingLiU"/>
                          <a:cs typeface="Arial"/>
                        </a:rPr>
                        <a:t>Integrated Information Systems for Health (Cholera, Heat waves)</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CA-14</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GEO Water Quality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GI-13</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Integration of Methods for Air Quality and Health Data, Remote Sensed and In-Situ with Disease Estimate </a:t>
                      </a:r>
                      <a:r>
                        <a:rPr lang="en-US" sz="1100" kern="1200" dirty="0" smtClean="0">
                          <a:solidFill>
                            <a:srgbClr val="000000"/>
                          </a:solidFill>
                          <a:effectLst/>
                          <a:latin typeface="Calibri"/>
                          <a:ea typeface="PMingLiU"/>
                          <a:cs typeface="Arial"/>
                        </a:rPr>
                        <a:t>Techniques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CA-18</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kern="1200" dirty="0">
                          <a:solidFill>
                            <a:schemeClr val="tx1"/>
                          </a:solidFill>
                          <a:effectLst/>
                          <a:latin typeface="Calibri"/>
                          <a:ea typeface="PMingLiU"/>
                          <a:cs typeface="Arial"/>
                        </a:rPr>
                        <a:t>Water Cycle Integrator (WCI)</a:t>
                      </a:r>
                      <a:endParaRPr lang="en-US" sz="1100" dirty="0">
                        <a:solidFill>
                          <a:schemeClr val="tx1"/>
                        </a:solidFill>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CA-19</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E2E Water Indicators</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CA-22</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kern="1200" dirty="0">
                          <a:solidFill>
                            <a:srgbClr val="000000"/>
                          </a:solidFill>
                          <a:effectLst/>
                          <a:latin typeface="Calibri"/>
                          <a:ea typeface="PMingLiU"/>
                          <a:cs typeface="Arial"/>
                        </a:rPr>
                        <a:t>Linking water tasks with wider societal benefit areas and the post-2015 global development framework</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6786">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GI-17</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pPr>
                      <a:r>
                        <a:rPr lang="en-US" sz="1100" kern="1200" dirty="0">
                          <a:solidFill>
                            <a:srgbClr val="000000"/>
                          </a:solidFill>
                          <a:effectLst/>
                          <a:latin typeface="Calibri"/>
                          <a:ea typeface="PMingLiU"/>
                          <a:cs typeface="Arial"/>
                        </a:rPr>
                        <a:t>Global Urban Observation and Information </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100" kern="1200">
                          <a:solidFill>
                            <a:srgbClr val="000000"/>
                          </a:solidFill>
                          <a:effectLst/>
                          <a:latin typeface="Calibri"/>
                          <a:ea typeface="PMingLiU"/>
                          <a:cs typeface="Arial"/>
                        </a:rPr>
                        <a:t>CA-24</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100" kern="1200" dirty="0">
                          <a:solidFill>
                            <a:srgbClr val="000000"/>
                          </a:solidFill>
                          <a:effectLst/>
                          <a:latin typeface="Calibri"/>
                          <a:ea typeface="PMingLiU"/>
                          <a:cs typeface="Times New Roman"/>
                        </a:rPr>
                        <a:t>Earth Observation in Cultural Heritage documentation</a:t>
                      </a: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kern="1200">
                          <a:solidFill>
                            <a:srgbClr val="000000"/>
                          </a:solidFill>
                          <a:effectLst/>
                          <a:latin typeface="Calibri"/>
                          <a:ea typeface="PMingLiU"/>
                          <a:cs typeface="Arial"/>
                        </a:rPr>
                        <a:t>GI-21</a:t>
                      </a:r>
                      <a:endParaRPr lang="en-US" sz="110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PMingLiU"/>
                          <a:cs typeface="Times New Roman"/>
                        </a:rPr>
                        <a:t>Human Planet Initiative</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b="0" dirty="0">
                        <a:effectLst/>
                        <a:latin typeface="Calibri"/>
                        <a:ea typeface="PMingLiU"/>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471" y="2022729"/>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471" y="2819400"/>
            <a:ext cx="642194" cy="64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471" y="4308729"/>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4471" y="5715002"/>
            <a:ext cx="642195" cy="6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p:nvPicPr>
        <p:blipFill>
          <a:blip r:embed="rId6"/>
          <a:stretch>
            <a:fillRect/>
          </a:stretch>
        </p:blipFill>
        <p:spPr>
          <a:xfrm>
            <a:off x="100607" y="1988840"/>
            <a:ext cx="537076" cy="720080"/>
          </a:xfrm>
          <a:prstGeom prst="rect">
            <a:avLst/>
          </a:prstGeom>
        </p:spPr>
      </p:pic>
      <p:pic>
        <p:nvPicPr>
          <p:cNvPr id="5" name="図 4"/>
          <p:cNvPicPr>
            <a:picLocks noChangeAspect="1"/>
          </p:cNvPicPr>
          <p:nvPr/>
        </p:nvPicPr>
        <p:blipFill>
          <a:blip r:embed="rId7"/>
          <a:stretch>
            <a:fillRect/>
          </a:stretch>
        </p:blipFill>
        <p:spPr>
          <a:xfrm>
            <a:off x="107504" y="4149080"/>
            <a:ext cx="530268" cy="710952"/>
          </a:xfrm>
          <a:prstGeom prst="rect">
            <a:avLst/>
          </a:prstGeom>
        </p:spPr>
      </p:pic>
      <p:pic>
        <p:nvPicPr>
          <p:cNvPr id="13" name="図 1"/>
          <p:cNvPicPr>
            <a:picLocks noChangeAspect="1"/>
          </p:cNvPicPr>
          <p:nvPr/>
        </p:nvPicPr>
        <p:blipFill>
          <a:blip r:embed="rId8"/>
          <a:stretch>
            <a:fillRect/>
          </a:stretch>
        </p:blipFill>
        <p:spPr>
          <a:xfrm>
            <a:off x="100607" y="5224462"/>
            <a:ext cx="540671" cy="652810"/>
          </a:xfrm>
          <a:prstGeom prst="rect">
            <a:avLst/>
          </a:prstGeom>
        </p:spPr>
      </p:pic>
      <p:pic>
        <p:nvPicPr>
          <p:cNvPr id="14" name="図 8"/>
          <p:cNvPicPr>
            <a:picLocks noChangeAspect="1"/>
          </p:cNvPicPr>
          <p:nvPr/>
        </p:nvPicPr>
        <p:blipFill>
          <a:blip r:embed="rId9"/>
          <a:stretch>
            <a:fillRect/>
          </a:stretch>
        </p:blipFill>
        <p:spPr>
          <a:xfrm>
            <a:off x="107504" y="5957187"/>
            <a:ext cx="634876" cy="804176"/>
          </a:xfrm>
          <a:prstGeom prst="rect">
            <a:avLst/>
          </a:prstGeom>
        </p:spPr>
      </p:pic>
    </p:spTree>
    <p:extLst>
      <p:ext uri="{BB962C8B-B14F-4D97-AF65-F5344CB8AC3E}">
        <p14:creationId xmlns:p14="http://schemas.microsoft.com/office/powerpoint/2010/main" val="36878247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1143000"/>
            <a:ext cx="8458200" cy="914400"/>
          </a:xfrm>
        </p:spPr>
        <p:txBody>
          <a:bodyPr/>
          <a:lstStyle/>
          <a:p>
            <a:pPr algn="ctr" eaLnBrk="1" hangingPunct="1"/>
            <a:r>
              <a:rPr lang="fr-CH" altLang="en-US" sz="3200" dirty="0" smtClean="0">
                <a:solidFill>
                  <a:schemeClr val="accent2"/>
                </a:solidFill>
                <a:latin typeface="Arial Narrow"/>
                <a:cs typeface="Arial Narrow"/>
              </a:rPr>
              <a:t>GEO Initiatives</a:t>
            </a:r>
            <a:r>
              <a:rPr lang="fr-CH" altLang="en-US" sz="3200" dirty="0">
                <a:solidFill>
                  <a:schemeClr val="accent2"/>
                </a:solidFill>
                <a:latin typeface="Arial Narrow"/>
                <a:cs typeface="Arial Narrow"/>
              </a:rPr>
              <a:t/>
            </a:r>
            <a:br>
              <a:rPr lang="fr-CH" altLang="en-US" sz="3200" dirty="0">
                <a:solidFill>
                  <a:schemeClr val="accent2"/>
                </a:solidFill>
                <a:latin typeface="Arial Narrow"/>
                <a:cs typeface="Arial Narrow"/>
              </a:rPr>
            </a:br>
            <a:r>
              <a:rPr lang="fr-CH" altLang="en-US" sz="3200" dirty="0">
                <a:solidFill>
                  <a:schemeClr val="accent2"/>
                </a:solidFill>
                <a:latin typeface="Arial Narrow"/>
                <a:cs typeface="Arial Narrow"/>
              </a:rPr>
              <a:t>not </a:t>
            </a:r>
            <a:r>
              <a:rPr lang="fr-CH" altLang="en-US" sz="3200" dirty="0" err="1">
                <a:solidFill>
                  <a:schemeClr val="accent2"/>
                </a:solidFill>
                <a:latin typeface="Arial Narrow"/>
                <a:cs typeface="Arial Narrow"/>
              </a:rPr>
              <a:t>associated</a:t>
            </a:r>
            <a:r>
              <a:rPr lang="fr-CH" altLang="en-US" sz="3200" dirty="0">
                <a:solidFill>
                  <a:schemeClr val="accent2"/>
                </a:solidFill>
                <a:latin typeface="Arial Narrow"/>
                <a:cs typeface="Arial Narrow"/>
              </a:rPr>
              <a:t> </a:t>
            </a:r>
            <a:r>
              <a:rPr lang="fr-CH" altLang="en-US" sz="3200" dirty="0" err="1">
                <a:solidFill>
                  <a:schemeClr val="accent2"/>
                </a:solidFill>
                <a:latin typeface="Arial Narrow"/>
                <a:cs typeface="Arial Narrow"/>
              </a:rPr>
              <a:t>with</a:t>
            </a:r>
            <a:r>
              <a:rPr lang="fr-CH" altLang="en-US" sz="3200" dirty="0">
                <a:solidFill>
                  <a:schemeClr val="accent2"/>
                </a:solidFill>
                <a:latin typeface="Arial Narrow"/>
                <a:cs typeface="Arial Narrow"/>
              </a:rPr>
              <a:t> one SBA</a:t>
            </a:r>
            <a:endParaRPr lang="en-US" altLang="en-US" sz="3200" dirty="0" smtClean="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1710214060"/>
              </p:ext>
            </p:extLst>
          </p:nvPr>
        </p:nvGraphicFramePr>
        <p:xfrm>
          <a:off x="1475656" y="2590800"/>
          <a:ext cx="7543801" cy="3049434"/>
        </p:xfrm>
        <a:graphic>
          <a:graphicData uri="http://schemas.openxmlformats.org/drawingml/2006/table">
            <a:tbl>
              <a:tblPr firstRow="1" bandRow="1"/>
              <a:tblGrid>
                <a:gridCol w="914401"/>
                <a:gridCol w="4724400"/>
                <a:gridCol w="1905000"/>
              </a:tblGrid>
              <a:tr h="163413">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GI-05</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Global Carbon Observation and Analysis System</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600"/>
                        </a:spcAft>
                      </a:pPr>
                      <a:r>
                        <a:rPr lang="en-US" sz="1800" dirty="0" smtClean="0">
                          <a:solidFill>
                            <a:schemeClr val="tx1"/>
                          </a:solidFill>
                          <a:effectLst/>
                          <a:latin typeface="Times New Roman"/>
                          <a:ea typeface="Times New Roman"/>
                        </a:rPr>
                        <a:t>Climate</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63413">
                <a:tc>
                  <a:txBody>
                    <a:bodyPr/>
                    <a:lstStyle/>
                    <a:p>
                      <a:pPr marL="0" marR="0" algn="just">
                        <a:spcBef>
                          <a:spcPts val="0"/>
                        </a:spcBef>
                        <a:spcAft>
                          <a:spcPts val="600"/>
                        </a:spcAft>
                      </a:pPr>
                      <a:r>
                        <a:rPr lang="en-US" sz="1800" kern="1200" dirty="0">
                          <a:solidFill>
                            <a:srgbClr val="000000"/>
                          </a:solidFill>
                          <a:effectLst/>
                          <a:latin typeface="Times New Roman"/>
                          <a:ea typeface="Times New Roman"/>
                          <a:cs typeface="Arial"/>
                        </a:rPr>
                        <a:t>GI-06</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600"/>
                        </a:spcAft>
                      </a:pPr>
                      <a:r>
                        <a:rPr lang="en-US" sz="1800" kern="1200" dirty="0">
                          <a:solidFill>
                            <a:srgbClr val="000000"/>
                          </a:solidFill>
                          <a:effectLst/>
                          <a:latin typeface="Times New Roman"/>
                          <a:ea typeface="Times New Roman"/>
                          <a:cs typeface="Arial"/>
                        </a:rPr>
                        <a:t>Reinforcing engagement at regional level: </a:t>
                      </a:r>
                      <a:r>
                        <a:rPr lang="en-US" sz="1800" kern="1200" dirty="0" err="1">
                          <a:solidFill>
                            <a:srgbClr val="000000"/>
                          </a:solidFill>
                          <a:effectLst/>
                          <a:latin typeface="Times New Roman"/>
                          <a:ea typeface="Times New Roman"/>
                          <a:cs typeface="Arial"/>
                        </a:rPr>
                        <a:t>AfriGEOSS</a:t>
                      </a:r>
                      <a:r>
                        <a:rPr lang="en-US" sz="1800" kern="1200" dirty="0">
                          <a:solidFill>
                            <a:srgbClr val="000000"/>
                          </a:solidFill>
                          <a:effectLst/>
                          <a:latin typeface="Times New Roman"/>
                          <a:ea typeface="Times New Roman"/>
                          <a:cs typeface="Arial"/>
                        </a:rPr>
                        <a:t> for Africa</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marR="0" algn="ctr">
                        <a:spcBef>
                          <a:spcPts val="0"/>
                        </a:spcBef>
                        <a:spcAft>
                          <a:spcPts val="600"/>
                        </a:spcAft>
                      </a:pPr>
                      <a:r>
                        <a:rPr lang="en-US" sz="1800" dirty="0" smtClean="0">
                          <a:solidFill>
                            <a:schemeClr val="tx1"/>
                          </a:solidFill>
                          <a:effectLst/>
                          <a:latin typeface="Times New Roman"/>
                          <a:ea typeface="Times New Roman"/>
                        </a:rPr>
                        <a:t>Regional coordination</a:t>
                      </a:r>
                      <a:endParaRPr lang="en-US" sz="1800" dirty="0">
                        <a:solidFill>
                          <a:schemeClr val="tx1"/>
                        </a:solidFill>
                        <a:effectLst/>
                        <a:latin typeface="Times New Roman"/>
                        <a:ea typeface="Times New Roman"/>
                      </a:endParaRPr>
                    </a:p>
                  </a:txBody>
                  <a:tcPr marL="45960" marR="45960" marT="638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1077">
                <a:tc>
                  <a:txBody>
                    <a:bodyPr/>
                    <a:lstStyle/>
                    <a:p>
                      <a:pPr marL="0" marR="0" algn="just">
                        <a:spcBef>
                          <a:spcPts val="0"/>
                        </a:spcBef>
                        <a:spcAft>
                          <a:spcPts val="600"/>
                        </a:spcAft>
                      </a:pPr>
                      <a:r>
                        <a:rPr lang="en-US" sz="1800" kern="1200" dirty="0">
                          <a:solidFill>
                            <a:srgbClr val="000000"/>
                          </a:solidFill>
                          <a:effectLst/>
                          <a:latin typeface="Times New Roman"/>
                          <a:ea typeface="Times New Roman"/>
                          <a:cs typeface="Arial"/>
                        </a:rPr>
                        <a:t>GI-19</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600"/>
                        </a:spcAft>
                      </a:pPr>
                      <a:r>
                        <a:rPr lang="en-US" sz="1800" kern="1200" dirty="0" err="1">
                          <a:solidFill>
                            <a:srgbClr val="000000"/>
                          </a:solidFill>
                          <a:effectLst/>
                          <a:latin typeface="Times New Roman"/>
                          <a:ea typeface="Times New Roman"/>
                          <a:cs typeface="Arial"/>
                        </a:rPr>
                        <a:t>AmeriGEOSS</a:t>
                      </a:r>
                      <a:r>
                        <a:rPr lang="en-US" sz="1800" kern="1200" dirty="0">
                          <a:solidFill>
                            <a:srgbClr val="000000"/>
                          </a:solidFill>
                          <a:effectLst/>
                          <a:latin typeface="Times New Roman"/>
                          <a:ea typeface="Times New Roman"/>
                          <a:cs typeface="Arial"/>
                        </a:rPr>
                        <a:t> (new)</a:t>
                      </a: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algn="just">
                        <a:spcBef>
                          <a:spcPts val="0"/>
                        </a:spcBef>
                        <a:spcAft>
                          <a:spcPts val="600"/>
                        </a:spcAft>
                      </a:pPr>
                      <a:endParaRPr lang="en-US" sz="1800" dirty="0">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30">
                <a:tc>
                  <a:txBody>
                    <a:bodyPr/>
                    <a:lstStyle/>
                    <a:p>
                      <a:pPr marL="0" marR="0" algn="just" defTabSz="914400" rtl="0" eaLnBrk="1" latinLnBrk="0" hangingPunct="1">
                        <a:spcBef>
                          <a:spcPts val="0"/>
                        </a:spcBef>
                        <a:spcAft>
                          <a:spcPts val="600"/>
                        </a:spcAft>
                      </a:pPr>
                      <a:r>
                        <a:rPr lang="en-US" sz="1800" kern="1200" dirty="0" smtClean="0">
                          <a:solidFill>
                            <a:schemeClr val="tx1"/>
                          </a:solidFill>
                          <a:effectLst/>
                          <a:latin typeface="Times New Roman"/>
                          <a:ea typeface="Times New Roman"/>
                          <a:cs typeface="Arial"/>
                        </a:rPr>
                        <a:t>GI-22</a:t>
                      </a:r>
                      <a:endParaRPr lang="en-US" sz="1800" kern="1200" dirty="0">
                        <a:solidFill>
                          <a:schemeClr val="tx1"/>
                        </a:solidFill>
                        <a:effectLst/>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defTabSz="914400" rtl="0" eaLnBrk="1" latinLnBrk="0" hangingPunct="1">
                        <a:spcBef>
                          <a:spcPts val="0"/>
                        </a:spcBef>
                        <a:spcAft>
                          <a:spcPts val="600"/>
                        </a:spcAft>
                      </a:pPr>
                      <a:r>
                        <a:rPr lang="en-US" sz="1800" b="0" kern="1200" dirty="0" smtClean="0">
                          <a:solidFill>
                            <a:schemeClr val="tx1"/>
                          </a:solidFill>
                          <a:effectLst/>
                          <a:latin typeface="Times New Roman"/>
                          <a:ea typeface="+mn-ea"/>
                          <a:cs typeface="Times New Roman"/>
                        </a:rPr>
                        <a:t>Asia-Oceania GEOSS –Asia-Oceania regional comprehensive earth observation application system</a:t>
                      </a:r>
                      <a:r>
                        <a:rPr lang="en-US" sz="1800" b="0" dirty="0" smtClean="0">
                          <a:solidFill>
                            <a:schemeClr val="tx1"/>
                          </a:solidFill>
                          <a:effectLst/>
                          <a:latin typeface="Times New Roman"/>
                          <a:cs typeface="Times New Roman"/>
                        </a:rPr>
                        <a:t> </a:t>
                      </a:r>
                      <a:endParaRPr lang="en-US" sz="1800" b="0" kern="120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algn="just" defTabSz="914400" rtl="0" eaLnBrk="1" latinLnBrk="0" hangingPunct="1">
                        <a:spcBef>
                          <a:spcPts val="0"/>
                        </a:spcBef>
                        <a:spcAft>
                          <a:spcPts val="600"/>
                        </a:spcAft>
                      </a:pPr>
                      <a:endParaRPr lang="en-US" sz="1800" b="0" kern="1200"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30">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GI-07</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Ocean and society - Blue Planet   </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defTabSz="914400" rtl="0" eaLnBrk="1" latinLnBrk="0" hangingPunct="1">
                        <a:spcBef>
                          <a:spcPts val="0"/>
                        </a:spcBef>
                        <a:spcAft>
                          <a:spcPts val="600"/>
                        </a:spcAft>
                      </a:pPr>
                      <a:endParaRPr lang="en-US" sz="1800" b="0" kern="1200"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30">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GI-18</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600"/>
                        </a:spcAft>
                      </a:pPr>
                      <a:r>
                        <a:rPr lang="en-US" sz="1800" kern="1200" dirty="0">
                          <a:solidFill>
                            <a:schemeClr val="tx1"/>
                          </a:solidFill>
                          <a:effectLst/>
                          <a:latin typeface="Times New Roman"/>
                          <a:ea typeface="Times New Roman"/>
                          <a:cs typeface="Arial"/>
                        </a:rPr>
                        <a:t>GEO and SDGs. EOs role in providing support to countries in achieving SDGs and in defining and monitoring the associated indicators.</a:t>
                      </a:r>
                      <a:endParaRPr lang="en-US" sz="1800" dirty="0">
                        <a:solidFill>
                          <a:schemeClr val="tx1"/>
                        </a:solidFill>
                        <a:effectLst/>
                        <a:latin typeface="Times New Roman"/>
                        <a:ea typeface="Times New Roman"/>
                      </a:endParaRPr>
                    </a:p>
                  </a:txBody>
                  <a:tcPr marL="45960" marR="45960" marT="63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defTabSz="914400" rtl="0" eaLnBrk="1" latinLnBrk="0" hangingPunct="1">
                        <a:spcBef>
                          <a:spcPts val="0"/>
                        </a:spcBef>
                        <a:spcAft>
                          <a:spcPts val="600"/>
                        </a:spcAft>
                      </a:pPr>
                      <a:endParaRPr lang="en-US" sz="1800" b="0" kern="1200"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2" name="図 1"/>
          <p:cNvPicPr>
            <a:picLocks noChangeAspect="1"/>
          </p:cNvPicPr>
          <p:nvPr/>
        </p:nvPicPr>
        <p:blipFill>
          <a:blip r:embed="rId2"/>
          <a:stretch>
            <a:fillRect/>
          </a:stretch>
        </p:blipFill>
        <p:spPr>
          <a:xfrm>
            <a:off x="1187624" y="1196752"/>
            <a:ext cx="673075" cy="812676"/>
          </a:xfrm>
          <a:prstGeom prst="rect">
            <a:avLst/>
          </a:prstGeom>
        </p:spPr>
      </p:pic>
      <p:pic>
        <p:nvPicPr>
          <p:cNvPr id="4" name="図 3"/>
          <p:cNvPicPr>
            <a:picLocks noChangeAspect="1"/>
          </p:cNvPicPr>
          <p:nvPr/>
        </p:nvPicPr>
        <p:blipFill>
          <a:blip r:embed="rId3"/>
          <a:stretch>
            <a:fillRect/>
          </a:stretch>
        </p:blipFill>
        <p:spPr>
          <a:xfrm>
            <a:off x="179512" y="1628800"/>
            <a:ext cx="648072" cy="782487"/>
          </a:xfrm>
          <a:prstGeom prst="rect">
            <a:avLst/>
          </a:prstGeom>
        </p:spPr>
      </p:pic>
      <p:pic>
        <p:nvPicPr>
          <p:cNvPr id="6" name="図 5"/>
          <p:cNvPicPr>
            <a:picLocks noChangeAspect="1"/>
          </p:cNvPicPr>
          <p:nvPr/>
        </p:nvPicPr>
        <p:blipFill>
          <a:blip r:embed="rId4"/>
          <a:stretch>
            <a:fillRect/>
          </a:stretch>
        </p:blipFill>
        <p:spPr>
          <a:xfrm>
            <a:off x="179511" y="2708920"/>
            <a:ext cx="590783" cy="792088"/>
          </a:xfrm>
          <a:prstGeom prst="rect">
            <a:avLst/>
          </a:prstGeom>
        </p:spPr>
      </p:pic>
      <p:pic>
        <p:nvPicPr>
          <p:cNvPr id="8" name="図 7"/>
          <p:cNvPicPr>
            <a:picLocks noChangeAspect="1"/>
          </p:cNvPicPr>
          <p:nvPr/>
        </p:nvPicPr>
        <p:blipFill>
          <a:blip r:embed="rId4"/>
          <a:stretch>
            <a:fillRect/>
          </a:stretch>
        </p:blipFill>
        <p:spPr>
          <a:xfrm>
            <a:off x="179512" y="4509120"/>
            <a:ext cx="590783" cy="792088"/>
          </a:xfrm>
          <a:prstGeom prst="rect">
            <a:avLst/>
          </a:prstGeom>
        </p:spPr>
      </p:pic>
      <p:pic>
        <p:nvPicPr>
          <p:cNvPr id="5" name="図 4"/>
          <p:cNvPicPr>
            <a:picLocks noChangeAspect="1"/>
          </p:cNvPicPr>
          <p:nvPr/>
        </p:nvPicPr>
        <p:blipFill>
          <a:blip r:embed="rId5"/>
          <a:stretch>
            <a:fillRect/>
          </a:stretch>
        </p:blipFill>
        <p:spPr>
          <a:xfrm>
            <a:off x="107504" y="3645024"/>
            <a:ext cx="706884" cy="764482"/>
          </a:xfrm>
          <a:prstGeom prst="rect">
            <a:avLst/>
          </a:prstGeom>
        </p:spPr>
      </p:pic>
      <p:pic>
        <p:nvPicPr>
          <p:cNvPr id="9" name="図 8"/>
          <p:cNvPicPr>
            <a:picLocks noChangeAspect="1"/>
          </p:cNvPicPr>
          <p:nvPr/>
        </p:nvPicPr>
        <p:blipFill>
          <a:blip r:embed="rId6"/>
          <a:stretch>
            <a:fillRect/>
          </a:stretch>
        </p:blipFill>
        <p:spPr>
          <a:xfrm>
            <a:off x="827584" y="3645024"/>
            <a:ext cx="634876" cy="804176"/>
          </a:xfrm>
          <a:prstGeom prst="rect">
            <a:avLst/>
          </a:prstGeom>
        </p:spPr>
      </p:pic>
      <p:pic>
        <p:nvPicPr>
          <p:cNvPr id="10" name="図 9"/>
          <p:cNvPicPr>
            <a:picLocks noChangeAspect="1"/>
          </p:cNvPicPr>
          <p:nvPr/>
        </p:nvPicPr>
        <p:blipFill>
          <a:blip r:embed="rId7"/>
          <a:stretch>
            <a:fillRect/>
          </a:stretch>
        </p:blipFill>
        <p:spPr>
          <a:xfrm>
            <a:off x="107504" y="5445224"/>
            <a:ext cx="964074" cy="864096"/>
          </a:xfrm>
          <a:prstGeom prst="rect">
            <a:avLst/>
          </a:prstGeom>
        </p:spPr>
      </p:pic>
      <p:cxnSp>
        <p:nvCxnSpPr>
          <p:cNvPr id="11" name="直線コネクタ 10"/>
          <p:cNvCxnSpPr/>
          <p:nvPr/>
        </p:nvCxnSpPr>
        <p:spPr bwMode="auto">
          <a:xfrm>
            <a:off x="1547664" y="1988840"/>
            <a:ext cx="216024" cy="6480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p:cNvCxnSpPr/>
          <p:nvPr/>
        </p:nvCxnSpPr>
        <p:spPr bwMode="auto">
          <a:xfrm>
            <a:off x="827584" y="2060848"/>
            <a:ext cx="648072" cy="10081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p:cNvCxnSpPr/>
          <p:nvPr/>
        </p:nvCxnSpPr>
        <p:spPr bwMode="auto">
          <a:xfrm>
            <a:off x="755576" y="3068960"/>
            <a:ext cx="720080" cy="43204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16"/>
          <p:cNvCxnSpPr/>
          <p:nvPr/>
        </p:nvCxnSpPr>
        <p:spPr bwMode="auto">
          <a:xfrm flipV="1">
            <a:off x="755576" y="4725144"/>
            <a:ext cx="720080" cy="14401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p:nvPr/>
        </p:nvCxnSpPr>
        <p:spPr bwMode="auto">
          <a:xfrm flipV="1">
            <a:off x="1043608" y="5157192"/>
            <a:ext cx="504056" cy="792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558193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838200"/>
            <a:ext cx="8458200" cy="457200"/>
          </a:xfrm>
        </p:spPr>
        <p:txBody>
          <a:bodyPr/>
          <a:lstStyle/>
          <a:p>
            <a:pPr algn="ctr" eaLnBrk="1" hangingPunct="1"/>
            <a:r>
              <a:rPr lang="fr-CH" altLang="en-US" sz="3200" dirty="0" err="1" smtClean="0">
                <a:solidFill>
                  <a:schemeClr val="accent2"/>
                </a:solidFill>
                <a:latin typeface="Arial Narrow"/>
                <a:cs typeface="Arial Narrow"/>
              </a:rPr>
              <a:t>Community</a:t>
            </a:r>
            <a:r>
              <a:rPr lang="fr-CH" altLang="en-US" sz="3200" dirty="0" smtClean="0">
                <a:solidFill>
                  <a:schemeClr val="accent2"/>
                </a:solidFill>
                <a:latin typeface="Arial Narrow"/>
                <a:cs typeface="Arial Narrow"/>
              </a:rPr>
              <a:t> </a:t>
            </a:r>
            <a:r>
              <a:rPr lang="fr-CH" altLang="en-US" sz="3200" dirty="0" err="1" smtClean="0">
                <a:solidFill>
                  <a:schemeClr val="accent2"/>
                </a:solidFill>
                <a:latin typeface="Arial Narrow"/>
                <a:cs typeface="Arial Narrow"/>
              </a:rPr>
              <a:t>Activities</a:t>
            </a:r>
            <a:r>
              <a:rPr lang="fr-CH" altLang="en-US" sz="3200" dirty="0" smtClean="0">
                <a:solidFill>
                  <a:schemeClr val="accent2"/>
                </a:solidFill>
                <a:latin typeface="Arial Narrow"/>
                <a:cs typeface="Arial Narrow"/>
              </a:rPr>
              <a:t/>
            </a:r>
            <a:br>
              <a:rPr lang="fr-CH" altLang="en-US" sz="3200" dirty="0" smtClean="0">
                <a:solidFill>
                  <a:schemeClr val="accent2"/>
                </a:solidFill>
                <a:latin typeface="Arial Narrow"/>
                <a:cs typeface="Arial Narrow"/>
              </a:rPr>
            </a:br>
            <a:r>
              <a:rPr lang="fr-CH" altLang="en-US" sz="3200" dirty="0" smtClean="0">
                <a:solidFill>
                  <a:schemeClr val="accent2"/>
                </a:solidFill>
                <a:latin typeface="Arial Narrow"/>
                <a:cs typeface="Arial Narrow"/>
              </a:rPr>
              <a:t>not </a:t>
            </a:r>
            <a:r>
              <a:rPr lang="fr-CH" altLang="en-US" sz="3200" dirty="0" err="1" smtClean="0">
                <a:solidFill>
                  <a:schemeClr val="accent2"/>
                </a:solidFill>
                <a:latin typeface="Arial Narrow"/>
                <a:cs typeface="Arial Narrow"/>
              </a:rPr>
              <a:t>associated</a:t>
            </a:r>
            <a:r>
              <a:rPr lang="fr-CH" altLang="en-US" sz="3200" dirty="0" smtClean="0">
                <a:solidFill>
                  <a:schemeClr val="accent2"/>
                </a:solidFill>
                <a:latin typeface="Arial Narrow"/>
                <a:cs typeface="Arial Narrow"/>
              </a:rPr>
              <a:t> </a:t>
            </a:r>
            <a:r>
              <a:rPr lang="fr-CH" altLang="en-US" sz="3200" dirty="0" err="1" smtClean="0">
                <a:solidFill>
                  <a:schemeClr val="accent2"/>
                </a:solidFill>
                <a:latin typeface="Arial Narrow"/>
                <a:cs typeface="Arial Narrow"/>
              </a:rPr>
              <a:t>with</a:t>
            </a:r>
            <a:r>
              <a:rPr lang="fr-CH" altLang="en-US" sz="3200" dirty="0" smtClean="0">
                <a:solidFill>
                  <a:schemeClr val="accent2"/>
                </a:solidFill>
                <a:latin typeface="Arial Narrow"/>
                <a:cs typeface="Arial Narrow"/>
              </a:rPr>
              <a:t> one SBA</a:t>
            </a:r>
            <a:endParaRPr lang="en-US" altLang="en-US" sz="3200" dirty="0" smtClean="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1562401771"/>
              </p:ext>
            </p:extLst>
          </p:nvPr>
        </p:nvGraphicFramePr>
        <p:xfrm>
          <a:off x="914400" y="1905002"/>
          <a:ext cx="7620000" cy="3595559"/>
        </p:xfrm>
        <a:graphic>
          <a:graphicData uri="http://schemas.openxmlformats.org/drawingml/2006/table">
            <a:tbl>
              <a:tblPr firstRow="1" bandRow="1"/>
              <a:tblGrid>
                <a:gridCol w="990600"/>
                <a:gridCol w="4648200"/>
                <a:gridCol w="1981200"/>
              </a:tblGrid>
              <a:tr h="86730">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CA-01</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Global Land Cover </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8490">
                <a:tc>
                  <a:txBody>
                    <a:bodyPr/>
                    <a:lstStyle/>
                    <a:p>
                      <a:pPr marL="0" marR="0" algn="just">
                        <a:spcBef>
                          <a:spcPts val="0"/>
                        </a:spcBef>
                        <a:spcAft>
                          <a:spcPts val="0"/>
                        </a:spcAft>
                      </a:pPr>
                      <a:r>
                        <a:rPr lang="en-US" sz="1800" kern="1200">
                          <a:solidFill>
                            <a:srgbClr val="000000"/>
                          </a:solidFill>
                          <a:effectLst/>
                          <a:latin typeface="Times New Roman"/>
                          <a:ea typeface="Times New Roman"/>
                          <a:cs typeface="Arial"/>
                        </a:rPr>
                        <a:t>CA-02</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Land Cover for Africa </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3390">
                <a:tc>
                  <a:txBody>
                    <a:bodyPr/>
                    <a:lstStyle/>
                    <a:p>
                      <a:pPr marL="0" marR="0" algn="just">
                        <a:spcBef>
                          <a:spcPts val="0"/>
                        </a:spcBef>
                        <a:spcAft>
                          <a:spcPts val="0"/>
                        </a:spcAft>
                      </a:pPr>
                      <a:r>
                        <a:rPr lang="en-US" sz="1800" kern="1200">
                          <a:solidFill>
                            <a:srgbClr val="000000"/>
                          </a:solidFill>
                          <a:effectLst/>
                          <a:latin typeface="Times New Roman"/>
                          <a:ea typeface="Times New Roman"/>
                          <a:cs typeface="Arial"/>
                        </a:rPr>
                        <a:t>CA-03</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a:solidFill>
                            <a:srgbClr val="000000"/>
                          </a:solidFill>
                          <a:effectLst/>
                          <a:latin typeface="Times New Roman"/>
                          <a:ea typeface="Times New Roman"/>
                          <a:cs typeface="Arial"/>
                        </a:rPr>
                        <a:t>Access to model data in GEOSS</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spcBef>
                          <a:spcPts val="0"/>
                        </a:spcBef>
                        <a:spcAft>
                          <a:spcPts val="0"/>
                        </a:spcAft>
                      </a:pPr>
                      <a:r>
                        <a:rPr lang="en-US" sz="1800" dirty="0" smtClean="0">
                          <a:effectLst/>
                          <a:latin typeface="Times New Roman"/>
                          <a:ea typeface="Times New Roman"/>
                        </a:rPr>
                        <a:t>Climate</a:t>
                      </a:r>
                      <a:endParaRPr lang="en-US" sz="1800" dirty="0">
                        <a:effectLst/>
                        <a:latin typeface="Times New Roman"/>
                        <a:ea typeface="Times New Roman"/>
                      </a:endParaRPr>
                    </a:p>
                  </a:txBody>
                  <a:tcPr marL="26460" marR="26460" marT="3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000">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CA-04</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Strengthen collaboration between GEO and GFCS</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800" kern="1200">
                          <a:solidFill>
                            <a:srgbClr val="000000"/>
                          </a:solidFill>
                          <a:effectLst/>
                          <a:latin typeface="Times New Roman"/>
                          <a:ea typeface="Times New Roman"/>
                          <a:cs typeface="Arial"/>
                        </a:rPr>
                        <a:t>CA-05</a:t>
                      </a:r>
                      <a:endParaRPr lang="en-US" sz="180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kern="1200" dirty="0">
                          <a:solidFill>
                            <a:srgbClr val="000000"/>
                          </a:solidFill>
                          <a:effectLst/>
                          <a:latin typeface="Times New Roman"/>
                          <a:ea typeface="Times New Roman"/>
                          <a:cs typeface="Arial"/>
                        </a:rPr>
                        <a:t>TIGGE (</a:t>
                      </a:r>
                      <a:r>
                        <a:rPr lang="en-US" sz="1800" kern="1200" dirty="0" err="1">
                          <a:solidFill>
                            <a:srgbClr val="000000"/>
                          </a:solidFill>
                          <a:effectLst/>
                          <a:latin typeface="Times New Roman"/>
                          <a:ea typeface="Times New Roman"/>
                          <a:cs typeface="Arial"/>
                        </a:rPr>
                        <a:t>Thorpex</a:t>
                      </a:r>
                      <a:r>
                        <a:rPr lang="en-US" sz="1800" kern="1200" dirty="0">
                          <a:solidFill>
                            <a:srgbClr val="000000"/>
                          </a:solidFill>
                          <a:effectLst/>
                          <a:latin typeface="Times New Roman"/>
                          <a:ea typeface="Times New Roman"/>
                          <a:cs typeface="Arial"/>
                        </a:rPr>
                        <a:t> Interactive Grand global Ensemble) evolution into a Global Interactive Forecast System (GIFS)</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35">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CA-32</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dirty="0">
                          <a:effectLst/>
                          <a:latin typeface="Cambria"/>
                          <a:ea typeface="Times New Roman"/>
                        </a:rPr>
                        <a:t>Research Data Science Summer Schools </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800" dirty="0" smtClean="0">
                          <a:effectLst/>
                          <a:latin typeface="Times New Roman"/>
                          <a:ea typeface="Times New Roman"/>
                        </a:rPr>
                        <a:t>Capacity Building</a:t>
                      </a:r>
                      <a:endParaRPr lang="en-US" sz="1800" dirty="0">
                        <a:effectLst/>
                        <a:latin typeface="Times New Roman"/>
                        <a:ea typeface="Times New Roman"/>
                      </a:endParaRPr>
                    </a:p>
                  </a:txBody>
                  <a:tcPr marL="26460" marR="26460" marT="3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518">
                <a:tc>
                  <a:txBody>
                    <a:bodyPr/>
                    <a:lstStyle/>
                    <a:p>
                      <a:pPr marL="0" marR="0" algn="just">
                        <a:spcBef>
                          <a:spcPts val="0"/>
                        </a:spcBef>
                        <a:spcAft>
                          <a:spcPts val="0"/>
                        </a:spcAft>
                      </a:pPr>
                      <a:r>
                        <a:rPr lang="en-US" sz="1800" kern="1200" dirty="0">
                          <a:solidFill>
                            <a:srgbClr val="000000"/>
                          </a:solidFill>
                          <a:effectLst/>
                          <a:latin typeface="Times New Roman"/>
                          <a:ea typeface="Times New Roman"/>
                          <a:cs typeface="Arial"/>
                        </a:rPr>
                        <a:t>CA-33</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800" dirty="0">
                          <a:effectLst/>
                          <a:latin typeface="Cambria"/>
                          <a:ea typeface="Times New Roman"/>
                        </a:rPr>
                        <a:t>Building capacity for Forest Biodiversity in Asia and the Pacific </a:t>
                      </a:r>
                      <a:r>
                        <a:rPr lang="en-US" sz="1800" dirty="0" smtClean="0">
                          <a:effectLst/>
                          <a:latin typeface="Cambria"/>
                          <a:ea typeface="Times New Roman"/>
                        </a:rPr>
                        <a:t>Region</a:t>
                      </a: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marL="0" marR="0" algn="just">
                        <a:spcBef>
                          <a:spcPts val="0"/>
                        </a:spcBef>
                        <a:spcAft>
                          <a:spcPts val="0"/>
                        </a:spcAft>
                      </a:pPr>
                      <a:endParaRPr lang="en-US" sz="1800" dirty="0">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55">
                <a:tc>
                  <a:txBody>
                    <a:bodyPr/>
                    <a:lstStyle/>
                    <a:p>
                      <a:pPr marL="0" marR="0" algn="just">
                        <a:spcBef>
                          <a:spcPts val="0"/>
                        </a:spcBef>
                        <a:spcAft>
                          <a:spcPts val="0"/>
                        </a:spcAft>
                      </a:pPr>
                      <a:r>
                        <a:rPr lang="en-US" sz="1800" dirty="0" smtClean="0">
                          <a:solidFill>
                            <a:schemeClr val="tx1"/>
                          </a:solidFill>
                          <a:effectLst/>
                          <a:latin typeface="Times New Roman"/>
                          <a:ea typeface="Times New Roman"/>
                        </a:rPr>
                        <a:t>CA-34</a:t>
                      </a:r>
                      <a:endParaRPr lang="en-US" sz="1800" dirty="0">
                        <a:solidFill>
                          <a:schemeClr val="tx1"/>
                        </a:solidFill>
                        <a:effectLst/>
                        <a:latin typeface="Times New Roman"/>
                        <a:ea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spcBef>
                          <a:spcPts val="0"/>
                        </a:spcBef>
                        <a:spcAft>
                          <a:spcPts val="0"/>
                        </a:spcAft>
                      </a:pPr>
                      <a:r>
                        <a:rPr lang="en-US" sz="1800" b="0" kern="1200" dirty="0" smtClean="0">
                          <a:solidFill>
                            <a:schemeClr val="tx1"/>
                          </a:solidFill>
                          <a:effectLst/>
                          <a:latin typeface="Times New Roman"/>
                          <a:ea typeface="+mn-ea"/>
                          <a:cs typeface="Times New Roman"/>
                        </a:rPr>
                        <a:t>Multi-source Synergized Remote Sensing Products and Services</a:t>
                      </a:r>
                      <a:r>
                        <a:rPr lang="en-US" sz="1800" b="0" dirty="0" smtClean="0">
                          <a:effectLst/>
                          <a:latin typeface="Times New Roman"/>
                          <a:cs typeface="Times New Roman"/>
                        </a:rPr>
                        <a:t> </a:t>
                      </a:r>
                      <a:endParaRPr lang="en-US" sz="1800" b="0" dirty="0">
                        <a:effectLst/>
                        <a:latin typeface="Times New Roman"/>
                        <a:ea typeface="Times New Roman"/>
                        <a:cs typeface="Times New Roman"/>
                      </a:endParaRPr>
                    </a:p>
                  </a:txBody>
                  <a:tcPr marL="26460" marR="26460" marT="36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800" b="0" dirty="0" smtClean="0">
                          <a:effectLst/>
                          <a:latin typeface="Times New Roman"/>
                          <a:ea typeface="Times New Roman"/>
                          <a:cs typeface="Times New Roman"/>
                        </a:rPr>
                        <a:t>Support to GEOSS</a:t>
                      </a:r>
                      <a:endParaRPr lang="en-US" sz="1800" b="0" dirty="0">
                        <a:effectLst/>
                        <a:latin typeface="Times New Roman"/>
                        <a:ea typeface="Times New Roman"/>
                        <a:cs typeface="Times New Roman"/>
                      </a:endParaRPr>
                    </a:p>
                  </a:txBody>
                  <a:tcPr marL="26460" marR="26460" marT="36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pic>
        <p:nvPicPr>
          <p:cNvPr id="4" name="図 3"/>
          <p:cNvPicPr>
            <a:picLocks noChangeAspect="1"/>
          </p:cNvPicPr>
          <p:nvPr/>
        </p:nvPicPr>
        <p:blipFill>
          <a:blip r:embed="rId2"/>
          <a:stretch>
            <a:fillRect/>
          </a:stretch>
        </p:blipFill>
        <p:spPr>
          <a:xfrm>
            <a:off x="82501" y="2564904"/>
            <a:ext cx="673075" cy="812676"/>
          </a:xfrm>
          <a:prstGeom prst="rect">
            <a:avLst/>
          </a:prstGeom>
        </p:spPr>
      </p:pic>
      <p:pic>
        <p:nvPicPr>
          <p:cNvPr id="5" name="図 4"/>
          <p:cNvPicPr>
            <a:picLocks noChangeAspect="1"/>
          </p:cNvPicPr>
          <p:nvPr/>
        </p:nvPicPr>
        <p:blipFill>
          <a:blip r:embed="rId3"/>
          <a:stretch>
            <a:fillRect/>
          </a:stretch>
        </p:blipFill>
        <p:spPr>
          <a:xfrm>
            <a:off x="107504" y="4365104"/>
            <a:ext cx="648072" cy="782487"/>
          </a:xfrm>
          <a:prstGeom prst="rect">
            <a:avLst/>
          </a:prstGeom>
        </p:spPr>
      </p:pic>
      <p:sp>
        <p:nvSpPr>
          <p:cNvPr id="2" name="左中かっこ 1"/>
          <p:cNvSpPr/>
          <p:nvPr/>
        </p:nvSpPr>
        <p:spPr bwMode="auto">
          <a:xfrm>
            <a:off x="755576" y="1916832"/>
            <a:ext cx="144016" cy="2160240"/>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7" name="左中かっこ 6"/>
          <p:cNvSpPr/>
          <p:nvPr/>
        </p:nvSpPr>
        <p:spPr bwMode="auto">
          <a:xfrm>
            <a:off x="755576" y="4149080"/>
            <a:ext cx="144016" cy="1296144"/>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24133397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0" y="633781"/>
            <a:ext cx="7181850" cy="454025"/>
          </a:xfrm>
        </p:spPr>
        <p:txBody>
          <a:bodyPr/>
          <a:lstStyle/>
          <a:p>
            <a:pPr eaLnBrk="1" hangingPunct="1"/>
            <a:r>
              <a:rPr lang="fr-CH" altLang="en-US" sz="3200" dirty="0" smtClean="0">
                <a:solidFill>
                  <a:schemeClr val="accent2"/>
                </a:solidFill>
                <a:latin typeface="Arial Narrow"/>
                <a:cs typeface="Arial Narrow"/>
              </a:rPr>
              <a:t>Foundational Tasks – </a:t>
            </a:r>
            <a:r>
              <a:rPr lang="fr-CH" altLang="en-US" sz="3200" dirty="0">
                <a:solidFill>
                  <a:schemeClr val="accent2"/>
                </a:solidFill>
                <a:latin typeface="Arial Narrow"/>
                <a:cs typeface="Arial Narrow"/>
              </a:rPr>
              <a:t>C</a:t>
            </a:r>
            <a:r>
              <a:rPr lang="fr-CH" altLang="en-US" sz="3200" dirty="0" smtClean="0">
                <a:solidFill>
                  <a:schemeClr val="accent2"/>
                </a:solidFill>
                <a:latin typeface="Arial Narrow"/>
                <a:cs typeface="Arial Narrow"/>
              </a:rPr>
              <a:t>urrent List</a:t>
            </a:r>
            <a:endParaRPr lang="en-US" altLang="en-US" sz="3200" dirty="0" smtClean="0">
              <a:solidFill>
                <a:schemeClr val="accent2"/>
              </a:solidFill>
              <a:latin typeface="Arial Narrow"/>
              <a:cs typeface="Arial Narrow"/>
            </a:endParaRPr>
          </a:p>
        </p:txBody>
      </p:sp>
      <p:graphicFrame>
        <p:nvGraphicFramePr>
          <p:cNvPr id="3" name="Table 2"/>
          <p:cNvGraphicFramePr>
            <a:graphicFrameLocks noGrp="1"/>
          </p:cNvGraphicFramePr>
          <p:nvPr>
            <p:extLst>
              <p:ext uri="{D42A27DB-BD31-4B8C-83A1-F6EECF244321}">
                <p14:modId xmlns:p14="http://schemas.microsoft.com/office/powerpoint/2010/main" val="339978708"/>
              </p:ext>
            </p:extLst>
          </p:nvPr>
        </p:nvGraphicFramePr>
        <p:xfrm>
          <a:off x="1403648" y="1137365"/>
          <a:ext cx="7416824" cy="5387979"/>
        </p:xfrm>
        <a:graphic>
          <a:graphicData uri="http://schemas.openxmlformats.org/drawingml/2006/table">
            <a:tbl>
              <a:tblPr firstRow="1" bandRow="1"/>
              <a:tblGrid>
                <a:gridCol w="662216"/>
                <a:gridCol w="6754608"/>
              </a:tblGrid>
              <a:tr h="177296">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GD</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b="1">
                          <a:effectLst/>
                          <a:latin typeface="Times New Roman"/>
                          <a:ea typeface="Times New Roman"/>
                        </a:rPr>
                        <a:t>GEOSS Development and GCI Operations</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GD-01</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Advancing GEOSS Data Sharing principles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9857">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GD-02</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GCI Operations </a:t>
                      </a:r>
                      <a:r>
                        <a:rPr lang="en-US" sz="1500" i="1" dirty="0">
                          <a:effectLst/>
                          <a:latin typeface="Times New Roman"/>
                          <a:ea typeface="Times New Roman"/>
                        </a:rPr>
                        <a:t>(including access to Knowledge)</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Global Observing and Information Systems (new) </a:t>
                      </a:r>
                      <a:r>
                        <a:rPr lang="en-US" sz="1500" i="1" dirty="0">
                          <a:effectLst/>
                          <a:latin typeface="Times New Roman"/>
                          <a:ea typeface="Times New Roman"/>
                        </a:rPr>
                        <a:t>(includes systems like WIGOS. GCOS; …. And reference datasets)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GD-04</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err="1">
                          <a:solidFill>
                            <a:schemeClr val="tx1"/>
                          </a:solidFill>
                          <a:effectLst/>
                          <a:latin typeface="Times New Roman"/>
                          <a:ea typeface="Times New Roman"/>
                        </a:rPr>
                        <a:t>GEONETCast</a:t>
                      </a:r>
                      <a:r>
                        <a:rPr lang="en-US" sz="1500" dirty="0">
                          <a:solidFill>
                            <a:schemeClr val="tx1"/>
                          </a:solidFill>
                          <a:effectLst/>
                          <a:latin typeface="Times New Roman"/>
                          <a:ea typeface="Times New Roman"/>
                        </a:rPr>
                        <a:t> Development and Operations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GD-05</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GEOSS satellite Earth Observation Resources </a:t>
                      </a:r>
                      <a:r>
                        <a:rPr lang="en-US" sz="1500" i="1" dirty="0">
                          <a:solidFill>
                            <a:schemeClr val="tx1"/>
                          </a:solidFill>
                          <a:effectLst/>
                          <a:latin typeface="Times New Roman"/>
                          <a:ea typeface="Times New Roman"/>
                        </a:rPr>
                        <a:t>(includes advocacy for continuity)</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4409">
                <a:tc>
                  <a:txBody>
                    <a:bodyPr/>
                    <a:lstStyle/>
                    <a:p>
                      <a:pPr marL="0" marR="0" algn="just">
                        <a:spcBef>
                          <a:spcPts val="0"/>
                        </a:spcBef>
                        <a:spcAft>
                          <a:spcPts val="0"/>
                        </a:spcAft>
                      </a:pPr>
                      <a:r>
                        <a:rPr lang="en-US" sz="1500" kern="1200">
                          <a:solidFill>
                            <a:srgbClr val="000000"/>
                          </a:solidFill>
                          <a:effectLst/>
                          <a:latin typeface="Times New Roman"/>
                          <a:ea typeface="Times New Roman"/>
                        </a:rPr>
                        <a:t>GD-06</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GEOSS in situ Earth Observation Resources </a:t>
                      </a:r>
                      <a:r>
                        <a:rPr lang="en-US" sz="1500" i="1" dirty="0">
                          <a:effectLst/>
                          <a:latin typeface="Times New Roman"/>
                          <a:ea typeface="Times New Roman"/>
                        </a:rPr>
                        <a:t>(includes inclusion of citizens’ observatories) (includes advocacy for continuity)</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GD-07</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GCI Development </a:t>
                      </a:r>
                      <a:r>
                        <a:rPr lang="en-US" sz="1500" i="1" dirty="0">
                          <a:effectLst/>
                          <a:latin typeface="Times New Roman"/>
                          <a:ea typeface="Times New Roman"/>
                        </a:rPr>
                        <a:t>(includes development of Data Management guidelines)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GD-08</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spcBef>
                          <a:spcPts val="0"/>
                        </a:spcBef>
                        <a:spcAft>
                          <a:spcPts val="0"/>
                        </a:spcAft>
                      </a:pPr>
                      <a:r>
                        <a:rPr lang="en-US" sz="1500" dirty="0">
                          <a:effectLst/>
                          <a:latin typeface="Times New Roman"/>
                          <a:ea typeface="Times New Roman"/>
                        </a:rPr>
                        <a:t>SBAs processes: Systematic determination of user needs / observational gaps </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GD-09</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Knowledge Base development</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GD-10</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Radio-frequency protection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GD-11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Utilization of Communication Networks</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CD</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Community Development</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CD-01</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Capacity Building coordination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chemeClr val="tx1"/>
                          </a:solidFill>
                          <a:effectLst/>
                          <a:latin typeface="Times New Roman"/>
                          <a:ea typeface="Times New Roman"/>
                        </a:rPr>
                        <a:t>CD-02</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Reinforcing engagement at national and regional </a:t>
                      </a:r>
                      <a:r>
                        <a:rPr lang="en-US" sz="1500" dirty="0" smtClean="0">
                          <a:solidFill>
                            <a:schemeClr val="tx1"/>
                          </a:solidFill>
                          <a:effectLst/>
                          <a:latin typeface="Times New Roman"/>
                          <a:ea typeface="Times New Roman"/>
                        </a:rPr>
                        <a:t>level</a:t>
                      </a:r>
                      <a:endParaRPr lang="en-US" sz="1500" dirty="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chemeClr val="tx1"/>
                          </a:solidFill>
                          <a:effectLst/>
                          <a:latin typeface="Times New Roman"/>
                          <a:ea typeface="Times New Roman"/>
                        </a:rPr>
                        <a:t>CD-03</a:t>
                      </a:r>
                      <a:endParaRPr lang="en-US" sz="1500">
                        <a:solidFill>
                          <a:schemeClr val="tx1"/>
                        </a:solidFill>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solidFill>
                            <a:schemeClr val="tx1"/>
                          </a:solidFill>
                          <a:effectLst/>
                          <a:latin typeface="Times New Roman"/>
                          <a:ea typeface="Times New Roman"/>
                        </a:rPr>
                        <a:t>Assess the benefits from EOs and of their socio-economic value</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b="1" kern="1200">
                          <a:solidFill>
                            <a:srgbClr val="000000"/>
                          </a:solidFill>
                          <a:effectLst/>
                          <a:latin typeface="Times New Roman"/>
                          <a:ea typeface="Times New Roman"/>
                        </a:rPr>
                        <a:t>SO</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b="1" kern="1200" dirty="0">
                          <a:solidFill>
                            <a:srgbClr val="000000"/>
                          </a:solidFill>
                          <a:effectLst/>
                          <a:latin typeface="Times New Roman"/>
                          <a:ea typeface="Times New Roman"/>
                        </a:rPr>
                        <a:t>Secretariat Operations</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SO-01</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kern="1200">
                          <a:solidFill>
                            <a:srgbClr val="000000"/>
                          </a:solidFill>
                          <a:effectLst/>
                          <a:latin typeface="Times New Roman"/>
                          <a:ea typeface="Times New Roman"/>
                        </a:rPr>
                        <a:t>Management and Support</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SO-02</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Communication and Engagement</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a:solidFill>
                            <a:srgbClr val="000000"/>
                          </a:solidFill>
                          <a:effectLst/>
                          <a:latin typeface="Times New Roman"/>
                          <a:ea typeface="Times New Roman"/>
                        </a:rPr>
                        <a:t>SO-03</a:t>
                      </a:r>
                      <a:endParaRPr lang="en-US" sz="150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500" dirty="0">
                          <a:effectLst/>
                          <a:latin typeface="Times New Roman"/>
                          <a:ea typeface="Times New Roman"/>
                        </a:rPr>
                        <a:t>Monitoring and Evaluation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7296">
                <a:tc>
                  <a:txBody>
                    <a:bodyPr/>
                    <a:lstStyle/>
                    <a:p>
                      <a:pPr marL="0" marR="0" algn="just">
                        <a:spcBef>
                          <a:spcPts val="0"/>
                        </a:spcBef>
                        <a:spcAft>
                          <a:spcPts val="0"/>
                        </a:spcAft>
                      </a:pPr>
                      <a:r>
                        <a:rPr lang="en-US" sz="1500" kern="1200" dirty="0">
                          <a:solidFill>
                            <a:srgbClr val="000000"/>
                          </a:solidFill>
                          <a:effectLst/>
                          <a:latin typeface="Times New Roman"/>
                          <a:ea typeface="Times New Roman"/>
                        </a:rPr>
                        <a:t>SO-04</a:t>
                      </a:r>
                      <a:endParaRPr lang="en-US" sz="1500" dirty="0">
                        <a:effectLst/>
                        <a:latin typeface="Times New Roman"/>
                        <a:ea typeface="Times New Roman"/>
                      </a:endParaRP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500" dirty="0">
                          <a:effectLst/>
                          <a:latin typeface="Times New Roman"/>
                          <a:ea typeface="Times New Roman"/>
                        </a:rPr>
                        <a:t>Resources Mobilization</a:t>
                      </a:r>
                    </a:p>
                  </a:txBody>
                  <a:tcPr marL="44634" marR="44634" marT="61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 name="図 1"/>
          <p:cNvPicPr>
            <a:picLocks noChangeAspect="1"/>
          </p:cNvPicPr>
          <p:nvPr/>
        </p:nvPicPr>
        <p:blipFill>
          <a:blip r:embed="rId2"/>
          <a:stretch>
            <a:fillRect/>
          </a:stretch>
        </p:blipFill>
        <p:spPr>
          <a:xfrm>
            <a:off x="395536" y="3308986"/>
            <a:ext cx="648072" cy="840094"/>
          </a:xfrm>
          <a:prstGeom prst="rect">
            <a:avLst/>
          </a:prstGeom>
        </p:spPr>
      </p:pic>
      <p:pic>
        <p:nvPicPr>
          <p:cNvPr id="5" name="図 4"/>
          <p:cNvPicPr>
            <a:picLocks noChangeAspect="1"/>
          </p:cNvPicPr>
          <p:nvPr/>
        </p:nvPicPr>
        <p:blipFill>
          <a:blip r:embed="rId3"/>
          <a:stretch>
            <a:fillRect/>
          </a:stretch>
        </p:blipFill>
        <p:spPr>
          <a:xfrm>
            <a:off x="395536" y="1484784"/>
            <a:ext cx="706884" cy="764482"/>
          </a:xfrm>
          <a:prstGeom prst="rect">
            <a:avLst/>
          </a:prstGeom>
        </p:spPr>
      </p:pic>
      <p:pic>
        <p:nvPicPr>
          <p:cNvPr id="6" name="図 5"/>
          <p:cNvPicPr>
            <a:picLocks noChangeAspect="1"/>
          </p:cNvPicPr>
          <p:nvPr/>
        </p:nvPicPr>
        <p:blipFill>
          <a:blip r:embed="rId4"/>
          <a:stretch>
            <a:fillRect/>
          </a:stretch>
        </p:blipFill>
        <p:spPr>
          <a:xfrm>
            <a:off x="418274" y="2420888"/>
            <a:ext cx="625334" cy="792089"/>
          </a:xfrm>
          <a:prstGeom prst="rect">
            <a:avLst/>
          </a:prstGeom>
        </p:spPr>
      </p:pic>
      <p:pic>
        <p:nvPicPr>
          <p:cNvPr id="7" name="図 6"/>
          <p:cNvPicPr>
            <a:picLocks noChangeAspect="1"/>
          </p:cNvPicPr>
          <p:nvPr/>
        </p:nvPicPr>
        <p:blipFill>
          <a:blip r:embed="rId5"/>
          <a:stretch>
            <a:fillRect/>
          </a:stretch>
        </p:blipFill>
        <p:spPr>
          <a:xfrm>
            <a:off x="395536" y="4437112"/>
            <a:ext cx="648072" cy="782487"/>
          </a:xfrm>
          <a:prstGeom prst="rect">
            <a:avLst/>
          </a:prstGeom>
        </p:spPr>
      </p:pic>
      <p:pic>
        <p:nvPicPr>
          <p:cNvPr id="4" name="図 3"/>
          <p:cNvPicPr>
            <a:picLocks noChangeAspect="1"/>
          </p:cNvPicPr>
          <p:nvPr/>
        </p:nvPicPr>
        <p:blipFill>
          <a:blip r:embed="rId6"/>
          <a:stretch>
            <a:fillRect/>
          </a:stretch>
        </p:blipFill>
        <p:spPr>
          <a:xfrm>
            <a:off x="128191" y="5445224"/>
            <a:ext cx="483369" cy="648072"/>
          </a:xfrm>
          <a:prstGeom prst="rect">
            <a:avLst/>
          </a:prstGeom>
        </p:spPr>
      </p:pic>
      <p:pic>
        <p:nvPicPr>
          <p:cNvPr id="8" name="図 7"/>
          <p:cNvPicPr>
            <a:picLocks noChangeAspect="1"/>
          </p:cNvPicPr>
          <p:nvPr/>
        </p:nvPicPr>
        <p:blipFill>
          <a:blip r:embed="rId7"/>
          <a:stretch>
            <a:fillRect/>
          </a:stretch>
        </p:blipFill>
        <p:spPr>
          <a:xfrm>
            <a:off x="768772" y="5445224"/>
            <a:ext cx="490860" cy="632664"/>
          </a:xfrm>
          <a:prstGeom prst="rect">
            <a:avLst/>
          </a:prstGeom>
        </p:spPr>
      </p:pic>
      <p:pic>
        <p:nvPicPr>
          <p:cNvPr id="9" name="図 8"/>
          <p:cNvPicPr>
            <a:picLocks noChangeAspect="1"/>
          </p:cNvPicPr>
          <p:nvPr/>
        </p:nvPicPr>
        <p:blipFill>
          <a:blip r:embed="rId8"/>
          <a:stretch>
            <a:fillRect/>
          </a:stretch>
        </p:blipFill>
        <p:spPr>
          <a:xfrm>
            <a:off x="72008" y="6243930"/>
            <a:ext cx="539552" cy="587512"/>
          </a:xfrm>
          <a:prstGeom prst="rect">
            <a:avLst/>
          </a:prstGeom>
        </p:spPr>
      </p:pic>
      <p:pic>
        <p:nvPicPr>
          <p:cNvPr id="10" name="図 9"/>
          <p:cNvPicPr>
            <a:picLocks noChangeAspect="1"/>
          </p:cNvPicPr>
          <p:nvPr/>
        </p:nvPicPr>
        <p:blipFill>
          <a:blip r:embed="rId9"/>
          <a:stretch>
            <a:fillRect/>
          </a:stretch>
        </p:blipFill>
        <p:spPr>
          <a:xfrm>
            <a:off x="696764" y="6122102"/>
            <a:ext cx="562868" cy="725474"/>
          </a:xfrm>
          <a:prstGeom prst="rect">
            <a:avLst/>
          </a:prstGeom>
        </p:spPr>
      </p:pic>
      <p:sp>
        <p:nvSpPr>
          <p:cNvPr id="12" name="左中かっこ 11"/>
          <p:cNvSpPr/>
          <p:nvPr/>
        </p:nvSpPr>
        <p:spPr bwMode="auto">
          <a:xfrm>
            <a:off x="1187624" y="1340768"/>
            <a:ext cx="216024" cy="3096344"/>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13" name="左中かっこ 12"/>
          <p:cNvSpPr/>
          <p:nvPr/>
        </p:nvSpPr>
        <p:spPr bwMode="auto">
          <a:xfrm>
            <a:off x="1187624" y="4428728"/>
            <a:ext cx="207640" cy="944488"/>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
        <p:nvSpPr>
          <p:cNvPr id="14" name="左中かっこ 13"/>
          <p:cNvSpPr/>
          <p:nvPr/>
        </p:nvSpPr>
        <p:spPr bwMode="auto">
          <a:xfrm>
            <a:off x="1187624" y="5364832"/>
            <a:ext cx="207640" cy="1160512"/>
          </a:xfrm>
          <a:prstGeom prst="lef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8611688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7681</TotalTime>
  <Words>1783</Words>
  <Application>Microsoft Macintosh PowerPoint</Application>
  <PresentationFormat>画面に合わせる (4:3)</PresentationFormat>
  <Paragraphs>334</Paragraphs>
  <Slides>20</Slides>
  <Notes>7</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Blank Presentation</vt:lpstr>
      <vt:lpstr>GEO and GEOSS status  SIT Technical Workshop  Osamu Ochiai GEO Secretariat  14-15 September 2016 Oxford, UK</vt:lpstr>
      <vt:lpstr>Unique Time in GEO’s History</vt:lpstr>
      <vt:lpstr>Governance</vt:lpstr>
      <vt:lpstr>Four Types of GEO Implementation mechanisms</vt:lpstr>
      <vt:lpstr>SBAs, Community Activities and Initiatives</vt:lpstr>
      <vt:lpstr>SBAs, Community Activities and Initiatives</vt:lpstr>
      <vt:lpstr>GEO Initiatives not associated with one SBA</vt:lpstr>
      <vt:lpstr>Community Activities not associated with one SBA</vt:lpstr>
      <vt:lpstr>Foundational Tasks – Current List</vt:lpstr>
      <vt:lpstr>GEO Water tasks restructuring (1/2) Community activities</vt:lpstr>
      <vt:lpstr>GEO Water tasks restructuring (2/2) Initiatives</vt:lpstr>
      <vt:lpstr>Communities of Practice - Aquawatch &amp; IGWCO </vt:lpstr>
      <vt:lpstr>GD-08: SBAs process:  Systematic determination of user needs / observational gaps “Task Description”</vt:lpstr>
      <vt:lpstr>GD-08: SBAs process:  Systematic determination of user needs / observational gaps “Phased approach”</vt:lpstr>
      <vt:lpstr>PowerPoint プレゼンテーション</vt:lpstr>
      <vt:lpstr>PowerPoint プレゼンテーション</vt:lpstr>
      <vt:lpstr>PowerPoint プレゼンテーション</vt:lpstr>
      <vt:lpstr>PowerPoint プレゼンテーション</vt:lpstr>
      <vt:lpstr>GI-18: Status and Next Steps</vt:lpstr>
      <vt:lpstr>PowerPoint プレゼンテーション</vt:lpstr>
    </vt:vector>
  </TitlesOfParts>
  <Company>ꀀ穼훼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落合 治</cp:lastModifiedBy>
  <cp:revision>633</cp:revision>
  <cp:lastPrinted>2016-04-11T08:45:05Z</cp:lastPrinted>
  <dcterms:created xsi:type="dcterms:W3CDTF">2007-10-16T08:11:19Z</dcterms:created>
  <dcterms:modified xsi:type="dcterms:W3CDTF">2016-09-12T17:28:47Z</dcterms:modified>
</cp:coreProperties>
</file>