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59" r:id="rId3"/>
    <p:sldId id="261" r:id="rId4"/>
    <p:sldId id="279" r:id="rId5"/>
    <p:sldId id="262" r:id="rId6"/>
    <p:sldId id="280" r:id="rId7"/>
    <p:sldId id="281" r:id="rId8"/>
    <p:sldId id="282" r:id="rId9"/>
    <p:sldId id="283" r:id="rId10"/>
    <p:sldId id="285" r:id="rId11"/>
    <p:sldId id="286" r:id="rId12"/>
    <p:sldId id="291" r:id="rId13"/>
    <p:sldId id="287" r:id="rId14"/>
    <p:sldId id="288" r:id="rId15"/>
    <p:sldId id="289" r:id="rId16"/>
    <p:sldId id="290" r:id="rId17"/>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p:restoredTop sz="94712"/>
  </p:normalViewPr>
  <p:slideViewPr>
    <p:cSldViewPr>
      <p:cViewPr>
        <p:scale>
          <a:sx n="57" d="100"/>
          <a:sy n="57" d="100"/>
        </p:scale>
        <p:origin x="3184" y="15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85026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44505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689478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67610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94287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65550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5804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hape 3"/>
          <p:cNvSpPr/>
          <p:nvPr userDrawn="1"/>
        </p:nvSpPr>
        <p:spPr>
          <a:xfrm>
            <a:off x="76200" y="6629400"/>
            <a:ext cx="2133600" cy="187285"/>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smtClean="0">
                <a:solidFill>
                  <a:schemeClr val="tx2"/>
                </a:solidFill>
                <a:latin typeface="+mj-ea"/>
                <a:ea typeface="+mj-ea"/>
                <a:cs typeface="Proxima Nova Regular"/>
                <a:sym typeface="Proxima Nova Regular"/>
              </a:rPr>
              <a:t>SIT TWS ‘16, 14-15 Sept 2016</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smtClean="0"/>
              <a:t>Title TBA</a:t>
            </a:r>
            <a:endParaRPr lang="en-US"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6768611" cy="993131"/>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AU" sz="4200" b="1" dirty="0" smtClean="0">
                <a:solidFill>
                  <a:srgbClr val="FFFFFF"/>
                </a:solidFill>
                <a:latin typeface="+mj-lt"/>
              </a:rPr>
              <a:t>Future </a:t>
            </a:r>
            <a:r>
              <a:rPr lang="en-AU" sz="4200" b="1" smtClean="0">
                <a:solidFill>
                  <a:srgbClr val="FFFFFF"/>
                </a:solidFill>
                <a:latin typeface="+mj-lt"/>
              </a:rPr>
              <a:t>Data Architectures</a:t>
            </a:r>
            <a:endParaRPr sz="4200" b="1" dirty="0">
              <a:solidFill>
                <a:srgbClr val="FFFFFF"/>
              </a:solidFill>
              <a:latin typeface="+mj-lt"/>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FDA-AHT</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SIT Tech Workshop 2016 Side Meeting</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dirty="0" smtClean="0">
                <a:solidFill>
                  <a:srgbClr val="FFFFFF"/>
                </a:solidFill>
                <a:latin typeface="+mj-lt"/>
                <a:ea typeface="Arial Bold"/>
                <a:cs typeface="Arial Bold"/>
                <a:sym typeface="Arial Bold"/>
              </a:rPr>
              <a:t>CEOS S</a:t>
            </a:r>
            <a:r>
              <a:rPr lang="en-AU" dirty="0" err="1" smtClean="0">
                <a:solidFill>
                  <a:srgbClr val="FFFFFF"/>
                </a:solidFill>
                <a:latin typeface="+mj-lt"/>
                <a:ea typeface="Arial Bold"/>
                <a:cs typeface="Arial Bold"/>
                <a:sym typeface="Arial Bold"/>
              </a:rPr>
              <a:t>trategic</a:t>
            </a:r>
            <a:r>
              <a:rPr lang="en-AU" dirty="0" smtClean="0">
                <a:solidFill>
                  <a:srgbClr val="FFFFFF"/>
                </a:solidFill>
                <a:latin typeface="+mj-lt"/>
                <a:ea typeface="Arial Bold"/>
                <a:cs typeface="Arial Bold"/>
                <a:sym typeface="Arial Bold"/>
              </a:rPr>
              <a:t> Implementation Team Tech Workshop</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Oxford, UK</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13</a:t>
            </a:r>
            <a:r>
              <a:rPr lang="en-AU" baseline="30000" dirty="0" smtClean="0">
                <a:solidFill>
                  <a:srgbClr val="FFFFFF"/>
                </a:solidFill>
                <a:latin typeface="+mj-lt"/>
                <a:ea typeface="Arial Bold"/>
                <a:cs typeface="Arial Bold"/>
                <a:sym typeface="Arial Bold"/>
              </a:rPr>
              <a:t>th</a:t>
            </a:r>
            <a:r>
              <a:rPr lang="en-AU" dirty="0" smtClean="0">
                <a:solidFill>
                  <a:srgbClr val="FFFFFF"/>
                </a:solidFill>
                <a:latin typeface="+mj-lt"/>
                <a:ea typeface="Arial Bold"/>
                <a:cs typeface="Arial Bold"/>
                <a:sym typeface="Arial Bold"/>
              </a:rPr>
              <a:t> September 2016</a:t>
            </a:r>
            <a:endParaRPr dirty="0">
              <a:solidFill>
                <a:srgbClr val="FFFFFF"/>
              </a:solidFill>
              <a:latin typeface="+mj-lt"/>
              <a:ea typeface="Arial Bold"/>
              <a:cs typeface="Arial Bold"/>
              <a:sym typeface="Arial Bold"/>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latin typeface="+mj-lt"/>
              </a:rPr>
              <a:t>Committee on Earth Observation Satellites</a:t>
            </a:r>
            <a:endParaRPr lang="en-US" sz="1050" dirty="0">
              <a:solidFill>
                <a:schemeClr val="bg1">
                  <a:lumMod val="20000"/>
                  <a:lumOff val="80000"/>
                </a:schemeClr>
              </a:solidFill>
              <a:latin typeface="+mj-lt"/>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52400" y="1295400"/>
            <a:ext cx="8610600" cy="4724400"/>
          </a:xfrm>
        </p:spPr>
        <p:txBody>
          <a:bodyPr/>
          <a:lstStyle/>
          <a:p>
            <a:pPr marL="342900" lvl="1" indent="-342900">
              <a:buFont typeface="Arial"/>
              <a:buChar char="•"/>
            </a:pPr>
            <a:r>
              <a:rPr lang="en-AU" sz="1800" b="1" dirty="0" smtClean="0"/>
              <a:t>Interaction / </a:t>
            </a:r>
            <a:r>
              <a:rPr lang="en-AU" sz="1800" b="1" dirty="0"/>
              <a:t>Integration / Interoperability / Interface </a:t>
            </a:r>
            <a:r>
              <a:rPr lang="en-AU" sz="1800" b="1" dirty="0" smtClean="0"/>
              <a:t>cooperation</a:t>
            </a:r>
          </a:p>
          <a:p>
            <a:r>
              <a:rPr lang="en-AU" sz="1800" b="1" dirty="0" smtClean="0"/>
              <a:t>Interaction model: in-place analysis of ready to use data is replacing discovery and download</a:t>
            </a:r>
            <a:endParaRPr lang="en-AU" sz="1800" b="1" dirty="0"/>
          </a:p>
          <a:p>
            <a:r>
              <a:rPr lang="en-AU" sz="1800" b="1" dirty="0" smtClean="0"/>
              <a:t>Dictates architecture changes: </a:t>
            </a:r>
            <a:r>
              <a:rPr lang="en-US" sz="1800" b="1" dirty="0" smtClean="0"/>
              <a:t>in </a:t>
            </a:r>
            <a:r>
              <a:rPr lang="en-US" sz="1800" b="1" dirty="0"/>
              <a:t>the </a:t>
            </a:r>
            <a:r>
              <a:rPr lang="en-US" sz="1800" b="1" dirty="0" smtClean="0"/>
              <a:t>interfaces</a:t>
            </a:r>
            <a:r>
              <a:rPr lang="en-US" sz="1800" b="1" dirty="0"/>
              <a:t> between agencies, between computational infrastructures and agencies, between discovery and analysis tools and </a:t>
            </a:r>
            <a:r>
              <a:rPr lang="en-US" sz="1800" b="1" dirty="0" smtClean="0"/>
              <a:t>users</a:t>
            </a:r>
            <a:endParaRPr lang="en-AU" sz="1800" b="1" dirty="0"/>
          </a:p>
          <a:p>
            <a:r>
              <a:rPr lang="en-AU" sz="1800" b="1" dirty="0" smtClean="0"/>
              <a:t>Significant and diverse approaches among agencies:</a:t>
            </a:r>
          </a:p>
          <a:p>
            <a:pPr lvl="1">
              <a:buFont typeface=".AppleSystemUIFont" charset="0"/>
              <a:buChar char="-"/>
            </a:pPr>
            <a:r>
              <a:rPr lang="en-AU" sz="1800" dirty="0" smtClean="0"/>
              <a:t>Bringing the user to the data</a:t>
            </a:r>
          </a:p>
          <a:p>
            <a:pPr lvl="1">
              <a:buFont typeface=".AppleSystemUIFont" charset="0"/>
              <a:buChar char="-"/>
            </a:pPr>
            <a:r>
              <a:rPr lang="en-GB" sz="1800" dirty="0"/>
              <a:t>APIs/Virtual Laboratories, enabled by </a:t>
            </a:r>
            <a:r>
              <a:rPr lang="en-GB" sz="1800" dirty="0" smtClean="0"/>
              <a:t>standards</a:t>
            </a:r>
          </a:p>
          <a:p>
            <a:pPr lvl="1">
              <a:buFont typeface=".AppleSystemUIFont" charset="0"/>
              <a:buChar char="-"/>
            </a:pPr>
            <a:r>
              <a:rPr lang="en-GB" sz="1800" dirty="0"/>
              <a:t>pre-processing data to a point where it is a measurement comparable in space and time with other measurements from other </a:t>
            </a:r>
            <a:r>
              <a:rPr lang="en-GB" sz="1800" dirty="0" smtClean="0"/>
              <a:t>sectors</a:t>
            </a:r>
            <a:endParaRPr lang="en-GB" sz="1800" dirty="0"/>
          </a:p>
          <a:p>
            <a:pPr lvl="1">
              <a:buFont typeface=".AppleSystemUIFont" charset="0"/>
              <a:buChar char="-"/>
            </a:pPr>
            <a:r>
              <a:rPr lang="en-GB" sz="1800" dirty="0"/>
              <a:t>integration of different types of data, across different </a:t>
            </a:r>
            <a:r>
              <a:rPr lang="en-GB" sz="1800" dirty="0" smtClean="0"/>
              <a:t>domains</a:t>
            </a:r>
            <a:endParaRPr lang="en-GB" sz="1800" dirty="0"/>
          </a:p>
          <a:p>
            <a:pPr lvl="1">
              <a:buFont typeface=".AppleSystemUIFont" charset="0"/>
              <a:buChar char="-"/>
            </a:pPr>
            <a:r>
              <a:rPr lang="en-GB" sz="1800" dirty="0" smtClean="0"/>
              <a:t>moving </a:t>
            </a:r>
            <a:r>
              <a:rPr lang="en-GB" sz="1800" dirty="0"/>
              <a:t>the burden of data processing for the extraction of application information from the users to the space agencies</a:t>
            </a:r>
            <a:r>
              <a:rPr lang="en-US" sz="1800" dirty="0"/>
              <a:t> </a:t>
            </a:r>
            <a:r>
              <a:rPr lang="en-US" sz="1800" dirty="0" smtClean="0"/>
              <a:t>(TEPs, ARD..)</a:t>
            </a:r>
          </a:p>
          <a:p>
            <a:pPr lvl="1">
              <a:buFont typeface=".AppleSystemUIFont" charset="0"/>
              <a:buChar char="-"/>
            </a:pPr>
            <a:r>
              <a:rPr lang="en-US" sz="1800" dirty="0" smtClean="0"/>
              <a:t>HPC approaches such as the CEOS Data Cube</a:t>
            </a:r>
            <a:endParaRPr lang="en-AU" sz="1800" dirty="0"/>
          </a:p>
          <a:p>
            <a:endParaRPr lang="en-AU" sz="1800" b="1" dirty="0" smtClean="0"/>
          </a:p>
        </p:txBody>
      </p:sp>
      <p:sp>
        <p:nvSpPr>
          <p:cNvPr id="3" name="Slide Number Placeholder 2"/>
          <p:cNvSpPr>
            <a:spLocks noGrp="1"/>
          </p:cNvSpPr>
          <p:nvPr>
            <p:ph type="sldNum" sz="quarter" idx="2"/>
          </p:nvPr>
        </p:nvSpPr>
        <p:spPr/>
        <p:txBody>
          <a:bodyPr/>
          <a:lstStyle/>
          <a:p>
            <a:pPr lvl="0"/>
            <a:fld id="{86CB4B4D-7CA3-9044-876B-883B54F8677D}" type="slidenum">
              <a:rPr lang="uk-UA" smtClean="0"/>
              <a:t>10</a:t>
            </a:fld>
            <a:endParaRPr lang="uk-UA"/>
          </a:p>
        </p:txBody>
      </p:sp>
      <p:sp>
        <p:nvSpPr>
          <p:cNvPr id="4" name="Content Placeholder 3"/>
          <p:cNvSpPr>
            <a:spLocks noGrp="1"/>
          </p:cNvSpPr>
          <p:nvPr>
            <p:ph sz="quarter" idx="11"/>
          </p:nvPr>
        </p:nvSpPr>
        <p:spPr>
          <a:xfrm>
            <a:off x="2057400" y="304800"/>
            <a:ext cx="5638800" cy="685800"/>
          </a:xfrm>
        </p:spPr>
        <p:txBody>
          <a:bodyPr/>
          <a:lstStyle/>
          <a:p>
            <a:r>
              <a:rPr lang="en-AU" sz="2800" b="1" dirty="0" smtClean="0"/>
              <a:t>Preliminary</a:t>
            </a:r>
            <a:r>
              <a:rPr lang="en-AU" sz="2000" b="1" dirty="0" smtClean="0"/>
              <a:t> </a:t>
            </a:r>
            <a:r>
              <a:rPr lang="en-AU" sz="2800" b="1" dirty="0" smtClean="0"/>
              <a:t>Conclusions</a:t>
            </a:r>
            <a:endParaRPr lang="en-US" sz="2000" b="1" dirty="0"/>
          </a:p>
        </p:txBody>
      </p:sp>
    </p:spTree>
    <p:extLst>
      <p:ext uri="{BB962C8B-B14F-4D97-AF65-F5344CB8AC3E}">
        <p14:creationId xmlns:p14="http://schemas.microsoft.com/office/powerpoint/2010/main" val="449609804"/>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52400" y="1295400"/>
            <a:ext cx="8610600" cy="4724400"/>
          </a:xfrm>
        </p:spPr>
        <p:txBody>
          <a:bodyPr/>
          <a:lstStyle/>
          <a:p>
            <a:r>
              <a:rPr lang="en-AU" b="1" dirty="0"/>
              <a:t>The future will consist of multiple approaches to cover all circumstances and uses - the FDA effort is not a beauty </a:t>
            </a:r>
            <a:r>
              <a:rPr lang="en-AU" b="1" dirty="0" smtClean="0"/>
              <a:t>contest</a:t>
            </a:r>
          </a:p>
          <a:p>
            <a:r>
              <a:rPr lang="en-AU" b="1" dirty="0" smtClean="0"/>
              <a:t>Sensitive and strategic decisions</a:t>
            </a:r>
          </a:p>
          <a:p>
            <a:r>
              <a:rPr lang="en-AU" b="1" dirty="0"/>
              <a:t>Realisation of dense time series applications requires improved </a:t>
            </a:r>
            <a:r>
              <a:rPr lang="en-AU" b="1" dirty="0" smtClean="0"/>
              <a:t>interaction</a:t>
            </a:r>
            <a:r>
              <a:rPr lang="en-AU" b="1" dirty="0"/>
              <a:t>/ </a:t>
            </a:r>
            <a:r>
              <a:rPr lang="en-AU" b="1" dirty="0" smtClean="0"/>
              <a:t>integration </a:t>
            </a:r>
            <a:r>
              <a:rPr lang="en-AU" b="1" dirty="0"/>
              <a:t>/ </a:t>
            </a:r>
            <a:r>
              <a:rPr lang="en-AU" b="1" dirty="0" smtClean="0"/>
              <a:t>interoperability</a:t>
            </a:r>
          </a:p>
          <a:p>
            <a:r>
              <a:rPr lang="en-AU" b="1" dirty="0" smtClean="0"/>
              <a:t>Expectations of communities that CEOS is targeting are changing</a:t>
            </a:r>
          </a:p>
          <a:p>
            <a:r>
              <a:rPr lang="is-IS" b="1" dirty="0"/>
              <a:t>Related activities already initiated within SEO and LSI-VC – and ongoing fundamental work within WGISS</a:t>
            </a:r>
            <a:r>
              <a:rPr lang="is-IS" b="1" dirty="0" smtClean="0"/>
              <a:t>...</a:t>
            </a:r>
          </a:p>
          <a:p>
            <a:endParaRPr lang="is-IS" b="1" dirty="0"/>
          </a:p>
          <a:p>
            <a:r>
              <a:rPr lang="is-IS" b="1" dirty="0" smtClean="0"/>
              <a:t>The AHT has done a great job of characterising the issues and surveying the activity. Out of time for debate on identifying the common ground for CEOS attention</a:t>
            </a:r>
          </a:p>
          <a:p>
            <a:endParaRPr lang="is-IS" b="1" dirty="0" smtClean="0"/>
          </a:p>
          <a:p>
            <a:endParaRPr lang="en-US" b="1" dirty="0"/>
          </a:p>
          <a:p>
            <a:endParaRPr lang="en-AU" b="1" dirty="0" smtClean="0"/>
          </a:p>
          <a:p>
            <a:endParaRPr lang="is-IS" b="1" dirty="0"/>
          </a:p>
          <a:p>
            <a:endParaRPr lang="en-AU" b="1" dirty="0" smtClean="0"/>
          </a:p>
          <a:p>
            <a:endParaRPr lang="en-AU" b="1" dirty="0"/>
          </a:p>
          <a:p>
            <a:endParaRPr lang="en-AU" sz="1800" b="1" dirty="0" smtClean="0"/>
          </a:p>
        </p:txBody>
      </p:sp>
      <p:sp>
        <p:nvSpPr>
          <p:cNvPr id="3" name="Slide Number Placeholder 2"/>
          <p:cNvSpPr>
            <a:spLocks noGrp="1"/>
          </p:cNvSpPr>
          <p:nvPr>
            <p:ph type="sldNum" sz="quarter" idx="2"/>
          </p:nvPr>
        </p:nvSpPr>
        <p:spPr/>
        <p:txBody>
          <a:bodyPr/>
          <a:lstStyle/>
          <a:p>
            <a:pPr lvl="0"/>
            <a:fld id="{86CB4B4D-7CA3-9044-876B-883B54F8677D}" type="slidenum">
              <a:rPr lang="uk-UA" smtClean="0"/>
              <a:t>11</a:t>
            </a:fld>
            <a:endParaRPr lang="uk-UA"/>
          </a:p>
        </p:txBody>
      </p:sp>
      <p:sp>
        <p:nvSpPr>
          <p:cNvPr id="4" name="Content Placeholder 3"/>
          <p:cNvSpPr>
            <a:spLocks noGrp="1"/>
          </p:cNvSpPr>
          <p:nvPr>
            <p:ph sz="quarter" idx="11"/>
          </p:nvPr>
        </p:nvSpPr>
        <p:spPr>
          <a:xfrm>
            <a:off x="2057400" y="304800"/>
            <a:ext cx="5638800" cy="685800"/>
          </a:xfrm>
        </p:spPr>
        <p:txBody>
          <a:bodyPr/>
          <a:lstStyle/>
          <a:p>
            <a:r>
              <a:rPr lang="en-AU" sz="2800" b="1" dirty="0" smtClean="0"/>
              <a:t>Making sense of it all</a:t>
            </a:r>
            <a:r>
              <a:rPr lang="is-IS" sz="2800" b="1" dirty="0" smtClean="0"/>
              <a:t>…</a:t>
            </a:r>
            <a:endParaRPr lang="en-US" sz="2800" b="1" dirty="0"/>
          </a:p>
        </p:txBody>
      </p:sp>
    </p:spTree>
    <p:extLst>
      <p:ext uri="{BB962C8B-B14F-4D97-AF65-F5344CB8AC3E}">
        <p14:creationId xmlns:p14="http://schemas.microsoft.com/office/powerpoint/2010/main" val="1721046361"/>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12</a:t>
            </a:fld>
            <a:endParaRPr lang="uk-UA" dirty="0"/>
          </a:p>
        </p:txBody>
      </p:sp>
      <p:sp>
        <p:nvSpPr>
          <p:cNvPr id="3" name="Content Placeholder 2"/>
          <p:cNvSpPr>
            <a:spLocks noGrp="1"/>
          </p:cNvSpPr>
          <p:nvPr>
            <p:ph sz="quarter" idx="10"/>
          </p:nvPr>
        </p:nvSpPr>
        <p:spPr/>
        <p:txBody>
          <a:bodyPr/>
          <a:lstStyle/>
          <a:p>
            <a:r>
              <a:rPr lang="en-AU" b="1" dirty="0" smtClean="0"/>
              <a:t>Technology is changing rapidly.</a:t>
            </a:r>
          </a:p>
          <a:p>
            <a:r>
              <a:rPr lang="en-AU" b="1" dirty="0"/>
              <a:t>A</a:t>
            </a:r>
            <a:r>
              <a:rPr lang="en-AU" b="1" dirty="0" smtClean="0"/>
              <a:t>gency initiatives do not happen in a vacuum.</a:t>
            </a:r>
          </a:p>
          <a:p>
            <a:r>
              <a:rPr lang="en-AU" b="1" dirty="0" smtClean="0"/>
              <a:t>There will be no ‘single system’ or ‘single stack’ solution.</a:t>
            </a:r>
          </a:p>
          <a:p>
            <a:r>
              <a:rPr lang="en-AU" b="1" dirty="0" smtClean="0"/>
              <a:t>The challenge for CEOS: How do we work together to take advantage of these opportunities to:</a:t>
            </a:r>
          </a:p>
          <a:p>
            <a:pPr lvl="1"/>
            <a:r>
              <a:rPr lang="en-AU" b="1" dirty="0" smtClean="0"/>
              <a:t>Highlight the value of CEOS’s efforts in coordinating ‘virtual constellations’ that de-risk and simplify for users?</a:t>
            </a:r>
          </a:p>
          <a:p>
            <a:pPr lvl="1"/>
            <a:r>
              <a:rPr lang="en-AU" b="1" dirty="0" smtClean="0"/>
              <a:t>Help users benefit from </a:t>
            </a:r>
            <a:r>
              <a:rPr lang="en-AU" b="1" i="1" dirty="0" smtClean="0"/>
              <a:t>all </a:t>
            </a:r>
            <a:r>
              <a:rPr lang="en-AU" b="1" dirty="0" smtClean="0"/>
              <a:t>CEOS data:</a:t>
            </a:r>
          </a:p>
          <a:p>
            <a:pPr lvl="2"/>
            <a:r>
              <a:rPr lang="en-AU" b="1" dirty="0"/>
              <a:t>C</a:t>
            </a:r>
            <a:r>
              <a:rPr lang="en-AU" b="1" dirty="0" smtClean="0"/>
              <a:t>ontrasted with current approaches which help improve unity of ‘discovery’ … </a:t>
            </a:r>
          </a:p>
          <a:p>
            <a:pPr lvl="2"/>
            <a:r>
              <a:rPr lang="en-AU" b="1" dirty="0" smtClean="0"/>
              <a:t>But then send users off to disparate incompatible systems once they have discovered some data?</a:t>
            </a:r>
            <a:endParaRPr lang="en-AU" b="1" dirty="0"/>
          </a:p>
        </p:txBody>
      </p:sp>
      <p:sp>
        <p:nvSpPr>
          <p:cNvPr id="4" name="Content Placeholder 3"/>
          <p:cNvSpPr>
            <a:spLocks noGrp="1"/>
          </p:cNvSpPr>
          <p:nvPr>
            <p:ph sz="quarter" idx="11"/>
          </p:nvPr>
        </p:nvSpPr>
        <p:spPr>
          <a:xfrm>
            <a:off x="2057400" y="228600"/>
            <a:ext cx="5257800" cy="533400"/>
          </a:xfrm>
        </p:spPr>
        <p:txBody>
          <a:bodyPr/>
          <a:lstStyle/>
          <a:p>
            <a:r>
              <a:rPr lang="en-AU" dirty="0" smtClean="0"/>
              <a:t>A major strategic challenge for CEOS</a:t>
            </a:r>
            <a:endParaRPr lang="en-AU" dirty="0"/>
          </a:p>
        </p:txBody>
      </p:sp>
    </p:spTree>
    <p:extLst>
      <p:ext uri="{BB962C8B-B14F-4D97-AF65-F5344CB8AC3E}">
        <p14:creationId xmlns:p14="http://schemas.microsoft.com/office/powerpoint/2010/main" val="43414924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52400" y="1295400"/>
            <a:ext cx="8610600" cy="4724400"/>
          </a:xfrm>
        </p:spPr>
        <p:txBody>
          <a:bodyPr/>
          <a:lstStyle/>
          <a:p>
            <a:r>
              <a:rPr lang="en-AU" b="1" dirty="0" smtClean="0"/>
              <a:t>AHT proposes to break down recommendations as short, medium and long term</a:t>
            </a:r>
          </a:p>
          <a:p>
            <a:endParaRPr lang="en-AU" b="1" dirty="0"/>
          </a:p>
          <a:p>
            <a:r>
              <a:rPr lang="en-AU" b="1" dirty="0" smtClean="0"/>
              <a:t>Only short term recommendations in the 2016 Report to Plenary</a:t>
            </a:r>
          </a:p>
          <a:p>
            <a:endParaRPr lang="en-AU" b="1" dirty="0"/>
          </a:p>
          <a:p>
            <a:r>
              <a:rPr lang="en-AU" b="1" dirty="0" smtClean="0"/>
              <a:t>USGS and CSIRO willing to take forward the AHT through 2017, subject to Plenary approval, focused on med- and long-term</a:t>
            </a:r>
            <a:endParaRPr lang="is-IS" b="1" dirty="0" smtClean="0"/>
          </a:p>
          <a:p>
            <a:endParaRPr lang="is-IS" b="1" dirty="0" smtClean="0"/>
          </a:p>
          <a:p>
            <a:r>
              <a:rPr lang="en-US" b="1" dirty="0" smtClean="0"/>
              <a:t>We have pilot, prototypes and enabling technology work underway within SEO, LSI-VC, GFOI, and WGISS and the AHT recommends these be progressed and accelerated meantime</a:t>
            </a:r>
            <a:endParaRPr lang="en-US" b="1" dirty="0"/>
          </a:p>
          <a:p>
            <a:endParaRPr lang="en-AU" b="1" dirty="0" smtClean="0"/>
          </a:p>
          <a:p>
            <a:endParaRPr lang="is-IS" b="1" dirty="0"/>
          </a:p>
          <a:p>
            <a:endParaRPr lang="en-AU" b="1" dirty="0" smtClean="0"/>
          </a:p>
          <a:p>
            <a:endParaRPr lang="en-AU" b="1" dirty="0"/>
          </a:p>
          <a:p>
            <a:endParaRPr lang="en-AU" sz="1800" b="1" dirty="0" smtClean="0"/>
          </a:p>
        </p:txBody>
      </p:sp>
      <p:sp>
        <p:nvSpPr>
          <p:cNvPr id="3" name="Slide Number Placeholder 2"/>
          <p:cNvSpPr>
            <a:spLocks noGrp="1"/>
          </p:cNvSpPr>
          <p:nvPr>
            <p:ph type="sldNum" sz="quarter" idx="2"/>
          </p:nvPr>
        </p:nvSpPr>
        <p:spPr/>
        <p:txBody>
          <a:bodyPr/>
          <a:lstStyle/>
          <a:p>
            <a:pPr lvl="0"/>
            <a:fld id="{86CB4B4D-7CA3-9044-876B-883B54F8677D}" type="slidenum">
              <a:rPr lang="uk-UA" smtClean="0"/>
              <a:t>13</a:t>
            </a:fld>
            <a:endParaRPr lang="uk-UA"/>
          </a:p>
        </p:txBody>
      </p:sp>
      <p:sp>
        <p:nvSpPr>
          <p:cNvPr id="4" name="Content Placeholder 3"/>
          <p:cNvSpPr>
            <a:spLocks noGrp="1"/>
          </p:cNvSpPr>
          <p:nvPr>
            <p:ph sz="quarter" idx="11"/>
          </p:nvPr>
        </p:nvSpPr>
        <p:spPr>
          <a:xfrm>
            <a:off x="2057400" y="304800"/>
            <a:ext cx="5638800" cy="685800"/>
          </a:xfrm>
        </p:spPr>
        <p:txBody>
          <a:bodyPr/>
          <a:lstStyle/>
          <a:p>
            <a:r>
              <a:rPr lang="en-AU" sz="2800" b="1" dirty="0" smtClean="0"/>
              <a:t>What next</a:t>
            </a:r>
            <a:r>
              <a:rPr lang="is-IS" sz="2800" b="1" dirty="0" smtClean="0"/>
              <a:t>…</a:t>
            </a:r>
            <a:endParaRPr lang="en-US" sz="2800" b="1" dirty="0"/>
          </a:p>
        </p:txBody>
      </p:sp>
    </p:spTree>
    <p:extLst>
      <p:ext uri="{BB962C8B-B14F-4D97-AF65-F5344CB8AC3E}">
        <p14:creationId xmlns:p14="http://schemas.microsoft.com/office/powerpoint/2010/main" val="2055155268"/>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52400" y="1295400"/>
            <a:ext cx="8610600" cy="4724400"/>
          </a:xfrm>
        </p:spPr>
        <p:txBody>
          <a:bodyPr/>
          <a:lstStyle/>
          <a:p>
            <a:r>
              <a:rPr lang="en-AU" b="1" dirty="0" smtClean="0"/>
              <a:t>Continue and support existing WGISS efforts on:</a:t>
            </a:r>
          </a:p>
          <a:p>
            <a:endParaRPr lang="en-AU" b="1" dirty="0"/>
          </a:p>
          <a:p>
            <a:pPr lvl="1">
              <a:buFont typeface=".AppleSystemUIFont" charset="0"/>
              <a:buChar char="-"/>
            </a:pPr>
            <a:r>
              <a:rPr lang="en-US" dirty="0" smtClean="0"/>
              <a:t>Discovery </a:t>
            </a:r>
            <a:r>
              <a:rPr lang="en-US" dirty="0"/>
              <a:t>Search Engine Optimization  </a:t>
            </a:r>
            <a:r>
              <a:rPr lang="en-US" dirty="0" smtClean="0"/>
              <a:t>(search </a:t>
            </a:r>
            <a:r>
              <a:rPr lang="en-US" dirty="0"/>
              <a:t>relevancy, keyword search, persistent identifiers)</a:t>
            </a:r>
          </a:p>
          <a:p>
            <a:pPr lvl="1">
              <a:buFont typeface=".AppleSystemUIFont" charset="0"/>
              <a:buChar char="-"/>
            </a:pPr>
            <a:r>
              <a:rPr lang="en-US" dirty="0" smtClean="0"/>
              <a:t>Access </a:t>
            </a:r>
            <a:r>
              <a:rPr lang="en-US" dirty="0"/>
              <a:t>Common Standards for Interoperability of Product Formats (metadata/data) and Application Program Interface (API)</a:t>
            </a:r>
          </a:p>
          <a:p>
            <a:pPr lvl="1">
              <a:buFont typeface=".AppleSystemUIFont" charset="0"/>
              <a:buChar char="-"/>
            </a:pPr>
            <a:r>
              <a:rPr lang="en-US" dirty="0" smtClean="0"/>
              <a:t>Exploration </a:t>
            </a:r>
            <a:r>
              <a:rPr lang="en-US" dirty="0"/>
              <a:t>of Emerging Big Data services including Cloud Computing</a:t>
            </a:r>
            <a:endParaRPr lang="en-AU" b="1" dirty="0" smtClean="0"/>
          </a:p>
          <a:p>
            <a:pPr lvl="1">
              <a:buFont typeface=".AppleSystemUIFont" charset="0"/>
              <a:buChar char="-"/>
            </a:pPr>
            <a:endParaRPr lang="is-IS" b="1" dirty="0"/>
          </a:p>
          <a:p>
            <a:endParaRPr lang="en-AU" b="1" dirty="0" smtClean="0"/>
          </a:p>
          <a:p>
            <a:endParaRPr lang="en-AU" b="1" dirty="0"/>
          </a:p>
          <a:p>
            <a:endParaRPr lang="en-AU" sz="1800" b="1" dirty="0" smtClean="0"/>
          </a:p>
        </p:txBody>
      </p:sp>
      <p:sp>
        <p:nvSpPr>
          <p:cNvPr id="3" name="Slide Number Placeholder 2"/>
          <p:cNvSpPr>
            <a:spLocks noGrp="1"/>
          </p:cNvSpPr>
          <p:nvPr>
            <p:ph type="sldNum" sz="quarter" idx="2"/>
          </p:nvPr>
        </p:nvSpPr>
        <p:spPr/>
        <p:txBody>
          <a:bodyPr/>
          <a:lstStyle/>
          <a:p>
            <a:pPr lvl="0"/>
            <a:fld id="{86CB4B4D-7CA3-9044-876B-883B54F8677D}" type="slidenum">
              <a:rPr lang="uk-UA" smtClean="0"/>
              <a:t>14</a:t>
            </a:fld>
            <a:endParaRPr lang="uk-UA"/>
          </a:p>
        </p:txBody>
      </p:sp>
      <p:sp>
        <p:nvSpPr>
          <p:cNvPr id="4" name="Content Placeholder 3"/>
          <p:cNvSpPr>
            <a:spLocks noGrp="1"/>
          </p:cNvSpPr>
          <p:nvPr>
            <p:ph sz="quarter" idx="11"/>
          </p:nvPr>
        </p:nvSpPr>
        <p:spPr>
          <a:xfrm>
            <a:off x="2057400" y="304800"/>
            <a:ext cx="5638800" cy="685800"/>
          </a:xfrm>
        </p:spPr>
        <p:txBody>
          <a:bodyPr/>
          <a:lstStyle/>
          <a:p>
            <a:r>
              <a:rPr lang="en-AU" sz="2800" b="1" dirty="0" smtClean="0"/>
              <a:t>What next</a:t>
            </a:r>
            <a:r>
              <a:rPr lang="is-IS" sz="2800" b="1" dirty="0" smtClean="0"/>
              <a:t>…</a:t>
            </a:r>
            <a:endParaRPr lang="en-US" sz="2800" b="1" dirty="0"/>
          </a:p>
        </p:txBody>
      </p:sp>
    </p:spTree>
    <p:extLst>
      <p:ext uri="{BB962C8B-B14F-4D97-AF65-F5344CB8AC3E}">
        <p14:creationId xmlns:p14="http://schemas.microsoft.com/office/powerpoint/2010/main" val="852974810"/>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52400" y="1295400"/>
            <a:ext cx="8610600" cy="4724400"/>
          </a:xfrm>
        </p:spPr>
        <p:txBody>
          <a:bodyPr/>
          <a:lstStyle/>
          <a:p>
            <a:r>
              <a:rPr lang="en-AU" b="1" dirty="0" smtClean="0"/>
              <a:t>Continue and support other CEOS FDA-related efforts:</a:t>
            </a:r>
          </a:p>
          <a:p>
            <a:endParaRPr lang="en-AU" b="1" dirty="0"/>
          </a:p>
          <a:p>
            <a:pPr lvl="1">
              <a:buFont typeface=".AppleSystemUIFont" charset="0"/>
              <a:buChar char="-"/>
            </a:pPr>
            <a:r>
              <a:rPr lang="en-AU" dirty="0" smtClean="0"/>
              <a:t>Demonstrate value for space agencies</a:t>
            </a:r>
          </a:p>
          <a:p>
            <a:pPr lvl="1">
              <a:buFont typeface=".AppleSystemUIFont" charset="0"/>
              <a:buChar char="-"/>
            </a:pPr>
            <a:r>
              <a:rPr lang="en-AU" dirty="0" smtClean="0"/>
              <a:t>Demonstrate value for users/use</a:t>
            </a:r>
          </a:p>
          <a:p>
            <a:pPr lvl="1">
              <a:buFont typeface=".AppleSystemUIFont" charset="0"/>
              <a:buChar char="-"/>
            </a:pPr>
            <a:r>
              <a:rPr lang="en-AU" dirty="0" smtClean="0"/>
              <a:t>Include a range of approaches, reflecting the diversity</a:t>
            </a:r>
          </a:p>
          <a:p>
            <a:endParaRPr lang="en-AU" b="1" dirty="0"/>
          </a:p>
          <a:p>
            <a:pPr marL="457200" indent="-457200">
              <a:buFont typeface="+mj-lt"/>
              <a:buAutoNum type="arabicPeriod"/>
            </a:pPr>
            <a:r>
              <a:rPr lang="en-AU" b="1" dirty="0" smtClean="0"/>
              <a:t>Small-scale demonstration of the potential of ARD </a:t>
            </a:r>
            <a:endParaRPr lang="en-AU" b="1" dirty="0"/>
          </a:p>
          <a:p>
            <a:pPr lvl="1">
              <a:buFont typeface=".AppleSystemUIFont" charset="0"/>
              <a:buChar char="-"/>
            </a:pPr>
            <a:r>
              <a:rPr lang="en-AU" dirty="0" smtClean="0"/>
              <a:t>Trial process of ARD production by several agencies </a:t>
            </a:r>
          </a:p>
          <a:p>
            <a:pPr lvl="1">
              <a:buFont typeface=".AppleSystemUIFont" charset="0"/>
              <a:buChar char="-"/>
            </a:pPr>
            <a:r>
              <a:rPr lang="en-AU" dirty="0" smtClean="0"/>
              <a:t>Get a sense of scale of effort </a:t>
            </a:r>
            <a:r>
              <a:rPr lang="en-AU" dirty="0" err="1" smtClean="0"/>
              <a:t>etc</a:t>
            </a:r>
            <a:endParaRPr lang="en-AU" dirty="0" smtClean="0"/>
          </a:p>
          <a:p>
            <a:pPr lvl="1">
              <a:buFont typeface=".AppleSystemUIFont" charset="0"/>
              <a:buChar char="-"/>
            </a:pPr>
            <a:r>
              <a:rPr lang="en-AU" dirty="0" smtClean="0"/>
              <a:t>Show the value agencies get back by way of uptake</a:t>
            </a:r>
          </a:p>
          <a:p>
            <a:pPr lvl="1">
              <a:buFont typeface=".AppleSystemUIFont" charset="0"/>
              <a:buChar char="-"/>
            </a:pPr>
            <a:r>
              <a:rPr lang="en-AU" dirty="0" smtClean="0"/>
              <a:t>Show the value users get through ease of use</a:t>
            </a:r>
          </a:p>
          <a:p>
            <a:pPr lvl="1">
              <a:buFont typeface=".AppleSystemUIFont" charset="0"/>
              <a:buChar char="-"/>
            </a:pPr>
            <a:r>
              <a:rPr lang="en-AU" dirty="0" smtClean="0"/>
              <a:t>Demonstrate dense time-series applications</a:t>
            </a:r>
          </a:p>
          <a:p>
            <a:pPr lvl="1">
              <a:buFont typeface=".AppleSystemUIFont" charset="0"/>
              <a:buChar char="-"/>
            </a:pPr>
            <a:endParaRPr lang="en-AU" b="1" dirty="0" smtClean="0"/>
          </a:p>
          <a:p>
            <a:pPr lvl="1">
              <a:buFont typeface=".AppleSystemUIFont" charset="0"/>
              <a:buChar char="-"/>
            </a:pPr>
            <a:endParaRPr lang="is-IS" b="1" dirty="0"/>
          </a:p>
          <a:p>
            <a:endParaRPr lang="en-AU" b="1" dirty="0" smtClean="0"/>
          </a:p>
          <a:p>
            <a:endParaRPr lang="en-AU" b="1" dirty="0"/>
          </a:p>
          <a:p>
            <a:endParaRPr lang="en-AU" sz="1800" b="1" dirty="0" smtClean="0"/>
          </a:p>
        </p:txBody>
      </p:sp>
      <p:sp>
        <p:nvSpPr>
          <p:cNvPr id="3" name="Slide Number Placeholder 2"/>
          <p:cNvSpPr>
            <a:spLocks noGrp="1"/>
          </p:cNvSpPr>
          <p:nvPr>
            <p:ph type="sldNum" sz="quarter" idx="2"/>
          </p:nvPr>
        </p:nvSpPr>
        <p:spPr/>
        <p:txBody>
          <a:bodyPr/>
          <a:lstStyle/>
          <a:p>
            <a:pPr lvl="0"/>
            <a:fld id="{86CB4B4D-7CA3-9044-876B-883B54F8677D}" type="slidenum">
              <a:rPr lang="uk-UA" smtClean="0"/>
              <a:t>15</a:t>
            </a:fld>
            <a:endParaRPr lang="uk-UA"/>
          </a:p>
        </p:txBody>
      </p:sp>
      <p:sp>
        <p:nvSpPr>
          <p:cNvPr id="4" name="Content Placeholder 3"/>
          <p:cNvSpPr>
            <a:spLocks noGrp="1"/>
          </p:cNvSpPr>
          <p:nvPr>
            <p:ph sz="quarter" idx="11"/>
          </p:nvPr>
        </p:nvSpPr>
        <p:spPr>
          <a:xfrm>
            <a:off x="2057400" y="304800"/>
            <a:ext cx="5638800" cy="685800"/>
          </a:xfrm>
        </p:spPr>
        <p:txBody>
          <a:bodyPr/>
          <a:lstStyle/>
          <a:p>
            <a:r>
              <a:rPr lang="en-AU" sz="2800" b="1" dirty="0" smtClean="0"/>
              <a:t>What next</a:t>
            </a:r>
            <a:r>
              <a:rPr lang="is-IS" sz="2800" b="1" dirty="0" smtClean="0"/>
              <a:t>…</a:t>
            </a:r>
            <a:endParaRPr lang="en-US" sz="2800" b="1" dirty="0"/>
          </a:p>
        </p:txBody>
      </p:sp>
    </p:spTree>
    <p:extLst>
      <p:ext uri="{BB962C8B-B14F-4D97-AF65-F5344CB8AC3E}">
        <p14:creationId xmlns:p14="http://schemas.microsoft.com/office/powerpoint/2010/main" val="520453766"/>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52400" y="1371600"/>
            <a:ext cx="8610600" cy="4724400"/>
          </a:xfrm>
        </p:spPr>
        <p:txBody>
          <a:bodyPr/>
          <a:lstStyle/>
          <a:p>
            <a:pPr marL="457200" indent="-457200">
              <a:buFont typeface="+mj-lt"/>
              <a:buAutoNum type="arabicPeriod" startAt="2"/>
            </a:pPr>
            <a:r>
              <a:rPr lang="en-AU" b="1" dirty="0" smtClean="0"/>
              <a:t>Continued development of CEOS Data Cube as an example</a:t>
            </a:r>
            <a:endParaRPr lang="en-AU" b="1" dirty="0"/>
          </a:p>
          <a:p>
            <a:pPr lvl="1">
              <a:buFont typeface=".AppleSystemUIFont" charset="0"/>
              <a:buChar char="-"/>
            </a:pPr>
            <a:r>
              <a:rPr lang="en-AU" dirty="0" smtClean="0"/>
              <a:t>3-year CDC Work Plan</a:t>
            </a:r>
          </a:p>
          <a:p>
            <a:pPr lvl="1">
              <a:buFont typeface=".AppleSystemUIFont" charset="0"/>
              <a:buChar char="-"/>
            </a:pPr>
            <a:r>
              <a:rPr lang="en-AU" dirty="0"/>
              <a:t>GFOI pilot underway with Colombia</a:t>
            </a:r>
          </a:p>
          <a:p>
            <a:pPr lvl="1">
              <a:buFont typeface=".AppleSystemUIFont" charset="0"/>
              <a:buChar char="-"/>
            </a:pPr>
            <a:r>
              <a:rPr lang="en-AU" dirty="0" smtClean="0"/>
              <a:t>Application framework for the ARD</a:t>
            </a:r>
          </a:p>
          <a:p>
            <a:pPr lvl="1">
              <a:buFont typeface=".AppleSystemUIFont" charset="0"/>
              <a:buChar char="-"/>
            </a:pPr>
            <a:r>
              <a:rPr lang="en-AU" dirty="0" smtClean="0"/>
              <a:t>User participation and feedback crucial</a:t>
            </a:r>
          </a:p>
          <a:p>
            <a:pPr lvl="1">
              <a:buFont typeface=".AppleSystemUIFont" charset="0"/>
              <a:buChar char="-"/>
            </a:pPr>
            <a:r>
              <a:rPr lang="en-AU" dirty="0" smtClean="0"/>
              <a:t>24 month period then review lessons learned</a:t>
            </a:r>
          </a:p>
          <a:p>
            <a:pPr lvl="1">
              <a:buFont typeface=".AppleSystemUIFont" charset="0"/>
              <a:buChar char="-"/>
            </a:pPr>
            <a:r>
              <a:rPr lang="en-AU" dirty="0" smtClean="0"/>
              <a:t>Adapt to full FDA recommendations late 2017 as needed</a:t>
            </a:r>
          </a:p>
          <a:p>
            <a:pPr lvl="1">
              <a:buFont typeface=".AppleSystemUIFont" charset="0"/>
              <a:buChar char="-"/>
            </a:pPr>
            <a:endParaRPr lang="en-AU" dirty="0"/>
          </a:p>
          <a:p>
            <a:pPr marL="457200" indent="-457200">
              <a:buFont typeface="+mj-lt"/>
              <a:buAutoNum type="arabicPeriod" startAt="3"/>
            </a:pPr>
            <a:r>
              <a:rPr lang="en-AU" b="1" dirty="0" smtClean="0"/>
              <a:t>Explore other FDA-related suggestions</a:t>
            </a:r>
          </a:p>
          <a:p>
            <a:pPr marL="883227" lvl="1" indent="-457200">
              <a:buFont typeface=".AppleSystemUIFont" charset="0"/>
              <a:buChar char="-"/>
            </a:pPr>
            <a:r>
              <a:rPr lang="en-AU" dirty="0"/>
              <a:t>ESA proposed CEOS Disasters TEP </a:t>
            </a:r>
            <a:r>
              <a:rPr lang="en-AU" dirty="0" smtClean="0"/>
              <a:t>pilot</a:t>
            </a:r>
          </a:p>
          <a:p>
            <a:pPr marL="883227" lvl="1" indent="-457200">
              <a:buFont typeface=".AppleSystemUIFont" charset="0"/>
              <a:buChar char="-"/>
            </a:pPr>
            <a:r>
              <a:rPr lang="en-AU" dirty="0" smtClean="0"/>
              <a:t>Need to establish capacity and leadership </a:t>
            </a:r>
          </a:p>
          <a:p>
            <a:pPr marL="883227" lvl="1" indent="-457200">
              <a:buFont typeface=".AppleSystemUIFont" charset="0"/>
              <a:buChar char="-"/>
            </a:pPr>
            <a:endParaRPr lang="en-AU" dirty="0"/>
          </a:p>
          <a:p>
            <a:pPr marL="457200" indent="-457200">
              <a:buFont typeface="+mj-lt"/>
              <a:buAutoNum type="arabicPeriod" startAt="4"/>
            </a:pPr>
            <a:r>
              <a:rPr lang="en-AU" b="1" dirty="0" smtClean="0"/>
              <a:t>Extend AHT at Plenary for 1 year under USGS/CSIRO leadership</a:t>
            </a:r>
            <a:endParaRPr lang="en-AU" dirty="0"/>
          </a:p>
          <a:p>
            <a:pPr>
              <a:buFont typeface=".AppleSystemUIFont" charset="0"/>
              <a:buChar char="-"/>
            </a:pPr>
            <a:endParaRPr lang="en-AU" dirty="0" smtClean="0"/>
          </a:p>
          <a:p>
            <a:pPr lvl="1">
              <a:buFont typeface=".AppleSystemUIFont" charset="0"/>
              <a:buChar char="-"/>
            </a:pPr>
            <a:endParaRPr lang="en-AU" dirty="0"/>
          </a:p>
          <a:p>
            <a:pPr lvl="1">
              <a:buFont typeface=".AppleSystemUIFont" charset="0"/>
              <a:buChar char="-"/>
            </a:pPr>
            <a:endParaRPr lang="en-AU" dirty="0" smtClean="0"/>
          </a:p>
          <a:p>
            <a:pPr lvl="1">
              <a:buFont typeface=".AppleSystemUIFont" charset="0"/>
              <a:buChar char="-"/>
            </a:pPr>
            <a:endParaRPr lang="en-AU" dirty="0" smtClean="0"/>
          </a:p>
          <a:p>
            <a:pPr lvl="1">
              <a:buFont typeface=".AppleSystemUIFont" charset="0"/>
              <a:buChar char="-"/>
            </a:pPr>
            <a:endParaRPr lang="en-AU" b="1" dirty="0" smtClean="0"/>
          </a:p>
          <a:p>
            <a:pPr lvl="1">
              <a:buFont typeface=".AppleSystemUIFont" charset="0"/>
              <a:buChar char="-"/>
            </a:pPr>
            <a:endParaRPr lang="is-IS" b="1" dirty="0"/>
          </a:p>
          <a:p>
            <a:endParaRPr lang="en-AU" b="1" dirty="0" smtClean="0"/>
          </a:p>
          <a:p>
            <a:endParaRPr lang="en-AU" b="1" dirty="0"/>
          </a:p>
          <a:p>
            <a:endParaRPr lang="en-AU" sz="1800" b="1" dirty="0" smtClean="0"/>
          </a:p>
        </p:txBody>
      </p:sp>
      <p:sp>
        <p:nvSpPr>
          <p:cNvPr id="3" name="Slide Number Placeholder 2"/>
          <p:cNvSpPr>
            <a:spLocks noGrp="1"/>
          </p:cNvSpPr>
          <p:nvPr>
            <p:ph type="sldNum" sz="quarter" idx="2"/>
          </p:nvPr>
        </p:nvSpPr>
        <p:spPr/>
        <p:txBody>
          <a:bodyPr/>
          <a:lstStyle/>
          <a:p>
            <a:pPr lvl="0"/>
            <a:fld id="{86CB4B4D-7CA3-9044-876B-883B54F8677D}" type="slidenum">
              <a:rPr lang="uk-UA" smtClean="0"/>
              <a:t>16</a:t>
            </a:fld>
            <a:endParaRPr lang="uk-UA"/>
          </a:p>
        </p:txBody>
      </p:sp>
      <p:sp>
        <p:nvSpPr>
          <p:cNvPr id="4" name="Content Placeholder 3"/>
          <p:cNvSpPr>
            <a:spLocks noGrp="1"/>
          </p:cNvSpPr>
          <p:nvPr>
            <p:ph sz="quarter" idx="11"/>
          </p:nvPr>
        </p:nvSpPr>
        <p:spPr>
          <a:xfrm>
            <a:off x="2057400" y="304800"/>
            <a:ext cx="5638800" cy="685800"/>
          </a:xfrm>
        </p:spPr>
        <p:txBody>
          <a:bodyPr/>
          <a:lstStyle/>
          <a:p>
            <a:r>
              <a:rPr lang="en-AU" sz="2800" b="1" dirty="0" smtClean="0"/>
              <a:t>What next</a:t>
            </a:r>
            <a:r>
              <a:rPr lang="is-IS" sz="2800" b="1" dirty="0" smtClean="0"/>
              <a:t>…</a:t>
            </a:r>
            <a:endParaRPr lang="en-US" sz="2800" b="1" dirty="0"/>
          </a:p>
        </p:txBody>
      </p:sp>
    </p:spTree>
    <p:extLst>
      <p:ext uri="{BB962C8B-B14F-4D97-AF65-F5344CB8AC3E}">
        <p14:creationId xmlns:p14="http://schemas.microsoft.com/office/powerpoint/2010/main" val="2056996939"/>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7200" y="1993929"/>
            <a:ext cx="8458200" cy="4724400"/>
          </a:xfrm>
        </p:spPr>
        <p:txBody>
          <a:bodyPr/>
          <a:lstStyle/>
          <a:p>
            <a:r>
              <a:rPr lang="en-AU" sz="1800" b="1" dirty="0" smtClean="0">
                <a:latin typeface="+mj-lt"/>
              </a:rPr>
              <a:t>Introduction – reminder of objectives and approach (Alex Held)</a:t>
            </a:r>
          </a:p>
          <a:p>
            <a:r>
              <a:rPr lang="en-AU" sz="1800" b="1" dirty="0" smtClean="0"/>
              <a:t>FDA participation and process (Tom </a:t>
            </a:r>
            <a:r>
              <a:rPr lang="en-AU" sz="1800" b="1" dirty="0" err="1" smtClean="0"/>
              <a:t>Cecere</a:t>
            </a:r>
            <a:r>
              <a:rPr lang="en-AU" sz="1800" b="1" dirty="0" smtClean="0"/>
              <a:t>)</a:t>
            </a:r>
          </a:p>
          <a:p>
            <a:r>
              <a:rPr lang="en-AU" sz="1800" b="1" dirty="0" smtClean="0"/>
              <a:t>Report overview (Rob Woodcock)</a:t>
            </a:r>
          </a:p>
          <a:p>
            <a:r>
              <a:rPr lang="en-AU" sz="1800" b="1" dirty="0" smtClean="0"/>
              <a:t>Preliminary conclusions (Report Tiger Team)</a:t>
            </a:r>
          </a:p>
          <a:p>
            <a:r>
              <a:rPr lang="en-AU" sz="1800" b="1" dirty="0" smtClean="0"/>
              <a:t>What Next..? (All)</a:t>
            </a:r>
            <a:endParaRPr lang="en-US" sz="1800" dirty="0">
              <a:latin typeface="+mj-lt"/>
            </a:endParaRPr>
          </a:p>
          <a:p>
            <a:endParaRPr lang="en-US" sz="1800" dirty="0">
              <a:latin typeface="+mj-lt"/>
            </a:endParaRPr>
          </a:p>
        </p:txBody>
      </p:sp>
      <p:sp>
        <p:nvSpPr>
          <p:cNvPr id="3" name="Slide Number Placeholder 2"/>
          <p:cNvSpPr>
            <a:spLocks noGrp="1"/>
          </p:cNvSpPr>
          <p:nvPr>
            <p:ph type="sldNum" sz="quarter" idx="2"/>
          </p:nvPr>
        </p:nvSpPr>
        <p:spPr/>
        <p:txBody>
          <a:bodyPr/>
          <a:lstStyle/>
          <a:p>
            <a:pPr lvl="0"/>
            <a:fld id="{86CB4B4D-7CA3-9044-876B-883B54F8677D}" type="slidenum">
              <a:rPr lang="uk-UA" smtClean="0"/>
              <a:t>2</a:t>
            </a:fld>
            <a:endParaRPr lang="uk-UA"/>
          </a:p>
        </p:txBody>
      </p:sp>
      <p:sp>
        <p:nvSpPr>
          <p:cNvPr id="4" name="Content Placeholder 3"/>
          <p:cNvSpPr>
            <a:spLocks noGrp="1"/>
          </p:cNvSpPr>
          <p:nvPr>
            <p:ph sz="quarter" idx="11"/>
          </p:nvPr>
        </p:nvSpPr>
        <p:spPr>
          <a:xfrm>
            <a:off x="2057400" y="304800"/>
            <a:ext cx="4953000" cy="5334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Contents &amp; Roles</a:t>
            </a:r>
            <a:endParaRPr lang="en-US" dirty="0"/>
          </a:p>
        </p:txBody>
      </p:sp>
    </p:spTree>
    <p:extLst>
      <p:ext uri="{BB962C8B-B14F-4D97-AF65-F5344CB8AC3E}">
        <p14:creationId xmlns:p14="http://schemas.microsoft.com/office/powerpoint/2010/main" val="1974323787"/>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7200" y="1447800"/>
            <a:ext cx="8458200" cy="4724400"/>
          </a:xfrm>
        </p:spPr>
        <p:txBody>
          <a:bodyPr/>
          <a:lstStyle/>
          <a:p>
            <a:r>
              <a:rPr lang="en-AU" sz="1800" b="1" dirty="0" smtClean="0"/>
              <a:t>CSIRO proposal for FDA Team</a:t>
            </a:r>
          </a:p>
          <a:p>
            <a:r>
              <a:rPr lang="en-AU" sz="1800" b="1" dirty="0" smtClean="0"/>
              <a:t>Survey opportunities and challenges around operating environment</a:t>
            </a:r>
          </a:p>
          <a:p>
            <a:pPr lvl="1"/>
            <a:r>
              <a:rPr lang="en-AU" sz="1800" b="1" dirty="0" smtClean="0"/>
              <a:t>Ability </a:t>
            </a:r>
            <a:r>
              <a:rPr lang="en-AU" sz="1800" b="1" dirty="0"/>
              <a:t>of developing countries to realise the potential value of satellite EO for the big global agendas: Sendai Framework, Global Goals for Sustainable </a:t>
            </a:r>
            <a:r>
              <a:rPr lang="en-AU" sz="1800" b="1" dirty="0" smtClean="0"/>
              <a:t>Development</a:t>
            </a:r>
          </a:p>
          <a:p>
            <a:pPr lvl="1"/>
            <a:r>
              <a:rPr lang="en-AU" sz="1800" b="1" dirty="0" smtClean="0"/>
              <a:t>Desire to have solid concrete opportunities to develop partnerships with development banks and UN institutions (including in reference to above).</a:t>
            </a:r>
            <a:endParaRPr lang="en-AU" sz="1800" b="1" dirty="0"/>
          </a:p>
          <a:p>
            <a:pPr lvl="1"/>
            <a:r>
              <a:rPr lang="en-AU" sz="1800" b="1" dirty="0" smtClean="0">
                <a:latin typeface="+mj-lt"/>
              </a:rPr>
              <a:t>Challenges around supporting next generation of climate applications (incl. stepping up support for next phase of GCOS, but also supporting countries to establish systems to report on their commitments which could be quite varied)</a:t>
            </a:r>
          </a:p>
          <a:p>
            <a:pPr lvl="1"/>
            <a:r>
              <a:rPr lang="en-AU" sz="1800" b="1" dirty="0" smtClean="0"/>
              <a:t>Challenges around promoting uptake by industry/value-adders, working together to lower technical barriers to enable industry to really get to work - ideally in a way that supports the CEOS concept that users having access to an international constellation of systems (not just </a:t>
            </a:r>
            <a:r>
              <a:rPr lang="en-AU" sz="1800" b="1" dirty="0" err="1" smtClean="0"/>
              <a:t>stovepiped</a:t>
            </a:r>
            <a:r>
              <a:rPr lang="en-AU" sz="1800" b="1" dirty="0" smtClean="0"/>
              <a:t> systems) is a good thing</a:t>
            </a:r>
          </a:p>
          <a:p>
            <a:endParaRPr lang="en-US" sz="1400" dirty="0">
              <a:latin typeface="+mj-lt"/>
            </a:endParaRPr>
          </a:p>
          <a:p>
            <a:endParaRPr lang="en-US" sz="1800" dirty="0">
              <a:latin typeface="+mj-lt"/>
            </a:endParaRPr>
          </a:p>
          <a:p>
            <a:endParaRPr lang="en-US" sz="1800" dirty="0">
              <a:latin typeface="+mj-lt"/>
            </a:endParaRPr>
          </a:p>
        </p:txBody>
      </p:sp>
      <p:sp>
        <p:nvSpPr>
          <p:cNvPr id="3" name="Slide Number Placeholder 2"/>
          <p:cNvSpPr>
            <a:spLocks noGrp="1"/>
          </p:cNvSpPr>
          <p:nvPr>
            <p:ph type="sldNum" sz="quarter" idx="2"/>
          </p:nvPr>
        </p:nvSpPr>
        <p:spPr/>
        <p:txBody>
          <a:bodyPr/>
          <a:lstStyle/>
          <a:p>
            <a:pPr lvl="0"/>
            <a:fld id="{86CB4B4D-7CA3-9044-876B-883B54F8677D}" type="slidenum">
              <a:rPr lang="uk-UA" smtClean="0"/>
              <a:t>3</a:t>
            </a:fld>
            <a:endParaRPr lang="uk-UA"/>
          </a:p>
        </p:txBody>
      </p:sp>
      <p:sp>
        <p:nvSpPr>
          <p:cNvPr id="4" name="Content Placeholder 3"/>
          <p:cNvSpPr>
            <a:spLocks noGrp="1"/>
          </p:cNvSpPr>
          <p:nvPr>
            <p:ph sz="quarter" idx="11"/>
          </p:nvPr>
        </p:nvSpPr>
        <p:spPr>
          <a:xfrm>
            <a:off x="2057400" y="304800"/>
            <a:ext cx="4953000" cy="5334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FDA-AHT Objectives &amp; Approach</a:t>
            </a:r>
            <a:endParaRPr lang="en-US" dirty="0"/>
          </a:p>
        </p:txBody>
      </p:sp>
    </p:spTree>
    <p:extLst>
      <p:ext uri="{BB962C8B-B14F-4D97-AF65-F5344CB8AC3E}">
        <p14:creationId xmlns:p14="http://schemas.microsoft.com/office/powerpoint/2010/main" val="238648071"/>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7200" y="1371600"/>
            <a:ext cx="8458200" cy="4724400"/>
          </a:xfrm>
        </p:spPr>
        <p:txBody>
          <a:bodyPr/>
          <a:lstStyle/>
          <a:p>
            <a:r>
              <a:rPr lang="en-AU" sz="1800" b="1" dirty="0" smtClean="0"/>
              <a:t>Special thanks to Rob Woodcock and Tom </a:t>
            </a:r>
            <a:r>
              <a:rPr lang="en-AU" sz="1800" b="1" dirty="0" err="1" smtClean="0"/>
              <a:t>Cecere</a:t>
            </a:r>
            <a:r>
              <a:rPr lang="en-AU" sz="1800" b="1" dirty="0" smtClean="0"/>
              <a:t> as co-chairs</a:t>
            </a:r>
          </a:p>
          <a:p>
            <a:endParaRPr lang="en-AU" sz="1800" b="1" dirty="0" smtClean="0"/>
          </a:p>
          <a:p>
            <a:r>
              <a:rPr lang="en-AU" sz="1800" b="1" dirty="0" err="1" smtClean="0"/>
              <a:t>Telcon</a:t>
            </a:r>
            <a:r>
              <a:rPr lang="en-AU" sz="1800" b="1" dirty="0" smtClean="0"/>
              <a:t> process had good participation:</a:t>
            </a:r>
          </a:p>
          <a:p>
            <a:pPr lvl="1">
              <a:buFont typeface=".AppleSystemUIFont" charset="0"/>
              <a:buChar char="-"/>
            </a:pPr>
            <a:r>
              <a:rPr lang="en-AU" sz="1800" b="1" dirty="0" smtClean="0"/>
              <a:t>ESA, JAXA, NASA, WGCV, WGISS, SEO, GA, CSIRO, UKSA, USGS, CSA, CMA, EC plus SIT Chair and </a:t>
            </a:r>
            <a:r>
              <a:rPr lang="en-AU" sz="1800" b="1" dirty="0" smtClean="0"/>
              <a:t>CEOS </a:t>
            </a:r>
            <a:r>
              <a:rPr lang="en-AU" sz="1800" b="1" smtClean="0"/>
              <a:t>Chair Team Support</a:t>
            </a:r>
            <a:endParaRPr lang="en-AU" sz="1800" b="1" dirty="0" smtClean="0"/>
          </a:p>
          <a:p>
            <a:pPr marL="0" indent="0">
              <a:buNone/>
            </a:pPr>
            <a:endParaRPr lang="en-AU" sz="1800" b="1" dirty="0"/>
          </a:p>
          <a:p>
            <a:r>
              <a:rPr lang="en-AU" sz="1800" b="1" dirty="0" smtClean="0"/>
              <a:t>SIT Chair Tiger Team to accelerate the report:</a:t>
            </a:r>
          </a:p>
          <a:p>
            <a:pPr lvl="1">
              <a:buFont typeface=".AppleSystemUIFont" charset="0"/>
              <a:buChar char="-"/>
            </a:pPr>
            <a:r>
              <a:rPr lang="en-AU" sz="1800" b="1" dirty="0"/>
              <a:t>Rob Woodcock</a:t>
            </a:r>
          </a:p>
          <a:p>
            <a:pPr lvl="1">
              <a:buFont typeface=".AppleSystemUIFont" charset="0"/>
              <a:buChar char="-"/>
            </a:pPr>
            <a:r>
              <a:rPr lang="en-AU" sz="1800" b="1" dirty="0" err="1" smtClean="0"/>
              <a:t>Jono</a:t>
            </a:r>
            <a:r>
              <a:rPr lang="en-AU" sz="1800" b="1" dirty="0" smtClean="0"/>
              <a:t> Ross</a:t>
            </a:r>
          </a:p>
          <a:p>
            <a:pPr lvl="1">
              <a:buFont typeface=".AppleSystemUIFont" charset="0"/>
              <a:buChar char="-"/>
            </a:pPr>
            <a:r>
              <a:rPr lang="en-AU" sz="1800" b="1" dirty="0" smtClean="0"/>
              <a:t>Brian Killough</a:t>
            </a:r>
          </a:p>
          <a:p>
            <a:pPr lvl="1">
              <a:buFont typeface=".AppleSystemUIFont" charset="0"/>
              <a:buChar char="-"/>
            </a:pPr>
            <a:r>
              <a:rPr lang="en-AU" sz="1800" b="1" dirty="0" smtClean="0"/>
              <a:t>Steve </a:t>
            </a:r>
            <a:r>
              <a:rPr lang="en-AU" sz="1800" b="1" dirty="0" err="1" smtClean="0"/>
              <a:t>Labahn</a:t>
            </a:r>
            <a:endParaRPr lang="en-AU" sz="1800" b="1" dirty="0" smtClean="0"/>
          </a:p>
          <a:p>
            <a:pPr lvl="1">
              <a:buFont typeface=".AppleSystemUIFont" charset="0"/>
              <a:buChar char="-"/>
            </a:pPr>
            <a:r>
              <a:rPr lang="en-AU" sz="1800" b="1" dirty="0" smtClean="0"/>
              <a:t>Andy Mitchell</a:t>
            </a:r>
          </a:p>
          <a:p>
            <a:pPr lvl="1">
              <a:buFont typeface=".AppleSystemUIFont" charset="0"/>
              <a:buChar char="-"/>
            </a:pPr>
            <a:r>
              <a:rPr lang="en-AU" sz="1800" b="1" dirty="0" smtClean="0"/>
              <a:t>George Dyke</a:t>
            </a:r>
          </a:p>
          <a:p>
            <a:pPr lvl="1">
              <a:buFont typeface=".AppleSystemUIFont" charset="0"/>
              <a:buChar char="-"/>
            </a:pPr>
            <a:r>
              <a:rPr lang="en-AU" sz="1800" b="1" dirty="0" err="1" smtClean="0"/>
              <a:t>Mirko</a:t>
            </a:r>
            <a:r>
              <a:rPr lang="en-AU" sz="1800" b="1" dirty="0" smtClean="0"/>
              <a:t> </a:t>
            </a:r>
            <a:r>
              <a:rPr lang="en-AU" sz="1800" b="1" dirty="0" err="1" smtClean="0"/>
              <a:t>Albani</a:t>
            </a:r>
            <a:endParaRPr lang="en-AU" sz="1800" b="1" dirty="0" smtClean="0"/>
          </a:p>
          <a:p>
            <a:pPr lvl="1">
              <a:buFont typeface=".AppleSystemUIFont" charset="0"/>
              <a:buChar char="-"/>
            </a:pPr>
            <a:r>
              <a:rPr lang="en-AU" sz="1800" b="1" dirty="0" smtClean="0"/>
              <a:t>Stephen Ward</a:t>
            </a:r>
          </a:p>
          <a:p>
            <a:pPr lvl="1"/>
            <a:endParaRPr lang="en-AU" sz="1800" b="1" dirty="0" smtClean="0"/>
          </a:p>
          <a:p>
            <a:endParaRPr lang="en-US" sz="1400" dirty="0">
              <a:latin typeface="+mj-lt"/>
            </a:endParaRPr>
          </a:p>
          <a:p>
            <a:endParaRPr lang="en-US" sz="1800" dirty="0">
              <a:latin typeface="+mj-lt"/>
            </a:endParaRPr>
          </a:p>
          <a:p>
            <a:endParaRPr lang="en-US" sz="1800" dirty="0">
              <a:latin typeface="+mj-lt"/>
            </a:endParaRPr>
          </a:p>
        </p:txBody>
      </p:sp>
      <p:sp>
        <p:nvSpPr>
          <p:cNvPr id="3" name="Slide Number Placeholder 2"/>
          <p:cNvSpPr>
            <a:spLocks noGrp="1"/>
          </p:cNvSpPr>
          <p:nvPr>
            <p:ph type="sldNum" sz="quarter" idx="2"/>
          </p:nvPr>
        </p:nvSpPr>
        <p:spPr/>
        <p:txBody>
          <a:bodyPr/>
          <a:lstStyle/>
          <a:p>
            <a:pPr lvl="0"/>
            <a:fld id="{86CB4B4D-7CA3-9044-876B-883B54F8677D}" type="slidenum">
              <a:rPr lang="uk-UA" smtClean="0"/>
              <a:t>4</a:t>
            </a:fld>
            <a:endParaRPr lang="uk-UA"/>
          </a:p>
        </p:txBody>
      </p:sp>
      <p:sp>
        <p:nvSpPr>
          <p:cNvPr id="4" name="Content Placeholder 3"/>
          <p:cNvSpPr>
            <a:spLocks noGrp="1"/>
          </p:cNvSpPr>
          <p:nvPr>
            <p:ph sz="quarter" idx="11"/>
          </p:nvPr>
        </p:nvSpPr>
        <p:spPr>
          <a:xfrm>
            <a:off x="2057400" y="304800"/>
            <a:ext cx="4953000" cy="5334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FDA Participation &amp; Process</a:t>
            </a:r>
            <a:endParaRPr lang="en-US" dirty="0"/>
          </a:p>
        </p:txBody>
      </p:sp>
    </p:spTree>
    <p:extLst>
      <p:ext uri="{BB962C8B-B14F-4D97-AF65-F5344CB8AC3E}">
        <p14:creationId xmlns:p14="http://schemas.microsoft.com/office/powerpoint/2010/main" val="90958222"/>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7200" y="1447800"/>
            <a:ext cx="8458200" cy="4724400"/>
          </a:xfrm>
        </p:spPr>
        <p:txBody>
          <a:bodyPr/>
          <a:lstStyle/>
          <a:p>
            <a:r>
              <a:rPr lang="en-AU" b="1" dirty="0" smtClean="0">
                <a:latin typeface="+mj-lt"/>
              </a:rPr>
              <a:t>Section 1 – Introduction</a:t>
            </a:r>
          </a:p>
          <a:p>
            <a:r>
              <a:rPr lang="en-AU" b="1" dirty="0" smtClean="0">
                <a:latin typeface="+mj-lt"/>
              </a:rPr>
              <a:t>Section 2 – Current Trends </a:t>
            </a:r>
            <a:r>
              <a:rPr lang="en-AU" b="1" dirty="0"/>
              <a:t>and developments in EO systems architecture and applications</a:t>
            </a:r>
            <a:r>
              <a:rPr lang="en-US" b="1" dirty="0"/>
              <a:t> </a:t>
            </a:r>
            <a:endParaRPr lang="en-AU" b="1" dirty="0"/>
          </a:p>
          <a:p>
            <a:r>
              <a:rPr lang="en-AU" b="1" dirty="0" smtClean="0"/>
              <a:t>Section 3 – </a:t>
            </a:r>
            <a:r>
              <a:rPr lang="en-AU" b="1" dirty="0"/>
              <a:t>The challenge and opportunity of changing user expectations and increasing EO data volume, variety and velocity on EO systems architecture</a:t>
            </a:r>
            <a:r>
              <a:rPr lang="en-US" b="1" dirty="0"/>
              <a:t> </a:t>
            </a:r>
          </a:p>
          <a:p>
            <a:r>
              <a:rPr lang="en-AU" b="1" dirty="0" smtClean="0">
                <a:latin typeface="+mj-lt"/>
              </a:rPr>
              <a:t>Section 4 – The Future of EO Data Architectures</a:t>
            </a:r>
          </a:p>
          <a:p>
            <a:r>
              <a:rPr lang="en-AU" b="1" dirty="0" smtClean="0"/>
              <a:t>Section 5 – Conclusions &amp; Recommendations (TBD)</a:t>
            </a:r>
            <a:endParaRPr lang="en-AU" b="1" dirty="0" smtClean="0">
              <a:latin typeface="+mj-lt"/>
            </a:endParaRPr>
          </a:p>
          <a:p>
            <a:endParaRPr lang="en-AU" b="1" dirty="0"/>
          </a:p>
          <a:p>
            <a:endParaRPr lang="en-AU" b="1" dirty="0" smtClean="0">
              <a:latin typeface="+mj-lt"/>
            </a:endParaRPr>
          </a:p>
          <a:p>
            <a:endParaRPr lang="en-US" sz="1600" dirty="0">
              <a:latin typeface="+mj-lt"/>
            </a:endParaRPr>
          </a:p>
          <a:p>
            <a:endParaRPr lang="en-US" dirty="0">
              <a:latin typeface="+mj-lt"/>
            </a:endParaRPr>
          </a:p>
          <a:p>
            <a:endParaRPr lang="en-US" dirty="0">
              <a:latin typeface="+mj-lt"/>
            </a:endParaRPr>
          </a:p>
        </p:txBody>
      </p:sp>
      <p:sp>
        <p:nvSpPr>
          <p:cNvPr id="3" name="Slide Number Placeholder 2"/>
          <p:cNvSpPr>
            <a:spLocks noGrp="1"/>
          </p:cNvSpPr>
          <p:nvPr>
            <p:ph type="sldNum" sz="quarter" idx="2"/>
          </p:nvPr>
        </p:nvSpPr>
        <p:spPr/>
        <p:txBody>
          <a:bodyPr/>
          <a:lstStyle/>
          <a:p>
            <a:pPr lvl="0"/>
            <a:fld id="{86CB4B4D-7CA3-9044-876B-883B54F8677D}" type="slidenum">
              <a:rPr lang="uk-UA" smtClean="0"/>
              <a:t>5</a:t>
            </a:fld>
            <a:endParaRPr lang="uk-UA"/>
          </a:p>
        </p:txBody>
      </p:sp>
      <p:sp>
        <p:nvSpPr>
          <p:cNvPr id="4" name="Content Placeholder 3"/>
          <p:cNvSpPr>
            <a:spLocks noGrp="1"/>
          </p:cNvSpPr>
          <p:nvPr>
            <p:ph sz="quarter" idx="11"/>
          </p:nvPr>
        </p:nvSpPr>
        <p:spPr>
          <a:xfrm>
            <a:off x="2057400" y="304800"/>
            <a:ext cx="4953000" cy="5334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Report Status and Issues</a:t>
            </a:r>
            <a:endParaRPr lang="en-US" dirty="0"/>
          </a:p>
        </p:txBody>
      </p:sp>
    </p:spTree>
    <p:extLst>
      <p:ext uri="{BB962C8B-B14F-4D97-AF65-F5344CB8AC3E}">
        <p14:creationId xmlns:p14="http://schemas.microsoft.com/office/powerpoint/2010/main" val="317743146"/>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7200" y="1676400"/>
            <a:ext cx="8458200" cy="4724400"/>
          </a:xfrm>
        </p:spPr>
        <p:txBody>
          <a:bodyPr/>
          <a:lstStyle/>
          <a:p>
            <a:r>
              <a:rPr lang="en-AU" b="1" i="1" dirty="0"/>
              <a:t>Maximising the Value of Earth </a:t>
            </a:r>
            <a:r>
              <a:rPr lang="en-AU" b="1" i="1" dirty="0" smtClean="0"/>
              <a:t>Observations</a:t>
            </a:r>
          </a:p>
          <a:p>
            <a:r>
              <a:rPr lang="en-AU" b="1" i="1" dirty="0" smtClean="0"/>
              <a:t>Open Data Policies</a:t>
            </a:r>
          </a:p>
          <a:p>
            <a:r>
              <a:rPr lang="en-AU" b="1" i="1" dirty="0" smtClean="0"/>
              <a:t>Open Source Software</a:t>
            </a:r>
          </a:p>
          <a:p>
            <a:r>
              <a:rPr lang="en-AU" b="1" i="1" dirty="0" smtClean="0"/>
              <a:t>Emerging EO analysis platforms in the cloud</a:t>
            </a:r>
          </a:p>
          <a:p>
            <a:r>
              <a:rPr lang="en-AU" b="1" i="1" dirty="0" smtClean="0"/>
              <a:t>Increased commercial and non-</a:t>
            </a:r>
            <a:r>
              <a:rPr lang="en-AU" b="1" i="1" dirty="0" err="1" smtClean="0"/>
              <a:t>govt</a:t>
            </a:r>
            <a:r>
              <a:rPr lang="en-AU" b="1" i="1" dirty="0" smtClean="0"/>
              <a:t> interaction</a:t>
            </a:r>
          </a:p>
          <a:p>
            <a:r>
              <a:rPr lang="en-AU" b="1" i="1" dirty="0" smtClean="0"/>
              <a:t>Pre-processed analysis ready data</a:t>
            </a:r>
          </a:p>
          <a:p>
            <a:r>
              <a:rPr lang="en-AU" b="1" i="1" dirty="0" smtClean="0"/>
              <a:t>Time series analyses and change detection</a:t>
            </a:r>
          </a:p>
          <a:p>
            <a:r>
              <a:rPr lang="en-AU" b="1" i="1" dirty="0" smtClean="0"/>
              <a:t>Advanced user requirements</a:t>
            </a:r>
          </a:p>
          <a:p>
            <a:r>
              <a:rPr lang="en-AU" b="1" i="1" dirty="0" smtClean="0"/>
              <a:t>Limited internet in developing countries</a:t>
            </a:r>
          </a:p>
          <a:p>
            <a:endParaRPr lang="en-AU" b="1" i="1" dirty="0"/>
          </a:p>
          <a:p>
            <a:r>
              <a:rPr lang="en-AU" b="1" i="1" dirty="0" smtClean="0"/>
              <a:t>Confirms that there are both challenges in the operating environment and opportunities from new technologies and architectures</a:t>
            </a:r>
            <a:endParaRPr lang="en-US" b="1" i="1" dirty="0"/>
          </a:p>
        </p:txBody>
      </p:sp>
      <p:sp>
        <p:nvSpPr>
          <p:cNvPr id="3" name="Slide Number Placeholder 2"/>
          <p:cNvSpPr>
            <a:spLocks noGrp="1"/>
          </p:cNvSpPr>
          <p:nvPr>
            <p:ph type="sldNum" sz="quarter" idx="2"/>
          </p:nvPr>
        </p:nvSpPr>
        <p:spPr/>
        <p:txBody>
          <a:bodyPr/>
          <a:lstStyle/>
          <a:p>
            <a:pPr lvl="0"/>
            <a:fld id="{86CB4B4D-7CA3-9044-876B-883B54F8677D}" type="slidenum">
              <a:rPr lang="uk-UA" smtClean="0"/>
              <a:t>6</a:t>
            </a:fld>
            <a:endParaRPr lang="uk-UA"/>
          </a:p>
        </p:txBody>
      </p:sp>
      <p:sp>
        <p:nvSpPr>
          <p:cNvPr id="4" name="Content Placeholder 3"/>
          <p:cNvSpPr>
            <a:spLocks noGrp="1"/>
          </p:cNvSpPr>
          <p:nvPr>
            <p:ph sz="quarter" idx="11"/>
          </p:nvPr>
        </p:nvSpPr>
        <p:spPr>
          <a:xfrm>
            <a:off x="2057400" y="304800"/>
            <a:ext cx="4953000" cy="5334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Section 2 – Trends &amp; Developments</a:t>
            </a:r>
            <a:endParaRPr lang="en-US" dirty="0"/>
          </a:p>
        </p:txBody>
      </p:sp>
    </p:spTree>
    <p:extLst>
      <p:ext uri="{BB962C8B-B14F-4D97-AF65-F5344CB8AC3E}">
        <p14:creationId xmlns:p14="http://schemas.microsoft.com/office/powerpoint/2010/main" val="1848062078"/>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7200" y="1676400"/>
            <a:ext cx="8458200" cy="4724400"/>
          </a:xfrm>
        </p:spPr>
        <p:txBody>
          <a:bodyPr/>
          <a:lstStyle/>
          <a:p>
            <a:r>
              <a:rPr lang="en-AU" b="1" i="1" dirty="0"/>
              <a:t>The impact of volume, velocity and variety</a:t>
            </a:r>
            <a:endParaRPr lang="en-US" b="1" i="1" dirty="0"/>
          </a:p>
          <a:p>
            <a:r>
              <a:rPr lang="en-AU" b="1" i="1" dirty="0" smtClean="0"/>
              <a:t>Data discovery</a:t>
            </a:r>
          </a:p>
          <a:p>
            <a:r>
              <a:rPr lang="en-AU" b="1" i="1" dirty="0" smtClean="0"/>
              <a:t>Data access</a:t>
            </a:r>
          </a:p>
          <a:p>
            <a:r>
              <a:rPr lang="en-AU" b="1" i="1" dirty="0" smtClean="0"/>
              <a:t>Data usage</a:t>
            </a:r>
          </a:p>
          <a:p>
            <a:r>
              <a:rPr lang="en-AU" b="1" i="1" dirty="0" smtClean="0"/>
              <a:t>Data system functions</a:t>
            </a:r>
          </a:p>
          <a:p>
            <a:r>
              <a:rPr lang="en-AU" b="1" i="1" dirty="0"/>
              <a:t>Identified aspirations, constraints and open </a:t>
            </a:r>
            <a:r>
              <a:rPr lang="en-AU" b="1" i="1" dirty="0" smtClean="0"/>
              <a:t>problems</a:t>
            </a:r>
            <a:endParaRPr lang="en-US" b="1" i="1" dirty="0"/>
          </a:p>
        </p:txBody>
      </p:sp>
      <p:sp>
        <p:nvSpPr>
          <p:cNvPr id="3" name="Slide Number Placeholder 2"/>
          <p:cNvSpPr>
            <a:spLocks noGrp="1"/>
          </p:cNvSpPr>
          <p:nvPr>
            <p:ph type="sldNum" sz="quarter" idx="2"/>
          </p:nvPr>
        </p:nvSpPr>
        <p:spPr/>
        <p:txBody>
          <a:bodyPr/>
          <a:lstStyle/>
          <a:p>
            <a:pPr lvl="0"/>
            <a:fld id="{86CB4B4D-7CA3-9044-876B-883B54F8677D}" type="slidenum">
              <a:rPr lang="uk-UA" smtClean="0"/>
              <a:t>7</a:t>
            </a:fld>
            <a:endParaRPr lang="uk-UA"/>
          </a:p>
        </p:txBody>
      </p:sp>
      <p:sp>
        <p:nvSpPr>
          <p:cNvPr id="4" name="Content Placeholder 3"/>
          <p:cNvSpPr>
            <a:spLocks noGrp="1"/>
          </p:cNvSpPr>
          <p:nvPr>
            <p:ph sz="quarter" idx="11"/>
          </p:nvPr>
        </p:nvSpPr>
        <p:spPr>
          <a:xfrm>
            <a:off x="2057400" y="304800"/>
            <a:ext cx="5638800" cy="685800"/>
          </a:xfrm>
        </p:spPr>
        <p:txBody>
          <a:bodyPr/>
          <a:lstStyle/>
          <a:p>
            <a:r>
              <a:rPr lang="en-US" sz="1600" b="1" dirty="0" smtClean="0"/>
              <a:t>Section 3</a:t>
            </a:r>
            <a:r>
              <a:rPr lang="en-US" sz="1600" dirty="0" smtClean="0"/>
              <a:t> - </a:t>
            </a:r>
            <a:r>
              <a:rPr lang="en-AU" sz="1600" b="1" dirty="0" smtClean="0"/>
              <a:t>The </a:t>
            </a:r>
            <a:r>
              <a:rPr lang="en-AU" sz="1600" b="1" dirty="0"/>
              <a:t>challenge and opportunity of changing user expectations and increasing EO data volume, variety and velocity on EO systems architecture</a:t>
            </a:r>
            <a:r>
              <a:rPr lang="en-US" sz="1600" b="1" dirty="0"/>
              <a:t> </a:t>
            </a:r>
          </a:p>
        </p:txBody>
      </p:sp>
    </p:spTree>
    <p:extLst>
      <p:ext uri="{BB962C8B-B14F-4D97-AF65-F5344CB8AC3E}">
        <p14:creationId xmlns:p14="http://schemas.microsoft.com/office/powerpoint/2010/main" val="1404163455"/>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7200" y="1676400"/>
            <a:ext cx="8458200" cy="4724400"/>
          </a:xfrm>
        </p:spPr>
        <p:txBody>
          <a:bodyPr/>
          <a:lstStyle/>
          <a:p>
            <a:r>
              <a:rPr lang="en-AU" b="1" i="1" dirty="0" smtClean="0"/>
              <a:t>Bringing the user to the data: EO Exploitation Platforms</a:t>
            </a:r>
            <a:endParaRPr lang="en-US" b="1" i="1" dirty="0"/>
          </a:p>
          <a:p>
            <a:r>
              <a:rPr lang="en-AU" b="1" i="1" dirty="0" smtClean="0"/>
              <a:t>Architectural Change</a:t>
            </a:r>
          </a:p>
          <a:p>
            <a:r>
              <a:rPr lang="en-AU" b="1" i="1" dirty="0" smtClean="0"/>
              <a:t>Discovery and Access</a:t>
            </a:r>
          </a:p>
          <a:p>
            <a:r>
              <a:rPr lang="en-AU" b="1" i="1" dirty="0" smtClean="0"/>
              <a:t>Usage</a:t>
            </a:r>
          </a:p>
          <a:p>
            <a:r>
              <a:rPr lang="en-AU" b="1" i="1" dirty="0" smtClean="0"/>
              <a:t>Integration</a:t>
            </a:r>
          </a:p>
          <a:p>
            <a:r>
              <a:rPr lang="en-AU" b="1" i="1" dirty="0" smtClean="0"/>
              <a:t>Infrastructure</a:t>
            </a:r>
            <a:endParaRPr lang="en-US" b="1" i="1" dirty="0"/>
          </a:p>
        </p:txBody>
      </p:sp>
      <p:sp>
        <p:nvSpPr>
          <p:cNvPr id="3" name="Slide Number Placeholder 2"/>
          <p:cNvSpPr>
            <a:spLocks noGrp="1"/>
          </p:cNvSpPr>
          <p:nvPr>
            <p:ph type="sldNum" sz="quarter" idx="2"/>
          </p:nvPr>
        </p:nvSpPr>
        <p:spPr/>
        <p:txBody>
          <a:bodyPr/>
          <a:lstStyle/>
          <a:p>
            <a:pPr lvl="0"/>
            <a:fld id="{86CB4B4D-7CA3-9044-876B-883B54F8677D}" type="slidenum">
              <a:rPr lang="uk-UA" smtClean="0"/>
              <a:t>8</a:t>
            </a:fld>
            <a:endParaRPr lang="uk-UA"/>
          </a:p>
        </p:txBody>
      </p:sp>
      <p:sp>
        <p:nvSpPr>
          <p:cNvPr id="4" name="Content Placeholder 3"/>
          <p:cNvSpPr>
            <a:spLocks noGrp="1"/>
          </p:cNvSpPr>
          <p:nvPr>
            <p:ph sz="quarter" idx="11"/>
          </p:nvPr>
        </p:nvSpPr>
        <p:spPr>
          <a:xfrm>
            <a:off x="2057400" y="304800"/>
            <a:ext cx="5638800" cy="685800"/>
          </a:xfrm>
        </p:spPr>
        <p:txBody>
          <a:bodyPr/>
          <a:lstStyle/>
          <a:p>
            <a:r>
              <a:rPr lang="en-US" sz="2000" b="1" dirty="0" smtClean="0"/>
              <a:t>Section 4</a:t>
            </a:r>
            <a:r>
              <a:rPr lang="en-US" sz="2000" dirty="0" smtClean="0"/>
              <a:t> – </a:t>
            </a:r>
            <a:r>
              <a:rPr lang="en-AU" sz="2000" b="1" dirty="0" smtClean="0"/>
              <a:t>Future of EO Data Architectures</a:t>
            </a:r>
            <a:endParaRPr lang="en-US" sz="2000" b="1" dirty="0"/>
          </a:p>
        </p:txBody>
      </p:sp>
    </p:spTree>
    <p:extLst>
      <p:ext uri="{BB962C8B-B14F-4D97-AF65-F5344CB8AC3E}">
        <p14:creationId xmlns:p14="http://schemas.microsoft.com/office/powerpoint/2010/main" val="1190777193"/>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46115" y="1524000"/>
            <a:ext cx="8610600" cy="4724400"/>
          </a:xfrm>
        </p:spPr>
        <p:txBody>
          <a:bodyPr/>
          <a:lstStyle/>
          <a:p>
            <a:r>
              <a:rPr lang="en-AU" b="1" dirty="0" smtClean="0"/>
              <a:t>Significant activity across CEOS agencies – with great diversity of approaches and capacities. FDA effort is </a:t>
            </a:r>
            <a:r>
              <a:rPr lang="en-AU" b="1" u="sng" dirty="0" smtClean="0"/>
              <a:t>needed</a:t>
            </a:r>
            <a:r>
              <a:rPr lang="en-AU" b="1" dirty="0" smtClean="0"/>
              <a:t>.</a:t>
            </a:r>
          </a:p>
          <a:p>
            <a:r>
              <a:rPr lang="en-AU" b="1" dirty="0" smtClean="0"/>
              <a:t>Move to on-line data systems plus increased size/complexity of data (volume, velocity, variety)</a:t>
            </a:r>
          </a:p>
          <a:p>
            <a:r>
              <a:rPr lang="en-GB" b="1" dirty="0"/>
              <a:t>The big data players and their advanced platforms, populated with CEOS agency data (amongst others), are changing expectations as to how easy it could and should be to access and apply EO satellite data</a:t>
            </a:r>
            <a:r>
              <a:rPr lang="en-US" b="1" dirty="0"/>
              <a:t> </a:t>
            </a:r>
            <a:endParaRPr lang="en-US" b="1" dirty="0" smtClean="0"/>
          </a:p>
          <a:p>
            <a:r>
              <a:rPr lang="en-GB" b="1" dirty="0" smtClean="0"/>
              <a:t>Broadening user base for EO satellite data, to more sectors and more users, many non-expert / not from large technical institutions; implications for ease of data handling for CEOS agency mission data</a:t>
            </a:r>
          </a:p>
          <a:p>
            <a:r>
              <a:rPr lang="en-US" b="1" dirty="0"/>
              <a:t>CEOS </a:t>
            </a:r>
            <a:r>
              <a:rPr lang="en-US" b="1" dirty="0" smtClean="0"/>
              <a:t>placing </a:t>
            </a:r>
            <a:r>
              <a:rPr lang="en-US" b="1" dirty="0"/>
              <a:t>more emphasis on supporting uptake and application of data – </a:t>
            </a:r>
            <a:r>
              <a:rPr lang="en-AU" b="1" dirty="0" smtClean="0"/>
              <a:t>including grand themes like SDGs, climate, food security</a:t>
            </a:r>
            <a:r>
              <a:rPr lang="is-IS" b="1" dirty="0" smtClean="0"/>
              <a:t>…</a:t>
            </a:r>
            <a:endParaRPr lang="en-US" b="1" dirty="0"/>
          </a:p>
          <a:p>
            <a:endParaRPr lang="en-AU" b="1" dirty="0"/>
          </a:p>
          <a:p>
            <a:endParaRPr lang="en-AU" b="1" dirty="0" smtClean="0"/>
          </a:p>
        </p:txBody>
      </p:sp>
      <p:sp>
        <p:nvSpPr>
          <p:cNvPr id="3" name="Slide Number Placeholder 2"/>
          <p:cNvSpPr>
            <a:spLocks noGrp="1"/>
          </p:cNvSpPr>
          <p:nvPr>
            <p:ph type="sldNum" sz="quarter" idx="2"/>
          </p:nvPr>
        </p:nvSpPr>
        <p:spPr/>
        <p:txBody>
          <a:bodyPr/>
          <a:lstStyle/>
          <a:p>
            <a:pPr lvl="0"/>
            <a:fld id="{86CB4B4D-7CA3-9044-876B-883B54F8677D}" type="slidenum">
              <a:rPr lang="uk-UA" smtClean="0"/>
              <a:t>9</a:t>
            </a:fld>
            <a:endParaRPr lang="uk-UA"/>
          </a:p>
        </p:txBody>
      </p:sp>
      <p:sp>
        <p:nvSpPr>
          <p:cNvPr id="4" name="Content Placeholder 3"/>
          <p:cNvSpPr>
            <a:spLocks noGrp="1"/>
          </p:cNvSpPr>
          <p:nvPr>
            <p:ph sz="quarter" idx="11"/>
          </p:nvPr>
        </p:nvSpPr>
        <p:spPr>
          <a:xfrm>
            <a:off x="2057400" y="304800"/>
            <a:ext cx="5638800" cy="685800"/>
          </a:xfrm>
        </p:spPr>
        <p:txBody>
          <a:bodyPr/>
          <a:lstStyle/>
          <a:p>
            <a:r>
              <a:rPr lang="en-AU" sz="3200" b="1" smtClean="0"/>
              <a:t>Preliminary Conclusions</a:t>
            </a:r>
            <a:endParaRPr lang="en-US" sz="3200" b="1" dirty="0"/>
          </a:p>
        </p:txBody>
      </p:sp>
    </p:spTree>
    <p:extLst>
      <p:ext uri="{BB962C8B-B14F-4D97-AF65-F5344CB8AC3E}">
        <p14:creationId xmlns:p14="http://schemas.microsoft.com/office/powerpoint/2010/main" val="78413672"/>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14445</TotalTime>
  <Words>1130</Words>
  <Application>Microsoft Macintosh PowerPoint</Application>
  <PresentationFormat>On-screen Show (4:3)</PresentationFormat>
  <Paragraphs>183</Paragraphs>
  <Slides>16</Slides>
  <Notes>7</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16</vt:i4>
      </vt:variant>
    </vt:vector>
  </HeadingPairs>
  <TitlesOfParts>
    <vt:vector size="27" baseType="lpstr">
      <vt:lpstr>.AppleSystemUIFont</vt:lpstr>
      <vt:lpstr>Arial Bold</vt:lpstr>
      <vt:lpstr>Avenir Roman</vt:lpstr>
      <vt:lpstr>Calibri</vt:lpstr>
      <vt:lpstr>Courier New</vt:lpstr>
      <vt:lpstr>Droid Serif</vt:lpstr>
      <vt:lpstr>Helvetica</vt:lpstr>
      <vt:lpstr>Proxima Nova Regular</vt:lpstr>
      <vt:lpstr>Wingdings</vt:lpstr>
      <vt:lpstr>Arial</vt:lpstr>
      <vt:lpstr>Default</vt:lpstr>
      <vt:lpstr>Future Data Architectures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Stephen Ward</cp:lastModifiedBy>
  <cp:revision>166</cp:revision>
  <dcterms:modified xsi:type="dcterms:W3CDTF">2016-09-14T06:45:44Z</dcterms:modified>
</cp:coreProperties>
</file>