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8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n Petiteville" initials="IP" lastIdx="4" clrIdx="0"/>
  <p:cmAuthor id="1" name="George Dyke" initials="GD" lastIdx="1" clrIdx="1">
    <p:extLst/>
  </p:cmAuthor>
  <p:cmAuthor id="2" name="George Dyke" initials="GD [2]" lastIdx="1" clrIdx="2">
    <p:extLst/>
  </p:cmAuthor>
  <p:cmAuthor id="3" name="George Dyke" initials="GD [3]" lastIdx="1" clrIdx="3">
    <p:extLst/>
  </p:cmAuthor>
  <p:cmAuthor id="4" name="George Dyke" initials="GD [4]" lastIdx="1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/>
    <p:restoredTop sz="94737" autoAdjust="0"/>
  </p:normalViewPr>
  <p:slideViewPr>
    <p:cSldViewPr>
      <p:cViewPr varScale="1">
        <p:scale>
          <a:sx n="68" d="100"/>
          <a:sy n="68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57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COVE just has basic info mission &amp; instruments: name, status, dates, names of instruments …. Could get more if linked to CEOS DB.</a:t>
            </a:r>
          </a:p>
          <a:p>
            <a:r>
              <a:rPr lang="en-GB" dirty="0" smtClean="0"/>
              <a:t>Current</a:t>
            </a:r>
            <a:r>
              <a:rPr lang="en-GB" baseline="0" dirty="0" smtClean="0"/>
              <a:t> internal table contains less info than MIM.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Longer time periods and automated reports on the fly coverage</a:t>
            </a:r>
            <a:r>
              <a:rPr lang="en-GB" baseline="0" dirty="0" smtClean="0"/>
              <a:t> forecast tool (check with Brian) to be used for projects e.g. GEOGLAM</a:t>
            </a:r>
          </a:p>
          <a:p>
            <a:endParaRPr lang="en-GB" baseline="0" dirty="0" smtClean="0"/>
          </a:p>
          <a:p>
            <a:r>
              <a:rPr lang="en-GB" baseline="0" dirty="0" smtClean="0"/>
              <a:t>Product layer: a few products today like NDVI ,, phenology .  New products can be added on request.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Provide dynamically data policy info to CEOS MIM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810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bullet:   access to last products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74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‘16, 14-15 Sept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base.eohandbook.com/" TargetMode="External"/><Relationship Id="rId2" Type="http://schemas.openxmlformats.org/officeDocument/2006/relationships/hyperlink" Target="http://www.eohandbook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os-datapolicy.org/" TargetMode="External"/><Relationship Id="rId4" Type="http://schemas.openxmlformats.org/officeDocument/2006/relationships/hyperlink" Target="http://www.ceos-cove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surveymonkey.com/r/ceos-info-system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ceos-info-system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CEOS Information Systems Survey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Petiteville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ESA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Tech Workshop 2016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 Tech Workshop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Oxford, UK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14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-15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September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Conducted as part of ongoing </a:t>
            </a:r>
            <a:r>
              <a:rPr lang="en-US" dirty="0"/>
              <a:t>efforts to improve the services offered by several core CEOS information </a:t>
            </a:r>
            <a:r>
              <a:rPr lang="en-US" dirty="0" smtClean="0"/>
              <a:t>services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EO </a:t>
            </a:r>
            <a:r>
              <a:rPr lang="en-US" dirty="0"/>
              <a:t>Handbook: </a:t>
            </a:r>
            <a:r>
              <a:rPr lang="en-US" dirty="0">
                <a:hlinkClick r:id="rId2"/>
              </a:rPr>
              <a:t>http://www.eohandbook.com/</a:t>
            </a:r>
            <a:endParaRPr lang="en-US" dirty="0"/>
          </a:p>
          <a:p>
            <a:pPr lvl="1"/>
            <a:r>
              <a:rPr lang="en-US" dirty="0" smtClean="0"/>
              <a:t>CEOS </a:t>
            </a:r>
            <a:r>
              <a:rPr lang="en-US" dirty="0"/>
              <a:t>Database: </a:t>
            </a:r>
            <a:r>
              <a:rPr lang="en-US" dirty="0">
                <a:hlinkClick r:id="rId3"/>
              </a:rPr>
              <a:t>http://database.eohandbook.com/</a:t>
            </a:r>
            <a:endParaRPr lang="en-US" dirty="0"/>
          </a:p>
          <a:p>
            <a:pPr lvl="1"/>
            <a:r>
              <a:rPr lang="en-US" dirty="0" smtClean="0"/>
              <a:t>COVE</a:t>
            </a:r>
            <a:r>
              <a:rPr lang="en-US" dirty="0"/>
              <a:t>: </a:t>
            </a:r>
            <a:r>
              <a:rPr lang="en-US" dirty="0">
                <a:hlinkClick r:id="rId4"/>
              </a:rPr>
              <a:t>http://www.ceos-cove.org/</a:t>
            </a:r>
            <a:endParaRPr lang="en-US" dirty="0"/>
          </a:p>
          <a:p>
            <a:pPr lvl="1"/>
            <a:r>
              <a:rPr lang="en-US" dirty="0" smtClean="0"/>
              <a:t>CEOS </a:t>
            </a:r>
            <a:r>
              <a:rPr lang="en-US" dirty="0"/>
              <a:t>Data Policy Portal: </a:t>
            </a:r>
            <a:r>
              <a:rPr lang="en-US" dirty="0">
                <a:hlinkClick r:id="rId5"/>
              </a:rPr>
              <a:t>http://www.ceos-datapolicy.org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Form </a:t>
            </a:r>
            <a:r>
              <a:rPr lang="en-US" dirty="0"/>
              <a:t>a better understand how these resources are used, and to study possible future enhancements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Collaboration between the </a:t>
            </a:r>
            <a:r>
              <a:rPr lang="en-US" dirty="0"/>
              <a:t>ESA CEOS Database / EO </a:t>
            </a:r>
            <a:r>
              <a:rPr lang="en-US" dirty="0" smtClean="0"/>
              <a:t>Handbook and </a:t>
            </a:r>
            <a:r>
              <a:rPr lang="en-US" dirty="0"/>
              <a:t>SEO teams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Survey 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506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 smtClean="0"/>
              <a:t>User profile</a:t>
            </a:r>
          </a:p>
          <a:p>
            <a:pPr lvl="1"/>
            <a:r>
              <a:rPr lang="en-US" dirty="0" err="1" smtClean="0"/>
              <a:t>organisation</a:t>
            </a:r>
            <a:r>
              <a:rPr lang="en-US" dirty="0" smtClean="0"/>
              <a:t>, location, uses, frequency of use, applications</a:t>
            </a:r>
          </a:p>
          <a:p>
            <a:endParaRPr lang="en-US" dirty="0"/>
          </a:p>
          <a:p>
            <a:r>
              <a:rPr lang="en-US" b="1" dirty="0" smtClean="0"/>
              <a:t>EO Handbook and CEOS database</a:t>
            </a:r>
          </a:p>
          <a:p>
            <a:pPr lvl="1"/>
            <a:r>
              <a:rPr lang="en-US" dirty="0" smtClean="0"/>
              <a:t>current and future features, content, linkages, Climate </a:t>
            </a:r>
            <a:r>
              <a:rPr lang="en-US" dirty="0" smtClean="0"/>
              <a:t>Chapter, suggested </a:t>
            </a:r>
            <a:r>
              <a:rPr lang="en-US" dirty="0"/>
              <a:t>improvements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 smtClean="0"/>
              <a:t>COVE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cases and tools, suggested improvements</a:t>
            </a:r>
          </a:p>
          <a:p>
            <a:pPr lvl="1"/>
            <a:endParaRPr lang="en-US" dirty="0"/>
          </a:p>
          <a:p>
            <a:r>
              <a:rPr lang="en-US" b="1" dirty="0" smtClean="0"/>
              <a:t>Data Policy Portal</a:t>
            </a:r>
          </a:p>
          <a:p>
            <a:pPr lvl="1"/>
            <a:r>
              <a:rPr lang="en-US" dirty="0"/>
              <a:t>use cases and tools, suggested </a:t>
            </a:r>
            <a:r>
              <a:rPr lang="en-US" dirty="0" smtClean="0"/>
              <a:t>improvements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Survey Contents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411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Suggestions put to users compiled by CEOS DB team: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User assessment of instrument measurements </a:t>
            </a:r>
          </a:p>
          <a:p>
            <a:pPr lvl="1"/>
            <a:r>
              <a:rPr lang="en-US" i="1" dirty="0"/>
              <a:t>Note: suggestion not necessarily acceptable by all satellite operators.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User </a:t>
            </a:r>
            <a:r>
              <a:rPr lang="en-US" dirty="0" smtClean="0"/>
              <a:t>content / tags on </a:t>
            </a:r>
            <a:r>
              <a:rPr lang="en-US" dirty="0"/>
              <a:t>Missions and </a:t>
            </a:r>
            <a:r>
              <a:rPr lang="en-US" dirty="0" smtClean="0"/>
              <a:t>Instruments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Custom </a:t>
            </a:r>
            <a:r>
              <a:rPr lang="en-US" dirty="0"/>
              <a:t>Timeline </a:t>
            </a:r>
            <a:r>
              <a:rPr lang="en-US" dirty="0" smtClean="0"/>
              <a:t>Generator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API access to database information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More </a:t>
            </a:r>
            <a:r>
              <a:rPr lang="en-US" dirty="0"/>
              <a:t>h</a:t>
            </a:r>
            <a:r>
              <a:rPr lang="en-US" dirty="0" smtClean="0"/>
              <a:t>istorical mission and Instrument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User </a:t>
            </a:r>
            <a:r>
              <a:rPr lang="en-US" dirty="0"/>
              <a:t>c</a:t>
            </a:r>
            <a:r>
              <a:rPr lang="en-US" dirty="0" smtClean="0"/>
              <a:t>ommunity features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Links to:</a:t>
            </a:r>
          </a:p>
          <a:p>
            <a:pPr lvl="1"/>
            <a:r>
              <a:rPr lang="en-US" dirty="0" smtClean="0"/>
              <a:t>COVE coverage assessments</a:t>
            </a:r>
          </a:p>
          <a:p>
            <a:pPr lvl="1"/>
            <a:r>
              <a:rPr lang="en-US" dirty="0" smtClean="0"/>
              <a:t>WMO's </a:t>
            </a:r>
            <a:r>
              <a:rPr lang="en-US" dirty="0"/>
              <a:t>OSCAR/Satellite Database</a:t>
            </a:r>
          </a:p>
          <a:p>
            <a:pPr lvl="1"/>
            <a:r>
              <a:rPr lang="en-US" dirty="0" smtClean="0"/>
              <a:t>Data Archives</a:t>
            </a:r>
          </a:p>
          <a:p>
            <a:pPr lvl="1"/>
            <a:r>
              <a:rPr lang="en-US" dirty="0" smtClean="0"/>
              <a:t>ECV Inventory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Possible New CEOS DB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489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524000"/>
            <a:ext cx="8153400" cy="4724400"/>
          </a:xfrm>
        </p:spPr>
        <p:txBody>
          <a:bodyPr/>
          <a:lstStyle/>
          <a:p>
            <a:r>
              <a:rPr lang="en-US" b="1" dirty="0" smtClean="0"/>
              <a:t>Greater links between COVE and the CEOS DB</a:t>
            </a:r>
          </a:p>
          <a:p>
            <a:pPr lvl="1"/>
            <a:r>
              <a:rPr lang="en-US" dirty="0" smtClean="0"/>
              <a:t>For example, ability to see COVE coverage assessment embedded in the CEOS DB or linked directly</a:t>
            </a:r>
          </a:p>
          <a:p>
            <a:endParaRPr lang="en-US" dirty="0"/>
          </a:p>
          <a:p>
            <a:r>
              <a:rPr lang="en-US" dirty="0" smtClean="0"/>
              <a:t>Improved future COVE forecasting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Product layer overlays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Improved links to and from the Data Policy Portal (e.g. to CEOS DB)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943600" cy="533400"/>
          </a:xfrm>
        </p:spPr>
        <p:txBody>
          <a:bodyPr/>
          <a:lstStyle/>
          <a:p>
            <a:r>
              <a:rPr lang="en-US" dirty="0" smtClean="0"/>
              <a:t>Possible New Features for </a:t>
            </a:r>
            <a:r>
              <a:rPr lang="en-US" dirty="0" smtClean="0"/>
              <a:t>COVE and Data Policy </a:t>
            </a:r>
            <a:r>
              <a:rPr lang="en-US" dirty="0" smtClean="0"/>
              <a:t>Portal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9135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14300" y="1524000"/>
            <a:ext cx="3886200" cy="4724400"/>
          </a:xfrm>
        </p:spPr>
        <p:txBody>
          <a:bodyPr/>
          <a:lstStyle/>
          <a:p>
            <a:r>
              <a:rPr lang="en-US" dirty="0" smtClean="0"/>
              <a:t>12 complete responses since early August opening</a:t>
            </a:r>
          </a:p>
          <a:p>
            <a:endParaRPr lang="en-US" b="1" i="1" dirty="0"/>
          </a:p>
          <a:p>
            <a:r>
              <a:rPr lang="en-US" b="1" i="1" dirty="0" smtClean="0"/>
              <a:t>Target 50 responses by the end of September</a:t>
            </a:r>
          </a:p>
          <a:p>
            <a:endParaRPr lang="en-US" dirty="0"/>
          </a:p>
          <a:p>
            <a:r>
              <a:rPr lang="en-US" b="1" i="1" dirty="0" smtClean="0"/>
              <a:t>ACTION: </a:t>
            </a:r>
            <a:r>
              <a:rPr lang="en-US" i="1" dirty="0" smtClean="0"/>
              <a:t>Agencies to encourage their members to respond to the CEOS Information Systems Survey by end of September at </a:t>
            </a:r>
            <a:r>
              <a:rPr lang="en-US" dirty="0">
                <a:hlinkClick r:id="rId2"/>
              </a:rPr>
              <a:t>https://www.surveymonkey.com/r/ceos-info-systems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i="1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In Progress Response Assessment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745" y="1600200"/>
            <a:ext cx="504325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675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Sample of user responses submitted to date:</a:t>
            </a:r>
          </a:p>
          <a:p>
            <a:r>
              <a:rPr lang="en-US" i="1" dirty="0" smtClean="0"/>
              <a:t>“</a:t>
            </a:r>
            <a:r>
              <a:rPr lang="en-US" i="1" dirty="0"/>
              <a:t>Used for </a:t>
            </a:r>
            <a:r>
              <a:rPr lang="en-US" i="1" u="sng" dirty="0"/>
              <a:t>coordinating the planning of observations </a:t>
            </a:r>
            <a:r>
              <a:rPr lang="en-US" i="1" dirty="0"/>
              <a:t>in response to the needs of CEOS Disasters pilots and </a:t>
            </a:r>
            <a:r>
              <a:rPr lang="en-US" i="1" dirty="0" err="1"/>
              <a:t>Geohazard</a:t>
            </a:r>
            <a:r>
              <a:rPr lang="en-US" i="1" dirty="0"/>
              <a:t> Supersites &amp; </a:t>
            </a:r>
            <a:r>
              <a:rPr lang="en-US" i="1" dirty="0" smtClean="0"/>
              <a:t>National </a:t>
            </a:r>
            <a:r>
              <a:rPr lang="en-US" i="1" dirty="0"/>
              <a:t>Laboratories (GSNL</a:t>
            </a:r>
            <a:r>
              <a:rPr lang="en-US" i="1" dirty="0" smtClean="0"/>
              <a:t>)”</a:t>
            </a:r>
          </a:p>
          <a:p>
            <a:endParaRPr lang="en-US" i="1" dirty="0"/>
          </a:p>
          <a:p>
            <a:r>
              <a:rPr lang="en-US" i="1" dirty="0" smtClean="0"/>
              <a:t>“</a:t>
            </a:r>
            <a:r>
              <a:rPr lang="en-US" i="1" dirty="0"/>
              <a:t>Allow the database to provide </a:t>
            </a:r>
            <a:r>
              <a:rPr lang="en-US" i="1" u="sng" dirty="0"/>
              <a:t>direct discovery and access of CEOS data</a:t>
            </a:r>
            <a:r>
              <a:rPr lang="en-US" i="1" dirty="0" smtClean="0"/>
              <a:t>.”</a:t>
            </a:r>
          </a:p>
          <a:p>
            <a:endParaRPr lang="en-US" i="1" dirty="0"/>
          </a:p>
          <a:p>
            <a:r>
              <a:rPr lang="en-US" i="1" dirty="0" smtClean="0"/>
              <a:t>“</a:t>
            </a:r>
            <a:r>
              <a:rPr lang="en-US" i="1" u="sng" dirty="0" smtClean="0"/>
              <a:t>File </a:t>
            </a:r>
            <a:r>
              <a:rPr lang="en-US" i="1" u="sng" dirty="0"/>
              <a:t>format </a:t>
            </a:r>
            <a:r>
              <a:rPr lang="en-US" i="1" dirty="0"/>
              <a:t>information. </a:t>
            </a:r>
            <a:r>
              <a:rPr lang="en-US" i="1" u="sng" dirty="0"/>
              <a:t>Data volume </a:t>
            </a:r>
            <a:r>
              <a:rPr lang="en-US" i="1" dirty="0"/>
              <a:t>calculator</a:t>
            </a:r>
            <a:r>
              <a:rPr lang="en-US" i="1" dirty="0" smtClean="0"/>
              <a:t>.”</a:t>
            </a:r>
          </a:p>
          <a:p>
            <a:endParaRPr lang="en-US" i="1" dirty="0"/>
          </a:p>
          <a:p>
            <a:r>
              <a:rPr lang="en-US" i="1" dirty="0" smtClean="0"/>
              <a:t>“</a:t>
            </a:r>
            <a:r>
              <a:rPr lang="en-US" i="1" u="sng" dirty="0"/>
              <a:t>Emergency response </a:t>
            </a:r>
            <a:r>
              <a:rPr lang="en-US" i="1" dirty="0"/>
              <a:t>- determine which of my missions of interest will cover an area within a specific time frame so I can </a:t>
            </a:r>
            <a:r>
              <a:rPr lang="en-US" i="1" dirty="0" err="1"/>
              <a:t>organise</a:t>
            </a:r>
            <a:r>
              <a:rPr lang="en-US" i="1" dirty="0"/>
              <a:t> </a:t>
            </a:r>
            <a:r>
              <a:rPr lang="en-US" i="1" dirty="0" smtClean="0"/>
              <a:t>tasking”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Sample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744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Keep survey open until end of September and promote response</a:t>
            </a:r>
          </a:p>
          <a:p>
            <a:pPr lvl="1"/>
            <a:r>
              <a:rPr lang="en-US" b="1" i="1" dirty="0" smtClean="0"/>
              <a:t>SIT TWS ACTION</a:t>
            </a:r>
          </a:p>
          <a:p>
            <a:endParaRPr lang="en-US" dirty="0"/>
          </a:p>
          <a:p>
            <a:r>
              <a:rPr lang="en-US" b="1" dirty="0" smtClean="0"/>
              <a:t>In parallel: </a:t>
            </a:r>
            <a:r>
              <a:rPr lang="en-US" dirty="0" smtClean="0"/>
              <a:t>complete 2016 agency update survey, and release for CEOS Plenary</a:t>
            </a:r>
          </a:p>
          <a:p>
            <a:endParaRPr lang="en-US" dirty="0"/>
          </a:p>
          <a:p>
            <a:r>
              <a:rPr lang="en-US" dirty="0"/>
              <a:t>Analyze responses received and publish </a:t>
            </a:r>
            <a:r>
              <a:rPr lang="en-US" dirty="0" smtClean="0"/>
              <a:t>results of analysis </a:t>
            </a:r>
            <a:r>
              <a:rPr lang="en-US" dirty="0" smtClean="0"/>
              <a:t>prior to Plenary</a:t>
            </a:r>
          </a:p>
          <a:p>
            <a:endParaRPr lang="en-US" dirty="0"/>
          </a:p>
          <a:p>
            <a:r>
              <a:rPr lang="en-US" dirty="0" smtClean="0"/>
              <a:t>Work on </a:t>
            </a:r>
            <a:r>
              <a:rPr lang="en-US" dirty="0" err="1" smtClean="0"/>
              <a:t>prioritisation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responses </a:t>
            </a:r>
            <a:r>
              <a:rPr lang="en-US" dirty="0" smtClean="0"/>
              <a:t>and implementation of selected </a:t>
            </a:r>
            <a:r>
              <a:rPr lang="en-US" dirty="0" smtClean="0"/>
              <a:t>enhancements after Plenary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3356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sz="2400" b="1" i="1" dirty="0" smtClean="0"/>
          </a:p>
          <a:p>
            <a:pPr marL="0" indent="0">
              <a:buNone/>
            </a:pPr>
            <a:r>
              <a:rPr lang="en-US" sz="2400" b="1" i="1" dirty="0" smtClean="0"/>
              <a:t>If you have any good ideas, please,  respond to </a:t>
            </a:r>
            <a:r>
              <a:rPr lang="en-US" sz="2400" b="1" i="1" dirty="0"/>
              <a:t>the CEOS Information Systems Survey by end of September at </a:t>
            </a:r>
            <a:endParaRPr lang="en-US" sz="2400" b="1" i="1" dirty="0" smtClean="0"/>
          </a:p>
          <a:p>
            <a:pPr marL="0" indent="0">
              <a:buNone/>
            </a:pPr>
            <a:endParaRPr lang="en-US" sz="2400" b="1" i="1" dirty="0">
              <a:hlinkClick r:id="rId2"/>
            </a:endParaRP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www.surveymonkey.com/r/ceos-info-systems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334000" cy="533400"/>
          </a:xfrm>
        </p:spPr>
        <p:txBody>
          <a:bodyPr/>
          <a:lstStyle/>
          <a:p>
            <a:r>
              <a:rPr lang="en-US" dirty="0" smtClean="0"/>
              <a:t>Content  Questions and Suggestions?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880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Office PowerPoint</Application>
  <PresentationFormat>On-screen Show (4:3)</PresentationFormat>
  <Paragraphs>100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CEOS Information Systems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Ivan PETITEVILLE</cp:lastModifiedBy>
  <cp:revision>223</cp:revision>
  <dcterms:modified xsi:type="dcterms:W3CDTF">2016-09-14T07:56:41Z</dcterms:modified>
</cp:coreProperties>
</file>