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62" r:id="rId4"/>
    <p:sldId id="264" r:id="rId5"/>
    <p:sldId id="265" r:id="rId6"/>
    <p:sldId id="266" r:id="rId7"/>
    <p:sldId id="267" r:id="rId8"/>
    <p:sldId id="277" r:id="rId9"/>
    <p:sldId id="269" r:id="rId10"/>
    <p:sldId id="270" r:id="rId11"/>
    <p:sldId id="271" r:id="rId12"/>
    <p:sldId id="273" r:id="rId13"/>
    <p:sldId id="263" r:id="rId14"/>
    <p:sldId id="276" r:id="rId15"/>
    <p:sldId id="274" r:id="rId16"/>
    <p:sldId id="275" r:id="rId17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4716"/>
  </p:normalViewPr>
  <p:slideViewPr>
    <p:cSldViewPr>
      <p:cViewPr>
        <p:scale>
          <a:sx n="59" d="100"/>
          <a:sy n="59" d="100"/>
        </p:scale>
        <p:origin x="-9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 TWS ‘16, 14-15 Sept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george@symbioscomms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Analysis Ready Data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LSI-VC – Adam Lewis Co-chair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 Tech Workshop 2016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 Tech Workshop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Oxford, UK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14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-15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September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CARD4L has major benefits for CEOS and users of CEOS data</a:t>
            </a:r>
          </a:p>
          <a:p>
            <a:r>
              <a:rPr lang="en-AU" dirty="0" smtClean="0"/>
              <a:t>Many data users will be better off, and more able to make practical use of CEOS data products because they will not need to pre-process the data. Even sophisticated users invest a large proportion of their effort into data preparation.</a:t>
            </a:r>
          </a:p>
          <a:p>
            <a:endParaRPr lang="en-AU" dirty="0" smtClean="0"/>
          </a:p>
          <a:p>
            <a:r>
              <a:rPr lang="en-AU" sz="1800" dirty="0" smtClean="0"/>
              <a:t>E.g.: Norm Campbell, CSIRO, 9</a:t>
            </a:r>
            <a:r>
              <a:rPr lang="en-AU" sz="1800" baseline="30000" dirty="0" smtClean="0"/>
              <a:t>th</a:t>
            </a:r>
            <a:r>
              <a:rPr lang="en-AU" sz="1800" dirty="0" smtClean="0"/>
              <a:t> Sept 2016, using ARD from the Australian Geoscience Data Cube</a:t>
            </a:r>
            <a:br>
              <a:rPr lang="en-AU" sz="1800" dirty="0" smtClean="0"/>
            </a:br>
            <a:r>
              <a:rPr lang="en-AU" sz="1800" dirty="0" smtClean="0"/>
              <a:t>“Many </a:t>
            </a:r>
            <a:r>
              <a:rPr lang="en-AU" sz="1800" dirty="0"/>
              <a:t>thanks, </a:t>
            </a:r>
            <a:r>
              <a:rPr lang="en-AU" sz="1800" dirty="0" smtClean="0"/>
              <a:t>Adam. I’ve </a:t>
            </a:r>
            <a:r>
              <a:rPr lang="en-AU" sz="1800" dirty="0"/>
              <a:t>been looking at calibrated cloud-free Landsat images for 111-082 for some farms near Quairading, east of Perth, </a:t>
            </a:r>
            <a:r>
              <a:rPr lang="en-AU" sz="1800" u="sng" dirty="0"/>
              <a:t>for the period May – October for 2014, 2015 and 2106</a:t>
            </a:r>
            <a:r>
              <a:rPr lang="en-AU" sz="1800" dirty="0"/>
              <a:t>, which Suzanne </a:t>
            </a:r>
            <a:r>
              <a:rPr lang="en-AU" sz="1800" dirty="0" err="1"/>
              <a:t>Furby</a:t>
            </a:r>
            <a:r>
              <a:rPr lang="en-AU" sz="1800" dirty="0"/>
              <a:t> downloaded for me</a:t>
            </a:r>
            <a:r>
              <a:rPr lang="en-AU" sz="1800" dirty="0" smtClean="0"/>
              <a:t>. The </a:t>
            </a:r>
            <a:r>
              <a:rPr lang="en-AU" sz="1800" dirty="0"/>
              <a:t>advantage of the calibrated images is that </a:t>
            </a:r>
            <a:r>
              <a:rPr lang="en-AU" sz="1800" u="sng" dirty="0"/>
              <a:t>I can apply the same stretch to all the scenes</a:t>
            </a:r>
            <a:r>
              <a:rPr lang="en-AU" sz="1800" dirty="0" smtClean="0"/>
              <a:t>. Visual </a:t>
            </a:r>
            <a:r>
              <a:rPr lang="en-AU" sz="1800" dirty="0"/>
              <a:t>inspection of the images shows at a glance the changes that have taken place during the growing season, and the similarity in the responses of the wheat paddocks from year to </a:t>
            </a:r>
            <a:r>
              <a:rPr lang="en-AU" sz="1800" dirty="0" smtClean="0"/>
              <a:t>year. </a:t>
            </a:r>
            <a:r>
              <a:rPr lang="en-AU" sz="1800" u="sng" dirty="0" smtClean="0"/>
              <a:t>My </a:t>
            </a:r>
            <a:r>
              <a:rPr lang="en-AU" sz="1800" u="sng" dirty="0"/>
              <a:t>first impressions of the calibrated data are very positive</a:t>
            </a:r>
            <a:r>
              <a:rPr lang="en-AU" sz="1800" u="sng" dirty="0" smtClean="0"/>
              <a:t>.***</a:t>
            </a:r>
            <a:r>
              <a:rPr lang="en-AU" sz="1800" dirty="0" smtClean="0"/>
              <a:t>”</a:t>
            </a:r>
            <a:endParaRPr lang="en-AU" sz="18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/>
              <a:t>CARD4L – </a:t>
            </a:r>
            <a:r>
              <a:rPr lang="en-AU" dirty="0" smtClean="0"/>
              <a:t>Benefits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3912745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11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AU" dirty="0" smtClean="0"/>
              <a:t>CARD4L will enable CEOS agencies to better provide interoperable data that can be used for time-series analysis because the data are stackable as time-series and measurement-based.</a:t>
            </a:r>
          </a:p>
          <a:p>
            <a:r>
              <a:rPr lang="en-AU" dirty="0" smtClean="0"/>
              <a:t>CARD4L will help users to overcome the challenges of big EO data, by removing the need for users to pre-process larger and larger data volumes.</a:t>
            </a:r>
          </a:p>
          <a:p>
            <a:r>
              <a:rPr lang="en-AU" dirty="0" smtClean="0"/>
              <a:t>CARD4L will lead toward more interoperable data between like instruments (</a:t>
            </a:r>
            <a:r>
              <a:rPr lang="en-AU" dirty="0" err="1" smtClean="0"/>
              <a:t>eg</a:t>
            </a:r>
            <a:r>
              <a:rPr lang="en-AU" dirty="0" smtClean="0"/>
              <a:t>., Landsat-OLI and Sentinel-2 MSI), supporting CEOS constellations. </a:t>
            </a:r>
          </a:p>
          <a:p>
            <a:endParaRPr lang="en-AU" dirty="0" smtClean="0"/>
          </a:p>
          <a:p>
            <a:endParaRPr lang="en-AU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/>
              <a:t>CARD4L – Benefits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170192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Challenges</a:t>
            </a:r>
            <a:endParaRPr lang="en-AU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1447800"/>
            <a:ext cx="8153400" cy="4724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/>
            <a:r>
              <a:rPr lang="en-AU" dirty="0" smtClean="0"/>
              <a:t>Closure on the high level definition / description document is needed to allow LSI-VC to focus on the next level of detail</a:t>
            </a:r>
          </a:p>
          <a:p>
            <a:pPr defTabSz="914400"/>
            <a:r>
              <a:rPr lang="en-AU" dirty="0" smtClean="0"/>
              <a:t>Increased participation is sought from agencies to lead and participate in sub-teams to take this work forward</a:t>
            </a:r>
            <a:endParaRPr lang="en-US" dirty="0" smtClean="0"/>
          </a:p>
          <a:p>
            <a:pPr defTabSz="914400"/>
            <a:r>
              <a:rPr lang="en-AU" dirty="0" smtClean="0"/>
              <a:t>Specifically, a team is needed to work on specifications for Radar data, with involvement of the major Radar providers</a:t>
            </a:r>
          </a:p>
          <a:p>
            <a:pPr defTabSz="914400"/>
            <a:endParaRPr lang="en-US" dirty="0" smtClean="0"/>
          </a:p>
          <a:p>
            <a:pPr defTabSz="9144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41079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DRAFT - Request that Plenary:</a:t>
            </a:r>
            <a:endParaRPr lang="en-AU" b="1" dirty="0"/>
          </a:p>
          <a:p>
            <a:pPr marL="0" indent="0">
              <a:buNone/>
            </a:pPr>
            <a:r>
              <a:rPr lang="en-AU" b="1" dirty="0" smtClean="0"/>
              <a:t>Note </a:t>
            </a:r>
          </a:p>
          <a:p>
            <a:r>
              <a:rPr lang="en-AU" dirty="0" smtClean="0"/>
              <a:t>the </a:t>
            </a:r>
            <a:r>
              <a:rPr lang="en-AU" dirty="0"/>
              <a:t>work of the Land Surface Imaging Virtual Constellation </a:t>
            </a:r>
            <a:r>
              <a:rPr lang="en-AU" dirty="0" smtClean="0"/>
              <a:t>to </a:t>
            </a:r>
            <a:r>
              <a:rPr lang="en-AU" dirty="0"/>
              <a:t>produce a high level definition of </a:t>
            </a:r>
            <a:r>
              <a:rPr lang="en-AU" dirty="0" smtClean="0"/>
              <a:t>analysis ready data (CARD4L) which will deliver significant benefits to many users by removing common pre-processing steps</a:t>
            </a:r>
          </a:p>
          <a:p>
            <a:pPr marL="0" indent="0">
              <a:buNone/>
            </a:pPr>
            <a:r>
              <a:rPr lang="en-AU" b="1" dirty="0" smtClean="0"/>
              <a:t>Accept </a:t>
            </a:r>
          </a:p>
          <a:p>
            <a:r>
              <a:rPr lang="en-AU" dirty="0" smtClean="0"/>
              <a:t>the </a:t>
            </a:r>
            <a:r>
              <a:rPr lang="en-AU" dirty="0"/>
              <a:t>high level definition of </a:t>
            </a:r>
            <a:r>
              <a:rPr lang="en-AU" dirty="0" smtClean="0"/>
              <a:t>CARD4L (CEOS Analysis Ready Data for Land) presented </a:t>
            </a:r>
            <a:r>
              <a:rPr lang="en-AU" dirty="0"/>
              <a:t>by </a:t>
            </a:r>
            <a:r>
              <a:rPr lang="en-AU" dirty="0" smtClean="0"/>
              <a:t>the LSI-VC</a:t>
            </a:r>
            <a:endParaRPr lang="en-AU" dirty="0"/>
          </a:p>
          <a:p>
            <a:pPr marL="0" indent="0">
              <a:buNone/>
            </a:pPr>
            <a:r>
              <a:rPr lang="en-AU" b="1" dirty="0" smtClean="0"/>
              <a:t>Endorse LSI-VC to continue </a:t>
            </a:r>
            <a:r>
              <a:rPr lang="en-AU" b="1" dirty="0"/>
              <a:t>work</a:t>
            </a:r>
            <a:r>
              <a:rPr lang="en-AU" dirty="0"/>
              <a:t> </a:t>
            </a:r>
            <a:endParaRPr lang="en-AU" dirty="0" smtClean="0"/>
          </a:p>
          <a:p>
            <a:r>
              <a:rPr lang="en-AU" dirty="0" smtClean="0"/>
              <a:t>to trial and validate the definition, developing specifications </a:t>
            </a:r>
            <a:r>
              <a:rPr lang="en-AU" dirty="0"/>
              <a:t>that map CEOS agency missions and instruments to CEOS Analysis Ready Data </a:t>
            </a:r>
            <a:r>
              <a:rPr lang="en-AU" dirty="0" smtClean="0"/>
              <a:t>products through the LSI-VC</a:t>
            </a:r>
            <a:endParaRPr lang="en-AU" dirty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Plenary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240755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0437592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+mj-lt"/>
              </a:rPr>
              <a:t>Presenter Guidance</a:t>
            </a:r>
          </a:p>
          <a:p>
            <a:r>
              <a:rPr lang="en-AU" dirty="0" smtClean="0">
                <a:latin typeface="+mj-lt"/>
              </a:rPr>
              <a:t>The </a:t>
            </a:r>
            <a:r>
              <a:rPr lang="en-AU" dirty="0">
                <a:latin typeface="+mj-lt"/>
              </a:rPr>
              <a:t>SIT Chair Team </a:t>
            </a:r>
            <a:r>
              <a:rPr lang="en-AU" dirty="0" smtClean="0">
                <a:latin typeface="+mj-lt"/>
              </a:rPr>
              <a:t>asks that presenters allow for </a:t>
            </a:r>
            <a:r>
              <a:rPr lang="en-AU" b="1" i="1" dirty="0" smtClean="0">
                <a:latin typeface="+mj-lt"/>
              </a:rPr>
              <a:t>substantial </a:t>
            </a:r>
            <a:r>
              <a:rPr lang="en-AU" b="1" i="1" dirty="0">
                <a:latin typeface="+mj-lt"/>
              </a:rPr>
              <a:t>time </a:t>
            </a:r>
            <a:r>
              <a:rPr lang="en-AU" b="1" i="1" dirty="0" smtClean="0">
                <a:latin typeface="+mj-lt"/>
              </a:rPr>
              <a:t>(&gt; 50% of allocation) for discussion</a:t>
            </a:r>
            <a:r>
              <a:rPr lang="en-AU" dirty="0" smtClean="0">
                <a:latin typeface="+mj-lt"/>
              </a:rPr>
              <a:t> so be mindful of the agenda time you have been allocated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should be clearly aligned with the agenda objectives, and </a:t>
            </a:r>
            <a:r>
              <a:rPr lang="en-US" b="1" i="1" dirty="0" smtClean="0">
                <a:latin typeface="+mj-lt"/>
              </a:rPr>
              <a:t>formulated in collaboration with the SIT Chair Team </a:t>
            </a:r>
            <a:r>
              <a:rPr lang="en-US" dirty="0" smtClean="0">
                <a:latin typeface="+mj-lt"/>
              </a:rPr>
              <a:t>prior to the submission deadline.</a:t>
            </a:r>
          </a:p>
          <a:p>
            <a:endParaRPr lang="en-US" sz="1600" dirty="0">
              <a:latin typeface="+mj-lt"/>
            </a:endParaRPr>
          </a:p>
          <a:p>
            <a:r>
              <a:rPr lang="en-US" b="1" i="1" dirty="0" smtClean="0">
                <a:latin typeface="+mj-lt"/>
              </a:rPr>
              <a:t>Reporting to support discussion is encouraged</a:t>
            </a:r>
            <a:r>
              <a:rPr lang="en-US" dirty="0" smtClean="0">
                <a:latin typeface="+mj-lt"/>
              </a:rPr>
              <a:t>, but historical context and detailed reporting (e.g. review of past meeting dates) should be provided as pre-reading or in background slides.</a:t>
            </a:r>
            <a:endParaRPr lang="en-US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</a:t>
            </a:r>
            <a:r>
              <a:rPr lang="en-US" dirty="0">
                <a:latin typeface="+mj-lt"/>
              </a:rPr>
              <a:t>should be sent to </a:t>
            </a:r>
            <a:r>
              <a:rPr lang="en-US" dirty="0" smtClean="0">
                <a:latin typeface="+mj-lt"/>
                <a:hlinkClick r:id="rId2"/>
              </a:rPr>
              <a:t>george@symbioscomms.com</a:t>
            </a:r>
            <a:endParaRPr lang="en-US" dirty="0">
              <a:latin typeface="+mj-lt"/>
            </a:endParaRPr>
          </a:p>
          <a:p>
            <a:pPr lvl="1"/>
            <a:r>
              <a:rPr lang="en-US" b="1" dirty="0" smtClean="0">
                <a:latin typeface="+mj-lt"/>
              </a:rPr>
              <a:t>Presentations: </a:t>
            </a:r>
            <a:r>
              <a:rPr lang="en-US" dirty="0" smtClean="0">
                <a:latin typeface="+mj-lt"/>
              </a:rPr>
              <a:t>no later than Wednesday 7</a:t>
            </a:r>
            <a:r>
              <a:rPr lang="en-US" baseline="30000" dirty="0" smtClean="0">
                <a:latin typeface="+mj-lt"/>
              </a:rPr>
              <a:t>th</a:t>
            </a:r>
            <a:r>
              <a:rPr lang="en-US" dirty="0" smtClean="0">
                <a:latin typeface="+mj-lt"/>
              </a:rPr>
              <a:t> September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15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76346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Preparations for CEOS Plenary</a:t>
            </a:r>
            <a:endParaRPr lang="en-US" b="1" dirty="0">
              <a:latin typeface="+mj-lt"/>
            </a:endParaRPr>
          </a:p>
          <a:p>
            <a:r>
              <a:rPr lang="en-AU" dirty="0" smtClean="0">
                <a:latin typeface="+mj-lt"/>
              </a:rPr>
              <a:t>One of the main objectives of the SIT Technical Workshop is to </a:t>
            </a:r>
            <a:r>
              <a:rPr lang="en-AU" b="1" i="1" dirty="0" smtClean="0">
                <a:latin typeface="+mj-lt"/>
              </a:rPr>
              <a:t>prepare for CEOS Plenary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Presenters are encouraged to include a 1-2 slides on the main issues that you are facing for CEOS Plenary, including </a:t>
            </a:r>
            <a:r>
              <a:rPr lang="en-US" b="1" i="1" dirty="0" smtClean="0">
                <a:latin typeface="+mj-lt"/>
              </a:rPr>
              <a:t>explicitly highlighting any decisions, endorsements, outcomes, or actions your group will be seeking at Plenary</a:t>
            </a:r>
            <a:r>
              <a:rPr lang="en-US" dirty="0" smtClean="0">
                <a:latin typeface="+mj-lt"/>
              </a:rPr>
              <a:t>.</a:t>
            </a:r>
          </a:p>
          <a:p>
            <a:endParaRPr lang="en-US" sz="1600" dirty="0">
              <a:latin typeface="+mj-lt"/>
            </a:endParaRPr>
          </a:p>
          <a:p>
            <a:r>
              <a:rPr lang="en-US" dirty="0" smtClean="0"/>
              <a:t>Your materials should also </a:t>
            </a:r>
            <a:r>
              <a:rPr lang="en-US" b="1" i="1" dirty="0" smtClean="0"/>
              <a:t>highlight any actions or decisions </a:t>
            </a:r>
            <a:r>
              <a:rPr lang="en-US" dirty="0" smtClean="0"/>
              <a:t>you might require between the Workshop and Plenary.</a:t>
            </a:r>
          </a:p>
          <a:p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The more explicit you are with the required actions, the better. i.e. </a:t>
            </a:r>
            <a:r>
              <a:rPr lang="en-US" b="1" i="1" dirty="0" smtClean="0">
                <a:latin typeface="+mj-lt"/>
              </a:rPr>
              <a:t>do feel free to propose draft action text for consideration </a:t>
            </a:r>
            <a:r>
              <a:rPr lang="en-US" dirty="0" smtClean="0">
                <a:latin typeface="+mj-lt"/>
              </a:rPr>
              <a:t>- it may be revised, but will help in the efficient preparation for Plenary.</a:t>
            </a:r>
            <a:endParaRPr lang="en-US" dirty="0">
              <a:latin typeface="+mj-lt"/>
            </a:endParaRPr>
          </a:p>
          <a:p>
            <a:endParaRPr lang="en-US" sz="1600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16</a:t>
            </a:fld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6835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1676400"/>
          </a:xfrm>
        </p:spPr>
        <p:txBody>
          <a:bodyPr/>
          <a:lstStyle/>
          <a:p>
            <a:r>
              <a:rPr lang="en-AU" dirty="0" smtClean="0"/>
              <a:t>LSI-VC were tasked (Nov 2015) to “</a:t>
            </a:r>
            <a:r>
              <a:rPr lang="en-US" b="1" dirty="0" smtClean="0"/>
              <a:t>Define </a:t>
            </a:r>
            <a:r>
              <a:rPr lang="en-US" b="1" dirty="0"/>
              <a:t>intercomparable Analysis-Ready Data (ARD) products within the context of land surface imaging</a:t>
            </a:r>
            <a:r>
              <a:rPr lang="en-US" b="1" dirty="0" smtClean="0"/>
              <a:t>” </a:t>
            </a:r>
          </a:p>
          <a:p>
            <a:r>
              <a:rPr lang="en-US" b="1" dirty="0" smtClean="0"/>
              <a:t>CEOS Analysis Ready Data for Land (CARD4L) is defined at two levels, a General Description and Technical Specifications: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Analysis Ready Data</a:t>
            </a:r>
            <a:endParaRPr lang="en-AU" dirty="0"/>
          </a:p>
        </p:txBody>
      </p:sp>
      <p:grpSp>
        <p:nvGrpSpPr>
          <p:cNvPr id="11" name="Group 10"/>
          <p:cNvGrpSpPr/>
          <p:nvPr/>
        </p:nvGrpSpPr>
        <p:grpSpPr>
          <a:xfrm>
            <a:off x="914400" y="3532518"/>
            <a:ext cx="7543800" cy="2840481"/>
            <a:chOff x="2514600" y="3214301"/>
            <a:chExt cx="7543800" cy="2840481"/>
          </a:xfrm>
        </p:grpSpPr>
        <p:sp>
          <p:nvSpPr>
            <p:cNvPr id="5" name="Rectangle 4"/>
            <p:cNvSpPr/>
            <p:nvPr/>
          </p:nvSpPr>
          <p:spPr>
            <a:xfrm>
              <a:off x="2514600" y="3352802"/>
              <a:ext cx="3352800" cy="646329"/>
            </a:xfrm>
            <a:prstGeom prst="rect">
              <a:avLst/>
            </a:prstGeom>
            <a:solidFill>
              <a:srgbClr val="FFC000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AU" dirty="0" smtClean="0"/>
                <a:t>General Description</a:t>
              </a:r>
            </a:p>
            <a:p>
              <a:pPr marL="285750" marR="0" indent="-28575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</a:pPr>
              <a:r>
                <a:rPr kumimoji="0" lang="en-AU" sz="1800" b="0" i="0" u="none" strike="noStrike" cap="none" spc="0" normalizeH="0" baseline="0" dirty="0" smtClean="0">
                  <a:ln>
                    <a:noFill/>
                  </a:ln>
                  <a:solidFill>
                    <a:srgbClr val="002569"/>
                  </a:solidFill>
                  <a:effectLst/>
                  <a:uFillTx/>
                </a:rPr>
                <a:t>minimum characteristics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514600" y="4300458"/>
              <a:ext cx="3352800" cy="175432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AU" dirty="0" smtClean="0"/>
                <a:t>Technical Specifications</a:t>
              </a:r>
            </a:p>
            <a:p>
              <a:pPr marL="285750" marR="0" indent="-28575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</a:pPr>
              <a:r>
                <a:rPr lang="en-AU" dirty="0" smtClean="0"/>
                <a:t>specifically, what is needed </a:t>
              </a:r>
              <a:br>
                <a:rPr lang="en-AU" dirty="0" smtClean="0"/>
              </a:br>
              <a:r>
                <a:rPr lang="en-AU" dirty="0" smtClean="0"/>
                <a:t>for optical, radar or other </a:t>
              </a:r>
              <a:br>
                <a:rPr lang="en-AU" dirty="0" smtClean="0"/>
              </a:br>
              <a:r>
                <a:rPr lang="en-AU" dirty="0" smtClean="0"/>
                <a:t>datasets to be CARD4L? </a:t>
              </a:r>
            </a:p>
            <a:p>
              <a:pPr marL="285750" marR="0" indent="-28575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</a:pPr>
              <a:r>
                <a:rPr kumimoji="0" lang="en-AU" sz="1800" b="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</a:rPr>
                <a:t>E.g.,</a:t>
              </a:r>
              <a:r>
                <a:rPr kumimoji="0" lang="en-AU" sz="1800" b="0" i="0" u="none" strike="noStrike" cap="none" spc="0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</a:rPr>
                <a:t> what is CARD4L </a:t>
              </a:r>
              <a:br>
                <a:rPr kumimoji="0" lang="en-AU" sz="1800" b="0" i="0" u="none" strike="noStrike" cap="none" spc="0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</a:rPr>
              </a:br>
              <a:r>
                <a:rPr kumimoji="0" lang="en-AU" sz="1800" b="0" i="0" u="none" strike="noStrike" cap="none" spc="0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</a:rPr>
                <a:t>surface reflectance?</a:t>
              </a:r>
              <a:endParaRPr kumimoji="0" lang="en-AU" sz="18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</a:endParaRPr>
            </a:p>
          </p:txBody>
        </p:sp>
        <p:cxnSp>
          <p:nvCxnSpPr>
            <p:cNvPr id="8" name="Straight Connector 7"/>
            <p:cNvCxnSpPr>
              <a:stCxn id="5" idx="2"/>
              <a:endCxn id="6" idx="0"/>
            </p:cNvCxnSpPr>
            <p:nvPr/>
          </p:nvCxnSpPr>
          <p:spPr>
            <a:xfrm>
              <a:off x="4191000" y="3999131"/>
              <a:ext cx="0" cy="301327"/>
            </a:xfrm>
            <a:prstGeom prst="line">
              <a:avLst/>
            </a:prstGeom>
            <a:noFill/>
            <a:ln w="25400" cap="flat">
              <a:solidFill>
                <a:srgbClr val="FF9A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0" name="Rectangle 9"/>
            <p:cNvSpPr/>
            <p:nvPr/>
          </p:nvSpPr>
          <p:spPr>
            <a:xfrm>
              <a:off x="6096000" y="3214301"/>
              <a:ext cx="3962400" cy="9233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AU" dirty="0"/>
                <a:t>M</a:t>
              </a:r>
              <a:r>
                <a:rPr lang="en-AU" dirty="0" smtClean="0"/>
                <a:t>ature content, ‘on target’</a:t>
              </a:r>
              <a:br>
                <a:rPr lang="en-AU" dirty="0" smtClean="0"/>
              </a:br>
              <a:r>
                <a:rPr lang="en-AU" dirty="0" smtClean="0"/>
                <a:t>Future refinements to content and </a:t>
              </a:r>
              <a:br>
                <a:rPr lang="en-AU" dirty="0" smtClean="0"/>
              </a:br>
              <a:r>
                <a:rPr lang="en-AU" dirty="0" smtClean="0"/>
                <a:t>expression may be needed</a:t>
              </a:r>
              <a:endPara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4495800" y="4771075"/>
            <a:ext cx="3810000" cy="1477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Under development, early days. </a:t>
            </a:r>
            <a:br>
              <a:rPr lang="en-AU" dirty="0" smtClean="0"/>
            </a:br>
            <a:r>
              <a:rPr lang="en-AU" dirty="0" smtClean="0"/>
              <a:t>This will continue to evolve and will </a:t>
            </a:r>
            <a:br>
              <a:rPr lang="en-AU" dirty="0" smtClean="0"/>
            </a:br>
            <a:r>
              <a:rPr lang="en-AU" dirty="0" smtClean="0"/>
              <a:t>require ongoing work. </a:t>
            </a:r>
            <a:br>
              <a:rPr lang="en-AU" dirty="0" smtClean="0"/>
            </a:br>
            <a:r>
              <a:rPr lang="en-AU" dirty="0" smtClean="0"/>
              <a:t>Specifications will not change the </a:t>
            </a:r>
            <a:br>
              <a:rPr lang="en-AU" dirty="0" smtClean="0"/>
            </a:br>
            <a:r>
              <a:rPr lang="en-AU" dirty="0" smtClean="0"/>
              <a:t>General Description</a:t>
            </a:r>
          </a:p>
        </p:txBody>
      </p:sp>
    </p:spTree>
    <p:extLst>
      <p:ext uri="{BB962C8B-B14F-4D97-AF65-F5344CB8AC3E}">
        <p14:creationId xmlns:p14="http://schemas.microsoft.com/office/powerpoint/2010/main" val="320383704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CARD4L – General Description</a:t>
            </a:r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371600"/>
            <a:ext cx="7978775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70725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371600"/>
            <a:ext cx="7978775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CARD4L – General Description</a:t>
            </a:r>
            <a:endParaRPr lang="en-AU" dirty="0"/>
          </a:p>
        </p:txBody>
      </p:sp>
      <p:grpSp>
        <p:nvGrpSpPr>
          <p:cNvPr id="12" name="Group 11"/>
          <p:cNvGrpSpPr/>
          <p:nvPr/>
        </p:nvGrpSpPr>
        <p:grpSpPr>
          <a:xfrm>
            <a:off x="4495800" y="1569436"/>
            <a:ext cx="4495800" cy="3038786"/>
            <a:chOff x="4800600" y="1649490"/>
            <a:chExt cx="3352800" cy="1714062"/>
          </a:xfrm>
        </p:grpSpPr>
        <p:sp>
          <p:nvSpPr>
            <p:cNvPr id="7" name="Rectangle 6"/>
            <p:cNvSpPr/>
            <p:nvPr/>
          </p:nvSpPr>
          <p:spPr>
            <a:xfrm>
              <a:off x="4800600" y="1649490"/>
              <a:ext cx="3352800" cy="52081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AU" sz="1600" dirty="0" smtClean="0"/>
                <a:t/>
              </a:r>
              <a:br>
                <a:rPr lang="en-AU" sz="1600" dirty="0" smtClean="0"/>
              </a:br>
              <a:r>
                <a:rPr lang="en-AU" sz="2000" dirty="0" smtClean="0"/>
                <a:t>Preamble</a:t>
              </a:r>
              <a:r>
                <a:rPr lang="en-AU" dirty="0" smtClean="0"/>
                <a:t/>
              </a:r>
              <a:br>
                <a:rPr lang="en-AU" dirty="0" smtClean="0"/>
              </a:br>
              <a:endPara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800600" y="2217761"/>
              <a:ext cx="3352800" cy="1145791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R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AU" dirty="0" smtClean="0">
                  <a:solidFill>
                    <a:srgbClr val="002569"/>
                  </a:solidFill>
                </a:rPr>
                <a:t>(1) Data preparation is a major barrier</a:t>
              </a:r>
            </a:p>
            <a:p>
              <a:pPr marR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AU" dirty="0" smtClean="0">
                  <a:solidFill>
                    <a:srgbClr val="002569"/>
                  </a:solidFill>
                </a:rPr>
                <a:t>(2) There is a call for analysis ready data</a:t>
              </a:r>
            </a:p>
            <a:p>
              <a:pPr marR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AU" dirty="0" smtClean="0">
                  <a:solidFill>
                    <a:srgbClr val="002569"/>
                  </a:solidFill>
                </a:rPr>
                <a:t>(3) The need is growing: </a:t>
              </a:r>
            </a:p>
            <a:p>
              <a:pPr marR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AU" dirty="0">
                  <a:solidFill>
                    <a:srgbClr val="002569"/>
                  </a:solidFill>
                </a:rPr>
                <a:t>	</a:t>
              </a:r>
              <a:r>
                <a:rPr lang="en-AU" dirty="0" smtClean="0">
                  <a:solidFill>
                    <a:srgbClr val="002569"/>
                  </a:solidFill>
                </a:rPr>
                <a:t>data volumes are increasing; </a:t>
              </a:r>
            </a:p>
            <a:p>
              <a:pPr marR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AU" dirty="0">
                  <a:solidFill>
                    <a:srgbClr val="002569"/>
                  </a:solidFill>
                </a:rPr>
                <a:t>	</a:t>
              </a:r>
              <a:r>
                <a:rPr lang="en-AU" dirty="0" smtClean="0">
                  <a:solidFill>
                    <a:srgbClr val="002569"/>
                  </a:solidFill>
                </a:rPr>
                <a:t>time series analyses are needed; </a:t>
              </a:r>
            </a:p>
            <a:p>
              <a:pPr marR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</a:pPr>
              <a:r>
                <a:rPr lang="en-AU" dirty="0">
                  <a:solidFill>
                    <a:srgbClr val="002569"/>
                  </a:solidFill>
                </a:rPr>
                <a:t>	</a:t>
              </a:r>
              <a:r>
                <a:rPr lang="en-AU" dirty="0" smtClean="0">
                  <a:solidFill>
                    <a:srgbClr val="002569"/>
                  </a:solidFill>
                </a:rPr>
                <a:t>constellations must be supported</a:t>
              </a:r>
            </a:p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AU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cxnSp>
          <p:nvCxnSpPr>
            <p:cNvPr id="9" name="Straight Connector 8"/>
            <p:cNvCxnSpPr>
              <a:stCxn id="7" idx="2"/>
              <a:endCxn id="8" idx="0"/>
            </p:cNvCxnSpPr>
            <p:nvPr/>
          </p:nvCxnSpPr>
          <p:spPr>
            <a:xfrm>
              <a:off x="6477000" y="2170304"/>
              <a:ext cx="0" cy="47457"/>
            </a:xfrm>
            <a:prstGeom prst="line">
              <a:avLst/>
            </a:prstGeom>
            <a:noFill/>
            <a:ln w="25400" cap="flat">
              <a:solidFill>
                <a:srgbClr val="FF9A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18" name="Straight Arrow Connector 17"/>
          <p:cNvCxnSpPr>
            <a:endCxn id="7" idx="1"/>
          </p:cNvCxnSpPr>
          <p:nvPr/>
        </p:nvCxnSpPr>
        <p:spPr>
          <a:xfrm flipV="1">
            <a:off x="1905000" y="2031100"/>
            <a:ext cx="2590800" cy="4"/>
          </a:xfrm>
          <a:prstGeom prst="straightConnector1">
            <a:avLst/>
          </a:prstGeom>
          <a:noFill/>
          <a:ln w="762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25159573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371600"/>
            <a:ext cx="7978775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CARD4L – General Description</a:t>
            </a:r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4495800" y="1779875"/>
            <a:ext cx="4495800" cy="95410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/>
            </a:r>
            <a:br>
              <a:rPr lang="en-AU" dirty="0" smtClean="0"/>
            </a:br>
            <a:r>
              <a:rPr lang="en-AU" sz="2000" dirty="0" smtClean="0"/>
              <a:t>Definition paragraph</a:t>
            </a:r>
            <a:br>
              <a:rPr lang="en-AU" sz="2000" dirty="0" smtClean="0"/>
            </a:br>
            <a:endParaRPr lang="en-AU" dirty="0" smtClean="0"/>
          </a:p>
        </p:txBody>
      </p:sp>
      <p:sp>
        <p:nvSpPr>
          <p:cNvPr id="8" name="Rectangle 7"/>
          <p:cNvSpPr/>
          <p:nvPr/>
        </p:nvSpPr>
        <p:spPr>
          <a:xfrm>
            <a:off x="4495800" y="2895600"/>
            <a:ext cx="4495800" cy="341631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l" rtl="0" latinLnBrk="1" hangingPunct="0"/>
            <a:r>
              <a:rPr lang="en-AU" dirty="0">
                <a:solidFill>
                  <a:srgbClr val="002569"/>
                </a:solidFill>
              </a:rPr>
              <a:t>CEOS Analysis Ready Data for Land (CARD4L) are satellite data that have been processed to a minimum set of requirements and organized into a form that allows immediate analysis with a minimum of additional user effort and interoperability both through time and with other </a:t>
            </a:r>
            <a:r>
              <a:rPr lang="en-AU" dirty="0" smtClean="0">
                <a:solidFill>
                  <a:srgbClr val="002569"/>
                </a:solidFill>
              </a:rPr>
              <a:t>datasets</a:t>
            </a:r>
          </a:p>
          <a:p>
            <a:pPr algn="l" rtl="0" latinLnBrk="1" hangingPunct="0"/>
            <a:endParaRPr lang="en-AU" dirty="0">
              <a:solidFill>
                <a:srgbClr val="002569"/>
              </a:solidFill>
            </a:endParaRPr>
          </a:p>
          <a:p>
            <a:pPr algn="l" rtl="0" latinLnBrk="1" hangingPunct="0"/>
            <a:r>
              <a:rPr lang="en-AU" dirty="0" smtClean="0">
                <a:solidFill>
                  <a:srgbClr val="002569"/>
                </a:solidFill>
              </a:rPr>
              <a:t>Caveats: not the only products that Agencies will produce for their users.</a:t>
            </a:r>
          </a:p>
          <a:p>
            <a:pPr algn="l" rtl="0" latinLnBrk="1" hangingPunct="0"/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algn="l" rtl="0" latinLnBrk="1" hangingPunct="0"/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9" name="Straight Connector 8"/>
          <p:cNvCxnSpPr>
            <a:stCxn id="7" idx="2"/>
            <a:endCxn id="8" idx="0"/>
          </p:cNvCxnSpPr>
          <p:nvPr/>
        </p:nvCxnSpPr>
        <p:spPr>
          <a:xfrm>
            <a:off x="6743700" y="2733980"/>
            <a:ext cx="0" cy="161620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Straight Arrow Connector 17"/>
          <p:cNvCxnSpPr>
            <a:endCxn id="7" idx="1"/>
          </p:cNvCxnSpPr>
          <p:nvPr/>
        </p:nvCxnSpPr>
        <p:spPr>
          <a:xfrm flipV="1">
            <a:off x="1447800" y="2256928"/>
            <a:ext cx="3048000" cy="2696074"/>
          </a:xfrm>
          <a:prstGeom prst="straightConnector1">
            <a:avLst/>
          </a:prstGeom>
          <a:noFill/>
          <a:ln w="762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25568050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371600"/>
            <a:ext cx="7978775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CARD4L – General Description</a:t>
            </a:r>
            <a:endParaRPr lang="en-AU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1817439"/>
            <a:ext cx="4800600" cy="4446080"/>
            <a:chOff x="4495800" y="1779876"/>
            <a:chExt cx="4495800" cy="4446080"/>
          </a:xfrm>
        </p:grpSpPr>
        <p:sp>
          <p:nvSpPr>
            <p:cNvPr id="7" name="Rectangle 6"/>
            <p:cNvSpPr/>
            <p:nvPr/>
          </p:nvSpPr>
          <p:spPr>
            <a:xfrm>
              <a:off x="4495800" y="1779876"/>
              <a:ext cx="4495800" cy="95410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AU" dirty="0" smtClean="0"/>
                <a:t/>
              </a:r>
              <a:br>
                <a:rPr lang="en-AU" dirty="0" smtClean="0"/>
              </a:br>
              <a:r>
                <a:rPr lang="en-AU" sz="2000" dirty="0" smtClean="0"/>
                <a:t>Requirements (minimum)</a:t>
              </a:r>
              <a:r>
                <a:rPr lang="en-AU" dirty="0" smtClean="0"/>
                <a:t/>
              </a:r>
              <a:br>
                <a:rPr lang="en-AU" dirty="0" smtClean="0"/>
              </a:br>
              <a:endParaRPr lang="en-AU" dirty="0" smtClean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495800" y="3086637"/>
              <a:ext cx="4495800" cy="313931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342900" indent="-342900" algn="l" rtl="0" latinLnBrk="1" hangingPunct="0">
                <a:buAutoNum type="arabicParenBoth"/>
              </a:pPr>
              <a:r>
                <a:rPr lang="en-AU" dirty="0" smtClean="0">
                  <a:solidFill>
                    <a:srgbClr val="002569"/>
                  </a:solidFill>
                </a:rPr>
                <a:t>General metadata </a:t>
              </a:r>
              <a:br>
                <a:rPr lang="en-AU" dirty="0" smtClean="0">
                  <a:solidFill>
                    <a:srgbClr val="002569"/>
                  </a:solidFill>
                </a:rPr>
              </a:br>
              <a:r>
                <a:rPr lang="en-AU" dirty="0" smtClean="0">
                  <a:solidFill>
                    <a:srgbClr val="002569"/>
                  </a:solidFill>
                </a:rPr>
                <a:t>lineage; authoritative data</a:t>
              </a:r>
            </a:p>
            <a:p>
              <a:pPr marL="342900" indent="-342900" algn="l" rtl="0" latinLnBrk="1" hangingPunct="0">
                <a:buAutoNum type="arabicParenBoth"/>
              </a:pPr>
              <a:r>
                <a:rPr lang="en-AU" dirty="0" smtClean="0">
                  <a:solidFill>
                    <a:srgbClr val="002569"/>
                  </a:solidFill>
                </a:rPr>
                <a:t>Quality metadata </a:t>
              </a:r>
              <a:br>
                <a:rPr lang="en-AU" dirty="0" smtClean="0">
                  <a:solidFill>
                    <a:srgbClr val="002569"/>
                  </a:solidFill>
                </a:rPr>
              </a:br>
              <a:r>
                <a:rPr lang="en-AU" dirty="0" smtClean="0">
                  <a:solidFill>
                    <a:srgbClr val="002569"/>
                  </a:solidFill>
                </a:rPr>
                <a:t>quality flags; suitability for a particular use</a:t>
              </a:r>
            </a:p>
            <a:p>
              <a:pPr marL="342900" indent="-342900" algn="l" rtl="0" latinLnBrk="1" hangingPunct="0">
                <a:buAutoNum type="arabicParenBoth"/>
              </a:pPr>
              <a:r>
                <a:rPr lang="en-AU" dirty="0" smtClean="0">
                  <a:solidFill>
                    <a:srgbClr val="002569"/>
                  </a:solidFill>
                </a:rPr>
                <a:t>Corrections </a:t>
              </a:r>
              <a:br>
                <a:rPr lang="en-AU" dirty="0" smtClean="0">
                  <a:solidFill>
                    <a:srgbClr val="002569"/>
                  </a:solidFill>
                </a:rPr>
              </a:br>
              <a:r>
                <a:rPr lang="en-AU" dirty="0" smtClean="0">
                  <a:solidFill>
                    <a:srgbClr val="002569"/>
                  </a:solidFill>
                </a:rPr>
                <a:t>allow the users  to use the data directly; geophysical measurement of the land surface</a:t>
              </a:r>
            </a:p>
            <a:p>
              <a:pPr marL="342900" indent="-342900" algn="l" rtl="0" latinLnBrk="1" hangingPunct="0">
                <a:buAutoNum type="arabicParenBoth"/>
              </a:pPr>
              <a:r>
                <a:rPr lang="en-AU" dirty="0" smtClean="0">
                  <a:solidFill>
                    <a:srgbClr val="002569"/>
                  </a:solidFill>
                </a:rPr>
                <a:t>Geometric correction </a:t>
              </a:r>
              <a:br>
                <a:rPr lang="en-AU" dirty="0" smtClean="0">
                  <a:solidFill>
                    <a:srgbClr val="002569"/>
                  </a:solidFill>
                </a:rPr>
              </a:br>
              <a:r>
                <a:rPr lang="en-AU" dirty="0" smtClean="0">
                  <a:solidFill>
                    <a:srgbClr val="002569"/>
                  </a:solidFill>
                </a:rPr>
                <a:t>accurate location; data can be ‘stacked as time-series’</a:t>
              </a:r>
              <a:endParaRPr kumimoji="0" lang="en-AU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  <a:p>
              <a:pPr algn="l" rtl="0" latinLnBrk="1" hangingPunct="0"/>
              <a:endParaRPr kumimoji="0" lang="en-AU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cxnSp>
          <p:nvCxnSpPr>
            <p:cNvPr id="9" name="Straight Connector 8"/>
            <p:cNvCxnSpPr>
              <a:stCxn id="7" idx="2"/>
              <a:endCxn id="8" idx="0"/>
            </p:cNvCxnSpPr>
            <p:nvPr/>
          </p:nvCxnSpPr>
          <p:spPr>
            <a:xfrm>
              <a:off x="6743700" y="2733981"/>
              <a:ext cx="0" cy="352656"/>
            </a:xfrm>
            <a:prstGeom prst="line">
              <a:avLst/>
            </a:prstGeom>
            <a:noFill/>
            <a:ln w="25400" cap="flat">
              <a:solidFill>
                <a:srgbClr val="FF9A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18" name="Straight Arrow Connector 17"/>
          <p:cNvCxnSpPr/>
          <p:nvPr/>
        </p:nvCxnSpPr>
        <p:spPr>
          <a:xfrm flipH="1">
            <a:off x="3200400" y="2286000"/>
            <a:ext cx="1828800" cy="0"/>
          </a:xfrm>
          <a:prstGeom prst="straightConnector1">
            <a:avLst/>
          </a:prstGeom>
          <a:noFill/>
          <a:ln w="762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24713207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1371600"/>
            <a:ext cx="7978775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CARD4L – General Description</a:t>
            </a:r>
            <a:endParaRPr lang="en-AU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1817439"/>
            <a:ext cx="4800600" cy="3691283"/>
            <a:chOff x="4495800" y="1779876"/>
            <a:chExt cx="4495800" cy="3691283"/>
          </a:xfrm>
        </p:grpSpPr>
        <p:sp>
          <p:nvSpPr>
            <p:cNvPr id="7" name="Rectangle 6"/>
            <p:cNvSpPr/>
            <p:nvPr/>
          </p:nvSpPr>
          <p:spPr>
            <a:xfrm>
              <a:off x="4495800" y="1779876"/>
              <a:ext cx="4495800" cy="95410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AU" dirty="0" smtClean="0"/>
                <a:t/>
              </a:r>
              <a:br>
                <a:rPr lang="en-AU" dirty="0" smtClean="0"/>
              </a:br>
              <a:r>
                <a:rPr lang="en-AU" sz="2000" dirty="0" smtClean="0"/>
                <a:t>Requirements (optical and radar)</a:t>
              </a:r>
              <a:br>
                <a:rPr lang="en-AU" sz="2000" dirty="0" smtClean="0"/>
              </a:br>
              <a:endParaRPr lang="en-AU" dirty="0" smtClean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495800" y="3162837"/>
              <a:ext cx="4495800" cy="230832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342900" indent="-342900" algn="l" rtl="0" latinLnBrk="1" hangingPunct="0">
                <a:buAutoNum type="arabicParenBoth"/>
              </a:pPr>
              <a:r>
                <a:rPr lang="en-AU" dirty="0" smtClean="0">
                  <a:solidFill>
                    <a:srgbClr val="002569"/>
                  </a:solidFill>
                </a:rPr>
                <a:t>Optical : atmospheric and </a:t>
              </a:r>
              <a:br>
                <a:rPr lang="en-AU" dirty="0" smtClean="0">
                  <a:solidFill>
                    <a:srgbClr val="002569"/>
                  </a:solidFill>
                </a:rPr>
              </a:br>
              <a:r>
                <a:rPr lang="en-AU" dirty="0" smtClean="0">
                  <a:solidFill>
                    <a:srgbClr val="002569"/>
                  </a:solidFill>
                </a:rPr>
                <a:t>solar view angle corrections</a:t>
              </a:r>
            </a:p>
            <a:p>
              <a:pPr marL="342900" indent="-342900" algn="l" rtl="0" latinLnBrk="1" hangingPunct="0">
                <a:buAutoNum type="arabicParenBoth"/>
              </a:pPr>
              <a:r>
                <a:rPr lang="en-AU" dirty="0" smtClean="0">
                  <a:solidFill>
                    <a:srgbClr val="002569"/>
                  </a:solidFill>
                </a:rPr>
                <a:t>Radar: radiometric corrections for </a:t>
              </a:r>
              <a:br>
                <a:rPr lang="en-AU" dirty="0" smtClean="0">
                  <a:solidFill>
                    <a:srgbClr val="002569"/>
                  </a:solidFill>
                </a:rPr>
              </a:br>
              <a:r>
                <a:rPr lang="en-AU" dirty="0" smtClean="0">
                  <a:solidFill>
                    <a:srgbClr val="002569"/>
                  </a:solidFill>
                </a:rPr>
                <a:t>topography and incidence angle</a:t>
              </a:r>
            </a:p>
            <a:p>
              <a:pPr marL="342900" indent="-342900" algn="l" rtl="0" latinLnBrk="1" hangingPunct="0">
                <a:buAutoNum type="arabicParenBoth"/>
              </a:pPr>
              <a:endParaRPr lang="en-AU" dirty="0" smtClean="0">
                <a:solidFill>
                  <a:srgbClr val="002569"/>
                </a:solidFill>
              </a:endParaRPr>
            </a:p>
            <a:p>
              <a:pPr algn="l" rtl="0" latinLnBrk="1" hangingPunct="0"/>
              <a:endParaRPr lang="en-AU" dirty="0" smtClean="0">
                <a:solidFill>
                  <a:srgbClr val="002569"/>
                </a:solidFill>
              </a:endParaRPr>
            </a:p>
            <a:p>
              <a:pPr algn="l" rtl="0" latinLnBrk="1" hangingPunct="0"/>
              <a:endParaRPr kumimoji="0" lang="en-AU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  <a:p>
              <a:pPr algn="l" rtl="0" latinLnBrk="1" hangingPunct="0"/>
              <a:endParaRPr kumimoji="0" lang="en-AU" sz="1800" b="0" i="0" u="none" strike="noStrike" cap="none" spc="0" normalizeH="0" baseline="0" dirty="0">
                <a:ln>
                  <a:noFill/>
                </a:ln>
                <a:solidFill>
                  <a:srgbClr val="002569"/>
                </a:solidFill>
                <a:effectLst/>
                <a:uFillTx/>
              </a:endParaRPr>
            </a:p>
          </p:txBody>
        </p:sp>
        <p:cxnSp>
          <p:nvCxnSpPr>
            <p:cNvPr id="9" name="Straight Connector 8"/>
            <p:cNvCxnSpPr>
              <a:stCxn id="7" idx="2"/>
              <a:endCxn id="8" idx="0"/>
            </p:cNvCxnSpPr>
            <p:nvPr/>
          </p:nvCxnSpPr>
          <p:spPr>
            <a:xfrm>
              <a:off x="6743700" y="2733981"/>
              <a:ext cx="0" cy="428856"/>
            </a:xfrm>
            <a:prstGeom prst="line">
              <a:avLst/>
            </a:prstGeom>
            <a:noFill/>
            <a:ln w="25400" cap="flat">
              <a:solidFill>
                <a:srgbClr val="FF9A00"/>
              </a:solidFill>
              <a:prstDash val="solid"/>
              <a:bevel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cxnSp>
        <p:nvCxnSpPr>
          <p:cNvPr id="18" name="Straight Arrow Connector 17"/>
          <p:cNvCxnSpPr/>
          <p:nvPr/>
        </p:nvCxnSpPr>
        <p:spPr>
          <a:xfrm flipH="1" flipV="1">
            <a:off x="2400300" y="2514600"/>
            <a:ext cx="2552700" cy="1676402"/>
          </a:xfrm>
          <a:prstGeom prst="straightConnector1">
            <a:avLst/>
          </a:prstGeom>
          <a:noFill/>
          <a:ln w="762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13153645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1676400"/>
          </a:xfrm>
        </p:spPr>
        <p:txBody>
          <a:bodyPr/>
          <a:lstStyle/>
          <a:p>
            <a:r>
              <a:rPr lang="en-AU" dirty="0" smtClean="0"/>
              <a:t>LSI-VC were tasked (Nov 2015) to “</a:t>
            </a:r>
            <a:r>
              <a:rPr lang="en-US" b="1" dirty="0" smtClean="0"/>
              <a:t>Define </a:t>
            </a:r>
            <a:r>
              <a:rPr lang="en-US" b="1" dirty="0"/>
              <a:t>intercomparable Analysis-Ready Data (ARD) products within the context of land surface imaging</a:t>
            </a:r>
            <a:r>
              <a:rPr lang="en-US" b="1" dirty="0" smtClean="0"/>
              <a:t>” </a:t>
            </a:r>
          </a:p>
          <a:p>
            <a:r>
              <a:rPr lang="en-US" b="1" dirty="0" smtClean="0"/>
              <a:t>CEOS Analysis Ready Data for Land (CARD4L) is defined at two levels, a General Description and Technical Specifications: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/>
              <a:t>CARD4L – Specifications</a:t>
            </a:r>
          </a:p>
          <a:p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914400" y="3671019"/>
            <a:ext cx="3352800" cy="646329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General Description</a:t>
            </a:r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minimum characteristics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4618675"/>
            <a:ext cx="3352800" cy="175432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Technical Specifications</a:t>
            </a:r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n-AU" dirty="0" smtClean="0"/>
              <a:t>specifically, what is needed </a:t>
            </a:r>
            <a:br>
              <a:rPr lang="en-AU" dirty="0" smtClean="0"/>
            </a:br>
            <a:r>
              <a:rPr lang="en-AU" dirty="0" smtClean="0"/>
              <a:t>for optical, radar or other </a:t>
            </a:r>
            <a:br>
              <a:rPr lang="en-AU" dirty="0" smtClean="0"/>
            </a:br>
            <a:r>
              <a:rPr lang="en-AU" dirty="0" smtClean="0"/>
              <a:t>datasets to be CARD4L? </a:t>
            </a:r>
          </a:p>
          <a:p>
            <a:pPr marL="285750" marR="0" indent="-28575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</a:rPr>
              <a:t>E.g.,</a:t>
            </a: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</a:rPr>
              <a:t> what is CARD4L </a:t>
            </a:r>
            <a:b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</a:rPr>
            </a:br>
            <a:r>
              <a:rPr kumimoji="0" lang="en-AU" sz="1800" b="0" i="0" u="none" strike="noStrike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</a:rPr>
              <a:t>surface reflectance?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</a:endParaRPr>
          </a:p>
        </p:txBody>
      </p:sp>
      <p:cxnSp>
        <p:nvCxnSpPr>
          <p:cNvPr id="8" name="Straight Connector 7"/>
          <p:cNvCxnSpPr>
            <a:stCxn id="5" idx="2"/>
            <a:endCxn id="6" idx="0"/>
          </p:cNvCxnSpPr>
          <p:nvPr/>
        </p:nvCxnSpPr>
        <p:spPr>
          <a:xfrm>
            <a:off x="2590800" y="4317348"/>
            <a:ext cx="0" cy="301327"/>
          </a:xfrm>
          <a:prstGeom prst="lin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Rectangle 9"/>
          <p:cNvSpPr/>
          <p:nvPr/>
        </p:nvSpPr>
        <p:spPr>
          <a:xfrm>
            <a:off x="4495800" y="3532518"/>
            <a:ext cx="3962400" cy="9233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/>
              <a:t>M</a:t>
            </a:r>
            <a:r>
              <a:rPr lang="en-AU" dirty="0" smtClean="0"/>
              <a:t>ature content, ‘on target’</a:t>
            </a:r>
            <a:br>
              <a:rPr lang="en-AU" dirty="0" smtClean="0"/>
            </a:br>
            <a:r>
              <a:rPr lang="en-AU" dirty="0" smtClean="0"/>
              <a:t>Future refinements to content and </a:t>
            </a:r>
            <a:br>
              <a:rPr lang="en-AU" dirty="0" smtClean="0"/>
            </a:br>
            <a:r>
              <a:rPr lang="en-AU" dirty="0" smtClean="0"/>
              <a:t>expression may be needed</a:t>
            </a:r>
            <a:endParaRPr kumimoji="0" lang="en-AU" sz="18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95800" y="4771075"/>
            <a:ext cx="3810000" cy="1477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dirty="0" smtClean="0"/>
              <a:t>Under development, early days. </a:t>
            </a:r>
            <a:br>
              <a:rPr lang="en-AU" dirty="0" smtClean="0"/>
            </a:br>
            <a:r>
              <a:rPr lang="en-AU" dirty="0" smtClean="0"/>
              <a:t>This will continue to evolve and will </a:t>
            </a:r>
            <a:br>
              <a:rPr lang="en-AU" dirty="0" smtClean="0"/>
            </a:br>
            <a:r>
              <a:rPr lang="en-AU" dirty="0" smtClean="0"/>
              <a:t>require ongoing work. </a:t>
            </a:r>
            <a:br>
              <a:rPr lang="en-AU" dirty="0" smtClean="0"/>
            </a:br>
            <a:r>
              <a:rPr lang="en-AU" dirty="0" smtClean="0"/>
              <a:t>Specifications will not change the </a:t>
            </a:r>
            <a:br>
              <a:rPr lang="en-AU" dirty="0" smtClean="0"/>
            </a:br>
            <a:r>
              <a:rPr lang="en-AU" dirty="0" smtClean="0"/>
              <a:t>General Description</a:t>
            </a:r>
          </a:p>
        </p:txBody>
      </p:sp>
    </p:spTree>
    <p:extLst>
      <p:ext uri="{BB962C8B-B14F-4D97-AF65-F5344CB8AC3E}">
        <p14:creationId xmlns:p14="http://schemas.microsoft.com/office/powerpoint/2010/main" val="407966973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486400" cy="533400"/>
          </a:xfrm>
        </p:spPr>
        <p:txBody>
          <a:bodyPr/>
          <a:lstStyle/>
          <a:p>
            <a:r>
              <a:rPr lang="en-AU" dirty="0" smtClean="0"/>
              <a:t>CARD4L – Specifications</a:t>
            </a:r>
            <a:endParaRPr lang="en-AU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1447800"/>
            <a:ext cx="8153400" cy="47244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1pPr>
            <a:lvl2pPr marL="768927" indent="-311727">
              <a:spcBef>
                <a:spcPts val="500"/>
              </a:spcBef>
              <a:buSzPct val="100000"/>
              <a:buFont typeface="Courier New" panose="02070309020205020404" pitchFamily="49" charset="0"/>
              <a:buChar char="o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2pPr>
            <a:lvl3pPr marL="1188719" indent="-274319">
              <a:spcBef>
                <a:spcPts val="500"/>
              </a:spcBef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3pPr>
            <a:lvl4pPr marL="1676400" indent="-304800">
              <a:spcBef>
                <a:spcPts val="500"/>
              </a:spcBef>
              <a:buSzPct val="100000"/>
              <a:buFont typeface="Arial"/>
              <a:buChar char="▪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4pPr>
            <a:lvl5pPr marL="2171700" indent="-342900">
              <a:spcBef>
                <a:spcPts val="500"/>
              </a:spcBef>
              <a:buSzPct val="100000"/>
              <a:buFont typeface="Arial"/>
              <a:buChar char="•"/>
              <a:defRPr sz="2000">
                <a:solidFill>
                  <a:srgbClr val="002569"/>
                </a:solidFill>
                <a:latin typeface="+mj-lt"/>
                <a:ea typeface="Arial Bold"/>
                <a:cs typeface="Arial" panose="020B0604020202020204" pitchFamily="34" charset="0"/>
                <a:sym typeface="Arial Bold"/>
              </a:defRPr>
            </a:lvl5pPr>
            <a:lvl6pPr indent="22860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27432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32004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3657600">
              <a:spcBef>
                <a:spcPts val="500"/>
              </a:spcBef>
              <a:buFont typeface="Arial"/>
              <a:defRPr sz="240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marL="0" indent="0" defTabSz="914400">
              <a:buFont typeface="Arial"/>
              <a:buNone/>
            </a:pPr>
            <a:r>
              <a:rPr lang="en-US" b="1" dirty="0" smtClean="0"/>
              <a:t>Developing specifications (next steps / future work)</a:t>
            </a:r>
          </a:p>
          <a:p>
            <a:pPr defTabSz="914400"/>
            <a:r>
              <a:rPr lang="en-AU" dirty="0" smtClean="0"/>
              <a:t>Materials will be developed that map CEOS agency products to the high level requirements for CARD4L (possible focus for LSI-VC-3)</a:t>
            </a:r>
          </a:p>
          <a:p>
            <a:pPr defTabSz="914400"/>
            <a:endParaRPr lang="en-US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124200"/>
            <a:ext cx="8382484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13750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9173</TotalTime>
  <Words>879</Words>
  <Application>Microsoft Office PowerPoint</Application>
  <PresentationFormat>On-screen Show 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</vt:lpstr>
      <vt:lpstr>Analysis Ready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Geoscience Australia</cp:lastModifiedBy>
  <cp:revision>137</cp:revision>
  <dcterms:modified xsi:type="dcterms:W3CDTF">2016-09-13T14:19:17Z</dcterms:modified>
</cp:coreProperties>
</file>