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Lst>
  <p:notesMasterIdLst>
    <p:notesMasterId r:id="rId16"/>
  </p:notesMasterIdLst>
  <p:handoutMasterIdLst>
    <p:handoutMasterId r:id="rId17"/>
  </p:handoutMasterIdLst>
  <p:sldIdLst>
    <p:sldId id="281" r:id="rId3"/>
    <p:sldId id="259" r:id="rId4"/>
    <p:sldId id="263" r:id="rId5"/>
    <p:sldId id="277" r:id="rId6"/>
    <p:sldId id="262" r:id="rId7"/>
    <p:sldId id="275" r:id="rId8"/>
    <p:sldId id="278" r:id="rId9"/>
    <p:sldId id="279" r:id="rId10"/>
    <p:sldId id="280" r:id="rId11"/>
    <p:sldId id="266" r:id="rId12"/>
    <p:sldId id="273" r:id="rId13"/>
    <p:sldId id="286" r:id="rId14"/>
    <p:sldId id="285" r:id="rId15"/>
  </p:sldIdLst>
  <p:sldSz cx="9144000" cy="6858000" type="screen4x3"/>
  <p:notesSz cx="9144000" cy="6858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00"/>
    <a:srgbClr val="005700"/>
    <a:srgbClr val="006500"/>
    <a:srgbClr val="FFFFFF"/>
    <a:srgbClr val="00C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43" autoAdjust="0"/>
  </p:normalViewPr>
  <p:slideViewPr>
    <p:cSldViewPr>
      <p:cViewPr varScale="1">
        <p:scale>
          <a:sx n="77" d="100"/>
          <a:sy n="77" d="100"/>
        </p:scale>
        <p:origin x="-1488"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51F9694-B06C-C04A-A793-57B40F06096A}" type="datetimeFigureOut">
              <a:rPr lang="en-US" smtClean="0"/>
              <a:t>09/09/16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F6C4E23-9C0A-404F-BA13-023EFDB7D967}" type="slidenum">
              <a:rPr lang="en-US" smtClean="0"/>
              <a:t>‹#›</a:t>
            </a:fld>
            <a:endParaRPr lang="en-US"/>
          </a:p>
        </p:txBody>
      </p:sp>
    </p:spTree>
    <p:extLst>
      <p:ext uri="{BB962C8B-B14F-4D97-AF65-F5344CB8AC3E}">
        <p14:creationId xmlns:p14="http://schemas.microsoft.com/office/powerpoint/2010/main" val="4252395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2857500" y="514350"/>
            <a:ext cx="3429000" cy="2571750"/>
          </a:xfrm>
          <a:prstGeom prst="rect">
            <a:avLst/>
          </a:prstGeom>
        </p:spPr>
        <p:txBody>
          <a:bodyPr/>
          <a:lstStyle/>
          <a:p>
            <a:pPr lvl="0"/>
            <a:endParaRPr/>
          </a:p>
        </p:txBody>
      </p:sp>
      <p:sp>
        <p:nvSpPr>
          <p:cNvPr id="8" name="Shape 8"/>
          <p:cNvSpPr>
            <a:spLocks noGrp="1"/>
          </p:cNvSpPr>
          <p:nvPr>
            <p:ph type="body" sz="quarter" idx="1"/>
          </p:nvPr>
        </p:nvSpPr>
        <p:spPr>
          <a:xfrm>
            <a:off x="1219200" y="3257550"/>
            <a:ext cx="6705600" cy="30861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hf hdr="0" ftr="0" dt="0"/>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361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5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8987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2130871" y="190714"/>
            <a:ext cx="2822129" cy="69249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914400">
              <a:defRPr>
                <a:solidFill>
                  <a:srgbClr val="000000"/>
                </a:solidFill>
              </a:defRPr>
            </a:pPr>
            <a:r>
              <a:rPr sz="1500" dirty="0">
                <a:solidFill>
                  <a:srgbClr val="FFFFFF"/>
                </a:solidFill>
                <a:latin typeface="Proxima Nova Regular"/>
                <a:ea typeface="Proxima Nova Regular"/>
                <a:cs typeface="Proxima Nova Regular"/>
                <a:sym typeface="Proxima Nova Regular"/>
              </a:rPr>
              <a:t>SIT Tech. Workshop </a:t>
            </a:r>
            <a:r>
              <a:rPr sz="1500" dirty="0" smtClean="0">
                <a:solidFill>
                  <a:srgbClr val="FFFFFF"/>
                </a:solidFill>
                <a:latin typeface="Proxima Nova Regular"/>
                <a:ea typeface="Proxima Nova Regular"/>
                <a:cs typeface="Proxima Nova Regular"/>
                <a:sym typeface="Proxima Nova Regular"/>
              </a:rPr>
              <a:t>201</a:t>
            </a:r>
            <a:r>
              <a:rPr lang="en-AU" sz="1500" dirty="0" smtClean="0">
                <a:solidFill>
                  <a:srgbClr val="FFFFFF"/>
                </a:solidFill>
                <a:latin typeface="Proxima Nova Regular"/>
                <a:ea typeface="Proxima Nova Regular"/>
                <a:cs typeface="Proxima Nova Regular"/>
                <a:sym typeface="Proxima Nova Regular"/>
              </a:rPr>
              <a:t>5</a:t>
            </a:r>
            <a:endParaRPr sz="15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AU" sz="1500" dirty="0" smtClean="0">
                <a:solidFill>
                  <a:srgbClr val="FFFFFF"/>
                </a:solidFill>
                <a:latin typeface="Proxima Nova Regular"/>
                <a:ea typeface="Proxima Nova Regular"/>
                <a:cs typeface="Proxima Nova Regular"/>
                <a:sym typeface="Proxima Nova Regular"/>
              </a:rPr>
              <a:t>EUMETSAT, Darmstadt, Germany</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sz="1500" dirty="0">
                <a:solidFill>
                  <a:srgbClr val="FFFFFF"/>
                </a:solidFill>
                <a:latin typeface="Proxima Nova Regular"/>
                <a:ea typeface="Proxima Nova Regular"/>
                <a:cs typeface="Proxima Nova Regular"/>
                <a:sym typeface="Proxima Nova Regular"/>
              </a:rPr>
              <a:t>17</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-18</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 </a:t>
            </a:r>
            <a:r>
              <a:rPr sz="1500" dirty="0" smtClean="0">
                <a:solidFill>
                  <a:srgbClr val="FFFFFF"/>
                </a:solidFill>
                <a:latin typeface="Proxima Nova Regular"/>
                <a:ea typeface="Proxima Nova Regular"/>
                <a:cs typeface="Proxima Nova Regular"/>
                <a:sym typeface="Proxima Nova Regular"/>
              </a:rPr>
              <a:t>September</a:t>
            </a:r>
            <a:endParaRPr sz="1500" dirty="0">
              <a:solidFill>
                <a:srgbClr val="FFFFFF"/>
              </a:solidFill>
              <a:latin typeface="Proxima Nova Regular"/>
              <a:ea typeface="Proxima Nova Regular"/>
              <a:cs typeface="Proxima Nova Regular"/>
              <a:sym typeface="Proxima Nova Regular"/>
            </a:endParaRPr>
          </a:p>
        </p:txBody>
      </p:sp>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56804705"/>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822868"/>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77062977"/>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xmlns:p14="http://schemas.microsoft.com/office/powerpoint/2010/main" spd="med"/>
  <p:hf hd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5791899"/>
      </p:ext>
    </p:extLst>
  </p:cSld>
  <p:clrMap bg1="lt1" tx1="dk1" bg2="lt2" tx2="dk2" accent1="accent1" accent2="accent2" accent3="accent3" accent4="accent4" accent5="accent5" accent6="accent6" hlink="hlink" folHlink="folHlink"/>
  <p:sldLayoutIdLst>
    <p:sldLayoutId id="2147483653" r:id="rId1"/>
    <p:sldLayoutId id="2147483654" r:id="rId2"/>
  </p:sldLayoutIdLst>
  <p:transition xmlns:p14="http://schemas.microsoft.com/office/powerpoint/2010/main" spd="med"/>
  <p:hf hd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Future </a:t>
            </a:r>
            <a:r>
              <a:rPr lang="en-US" sz="4200" b="1" dirty="0" smtClean="0">
                <a:solidFill>
                  <a:srgbClr val="FFFFFF"/>
                </a:solidFill>
                <a:latin typeface="+mj-lt"/>
              </a:rPr>
              <a:t>Partnership</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Stephen Briggs, ESA SIT Chair</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Item</a:t>
            </a:r>
            <a:r>
              <a:rPr lang="en-US" dirty="0" smtClean="0">
                <a:solidFill>
                  <a:srgbClr val="FFFFFF"/>
                </a:solidFill>
                <a:latin typeface="+mj-lt"/>
                <a:ea typeface="Arial Bold"/>
                <a:cs typeface="Arial Bold"/>
                <a:sym typeface="Arial Bold"/>
              </a:rPr>
              <a:t> #4</a:t>
            </a:r>
            <a:r>
              <a:rPr dirty="0" smtClean="0">
                <a:solidFill>
                  <a:srgbClr val="FFFFFF"/>
                </a:solidFill>
                <a:latin typeface="+mj-lt"/>
                <a:ea typeface="Arial Bold"/>
                <a:cs typeface="Arial Bold"/>
                <a:sym typeface="Arial Bold"/>
              </a:rPr>
              <a:t> </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S</a:t>
            </a:r>
            <a:r>
              <a:rPr lang="en-AU" dirty="0" smtClean="0">
                <a:solidFill>
                  <a:srgbClr val="FFFFFF"/>
                </a:solidFill>
                <a:latin typeface="+mj-lt"/>
                <a:ea typeface="Arial Bold"/>
                <a:cs typeface="Arial Bold"/>
                <a:sym typeface="Arial Bold"/>
              </a:rPr>
              <a:t>IT Technical Workshop</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Oxford, UK</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14</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-15</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September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val="36330527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457200" indent="-457200">
              <a:buFont typeface="+mj-lt"/>
              <a:buAutoNum type="arabicPeriod"/>
            </a:pPr>
            <a:r>
              <a:rPr lang="en-AU" b="1" dirty="0">
                <a:solidFill>
                  <a:srgbClr val="00B050"/>
                </a:solidFill>
              </a:rPr>
              <a:t>Should, and if so how might, CEOS establish a more systematic interaction and integration of UN agency and CEOS agency activities in areas of common interest? Is this the role for GEO in establishing a more strategic geometry for EOS programmes and the UN system? Is this the best route for CEOS?</a:t>
            </a:r>
          </a:p>
          <a:p>
            <a:pPr>
              <a:buFont typeface="Arial" charset="0"/>
              <a:buChar char="•"/>
            </a:pPr>
            <a:endParaRPr lang="en-AU" b="1" dirty="0">
              <a:solidFill>
                <a:srgbClr val="00B050"/>
              </a:solidFill>
            </a:endParaRPr>
          </a:p>
          <a:p>
            <a:pPr>
              <a:buFont typeface="Arial" charset="0"/>
              <a:buChar char="•"/>
            </a:pPr>
            <a:r>
              <a:rPr lang="en-AU" dirty="0" smtClean="0">
                <a:solidFill>
                  <a:schemeClr val="tx2"/>
                </a:solidFill>
              </a:rPr>
              <a:t>Noting: </a:t>
            </a:r>
          </a:p>
          <a:p>
            <a:pPr lvl="1">
              <a:buFont typeface="Arial" charset="0"/>
              <a:buChar char="•"/>
            </a:pPr>
            <a:r>
              <a:rPr lang="en-AU" dirty="0" smtClean="0">
                <a:solidFill>
                  <a:schemeClr val="tx2"/>
                </a:solidFill>
              </a:rPr>
              <a:t>COP21 follow up </a:t>
            </a:r>
          </a:p>
          <a:p>
            <a:pPr lvl="1">
              <a:buFont typeface="Arial" charset="0"/>
              <a:buChar char="•"/>
            </a:pPr>
            <a:r>
              <a:rPr lang="en-AU" dirty="0" smtClean="0">
                <a:solidFill>
                  <a:schemeClr val="tx2"/>
                </a:solidFill>
              </a:rPr>
              <a:t>Successful GEO models of GFOI/GEOGLAM</a:t>
            </a:r>
          </a:p>
          <a:p>
            <a:pPr lvl="1">
              <a:buFont typeface="Arial" charset="0"/>
              <a:buChar char="•"/>
            </a:pPr>
            <a:r>
              <a:rPr lang="en-AU" dirty="0" smtClean="0">
                <a:solidFill>
                  <a:schemeClr val="tx2"/>
                </a:solidFill>
              </a:rPr>
              <a:t>SDG exploration </a:t>
            </a:r>
          </a:p>
          <a:p>
            <a:pPr lvl="1">
              <a:buFont typeface="Arial" charset="0"/>
              <a:buChar char="•"/>
            </a:pPr>
            <a:r>
              <a:rPr lang="en-AU" dirty="0" smtClean="0">
                <a:solidFill>
                  <a:schemeClr val="tx2"/>
                </a:solidFill>
              </a:rPr>
              <a:t>Successful model of CEOS-GCOS relationship</a:t>
            </a:r>
          </a:p>
          <a:p>
            <a:pPr lvl="1">
              <a:buFont typeface="Arial" charset="0"/>
              <a:buChar char="•"/>
            </a:pPr>
            <a:r>
              <a:rPr lang="en-AU" dirty="0" smtClean="0">
                <a:solidFill>
                  <a:schemeClr val="tx2"/>
                </a:solidFill>
              </a:rPr>
              <a:t>Data giants beginning to have direct agreements with UN agencies (often sup</a:t>
            </a:r>
            <a:r>
              <a:rPr lang="en-AU" dirty="0">
                <a:solidFill>
                  <a:schemeClr val="tx2"/>
                </a:solidFill>
              </a:rPr>
              <a:t>p</a:t>
            </a:r>
            <a:r>
              <a:rPr lang="en-AU" dirty="0" smtClean="0">
                <a:solidFill>
                  <a:schemeClr val="tx2"/>
                </a:solidFill>
              </a:rPr>
              <a:t>lying CEOS agency data in some format)</a:t>
            </a:r>
          </a:p>
          <a:p>
            <a:pPr>
              <a:buFont typeface="Arial" charset="0"/>
              <a:buChar char="•"/>
            </a:pPr>
            <a:endParaRPr lang="en-AU" b="1" dirty="0">
              <a:solidFill>
                <a:srgbClr val="00B050"/>
              </a:solidFill>
            </a:endParaRPr>
          </a:p>
          <a:p>
            <a:pPr>
              <a:buFont typeface="Arial" charset="0"/>
              <a:buChar char="•"/>
            </a:pPr>
            <a:endParaRPr lang="en-US" dirty="0" smtClean="0">
              <a:solidFill>
                <a:srgbClr val="00B050"/>
              </a:solidFill>
            </a:endParaRPr>
          </a:p>
          <a:p>
            <a:endParaRPr lang="en-US" dirty="0">
              <a:latin typeface="+mj-lt"/>
            </a:endParaRPr>
          </a:p>
          <a:p>
            <a:pPr marL="0" indent="0">
              <a:buNone/>
            </a:pPr>
            <a:endParaRPr lang="en-US" sz="1600" dirty="0">
              <a:latin typeface="+mj-lt"/>
            </a:endParaRPr>
          </a:p>
        </p:txBody>
      </p:sp>
      <p:sp>
        <p:nvSpPr>
          <p:cNvPr id="4" name="TextBox 3"/>
          <p:cNvSpPr txBox="1"/>
          <p:nvPr/>
        </p:nvSpPr>
        <p:spPr>
          <a:xfrm>
            <a:off x="2286000" y="228600"/>
            <a:ext cx="3873815"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User-facing activities</a:t>
            </a:r>
            <a:endParaRPr kumimoji="0" lang="en-US" sz="3200" b="0" i="0" u="none" strike="noStrike" cap="none" spc="0" normalizeH="0" baseline="0" dirty="0">
              <a:ln>
                <a:noFill/>
              </a:ln>
              <a:solidFill>
                <a:schemeClr val="bg1"/>
              </a:solidFill>
              <a:effectLst/>
              <a:uFillTx/>
              <a:latin typeface="+mj-lt"/>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Tree>
    <p:extLst>
      <p:ext uri="{BB962C8B-B14F-4D97-AF65-F5344CB8AC3E}">
        <p14:creationId xmlns:p14="http://schemas.microsoft.com/office/powerpoint/2010/main" val="3683924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a:buFont typeface="Arial" charset="0"/>
              <a:buChar char="•"/>
            </a:pPr>
            <a:r>
              <a:rPr lang="en-AU" dirty="0" smtClean="0"/>
              <a:t>Space agency EOS programmes often not properly reflected in own government development aid activities</a:t>
            </a:r>
          </a:p>
          <a:p>
            <a:pPr>
              <a:buFont typeface="Arial" charset="0"/>
              <a:buChar char="•"/>
            </a:pPr>
            <a:r>
              <a:rPr lang="en-AU" dirty="0" smtClean="0"/>
              <a:t>Substantial funding is being applied to areas where CEOS seeks to contribute: forests, food security, disasters</a:t>
            </a:r>
            <a:r>
              <a:rPr lang="is-IS" dirty="0" smtClean="0"/>
              <a:t>…including by international development banks</a:t>
            </a:r>
          </a:p>
          <a:p>
            <a:pPr>
              <a:buFont typeface="Arial" charset="0"/>
              <a:buChar char="•"/>
            </a:pPr>
            <a:r>
              <a:rPr lang="is-IS" dirty="0" smtClean="0"/>
              <a:t>Indvidual agencies do have bilateral activities in this direction (ESA-WB, JAXA-ADB, NASA/SERVIR-WB etc)</a:t>
            </a:r>
          </a:p>
          <a:p>
            <a:pPr marL="0" indent="0">
              <a:buNone/>
            </a:pPr>
            <a:endParaRPr lang="en-AU" dirty="0"/>
          </a:p>
          <a:p>
            <a:pPr marL="457200" indent="-457200">
              <a:buFont typeface="+mj-lt"/>
              <a:buAutoNum type="arabicPeriod" startAt="2"/>
            </a:pPr>
            <a:r>
              <a:rPr lang="en-AU" b="1" dirty="0">
                <a:solidFill>
                  <a:srgbClr val="00B050"/>
                </a:solidFill>
              </a:rPr>
              <a:t>How could CEOS work through GEO to achieve greater strategic integration of political &amp; financial support for our data uptake initiatives, including with international donor bodies such as World Bank, regional development banks? How can we ensure both the success in relation to UN Agencies of GEO, and CEOS’ role in it?</a:t>
            </a:r>
          </a:p>
          <a:p>
            <a:pPr>
              <a:buFont typeface="Arial" charset="0"/>
              <a:buChar char="•"/>
            </a:pPr>
            <a:endParaRPr lang="en-AU" dirty="0" smtClean="0">
              <a:solidFill>
                <a:schemeClr val="tx2"/>
              </a:solidFill>
            </a:endParaRPr>
          </a:p>
          <a:p>
            <a:pPr marL="457200" lvl="1" indent="0">
              <a:buNone/>
            </a:pPr>
            <a:endParaRPr lang="en-AU" dirty="0">
              <a:solidFill>
                <a:schemeClr val="tx2"/>
              </a:solidFill>
            </a:endParaRPr>
          </a:p>
          <a:p>
            <a:pPr>
              <a:buFont typeface="Arial" charset="0"/>
              <a:buChar char="•"/>
            </a:pPr>
            <a:endParaRPr lang="en-AU" dirty="0" smtClean="0"/>
          </a:p>
          <a:p>
            <a:pPr>
              <a:buFont typeface="Arial" charset="0"/>
              <a:buChar char="•"/>
            </a:pPr>
            <a:endParaRPr lang="en-AU" dirty="0"/>
          </a:p>
          <a:p>
            <a:pPr lvl="1">
              <a:buFont typeface="Arial" charset="0"/>
              <a:buChar char="•"/>
            </a:pPr>
            <a:endParaRPr lang="en-AU" dirty="0" smtClean="0"/>
          </a:p>
          <a:p>
            <a:pPr lvl="1">
              <a:buFont typeface="Arial" charset="0"/>
              <a:buChar char="•"/>
            </a:pPr>
            <a:endParaRPr lang="en-AU" dirty="0" smtClean="0"/>
          </a:p>
          <a:p>
            <a:pPr lvl="1">
              <a:buFont typeface="Arial" charset="0"/>
              <a:buChar char="•"/>
            </a:pPr>
            <a:endParaRPr lang="en-AU" dirty="0" smtClean="0"/>
          </a:p>
          <a:p>
            <a:pPr>
              <a:buFont typeface="Arial" charset="0"/>
              <a:buChar char="•"/>
            </a:pPr>
            <a:endParaRPr lang="en-US" dirty="0" smtClean="0"/>
          </a:p>
          <a:p>
            <a:pPr marL="457200" indent="-457200">
              <a:buFont typeface="+mj-lt"/>
              <a:buAutoNum type="arabicPeriod"/>
            </a:pPr>
            <a:endParaRPr lang="en-US" dirty="0" smtClean="0"/>
          </a:p>
          <a:p>
            <a:endParaRPr lang="en-US" dirty="0">
              <a:latin typeface="+mj-lt"/>
            </a:endParaRPr>
          </a:p>
          <a:p>
            <a:pPr marL="0" indent="0">
              <a:buNone/>
            </a:pPr>
            <a:endParaRPr lang="en-US" sz="1600" dirty="0">
              <a:latin typeface="+mj-lt"/>
            </a:endParaRPr>
          </a:p>
        </p:txBody>
      </p:sp>
      <p:sp>
        <p:nvSpPr>
          <p:cNvPr id="4" name="TextBox 3"/>
          <p:cNvSpPr txBox="1"/>
          <p:nvPr/>
        </p:nvSpPr>
        <p:spPr>
          <a:xfrm>
            <a:off x="2209800" y="228600"/>
            <a:ext cx="4442881"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chemeClr val="bg1"/>
                </a:solidFill>
                <a:effectLst/>
                <a:uFillTx/>
                <a:latin typeface="+mj-lt"/>
              </a:rPr>
              <a:t>Development bank</a:t>
            </a:r>
            <a:r>
              <a:rPr kumimoji="0" lang="en-US" sz="2400" b="0" i="0" u="none" strike="noStrike" cap="none" spc="0" normalizeH="0" dirty="0" smtClean="0">
                <a:ln>
                  <a:noFill/>
                </a:ln>
                <a:solidFill>
                  <a:schemeClr val="bg1"/>
                </a:solidFill>
                <a:effectLst/>
                <a:uFillTx/>
                <a:latin typeface="+mj-lt"/>
              </a:rPr>
              <a:t> partnerships</a:t>
            </a:r>
            <a:endParaRPr kumimoji="0" lang="en-US" sz="3200" b="0" i="0" u="none" strike="noStrike" cap="none" spc="0" normalizeH="0" baseline="0" dirty="0">
              <a:ln>
                <a:noFill/>
              </a:ln>
              <a:solidFill>
                <a:schemeClr val="bg1"/>
              </a:solidFill>
              <a:effectLst/>
              <a:uFillTx/>
              <a:latin typeface="+mj-lt"/>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Tree>
    <p:extLst>
      <p:ext uri="{BB962C8B-B14F-4D97-AF65-F5344CB8AC3E}">
        <p14:creationId xmlns:p14="http://schemas.microsoft.com/office/powerpoint/2010/main" val="181386905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305800" cy="4724400"/>
          </a:xfrm>
        </p:spPr>
        <p:txBody>
          <a:bodyPr/>
          <a:lstStyle/>
          <a:p>
            <a:r>
              <a:rPr lang="en-US" dirty="0" smtClean="0"/>
              <a:t>Some example initiatives between SDCG and SEO in this category:</a:t>
            </a:r>
          </a:p>
          <a:p>
            <a:pPr marL="914400" lvl="1" indent="-457200">
              <a:buFont typeface="+mj-lt"/>
              <a:buAutoNum type="arabicPeriod"/>
            </a:pPr>
            <a:r>
              <a:rPr lang="en-US" sz="1800" dirty="0"/>
              <a:t>exploration of a model national GFOI system with Colombia in collaboration with FAO and other GFOI </a:t>
            </a:r>
            <a:r>
              <a:rPr lang="en-US" sz="1800" dirty="0" smtClean="0"/>
              <a:t>leads</a:t>
            </a:r>
          </a:p>
          <a:p>
            <a:pPr marL="914400" lvl="1" indent="-457200">
              <a:buFont typeface="+mj-lt"/>
              <a:buAutoNum type="arabicPeriod"/>
            </a:pPr>
            <a:r>
              <a:rPr lang="en-US" sz="1800" dirty="0"/>
              <a:t>exploration with SERVIR as to possible collaboration on GFOI regional hubs and demonstrators (SERVIR is a NASA </a:t>
            </a:r>
            <a:r>
              <a:rPr lang="en-US" sz="1800" dirty="0" err="1"/>
              <a:t>programme</a:t>
            </a:r>
            <a:r>
              <a:rPr lang="en-US" sz="1800" dirty="0"/>
              <a:t> but USAID funded</a:t>
            </a:r>
            <a:r>
              <a:rPr lang="en-US" sz="1800" dirty="0" smtClean="0"/>
              <a:t>)</a:t>
            </a:r>
          </a:p>
          <a:p>
            <a:pPr marL="914400" lvl="1" indent="-457200">
              <a:buFont typeface="+mj-lt"/>
              <a:buAutoNum type="arabicPeriod"/>
            </a:pPr>
            <a:r>
              <a:rPr lang="en-US" sz="1800" dirty="0"/>
              <a:t>a meeting between the CEOS SEO and World Bank, on a broad front but focused on potential of FDA measures like Data Cube for their </a:t>
            </a:r>
            <a:r>
              <a:rPr lang="en-US" sz="1800" dirty="0" err="1" smtClean="0"/>
              <a:t>programmes</a:t>
            </a:r>
            <a:endParaRPr lang="en-US" sz="1800" dirty="0" smtClean="0"/>
          </a:p>
          <a:p>
            <a:pPr marL="914400" lvl="1" indent="-457200">
              <a:buFont typeface="+mj-lt"/>
              <a:buAutoNum type="arabicPeriod"/>
            </a:pPr>
            <a:r>
              <a:rPr lang="en-US" sz="1800" dirty="0" smtClean="0"/>
              <a:t>policy </a:t>
            </a:r>
            <a:r>
              <a:rPr lang="en-US" sz="1800" dirty="0"/>
              <a:t>briefing for UK </a:t>
            </a:r>
            <a:r>
              <a:rPr lang="en-US" sz="1800" dirty="0" err="1"/>
              <a:t>govt</a:t>
            </a:r>
            <a:r>
              <a:rPr lang="en-US" sz="1800" dirty="0"/>
              <a:t> and </a:t>
            </a:r>
            <a:r>
              <a:rPr lang="en-US" sz="1800" dirty="0" err="1"/>
              <a:t>devt</a:t>
            </a:r>
            <a:r>
              <a:rPr lang="en-US" sz="1800" dirty="0"/>
              <a:t> aid agencies on GFOI to build </a:t>
            </a:r>
            <a:r>
              <a:rPr lang="en-US" sz="1800" dirty="0" smtClean="0"/>
              <a:t>links</a:t>
            </a:r>
          </a:p>
          <a:p>
            <a:pPr marL="914400" lvl="1" indent="-457200">
              <a:buFont typeface="+mj-lt"/>
              <a:buAutoNum type="arabicPeriod"/>
            </a:pPr>
            <a:r>
              <a:rPr lang="en-US" sz="1800" dirty="0" smtClean="0"/>
              <a:t>SDCG SEC &amp; SEO maintaining links to GEE and AWS to share developments to ensure maximum interoperability and explore opportunities (</a:t>
            </a:r>
            <a:r>
              <a:rPr lang="en-US" sz="1800" dirty="0" err="1" smtClean="0"/>
              <a:t>eg</a:t>
            </a:r>
            <a:r>
              <a:rPr lang="en-US" sz="1800" dirty="0" smtClean="0"/>
              <a:t> model national GFOI system via AWS)</a:t>
            </a:r>
          </a:p>
          <a:p>
            <a:pPr marL="914400" lvl="1" indent="-457200">
              <a:buFont typeface="+mj-lt"/>
              <a:buAutoNum type="arabicPeriod"/>
            </a:pPr>
            <a:r>
              <a:rPr lang="en-US" sz="1800" dirty="0" smtClean="0"/>
              <a:t>Broader data cube/ARD/</a:t>
            </a:r>
            <a:r>
              <a:rPr lang="en-US" sz="1800" dirty="0" err="1" smtClean="0"/>
              <a:t>etc</a:t>
            </a:r>
            <a:r>
              <a:rPr lang="en-US" sz="1800" dirty="0" smtClean="0"/>
              <a:t> discussions this week</a:t>
            </a:r>
          </a:p>
          <a:p>
            <a:pPr lvl="1"/>
            <a:endParaRPr lang="en-US" sz="1800" dirty="0" smtClean="0"/>
          </a:p>
        </p:txBody>
      </p:sp>
      <p:sp>
        <p:nvSpPr>
          <p:cNvPr id="5" name="Title 5"/>
          <p:cNvSpPr txBox="1">
            <a:spLocks/>
          </p:cNvSpPr>
          <p:nvPr/>
        </p:nvSpPr>
        <p:spPr>
          <a:xfrm>
            <a:off x="1828800" y="274637"/>
            <a:ext cx="7886700" cy="1325563"/>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dirty="0" smtClean="0"/>
              <a:t>Data issues progress within CEOS</a:t>
            </a:r>
          </a:p>
        </p:txBody>
      </p:sp>
      <p:sp>
        <p:nvSpPr>
          <p:cNvPr id="4" name="Slide Number Placeholder 3"/>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Tree>
    <p:extLst>
      <p:ext uri="{BB962C8B-B14F-4D97-AF65-F5344CB8AC3E}">
        <p14:creationId xmlns:p14="http://schemas.microsoft.com/office/powerpoint/2010/main" val="37937977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28600" y="1447800"/>
            <a:ext cx="8534400" cy="4724400"/>
          </a:xfrm>
        </p:spPr>
        <p:txBody>
          <a:bodyPr/>
          <a:lstStyle/>
          <a:p>
            <a:pPr marL="0" lvl="0" indent="0">
              <a:spcAft>
                <a:spcPts val="1200"/>
              </a:spcAft>
              <a:buNone/>
            </a:pPr>
            <a:r>
              <a:rPr lang="en-US" b="1" dirty="0" smtClean="0"/>
              <a:t>Important partnerships</a:t>
            </a:r>
            <a:endParaRPr lang="en-US" i="1" dirty="0"/>
          </a:p>
          <a:p>
            <a:pPr lvl="0"/>
            <a:r>
              <a:rPr lang="en-AU" i="1" dirty="0" smtClean="0"/>
              <a:t>UN agencies – often dominant in international coordination and in-country activities in thematic areas of interest (forests, ag, disasters..)</a:t>
            </a:r>
          </a:p>
          <a:p>
            <a:pPr lvl="0"/>
            <a:r>
              <a:rPr lang="en-AU" i="1" dirty="0" smtClean="0"/>
              <a:t>Development finance (own </a:t>
            </a:r>
            <a:r>
              <a:rPr lang="en-AU" i="1" dirty="0" err="1" smtClean="0"/>
              <a:t>govt</a:t>
            </a:r>
            <a:r>
              <a:rPr lang="en-AU" i="1" dirty="0" smtClean="0"/>
              <a:t> $$ or dedicated investment bodies like World Bank, regional </a:t>
            </a:r>
            <a:r>
              <a:rPr lang="en-AU" i="1" dirty="0" err="1" smtClean="0"/>
              <a:t>Devt</a:t>
            </a:r>
            <a:r>
              <a:rPr lang="en-AU" i="1" dirty="0" smtClean="0"/>
              <a:t> banks) – often similar and directly-related programmes in thematic areas of interest</a:t>
            </a:r>
          </a:p>
          <a:p>
            <a:pPr lvl="0"/>
            <a:r>
              <a:rPr lang="en-AU" i="1" dirty="0" smtClean="0"/>
              <a:t>Big data players – emerging and changing expectations in thematic areas of interest with advanced platforms and cloud storage; staging CEOS agency data for users</a:t>
            </a:r>
          </a:p>
          <a:p>
            <a:pPr lvl="0"/>
            <a:r>
              <a:rPr lang="en-AU" dirty="0" smtClean="0">
                <a:solidFill>
                  <a:srgbClr val="FF0000"/>
                </a:solidFill>
              </a:rPr>
              <a:t>GEO revised strategy documents and approach, together with more recent emphases promises to deliver in this area but process still ongoing. New engagement strategy and more broadly approach to development of initiative-based system under discussion at </a:t>
            </a:r>
            <a:r>
              <a:rPr lang="en-AU" dirty="0" err="1" smtClean="0">
                <a:solidFill>
                  <a:srgbClr val="FF0000"/>
                </a:solidFill>
              </a:rPr>
              <a:t>ExCom</a:t>
            </a:r>
            <a:r>
              <a:rPr lang="en-AU" dirty="0" smtClean="0">
                <a:solidFill>
                  <a:srgbClr val="FF0000"/>
                </a:solidFill>
              </a:rPr>
              <a:t>, with great potential for both engagement and delivery. CEOS engaged but also needs to see outcome.</a:t>
            </a:r>
            <a:endParaRPr lang="en-AU" i="1" dirty="0" smtClean="0">
              <a:solidFill>
                <a:srgbClr val="FF0000"/>
              </a:solidFill>
            </a:endParaRPr>
          </a:p>
        </p:txBody>
      </p:sp>
      <p:sp>
        <p:nvSpPr>
          <p:cNvPr id="5" name="Title 4"/>
          <p:cNvSpPr>
            <a:spLocks noGrp="1"/>
          </p:cNvSpPr>
          <p:nvPr>
            <p:ph type="title" idx="4294967295"/>
          </p:nvPr>
        </p:nvSpPr>
        <p:spPr>
          <a:xfrm>
            <a:off x="1905000" y="253733"/>
            <a:ext cx="7886700" cy="1325563"/>
          </a:xfrm>
          <a:prstGeom prst="rect">
            <a:avLst/>
          </a:prstGeom>
        </p:spPr>
        <p:txBody>
          <a:bodyPr/>
          <a:lstStyle/>
          <a:p>
            <a:pPr algn="l"/>
            <a:r>
              <a:rPr lang="en-US" dirty="0" smtClean="0"/>
              <a:t>SIT-31 discussion</a:t>
            </a:r>
            <a:endParaRPr lang="en-US" dirty="0"/>
          </a:p>
        </p:txBody>
      </p:sp>
      <p:sp>
        <p:nvSpPr>
          <p:cNvPr id="4" name="Slide Number Placeholder 3"/>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Tree>
    <p:extLst>
      <p:ext uri="{BB962C8B-B14F-4D97-AF65-F5344CB8AC3E}">
        <p14:creationId xmlns:p14="http://schemas.microsoft.com/office/powerpoint/2010/main" val="14166266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3400" y="838200"/>
            <a:ext cx="8153400" cy="4724400"/>
          </a:xfrm>
        </p:spPr>
        <p:txBody>
          <a:bodyPr/>
          <a:lstStyle/>
          <a:p>
            <a:pPr marL="0" indent="0">
              <a:buNone/>
            </a:pPr>
            <a:endParaRPr lang="en-US" b="1" dirty="0">
              <a:latin typeface="+mj-lt"/>
            </a:endParaRPr>
          </a:p>
          <a:p>
            <a:r>
              <a:rPr lang="en-AU" dirty="0" smtClean="0"/>
              <a:t>Gives background for many other topics on agenda</a:t>
            </a:r>
          </a:p>
          <a:p>
            <a:endParaRPr lang="en-AU" dirty="0"/>
          </a:p>
          <a:p>
            <a:r>
              <a:rPr lang="en-AU" dirty="0" smtClean="0"/>
              <a:t>Take </a:t>
            </a:r>
            <a:r>
              <a:rPr lang="en-AU" dirty="0"/>
              <a:t>stock of trends and future directions</a:t>
            </a:r>
            <a:r>
              <a:rPr lang="en-US" dirty="0"/>
              <a:t> – so that CEOS </a:t>
            </a:r>
            <a:r>
              <a:rPr lang="en-US" dirty="0" smtClean="0"/>
              <a:t>can best </a:t>
            </a:r>
            <a:r>
              <a:rPr lang="en-US" dirty="0"/>
              <a:t>serve needs of its membership and support future role of government EO programmes </a:t>
            </a:r>
            <a:r>
              <a:rPr lang="en-US" dirty="0" smtClean="0"/>
              <a:t>in service of society</a:t>
            </a:r>
          </a:p>
          <a:p>
            <a:pPr marL="0" indent="0">
              <a:buNone/>
            </a:pPr>
            <a:endParaRPr lang="en-US" dirty="0">
              <a:latin typeface="+mj-lt"/>
            </a:endParaRPr>
          </a:p>
          <a:p>
            <a:r>
              <a:rPr lang="en-US" dirty="0" smtClean="0"/>
              <a:t>Identify opportunities and challenges for partnerships that need strategic attention</a:t>
            </a:r>
          </a:p>
          <a:p>
            <a:endParaRPr lang="en-US" dirty="0">
              <a:latin typeface="+mj-lt"/>
            </a:endParaRPr>
          </a:p>
          <a:p>
            <a:r>
              <a:rPr lang="en-US" dirty="0" smtClean="0"/>
              <a:t>Accommodate the arising need for geospatial data, non-expert users with policy-oriented problems</a:t>
            </a:r>
            <a:r>
              <a:rPr lang="en-US" dirty="0"/>
              <a:t> </a:t>
            </a:r>
            <a:r>
              <a:rPr lang="en-US" dirty="0" smtClean="0"/>
              <a:t>(not historical expert science users), consequences for “data management” (archive, access, analytics</a:t>
            </a:r>
            <a:r>
              <a:rPr lang="is-IS" dirty="0" smtClean="0"/>
              <a:t>…..)</a:t>
            </a:r>
            <a:endParaRPr lang="en-US" dirty="0" smtClean="0"/>
          </a:p>
          <a:p>
            <a:pPr marL="0" indent="0">
              <a:buNone/>
            </a:pPr>
            <a:endParaRPr lang="en-US" dirty="0" smtClean="0"/>
          </a:p>
          <a:p>
            <a:r>
              <a:rPr lang="en-US" dirty="0" smtClean="0"/>
              <a:t>Consider</a:t>
            </a:r>
            <a:r>
              <a:rPr lang="en-US" dirty="0"/>
              <a:t> </a:t>
            </a:r>
            <a:r>
              <a:rPr lang="en-US" dirty="0" smtClean="0"/>
              <a:t>resources to reflect these and review priorities for remainder of current SIT Chairmanship</a:t>
            </a:r>
          </a:p>
          <a:p>
            <a:pPr marL="0" indent="0">
              <a:buNone/>
            </a:pPr>
            <a:endParaRPr lang="en-US" dirty="0">
              <a:latin typeface="+mj-lt"/>
            </a:endParaRPr>
          </a:p>
        </p:txBody>
      </p:sp>
      <p:sp>
        <p:nvSpPr>
          <p:cNvPr id="4" name="TextBox 3"/>
          <p:cNvSpPr txBox="1"/>
          <p:nvPr/>
        </p:nvSpPr>
        <p:spPr>
          <a:xfrm>
            <a:off x="1905000" y="228600"/>
            <a:ext cx="561147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Purpose of SIT TW discussion</a:t>
            </a:r>
            <a:endParaRPr kumimoji="0" lang="en-US" sz="3200" b="0" i="0" u="none" strike="noStrike" cap="none" spc="0" normalizeH="0" baseline="0" dirty="0">
              <a:ln>
                <a:noFill/>
              </a:ln>
              <a:solidFill>
                <a:schemeClr val="bg1"/>
              </a:solidFill>
              <a:effectLst/>
              <a:uFillTx/>
              <a:latin typeface="+mj-lt"/>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Tree>
    <p:extLst>
      <p:ext uri="{BB962C8B-B14F-4D97-AF65-F5344CB8AC3E}">
        <p14:creationId xmlns:p14="http://schemas.microsoft.com/office/powerpoint/2010/main" val="197432378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8" name="Rectangle 7"/>
          <p:cNvSpPr/>
          <p:nvPr/>
        </p:nvSpPr>
        <p:spPr>
          <a:xfrm>
            <a:off x="189384" y="197515"/>
            <a:ext cx="8763000" cy="400110"/>
          </a:xfrm>
          <a:prstGeom prst="rect">
            <a:avLst/>
          </a:prstGeom>
        </p:spPr>
        <p:txBody>
          <a:bodyPr wrap="square">
            <a:spAutoFit/>
          </a:bodyPr>
          <a:lstStyle/>
          <a:p>
            <a:r>
              <a:rPr lang="en-US" sz="2000" b="1" dirty="0" smtClean="0">
                <a:solidFill>
                  <a:schemeClr val="bg1"/>
                </a:solidFill>
              </a:rPr>
              <a:t>Evolution of CEOS Partnerships for EO data uptake and benefits</a:t>
            </a:r>
            <a:endParaRPr lang="en-US" sz="2000" b="1" dirty="0">
              <a:solidFill>
                <a:schemeClr val="bg1"/>
              </a:solidFill>
            </a:endParaRPr>
          </a:p>
        </p:txBody>
      </p:sp>
      <p:sp>
        <p:nvSpPr>
          <p:cNvPr id="9" name="Rectangle 8"/>
          <p:cNvSpPr/>
          <p:nvPr/>
        </p:nvSpPr>
        <p:spPr>
          <a:xfrm>
            <a:off x="838200" y="609600"/>
            <a:ext cx="8190384" cy="6463309"/>
          </a:xfrm>
          <a:prstGeom prst="rect">
            <a:avLst/>
          </a:prstGeom>
        </p:spPr>
        <p:txBody>
          <a:bodyPr wrap="square">
            <a:spAutoFit/>
          </a:bodyPr>
          <a:lstStyle/>
          <a:p>
            <a:pPr marL="285750" indent="-285750">
              <a:buFont typeface="Arial"/>
              <a:buChar char="•"/>
            </a:pPr>
            <a:r>
              <a:rPr lang="en-US" dirty="0" smtClean="0">
                <a:solidFill>
                  <a:schemeClr val="bg1"/>
                </a:solidFill>
              </a:rPr>
              <a:t>Major science programmes as Associates: WCRP, IGBP </a:t>
            </a:r>
            <a:r>
              <a:rPr lang="en-US" dirty="0" err="1" smtClean="0">
                <a:solidFill>
                  <a:schemeClr val="bg1"/>
                </a:solidFill>
              </a:rPr>
              <a:t>etc</a:t>
            </a:r>
            <a:endParaRPr lang="en-US" dirty="0" smtClean="0">
              <a:solidFill>
                <a:schemeClr val="bg1"/>
              </a:solidFill>
            </a:endParaRPr>
          </a:p>
          <a:p>
            <a:pPr marL="285750" indent="-285750">
              <a:buFont typeface="Arial"/>
              <a:buChar char="•"/>
            </a:pPr>
            <a:r>
              <a:rPr lang="en-US" dirty="0" smtClean="0">
                <a:solidFill>
                  <a:schemeClr val="bg1"/>
                </a:solidFill>
              </a:rPr>
              <a:t>Major users gradually introduced as Associates – WMO, GCOS, FAO…</a:t>
            </a:r>
          </a:p>
          <a:p>
            <a:pPr marL="285750" indent="-285750">
              <a:buFont typeface="Arial"/>
              <a:buChar char="•"/>
            </a:pPr>
            <a:endParaRPr lang="en-US" dirty="0" smtClean="0">
              <a:solidFill>
                <a:schemeClr val="bg1"/>
              </a:solidFill>
            </a:endParaRPr>
          </a:p>
          <a:p>
            <a:pPr marL="285750" indent="-285750">
              <a:buFont typeface="Arial"/>
              <a:buChar char="•"/>
            </a:pPr>
            <a:r>
              <a:rPr lang="en-US" dirty="0" smtClean="0">
                <a:solidFill>
                  <a:schemeClr val="bg1"/>
                </a:solidFill>
              </a:rPr>
              <a:t>Broadened </a:t>
            </a:r>
            <a:r>
              <a:rPr lang="en-US" dirty="0">
                <a:solidFill>
                  <a:schemeClr val="bg1"/>
                </a:solidFill>
              </a:rPr>
              <a:t>with thematic </a:t>
            </a:r>
            <a:r>
              <a:rPr lang="en-US" dirty="0" smtClean="0">
                <a:solidFill>
                  <a:schemeClr val="bg1"/>
                </a:solidFill>
              </a:rPr>
              <a:t>studies/alliances under IGOS-P umbrella – effective in </a:t>
            </a:r>
            <a:r>
              <a:rPr lang="en-US" dirty="0">
                <a:solidFill>
                  <a:schemeClr val="bg1"/>
                </a:solidFill>
              </a:rPr>
              <a:t>establishing requirements and </a:t>
            </a:r>
            <a:r>
              <a:rPr lang="en-US" dirty="0" smtClean="0">
                <a:solidFill>
                  <a:schemeClr val="bg1"/>
                </a:solidFill>
              </a:rPr>
              <a:t>observing strategies in major areas</a:t>
            </a:r>
          </a:p>
          <a:p>
            <a:pPr marL="285750" indent="-285750">
              <a:buFont typeface="Arial"/>
              <a:buChar char="•"/>
            </a:pPr>
            <a:endParaRPr lang="en-US" dirty="0" smtClean="0">
              <a:solidFill>
                <a:schemeClr val="bg1"/>
              </a:solidFill>
            </a:endParaRPr>
          </a:p>
          <a:p>
            <a:pPr marL="285750" indent="-285750">
              <a:buFont typeface="Arial"/>
              <a:buChar char="•"/>
            </a:pPr>
            <a:r>
              <a:rPr lang="en-US" dirty="0" smtClean="0">
                <a:solidFill>
                  <a:schemeClr val="bg1"/>
                </a:solidFill>
              </a:rPr>
              <a:t>Alliances merged into GEO (2003+). Decreasing prominence of Communities of Practice </a:t>
            </a:r>
          </a:p>
          <a:p>
            <a:pPr marL="285750" indent="-285750">
              <a:buFont typeface="Arial"/>
              <a:buChar char="•"/>
            </a:pPr>
            <a:r>
              <a:rPr lang="en-US" dirty="0">
                <a:solidFill>
                  <a:schemeClr val="bg1"/>
                </a:solidFill>
              </a:rPr>
              <a:t>New relations with thematic science communities via VC mechanism</a:t>
            </a:r>
          </a:p>
          <a:p>
            <a:pPr marL="285750" indent="-285750">
              <a:buFont typeface="Arial"/>
              <a:buChar char="•"/>
            </a:pPr>
            <a:endParaRPr lang="en-US" dirty="0" smtClean="0">
              <a:solidFill>
                <a:schemeClr val="bg1"/>
              </a:solidFill>
            </a:endParaRPr>
          </a:p>
          <a:p>
            <a:pPr marL="285750" indent="-285750">
              <a:buFont typeface="Arial"/>
              <a:buChar char="•"/>
            </a:pPr>
            <a:r>
              <a:rPr lang="en-US" dirty="0" smtClean="0">
                <a:solidFill>
                  <a:schemeClr val="bg1"/>
                </a:solidFill>
              </a:rPr>
              <a:t>Mature partnership with GCOS in support of UNFCCC/Parties</a:t>
            </a:r>
          </a:p>
          <a:p>
            <a:pPr marL="285750" indent="-285750">
              <a:buFont typeface="Arial"/>
              <a:buChar char="•"/>
            </a:pPr>
            <a:r>
              <a:rPr lang="en-US" dirty="0">
                <a:solidFill>
                  <a:schemeClr val="bg1"/>
                </a:solidFill>
              </a:rPr>
              <a:t>IGOS tradition continued via new CEOS Water, Carbon Strategies</a:t>
            </a:r>
          </a:p>
          <a:p>
            <a:pPr marL="285750" indent="-285750">
              <a:buFont typeface="Arial"/>
              <a:buChar char="•"/>
            </a:pPr>
            <a:r>
              <a:rPr lang="en-US" dirty="0" smtClean="0">
                <a:solidFill>
                  <a:schemeClr val="bg1"/>
                </a:solidFill>
              </a:rPr>
              <a:t>Extended reach to individual </a:t>
            </a:r>
            <a:r>
              <a:rPr lang="en-US" dirty="0" err="1" smtClean="0">
                <a:solidFill>
                  <a:schemeClr val="bg1"/>
                </a:solidFill>
              </a:rPr>
              <a:t>govts</a:t>
            </a:r>
            <a:r>
              <a:rPr lang="en-US" dirty="0" smtClean="0">
                <a:solidFill>
                  <a:schemeClr val="bg1"/>
                </a:solidFill>
              </a:rPr>
              <a:t> and key intermediaries through thematic GEO programmes like GFOI and GEOGLAM – bringing CEOS and agencies closer to linking space data with societal benefits</a:t>
            </a:r>
          </a:p>
          <a:p>
            <a:pPr marL="285750" indent="-285750">
              <a:buFont typeface="Arial"/>
              <a:buChar char="•"/>
            </a:pPr>
            <a:r>
              <a:rPr lang="en-US" dirty="0" smtClean="0">
                <a:solidFill>
                  <a:schemeClr val="bg1"/>
                </a:solidFill>
              </a:rPr>
              <a:t>Common role for UN agencies but complex in some cases</a:t>
            </a:r>
          </a:p>
          <a:p>
            <a:pPr marL="285750" indent="-285750">
              <a:buFont typeface="Arial"/>
              <a:buChar char="•"/>
            </a:pPr>
            <a:endParaRPr lang="en-US" dirty="0" smtClean="0">
              <a:solidFill>
                <a:schemeClr val="bg1"/>
              </a:solidFill>
            </a:endParaRPr>
          </a:p>
          <a:p>
            <a:pPr marL="285750" indent="-285750">
              <a:buFont typeface="Arial"/>
              <a:buChar char="•"/>
            </a:pPr>
            <a:r>
              <a:rPr lang="en-US" dirty="0" smtClean="0">
                <a:solidFill>
                  <a:schemeClr val="bg1"/>
                </a:solidFill>
              </a:rPr>
              <a:t>GEO role evolving, and hence CEOS partnerships</a:t>
            </a:r>
          </a:p>
          <a:p>
            <a:pPr marL="285750" indent="-285750">
              <a:buFont typeface="Arial"/>
              <a:buChar char="•"/>
            </a:pPr>
            <a:r>
              <a:rPr lang="en-US" dirty="0" smtClean="0">
                <a:solidFill>
                  <a:schemeClr val="bg1"/>
                </a:solidFill>
              </a:rPr>
              <a:t>Much broader, less sophisticated user base for especially land surface imagery: users more policy and issue driven</a:t>
            </a:r>
          </a:p>
          <a:p>
            <a:pPr marL="285750" indent="-285750">
              <a:buFont typeface="Arial"/>
              <a:buChar char="•"/>
            </a:pPr>
            <a:r>
              <a:rPr lang="en-US" dirty="0" smtClean="0">
                <a:solidFill>
                  <a:schemeClr val="bg1"/>
                </a:solidFill>
              </a:rPr>
              <a:t>Financing institutions becoming important partners (WB, ADB,..)_</a:t>
            </a:r>
          </a:p>
          <a:p>
            <a:pPr marL="285750" indent="-285750">
              <a:buFont typeface="Arial"/>
              <a:buChar char="•"/>
            </a:pPr>
            <a:endParaRPr lang="en-US" dirty="0">
              <a:solidFill>
                <a:schemeClr val="bg1"/>
              </a:solidFill>
            </a:endParaRPr>
          </a:p>
        </p:txBody>
      </p:sp>
      <p:sp>
        <p:nvSpPr>
          <p:cNvPr id="3" name="TextBox 2"/>
          <p:cNvSpPr txBox="1"/>
          <p:nvPr/>
        </p:nvSpPr>
        <p:spPr>
          <a:xfrm>
            <a:off x="152400" y="609600"/>
            <a:ext cx="764232" cy="526297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chemeClr val="accent6">
                    <a:lumMod val="75000"/>
                  </a:schemeClr>
                </a:solidFill>
                <a:effectLst/>
                <a:uFillTx/>
              </a:rPr>
              <a:t>80s</a:t>
            </a: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chemeClr val="accent6">
                    <a:lumMod val="75000"/>
                  </a:schemeClr>
                </a:solidFill>
                <a:effectLst/>
                <a:uFillTx/>
              </a:rPr>
              <a:t>mid 90s</a:t>
            </a: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chemeClr val="accent6">
                    <a:lumMod val="75000"/>
                  </a:schemeClr>
                </a:solidFill>
                <a:effectLst/>
                <a:uFillTx/>
              </a:rPr>
              <a:t>mid 00s</a:t>
            </a: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smtClean="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chemeClr val="accent6">
                    <a:lumMod val="75000"/>
                  </a:schemeClr>
                </a:solidFill>
                <a:effectLst/>
                <a:uFillTx/>
              </a:rPr>
              <a:t>mid 10s</a:t>
            </a: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smtClean="0">
              <a:ln>
                <a:noFill/>
              </a:ln>
              <a:solidFill>
                <a:schemeClr val="accent6">
                  <a:lumMod val="75000"/>
                </a:schemeClr>
              </a:solidFill>
              <a:effectLst/>
              <a:uFillTx/>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endParaRPr lang="en-US" sz="1400" dirty="0" smtClean="0">
              <a:solidFill>
                <a:schemeClr val="accent6">
                  <a:lumMod val="75000"/>
                </a:schemeClr>
              </a:solidFill>
            </a:endParaRPr>
          </a:p>
          <a:p>
            <a:pPr marL="0" marR="0" indent="0" algn="l" defTabSz="457200" rtl="0" fontAlgn="auto" latinLnBrk="1" hangingPunct="0">
              <a:lnSpc>
                <a:spcPct val="100000"/>
              </a:lnSpc>
              <a:spcBef>
                <a:spcPts val="0"/>
              </a:spcBef>
              <a:spcAft>
                <a:spcPts val="0"/>
              </a:spcAft>
              <a:buClrTx/>
              <a:buSzTx/>
              <a:buFontTx/>
              <a:buNone/>
              <a:tabLst/>
            </a:pPr>
            <a:r>
              <a:rPr lang="en-US" sz="1400" dirty="0" smtClean="0">
                <a:solidFill>
                  <a:schemeClr val="accent6">
                    <a:lumMod val="75000"/>
                  </a:schemeClr>
                </a:solidFill>
              </a:rPr>
              <a:t>l</a:t>
            </a:r>
            <a:r>
              <a:rPr kumimoji="0" lang="en-US" sz="1200" b="0" i="0" u="none" strike="noStrike" cap="none" spc="0" normalizeH="0" baseline="0" dirty="0" smtClean="0">
                <a:ln>
                  <a:noFill/>
                </a:ln>
                <a:solidFill>
                  <a:schemeClr val="accent6">
                    <a:lumMod val="75000"/>
                  </a:schemeClr>
                </a:solidFill>
                <a:effectLst/>
                <a:uFillTx/>
              </a:rPr>
              <a:t>ate 10s?</a:t>
            </a:r>
            <a:endParaRPr kumimoji="0" lang="en-US" sz="1400" b="0" i="0" u="none" strike="noStrike" cap="none" spc="0" normalizeH="0" baseline="0" dirty="0">
              <a:ln>
                <a:noFill/>
              </a:ln>
              <a:solidFill>
                <a:schemeClr val="accent6">
                  <a:lumMod val="75000"/>
                </a:schemeClr>
              </a:solidFill>
              <a:effectLst/>
              <a:uFillTx/>
            </a:endParaRPr>
          </a:p>
        </p:txBody>
      </p:sp>
      <p:sp>
        <p:nvSpPr>
          <p:cNvPr id="5" name="Slide Number Placeholder 4"/>
          <p:cNvSpPr>
            <a:spLocks noGrp="1"/>
          </p:cNvSpPr>
          <p:nvPr>
            <p:ph type="sldNum" sz="quarter" idx="2"/>
          </p:nvPr>
        </p:nvSpPr>
        <p:spPr/>
        <p:txBody>
          <a:bodyPr/>
          <a:lstStyle/>
          <a:p>
            <a:pPr lvl="0"/>
            <a:fld id="{86CB4B4D-7CA3-9044-876B-883B54F8677D}" type="slidenum">
              <a:rPr lang="uk-UA" smtClean="0"/>
              <a:t>3</a:t>
            </a:fld>
            <a:endParaRPr lang="uk-UA"/>
          </a:p>
        </p:txBody>
      </p:sp>
    </p:spTree>
    <p:extLst>
      <p:ext uri="{BB962C8B-B14F-4D97-AF65-F5344CB8AC3E}">
        <p14:creationId xmlns:p14="http://schemas.microsoft.com/office/powerpoint/2010/main" val="10423345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defRPr>
                <a:solidFill>
                  <a:srgbClr val="000000"/>
                </a:solidFill>
              </a:defRPr>
            </a:pPr>
            <a:r>
              <a:rPr lang="en-AU" sz="2800" i="1" dirty="0" smtClean="0">
                <a:solidFill>
                  <a:srgbClr val="FFFFFF"/>
                </a:solidFill>
                <a:latin typeface="Arial Bold"/>
                <a:ea typeface="Arial Bold"/>
                <a:cs typeface="Arial Bold"/>
                <a:sym typeface="Arial Bold"/>
              </a:rPr>
              <a:t>CEOS Members and Associates</a:t>
            </a:r>
          </a:p>
        </p:txBody>
      </p:sp>
      <p:sp>
        <p:nvSpPr>
          <p:cNvPr id="4" name="TextBox 3"/>
          <p:cNvSpPr txBox="1"/>
          <p:nvPr/>
        </p:nvSpPr>
        <p:spPr>
          <a:xfrm>
            <a:off x="152400" y="1227921"/>
            <a:ext cx="4800600" cy="5401479"/>
          </a:xfrm>
          <a:prstGeom prst="rect">
            <a:avLst/>
          </a:prstGeom>
          <a:noFill/>
        </p:spPr>
        <p:txBody>
          <a:bodyPr wrap="square" rtlCol="0">
            <a:spAutoFit/>
          </a:bodyPr>
          <a:lstStyle/>
          <a:p>
            <a:r>
              <a:rPr lang="en-US" sz="1200" b="1" dirty="0">
                <a:solidFill>
                  <a:srgbClr val="002060"/>
                </a:solidFill>
              </a:rPr>
              <a:t>MEMBERS</a:t>
            </a:r>
          </a:p>
          <a:p>
            <a:r>
              <a:rPr lang="en-US" sz="900" dirty="0">
                <a:solidFill>
                  <a:srgbClr val="696969"/>
                </a:solidFill>
              </a:rPr>
              <a:t>Agenzia Spaziale Italiana (ASI)</a:t>
            </a:r>
          </a:p>
          <a:p>
            <a:r>
              <a:rPr lang="en-US" sz="900" dirty="0">
                <a:solidFill>
                  <a:srgbClr val="696969"/>
                </a:solidFill>
              </a:rPr>
              <a:t>Canadian Space Agency (CSA)</a:t>
            </a:r>
          </a:p>
          <a:p>
            <a:r>
              <a:rPr lang="en-US" sz="900" dirty="0">
                <a:solidFill>
                  <a:srgbClr val="696969"/>
                </a:solidFill>
              </a:rPr>
              <a:t>Centre National </a:t>
            </a:r>
            <a:r>
              <a:rPr lang="en-US" sz="900" dirty="0" err="1">
                <a:solidFill>
                  <a:srgbClr val="696969"/>
                </a:solidFill>
              </a:rPr>
              <a:t>d’Etudes</a:t>
            </a:r>
            <a:r>
              <a:rPr lang="en-US" sz="900" dirty="0">
                <a:solidFill>
                  <a:srgbClr val="696969"/>
                </a:solidFill>
              </a:rPr>
              <a:t> </a:t>
            </a:r>
            <a:r>
              <a:rPr lang="en-US" sz="900" dirty="0" err="1">
                <a:solidFill>
                  <a:srgbClr val="696969"/>
                </a:solidFill>
              </a:rPr>
              <a:t>Spatiales</a:t>
            </a:r>
            <a:r>
              <a:rPr lang="en-US" sz="900" dirty="0">
                <a:solidFill>
                  <a:srgbClr val="696969"/>
                </a:solidFill>
              </a:rPr>
              <a:t> (CNES), France</a:t>
            </a:r>
          </a:p>
          <a:p>
            <a:r>
              <a:rPr lang="en-US" sz="900" dirty="0">
                <a:solidFill>
                  <a:srgbClr val="696969"/>
                </a:solidFill>
              </a:rPr>
              <a:t>Centro para </a:t>
            </a:r>
            <a:r>
              <a:rPr lang="en-US" sz="900" dirty="0" err="1">
                <a:solidFill>
                  <a:srgbClr val="696969"/>
                </a:solidFill>
              </a:rPr>
              <a:t>Desarrollo</a:t>
            </a:r>
            <a:r>
              <a:rPr lang="en-US" sz="900" dirty="0">
                <a:solidFill>
                  <a:srgbClr val="696969"/>
                </a:solidFill>
              </a:rPr>
              <a:t> </a:t>
            </a:r>
            <a:r>
              <a:rPr lang="en-US" sz="900" dirty="0" err="1">
                <a:solidFill>
                  <a:srgbClr val="696969"/>
                </a:solidFill>
              </a:rPr>
              <a:t>Tecnólogico</a:t>
            </a:r>
            <a:r>
              <a:rPr lang="en-US" sz="900" dirty="0">
                <a:solidFill>
                  <a:srgbClr val="696969"/>
                </a:solidFill>
              </a:rPr>
              <a:t> Industrial (CDTI), Spain</a:t>
            </a:r>
          </a:p>
          <a:p>
            <a:r>
              <a:rPr lang="en-US" sz="900" dirty="0">
                <a:solidFill>
                  <a:srgbClr val="696969"/>
                </a:solidFill>
              </a:rPr>
              <a:t>China Center for Resources Satellite Data and Applications (CRESDA)</a:t>
            </a:r>
          </a:p>
          <a:p>
            <a:r>
              <a:rPr lang="en-US" sz="900" dirty="0">
                <a:solidFill>
                  <a:srgbClr val="696969"/>
                </a:solidFill>
              </a:rPr>
              <a:t>Chinese Academy of Space Technology (CAST)</a:t>
            </a:r>
          </a:p>
          <a:p>
            <a:r>
              <a:rPr lang="en-US" sz="900" dirty="0" err="1">
                <a:solidFill>
                  <a:srgbClr val="696969"/>
                </a:solidFill>
              </a:rPr>
              <a:t>Comisión</a:t>
            </a:r>
            <a:r>
              <a:rPr lang="en-US" sz="900" dirty="0">
                <a:solidFill>
                  <a:srgbClr val="696969"/>
                </a:solidFill>
              </a:rPr>
              <a:t> </a:t>
            </a:r>
            <a:r>
              <a:rPr lang="en-US" sz="900" dirty="0" err="1">
                <a:solidFill>
                  <a:srgbClr val="696969"/>
                </a:solidFill>
              </a:rPr>
              <a:t>Nacional</a:t>
            </a:r>
            <a:r>
              <a:rPr lang="en-US" sz="900" dirty="0">
                <a:solidFill>
                  <a:srgbClr val="696969"/>
                </a:solidFill>
              </a:rPr>
              <a:t> de </a:t>
            </a:r>
            <a:r>
              <a:rPr lang="en-US" sz="900" dirty="0" err="1">
                <a:solidFill>
                  <a:srgbClr val="696969"/>
                </a:solidFill>
              </a:rPr>
              <a:t>Actividades</a:t>
            </a:r>
            <a:r>
              <a:rPr lang="en-US" sz="900" dirty="0">
                <a:solidFill>
                  <a:srgbClr val="696969"/>
                </a:solidFill>
              </a:rPr>
              <a:t> </a:t>
            </a:r>
            <a:r>
              <a:rPr lang="en-US" sz="900" dirty="0" err="1">
                <a:solidFill>
                  <a:srgbClr val="696969"/>
                </a:solidFill>
              </a:rPr>
              <a:t>Espaciales</a:t>
            </a:r>
            <a:r>
              <a:rPr lang="en-US" sz="900" dirty="0">
                <a:solidFill>
                  <a:srgbClr val="696969"/>
                </a:solidFill>
              </a:rPr>
              <a:t> (CONAE), Argentina</a:t>
            </a:r>
          </a:p>
          <a:p>
            <a:r>
              <a:rPr lang="en-US" sz="900" dirty="0">
                <a:solidFill>
                  <a:srgbClr val="696969"/>
                </a:solidFill>
              </a:rPr>
              <a:t>Commonwealth Scientific &amp; Industrial Research </a:t>
            </a:r>
            <a:r>
              <a:rPr lang="en-US" sz="900" dirty="0" err="1">
                <a:solidFill>
                  <a:srgbClr val="696969"/>
                </a:solidFill>
              </a:rPr>
              <a:t>Organisation</a:t>
            </a:r>
            <a:r>
              <a:rPr lang="en-US" sz="900" dirty="0">
                <a:solidFill>
                  <a:srgbClr val="696969"/>
                </a:solidFill>
              </a:rPr>
              <a:t> (CSIRO), </a:t>
            </a:r>
            <a:r>
              <a:rPr lang="en-US" sz="900" dirty="0" smtClean="0">
                <a:solidFill>
                  <a:srgbClr val="696969"/>
                </a:solidFill>
              </a:rPr>
              <a:t>  </a:t>
            </a:r>
          </a:p>
          <a:p>
            <a:r>
              <a:rPr lang="en-US" sz="900" dirty="0">
                <a:solidFill>
                  <a:srgbClr val="696969"/>
                </a:solidFill>
              </a:rPr>
              <a:t> </a:t>
            </a:r>
            <a:r>
              <a:rPr lang="en-US" sz="900" dirty="0" smtClean="0">
                <a:solidFill>
                  <a:srgbClr val="696969"/>
                </a:solidFill>
              </a:rPr>
              <a:t>  Australia</a:t>
            </a:r>
            <a:endParaRPr lang="en-US" sz="900" dirty="0">
              <a:solidFill>
                <a:srgbClr val="696969"/>
              </a:solidFill>
            </a:endParaRPr>
          </a:p>
          <a:p>
            <a:r>
              <a:rPr lang="en-US" sz="900" dirty="0" err="1">
                <a:solidFill>
                  <a:srgbClr val="696969"/>
                </a:solidFill>
              </a:rPr>
              <a:t>Deutsches</a:t>
            </a:r>
            <a:r>
              <a:rPr lang="en-US" sz="900" dirty="0">
                <a:solidFill>
                  <a:srgbClr val="696969"/>
                </a:solidFill>
              </a:rPr>
              <a:t> </a:t>
            </a:r>
            <a:r>
              <a:rPr lang="en-US" sz="900" dirty="0" err="1">
                <a:solidFill>
                  <a:srgbClr val="696969"/>
                </a:solidFill>
              </a:rPr>
              <a:t>Zentrum</a:t>
            </a:r>
            <a:r>
              <a:rPr lang="en-US" sz="900" dirty="0">
                <a:solidFill>
                  <a:srgbClr val="696969"/>
                </a:solidFill>
              </a:rPr>
              <a:t> </a:t>
            </a:r>
            <a:r>
              <a:rPr lang="en-US" sz="900" dirty="0" err="1">
                <a:solidFill>
                  <a:srgbClr val="696969"/>
                </a:solidFill>
              </a:rPr>
              <a:t>fürLuft</a:t>
            </a:r>
            <a:r>
              <a:rPr lang="en-US" sz="900" dirty="0">
                <a:solidFill>
                  <a:srgbClr val="696969"/>
                </a:solidFill>
              </a:rPr>
              <a:t>-und </a:t>
            </a:r>
            <a:r>
              <a:rPr lang="en-US" sz="900" dirty="0" err="1">
                <a:solidFill>
                  <a:srgbClr val="696969"/>
                </a:solidFill>
              </a:rPr>
              <a:t>Raumfahrt</a:t>
            </a:r>
            <a:r>
              <a:rPr lang="en-US" sz="900" dirty="0">
                <a:solidFill>
                  <a:srgbClr val="696969"/>
                </a:solidFill>
              </a:rPr>
              <a:t> (DLR), Germany</a:t>
            </a:r>
          </a:p>
          <a:p>
            <a:r>
              <a:rPr lang="en-US" sz="900" dirty="0">
                <a:solidFill>
                  <a:srgbClr val="696969"/>
                </a:solidFill>
              </a:rPr>
              <a:t>European Commission (EC)</a:t>
            </a:r>
          </a:p>
          <a:p>
            <a:r>
              <a:rPr lang="en-US" sz="900" dirty="0">
                <a:solidFill>
                  <a:srgbClr val="696969"/>
                </a:solidFill>
              </a:rPr>
              <a:t>European </a:t>
            </a:r>
            <a:r>
              <a:rPr lang="en-US" sz="900" dirty="0" err="1">
                <a:solidFill>
                  <a:srgbClr val="696969"/>
                </a:solidFill>
              </a:rPr>
              <a:t>Organisation</a:t>
            </a:r>
            <a:r>
              <a:rPr lang="en-US" sz="900" dirty="0">
                <a:solidFill>
                  <a:srgbClr val="696969"/>
                </a:solidFill>
              </a:rPr>
              <a:t> for the Exploitation of Meteorological Satellites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a:t>
            </a:r>
            <a:r>
              <a:rPr lang="en-US" sz="900" dirty="0">
                <a:solidFill>
                  <a:srgbClr val="696969"/>
                </a:solidFill>
              </a:rPr>
              <a:t>EUMETSAT)</a:t>
            </a:r>
          </a:p>
          <a:p>
            <a:r>
              <a:rPr lang="en-US" sz="900" dirty="0">
                <a:solidFill>
                  <a:srgbClr val="696969"/>
                </a:solidFill>
              </a:rPr>
              <a:t>European Space Agency (ESA)</a:t>
            </a:r>
          </a:p>
          <a:p>
            <a:r>
              <a:rPr lang="en-US" sz="900" dirty="0">
                <a:solidFill>
                  <a:srgbClr val="696969"/>
                </a:solidFill>
              </a:rPr>
              <a:t>Geo-Informatics and Space Technology Development Agency (GISTDA),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Thailand</a:t>
            </a:r>
            <a:endParaRPr lang="en-US" sz="900" dirty="0">
              <a:solidFill>
                <a:srgbClr val="696969"/>
              </a:solidFill>
            </a:endParaRPr>
          </a:p>
          <a:p>
            <a:r>
              <a:rPr lang="en-US" sz="900" dirty="0">
                <a:solidFill>
                  <a:srgbClr val="696969"/>
                </a:solidFill>
              </a:rPr>
              <a:t>Indian Space Research </a:t>
            </a:r>
            <a:r>
              <a:rPr lang="en-US" sz="900" dirty="0" err="1">
                <a:solidFill>
                  <a:srgbClr val="696969"/>
                </a:solidFill>
              </a:rPr>
              <a:t>Organisation</a:t>
            </a:r>
            <a:r>
              <a:rPr lang="en-US" sz="900" dirty="0">
                <a:solidFill>
                  <a:srgbClr val="696969"/>
                </a:solidFill>
              </a:rPr>
              <a:t> (ISRO)</a:t>
            </a:r>
          </a:p>
          <a:p>
            <a:r>
              <a:rPr lang="en-US" sz="900" dirty="0" err="1">
                <a:solidFill>
                  <a:srgbClr val="696969"/>
                </a:solidFill>
              </a:rPr>
              <a:t>Instituto</a:t>
            </a:r>
            <a:r>
              <a:rPr lang="en-US" sz="900" dirty="0">
                <a:solidFill>
                  <a:srgbClr val="696969"/>
                </a:solidFill>
              </a:rPr>
              <a:t> </a:t>
            </a:r>
            <a:r>
              <a:rPr lang="en-US" sz="900" dirty="0" err="1">
                <a:solidFill>
                  <a:srgbClr val="696969"/>
                </a:solidFill>
              </a:rPr>
              <a:t>Nacional</a:t>
            </a:r>
            <a:r>
              <a:rPr lang="en-US" sz="900" dirty="0">
                <a:solidFill>
                  <a:srgbClr val="696969"/>
                </a:solidFill>
              </a:rPr>
              <a:t> de </a:t>
            </a:r>
            <a:r>
              <a:rPr lang="en-US" sz="900" dirty="0" err="1">
                <a:solidFill>
                  <a:srgbClr val="696969"/>
                </a:solidFill>
              </a:rPr>
              <a:t>Pesquisas</a:t>
            </a:r>
            <a:r>
              <a:rPr lang="en-US" sz="900" dirty="0">
                <a:solidFill>
                  <a:srgbClr val="696969"/>
                </a:solidFill>
              </a:rPr>
              <a:t> </a:t>
            </a:r>
            <a:r>
              <a:rPr lang="en-US" sz="900" dirty="0" err="1">
                <a:solidFill>
                  <a:srgbClr val="696969"/>
                </a:solidFill>
              </a:rPr>
              <a:t>Espaciais</a:t>
            </a:r>
            <a:r>
              <a:rPr lang="en-US" sz="900" dirty="0">
                <a:solidFill>
                  <a:srgbClr val="696969"/>
                </a:solidFill>
              </a:rPr>
              <a:t> (INPE), Brazil</a:t>
            </a:r>
          </a:p>
          <a:p>
            <a:r>
              <a:rPr lang="en-US" sz="900" dirty="0">
                <a:solidFill>
                  <a:srgbClr val="696969"/>
                </a:solidFill>
              </a:rPr>
              <a:t>Japan Aerospace Exploration Agency/Ministry of Education, Culture, Sports,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Science</a:t>
            </a:r>
            <a:r>
              <a:rPr lang="en-US" sz="900" dirty="0">
                <a:solidFill>
                  <a:srgbClr val="696969"/>
                </a:solidFill>
              </a:rPr>
              <a:t>, and Technology (JAXA/MEXT)</a:t>
            </a:r>
          </a:p>
          <a:p>
            <a:r>
              <a:rPr lang="en-US" sz="900" dirty="0">
                <a:solidFill>
                  <a:srgbClr val="696969"/>
                </a:solidFill>
              </a:rPr>
              <a:t>Korea Aerospace Research Institute (KARI)</a:t>
            </a:r>
          </a:p>
          <a:p>
            <a:r>
              <a:rPr lang="en-US" sz="900" dirty="0">
                <a:solidFill>
                  <a:srgbClr val="696969"/>
                </a:solidFill>
              </a:rPr>
              <a:t>National Aeronautics and Space Administration (NASA), USA</a:t>
            </a:r>
          </a:p>
          <a:p>
            <a:r>
              <a:rPr lang="en-US" sz="900" dirty="0">
                <a:solidFill>
                  <a:srgbClr val="696969"/>
                </a:solidFill>
              </a:rPr>
              <a:t>National Oceanic and Atmospheric Administration (NOAA), USA</a:t>
            </a:r>
          </a:p>
          <a:p>
            <a:r>
              <a:rPr lang="en-US" sz="900" dirty="0">
                <a:solidFill>
                  <a:srgbClr val="696969"/>
                </a:solidFill>
              </a:rPr>
              <a:t>National Remote Sensing Center of China (NRSCC)</a:t>
            </a:r>
          </a:p>
          <a:p>
            <a:r>
              <a:rPr lang="en-US" sz="900" dirty="0">
                <a:solidFill>
                  <a:srgbClr val="696969"/>
                </a:solidFill>
              </a:rPr>
              <a:t>National Satellite Meteorological Center/Chinese Meteorological Administration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a:t>
            </a:r>
            <a:r>
              <a:rPr lang="en-US" sz="900" dirty="0">
                <a:solidFill>
                  <a:srgbClr val="696969"/>
                </a:solidFill>
              </a:rPr>
              <a:t>NSMC/CMA)</a:t>
            </a:r>
          </a:p>
          <a:p>
            <a:r>
              <a:rPr lang="en-US" sz="900" dirty="0">
                <a:solidFill>
                  <a:srgbClr val="696969"/>
                </a:solidFill>
              </a:rPr>
              <a:t>National Space Agency of Ukraine (NKAU)</a:t>
            </a:r>
          </a:p>
          <a:p>
            <a:r>
              <a:rPr lang="en-US" sz="900" dirty="0">
                <a:solidFill>
                  <a:srgbClr val="696969"/>
                </a:solidFill>
              </a:rPr>
              <a:t>National Space Research Agency of Nigeria (NASRDA)</a:t>
            </a:r>
          </a:p>
          <a:p>
            <a:r>
              <a:rPr lang="en-US" sz="900" dirty="0">
                <a:solidFill>
                  <a:srgbClr val="696969"/>
                </a:solidFill>
              </a:rPr>
              <a:t>Netherlands Space Office (NSO)</a:t>
            </a:r>
          </a:p>
          <a:p>
            <a:r>
              <a:rPr lang="en-US" sz="900" dirty="0">
                <a:solidFill>
                  <a:srgbClr val="696969"/>
                </a:solidFill>
              </a:rPr>
              <a:t>Russian Federal Space Agency (</a:t>
            </a:r>
            <a:r>
              <a:rPr lang="en-US" sz="900" dirty="0" smtClean="0">
                <a:solidFill>
                  <a:srgbClr val="696969"/>
                </a:solidFill>
              </a:rPr>
              <a:t>ROSCOSMOS</a:t>
            </a:r>
            <a:r>
              <a:rPr lang="en-US" sz="900" dirty="0">
                <a:solidFill>
                  <a:srgbClr val="696969"/>
                </a:solidFill>
              </a:rPr>
              <a:t>)</a:t>
            </a:r>
          </a:p>
          <a:p>
            <a:r>
              <a:rPr lang="en-US" sz="900" dirty="0">
                <a:solidFill>
                  <a:srgbClr val="696969"/>
                </a:solidFill>
              </a:rPr>
              <a:t>Russian Federal Service for Hydrometeorology and Environmental Monitoring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a:t>
            </a:r>
            <a:r>
              <a:rPr lang="en-US" sz="900" dirty="0">
                <a:solidFill>
                  <a:srgbClr val="696969"/>
                </a:solidFill>
              </a:rPr>
              <a:t>ROSHYDROMET)</a:t>
            </a:r>
          </a:p>
          <a:p>
            <a:r>
              <a:rPr lang="en-US" sz="900" dirty="0">
                <a:solidFill>
                  <a:srgbClr val="696969"/>
                </a:solidFill>
              </a:rPr>
              <a:t>South African National Space Agency (SANSA)</a:t>
            </a:r>
          </a:p>
          <a:p>
            <a:r>
              <a:rPr lang="en-US" sz="900" dirty="0">
                <a:solidFill>
                  <a:srgbClr val="696969"/>
                </a:solidFill>
              </a:rPr>
              <a:t>Scientific and Technological Research Council of Turkey (TÜBITAK)</a:t>
            </a:r>
          </a:p>
          <a:p>
            <a:r>
              <a:rPr lang="en-US" sz="900" dirty="0">
                <a:solidFill>
                  <a:srgbClr val="696969"/>
                </a:solidFill>
              </a:rPr>
              <a:t>United Kingdom Space Agency (UKSA)</a:t>
            </a:r>
          </a:p>
          <a:p>
            <a:r>
              <a:rPr lang="en-US" sz="900" dirty="0">
                <a:solidFill>
                  <a:srgbClr val="696969"/>
                </a:solidFill>
              </a:rPr>
              <a:t>United States Geological Survey (USGS)</a:t>
            </a:r>
          </a:p>
          <a:p>
            <a:r>
              <a:rPr lang="en-US" sz="900" dirty="0">
                <a:solidFill>
                  <a:srgbClr val="696969"/>
                </a:solidFill>
              </a:rPr>
              <a:t>Vietnam Academy of Science and Technology (VAST)</a:t>
            </a:r>
          </a:p>
        </p:txBody>
      </p:sp>
      <p:sp>
        <p:nvSpPr>
          <p:cNvPr id="5" name="TextBox 4"/>
          <p:cNvSpPr txBox="1"/>
          <p:nvPr/>
        </p:nvSpPr>
        <p:spPr>
          <a:xfrm>
            <a:off x="4800600" y="1193007"/>
            <a:ext cx="4114800" cy="4862870"/>
          </a:xfrm>
          <a:prstGeom prst="rect">
            <a:avLst/>
          </a:prstGeom>
          <a:noFill/>
        </p:spPr>
        <p:txBody>
          <a:bodyPr wrap="square" rtlCol="0">
            <a:spAutoFit/>
          </a:bodyPr>
          <a:lstStyle/>
          <a:p>
            <a:r>
              <a:rPr lang="en-US" sz="1200" b="1" dirty="0">
                <a:solidFill>
                  <a:srgbClr val="002060"/>
                </a:solidFill>
              </a:rPr>
              <a:t>ASSOCIATES</a:t>
            </a:r>
          </a:p>
          <a:p>
            <a:r>
              <a:rPr lang="en-US" sz="900" dirty="0" smtClean="0">
                <a:solidFill>
                  <a:srgbClr val="696969"/>
                </a:solidFill>
              </a:rPr>
              <a:t>Australian Bureau of Meteorology (BOM)</a:t>
            </a:r>
          </a:p>
          <a:p>
            <a:r>
              <a:rPr lang="en-US" sz="900" dirty="0" smtClean="0">
                <a:solidFill>
                  <a:srgbClr val="696969"/>
                </a:solidFill>
              </a:rPr>
              <a:t>Belgian </a:t>
            </a:r>
            <a:r>
              <a:rPr lang="en-US" sz="900" dirty="0">
                <a:solidFill>
                  <a:srgbClr val="696969"/>
                </a:solidFill>
              </a:rPr>
              <a:t>Federal Science Policy Office (BELSPO)</a:t>
            </a:r>
            <a:br>
              <a:rPr lang="en-US" sz="900" dirty="0">
                <a:solidFill>
                  <a:srgbClr val="696969"/>
                </a:solidFill>
              </a:rPr>
            </a:br>
            <a:r>
              <a:rPr lang="en-US" sz="900" dirty="0">
                <a:solidFill>
                  <a:srgbClr val="696969"/>
                </a:solidFill>
              </a:rPr>
              <a:t>Canada Centre for Mapping &amp; Earth Observation (CCMEO)</a:t>
            </a:r>
          </a:p>
          <a:p>
            <a:r>
              <a:rPr lang="en-US" sz="900" dirty="0">
                <a:solidFill>
                  <a:srgbClr val="696969"/>
                </a:solidFill>
              </a:rPr>
              <a:t>Crown Research Institute (CRI), New Zealand</a:t>
            </a:r>
          </a:p>
          <a:p>
            <a:r>
              <a:rPr lang="en-US" sz="900" dirty="0">
                <a:solidFill>
                  <a:srgbClr val="696969"/>
                </a:solidFill>
              </a:rPr>
              <a:t>Earth Systems Science </a:t>
            </a:r>
            <a:r>
              <a:rPr lang="en-US" sz="900" dirty="0" err="1">
                <a:solidFill>
                  <a:srgbClr val="696969"/>
                </a:solidFill>
              </a:rPr>
              <a:t>Organisation</a:t>
            </a:r>
            <a:r>
              <a:rPr lang="en-US" sz="900" dirty="0">
                <a:solidFill>
                  <a:srgbClr val="696969"/>
                </a:solidFill>
              </a:rPr>
              <a:t> (ESSO), India</a:t>
            </a:r>
          </a:p>
          <a:p>
            <a:r>
              <a:rPr lang="en-US" sz="900" dirty="0">
                <a:solidFill>
                  <a:srgbClr val="696969"/>
                </a:solidFill>
              </a:rPr>
              <a:t>South African Council for Scientific and Industrial Research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a:t>
            </a:r>
            <a:r>
              <a:rPr lang="en-US" sz="900" dirty="0">
                <a:solidFill>
                  <a:srgbClr val="696969"/>
                </a:solidFill>
              </a:rPr>
              <a:t>CSIR)/Satellite Applications Centre (SAC)</a:t>
            </a:r>
            <a:br>
              <a:rPr lang="en-US" sz="900" dirty="0">
                <a:solidFill>
                  <a:srgbClr val="696969"/>
                </a:solidFill>
              </a:rPr>
            </a:br>
            <a:r>
              <a:rPr lang="en-AU" sz="900" dirty="0">
                <a:solidFill>
                  <a:srgbClr val="696969"/>
                </a:solidFill>
              </a:rPr>
              <a:t>Gabonese Agency for Space Studies and Observations (AGEOS)</a:t>
            </a:r>
            <a:endParaRPr lang="en-US" sz="900" dirty="0" smtClean="0">
              <a:solidFill>
                <a:srgbClr val="696969"/>
              </a:solidFill>
            </a:endParaRPr>
          </a:p>
          <a:p>
            <a:r>
              <a:rPr lang="en-US" sz="900" dirty="0" smtClean="0">
                <a:solidFill>
                  <a:srgbClr val="696969"/>
                </a:solidFill>
              </a:rPr>
              <a:t>Global </a:t>
            </a:r>
            <a:r>
              <a:rPr lang="en-US" sz="900" dirty="0">
                <a:solidFill>
                  <a:srgbClr val="696969"/>
                </a:solidFill>
              </a:rPr>
              <a:t>Climate Observing System (GCOS)</a:t>
            </a:r>
            <a:br>
              <a:rPr lang="en-US" sz="900" dirty="0">
                <a:solidFill>
                  <a:srgbClr val="696969"/>
                </a:solidFill>
              </a:rPr>
            </a:br>
            <a:r>
              <a:rPr lang="en-US" sz="900" dirty="0">
                <a:solidFill>
                  <a:srgbClr val="696969"/>
                </a:solidFill>
              </a:rPr>
              <a:t>Geoscience </a:t>
            </a:r>
            <a:r>
              <a:rPr lang="en-US" sz="900" dirty="0" smtClean="0">
                <a:solidFill>
                  <a:srgbClr val="696969"/>
                </a:solidFill>
              </a:rPr>
              <a:t>Australia (GA)</a:t>
            </a:r>
            <a:endParaRPr lang="en-US" sz="900" dirty="0">
              <a:solidFill>
                <a:srgbClr val="696969"/>
              </a:solidFill>
            </a:endParaRPr>
          </a:p>
          <a:p>
            <a:r>
              <a:rPr lang="en-US" sz="900" dirty="0">
                <a:solidFill>
                  <a:srgbClr val="696969"/>
                </a:solidFill>
              </a:rPr>
              <a:t>Global Geodetic Observing System (GGOS)</a:t>
            </a:r>
          </a:p>
          <a:p>
            <a:r>
              <a:rPr lang="en-US" sz="900" dirty="0">
                <a:solidFill>
                  <a:srgbClr val="696969"/>
                </a:solidFill>
              </a:rPr>
              <a:t>Global Ocean Observing System (GOOS)</a:t>
            </a:r>
          </a:p>
          <a:p>
            <a:r>
              <a:rPr lang="en-US" sz="900" dirty="0">
                <a:solidFill>
                  <a:srgbClr val="696969"/>
                </a:solidFill>
              </a:rPr>
              <a:t>Global Terrestrial Observing System (GTOS)</a:t>
            </a:r>
          </a:p>
          <a:p>
            <a:r>
              <a:rPr lang="en-US" sz="900" dirty="0">
                <a:solidFill>
                  <a:srgbClr val="696969"/>
                </a:solidFill>
              </a:rPr>
              <a:t>Intergovernmental Oceanographic Commission (IOC)</a:t>
            </a:r>
          </a:p>
          <a:p>
            <a:r>
              <a:rPr lang="en-US" sz="900" dirty="0">
                <a:solidFill>
                  <a:srgbClr val="696969"/>
                </a:solidFill>
              </a:rPr>
              <a:t>International Council for Science (ICSU)</a:t>
            </a:r>
          </a:p>
          <a:p>
            <a:r>
              <a:rPr lang="en-US" sz="900" dirty="0">
                <a:solidFill>
                  <a:srgbClr val="696969"/>
                </a:solidFill>
              </a:rPr>
              <a:t>International Geosphere-Biosphere </a:t>
            </a:r>
            <a:r>
              <a:rPr lang="en-US" sz="900" dirty="0" err="1">
                <a:solidFill>
                  <a:srgbClr val="696969"/>
                </a:solidFill>
              </a:rPr>
              <a:t>Programme</a:t>
            </a:r>
            <a:r>
              <a:rPr lang="en-US" sz="900" dirty="0">
                <a:solidFill>
                  <a:srgbClr val="696969"/>
                </a:solidFill>
              </a:rPr>
              <a:t> (IGBP)</a:t>
            </a:r>
          </a:p>
          <a:p>
            <a:r>
              <a:rPr lang="en-US" sz="900" dirty="0">
                <a:solidFill>
                  <a:srgbClr val="696969"/>
                </a:solidFill>
              </a:rPr>
              <a:t>International Ocean </a:t>
            </a:r>
            <a:r>
              <a:rPr lang="en-US" sz="900" dirty="0" err="1">
                <a:solidFill>
                  <a:srgbClr val="696969"/>
                </a:solidFill>
              </a:rPr>
              <a:t>Colour</a:t>
            </a:r>
            <a:r>
              <a:rPr lang="en-US" sz="900" dirty="0">
                <a:solidFill>
                  <a:srgbClr val="696969"/>
                </a:solidFill>
              </a:rPr>
              <a:t> Coordinating Group (IOCCG)</a:t>
            </a:r>
          </a:p>
          <a:p>
            <a:r>
              <a:rPr lang="en-US" sz="900" dirty="0">
                <a:solidFill>
                  <a:srgbClr val="696969"/>
                </a:solidFill>
              </a:rPr>
              <a:t>International Society of Photogrammetry and Remote Sensing </a:t>
            </a:r>
            <a:r>
              <a:rPr lang="en-US" sz="900" dirty="0" smtClean="0">
                <a:solidFill>
                  <a:srgbClr val="696969"/>
                </a:solidFill>
              </a:rPr>
              <a:t> </a:t>
            </a:r>
          </a:p>
          <a:p>
            <a:r>
              <a:rPr lang="en-US" sz="900" dirty="0">
                <a:solidFill>
                  <a:srgbClr val="696969"/>
                </a:solidFill>
              </a:rPr>
              <a:t> </a:t>
            </a:r>
            <a:r>
              <a:rPr lang="en-US" sz="900" dirty="0" smtClean="0">
                <a:solidFill>
                  <a:srgbClr val="696969"/>
                </a:solidFill>
              </a:rPr>
              <a:t>  (</a:t>
            </a:r>
            <a:r>
              <a:rPr lang="en-US" sz="900" dirty="0">
                <a:solidFill>
                  <a:srgbClr val="696969"/>
                </a:solidFill>
              </a:rPr>
              <a:t>ISPRS</a:t>
            </a:r>
            <a:r>
              <a:rPr lang="en-US" sz="900" dirty="0" smtClean="0">
                <a:solidFill>
                  <a:srgbClr val="696969"/>
                </a:solidFill>
              </a:rPr>
              <a:t>)</a:t>
            </a:r>
          </a:p>
          <a:p>
            <a:r>
              <a:rPr lang="en-US" sz="900" dirty="0">
                <a:solidFill>
                  <a:srgbClr val="696969"/>
                </a:solidFill>
              </a:rPr>
              <a:t>Malaysian National Space Agency </a:t>
            </a:r>
            <a:r>
              <a:rPr lang="en-US" sz="900" dirty="0" smtClean="0">
                <a:solidFill>
                  <a:srgbClr val="696969"/>
                </a:solidFill>
              </a:rPr>
              <a:t>(ANGKASA)</a:t>
            </a:r>
          </a:p>
          <a:p>
            <a:r>
              <a:rPr lang="en-US" sz="900" dirty="0">
                <a:solidFill>
                  <a:srgbClr val="696969"/>
                </a:solidFill>
              </a:rPr>
              <a:t>Mexican Space Agency (AEM)</a:t>
            </a:r>
          </a:p>
          <a:p>
            <a:r>
              <a:rPr lang="en-US" sz="900" dirty="0">
                <a:solidFill>
                  <a:srgbClr val="696969"/>
                </a:solidFill>
              </a:rPr>
              <a:t>Norwegian Space </a:t>
            </a:r>
            <a:r>
              <a:rPr lang="en-US" sz="900" dirty="0" smtClean="0">
                <a:solidFill>
                  <a:srgbClr val="696969"/>
                </a:solidFill>
              </a:rPr>
              <a:t>Centre </a:t>
            </a:r>
            <a:r>
              <a:rPr lang="en-US" sz="900" dirty="0">
                <a:solidFill>
                  <a:srgbClr val="696969"/>
                </a:solidFill>
              </a:rPr>
              <a:t>(NSC)</a:t>
            </a:r>
          </a:p>
          <a:p>
            <a:r>
              <a:rPr lang="en-US" sz="900" dirty="0">
                <a:solidFill>
                  <a:srgbClr val="696969"/>
                </a:solidFill>
              </a:rPr>
              <a:t>Swedish National Space Board (SNSB)</a:t>
            </a:r>
          </a:p>
          <a:p>
            <a:r>
              <a:rPr lang="en-US" sz="900" dirty="0">
                <a:solidFill>
                  <a:srgbClr val="696969"/>
                </a:solidFill>
              </a:rPr>
              <a:t>United Nations Economic and Social Commission for Asia and the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Pacific </a:t>
            </a:r>
            <a:r>
              <a:rPr lang="en-US" sz="900" dirty="0">
                <a:solidFill>
                  <a:srgbClr val="696969"/>
                </a:solidFill>
              </a:rPr>
              <a:t>(ESCAP)</a:t>
            </a:r>
          </a:p>
          <a:p>
            <a:r>
              <a:rPr lang="en-US" sz="900" dirty="0">
                <a:solidFill>
                  <a:srgbClr val="696969"/>
                </a:solidFill>
              </a:rPr>
              <a:t>United Nations Educational, Scientific and Cultural Organization </a:t>
            </a:r>
            <a:endParaRPr lang="en-US" sz="900" dirty="0" smtClean="0">
              <a:solidFill>
                <a:srgbClr val="696969"/>
              </a:solidFill>
            </a:endParaRPr>
          </a:p>
          <a:p>
            <a:r>
              <a:rPr lang="en-US" sz="900" dirty="0">
                <a:solidFill>
                  <a:srgbClr val="696969"/>
                </a:solidFill>
              </a:rPr>
              <a:t> </a:t>
            </a:r>
            <a:r>
              <a:rPr lang="en-US" sz="900" dirty="0" smtClean="0">
                <a:solidFill>
                  <a:srgbClr val="696969"/>
                </a:solidFill>
              </a:rPr>
              <a:t>  (</a:t>
            </a:r>
            <a:r>
              <a:rPr lang="en-US" sz="900" dirty="0">
                <a:solidFill>
                  <a:srgbClr val="696969"/>
                </a:solidFill>
              </a:rPr>
              <a:t>UNESCO)</a:t>
            </a:r>
          </a:p>
          <a:p>
            <a:r>
              <a:rPr lang="en-US" sz="900" dirty="0">
                <a:solidFill>
                  <a:srgbClr val="696969"/>
                </a:solidFill>
              </a:rPr>
              <a:t>United Nations Environment </a:t>
            </a:r>
            <a:r>
              <a:rPr lang="en-US" sz="900" dirty="0" err="1">
                <a:solidFill>
                  <a:srgbClr val="696969"/>
                </a:solidFill>
              </a:rPr>
              <a:t>Programme</a:t>
            </a:r>
            <a:r>
              <a:rPr lang="en-US" sz="900" dirty="0">
                <a:solidFill>
                  <a:srgbClr val="696969"/>
                </a:solidFill>
              </a:rPr>
              <a:t> (UNEP)</a:t>
            </a:r>
          </a:p>
          <a:p>
            <a:r>
              <a:rPr lang="en-US" sz="900" dirty="0">
                <a:solidFill>
                  <a:srgbClr val="696969"/>
                </a:solidFill>
              </a:rPr>
              <a:t>United Nations Food and Agriculture Organization (FAO)</a:t>
            </a:r>
          </a:p>
          <a:p>
            <a:r>
              <a:rPr lang="en-US" sz="900" dirty="0">
                <a:solidFill>
                  <a:srgbClr val="696969"/>
                </a:solidFill>
              </a:rPr>
              <a:t>United Nations Office for Outer Space Affairs (UNOOSA)</a:t>
            </a:r>
          </a:p>
          <a:p>
            <a:r>
              <a:rPr lang="en-US" sz="900" dirty="0">
                <a:solidFill>
                  <a:srgbClr val="696969"/>
                </a:solidFill>
              </a:rPr>
              <a:t>World Climate Research </a:t>
            </a:r>
            <a:r>
              <a:rPr lang="en-US" sz="900" dirty="0" err="1">
                <a:solidFill>
                  <a:srgbClr val="696969"/>
                </a:solidFill>
              </a:rPr>
              <a:t>Programme</a:t>
            </a:r>
            <a:r>
              <a:rPr lang="en-US" sz="900" dirty="0">
                <a:solidFill>
                  <a:srgbClr val="696969"/>
                </a:solidFill>
              </a:rPr>
              <a:t> (WCRP)</a:t>
            </a:r>
          </a:p>
          <a:p>
            <a:r>
              <a:rPr lang="en-US" sz="900" dirty="0">
                <a:solidFill>
                  <a:srgbClr val="696969"/>
                </a:solidFill>
              </a:rPr>
              <a:t>World Meteorological Organization (WMO)</a:t>
            </a:r>
          </a:p>
          <a:p>
            <a:endParaRPr lang="en-US" sz="1000" dirty="0">
              <a:solidFill>
                <a:srgbClr val="696969"/>
              </a:solidFill>
            </a:endParaRPr>
          </a:p>
        </p:txBody>
      </p:sp>
      <p:sp>
        <p:nvSpPr>
          <p:cNvPr id="7" name="TextBox 6"/>
          <p:cNvSpPr txBox="1"/>
          <p:nvPr/>
        </p:nvSpPr>
        <p:spPr>
          <a:xfrm>
            <a:off x="4800600" y="1219200"/>
            <a:ext cx="4114800" cy="4862870"/>
          </a:xfrm>
          <a:prstGeom prst="rect">
            <a:avLst/>
          </a:prstGeom>
          <a:solidFill>
            <a:srgbClr val="FFFFFF"/>
          </a:solidFill>
          <a:ln>
            <a:solidFill>
              <a:srgbClr val="FFFF00"/>
            </a:solidFill>
          </a:ln>
        </p:spPr>
        <p:txBody>
          <a:bodyPr wrap="square" rtlCol="0">
            <a:spAutoFit/>
          </a:bodyPr>
          <a:lstStyle/>
          <a:p>
            <a:r>
              <a:rPr lang="en-US" sz="1200" b="1" dirty="0">
                <a:solidFill>
                  <a:srgbClr val="002060"/>
                </a:solidFill>
              </a:rPr>
              <a:t>ASSOCIATES</a:t>
            </a:r>
          </a:p>
          <a:p>
            <a:r>
              <a:rPr lang="en-US" sz="900" dirty="0" smtClean="0">
                <a:solidFill>
                  <a:schemeClr val="accent1">
                    <a:lumMod val="60000"/>
                    <a:lumOff val="40000"/>
                  </a:schemeClr>
                </a:solidFill>
              </a:rPr>
              <a:t>Australian Bureau of Meteorology (BOM)</a:t>
            </a:r>
          </a:p>
          <a:p>
            <a:r>
              <a:rPr lang="en-US" sz="900" dirty="0" smtClean="0">
                <a:solidFill>
                  <a:srgbClr val="00C200"/>
                </a:solidFill>
              </a:rPr>
              <a:t>Belgian </a:t>
            </a:r>
            <a:r>
              <a:rPr lang="en-US" sz="900" dirty="0">
                <a:solidFill>
                  <a:srgbClr val="00C200"/>
                </a:solidFill>
              </a:rPr>
              <a:t>Federal Science Policy Office (BELSPO)</a:t>
            </a:r>
            <a:br>
              <a:rPr lang="en-US" sz="900" dirty="0">
                <a:solidFill>
                  <a:srgbClr val="00C200"/>
                </a:solidFill>
              </a:rPr>
            </a:br>
            <a:r>
              <a:rPr lang="en-US" sz="900" dirty="0">
                <a:solidFill>
                  <a:srgbClr val="00C200"/>
                </a:solidFill>
              </a:rPr>
              <a:t>Canada Centre for Mapping &amp; Earth Observation (CCMEO)</a:t>
            </a:r>
          </a:p>
          <a:p>
            <a:r>
              <a:rPr lang="en-US" sz="900" dirty="0">
                <a:solidFill>
                  <a:srgbClr val="00C200"/>
                </a:solidFill>
              </a:rPr>
              <a:t>Crown Research Institute (CRI), New Zealand</a:t>
            </a:r>
          </a:p>
          <a:p>
            <a:r>
              <a:rPr lang="en-US" sz="900" dirty="0">
                <a:solidFill>
                  <a:srgbClr val="00C200"/>
                </a:solidFill>
              </a:rPr>
              <a:t>Earth Systems Science </a:t>
            </a:r>
            <a:r>
              <a:rPr lang="en-US" sz="900" dirty="0" err="1">
                <a:solidFill>
                  <a:srgbClr val="00C200"/>
                </a:solidFill>
              </a:rPr>
              <a:t>Organisation</a:t>
            </a:r>
            <a:r>
              <a:rPr lang="en-US" sz="900" dirty="0">
                <a:solidFill>
                  <a:srgbClr val="00C200"/>
                </a:solidFill>
              </a:rPr>
              <a:t> (ESSO), India</a:t>
            </a:r>
          </a:p>
          <a:p>
            <a:r>
              <a:rPr lang="en-US" sz="900" dirty="0">
                <a:solidFill>
                  <a:srgbClr val="00C200"/>
                </a:solidFill>
              </a:rPr>
              <a:t>South African Council for Scientific and Industrial Research </a:t>
            </a:r>
            <a:endParaRPr lang="en-US" sz="900" dirty="0" smtClean="0">
              <a:solidFill>
                <a:srgbClr val="00C200"/>
              </a:solidFill>
            </a:endParaRPr>
          </a:p>
          <a:p>
            <a:r>
              <a:rPr lang="en-US" sz="900" dirty="0">
                <a:solidFill>
                  <a:srgbClr val="00C200"/>
                </a:solidFill>
              </a:rPr>
              <a:t> </a:t>
            </a:r>
            <a:r>
              <a:rPr lang="en-US" sz="900" dirty="0" smtClean="0">
                <a:solidFill>
                  <a:srgbClr val="00C200"/>
                </a:solidFill>
              </a:rPr>
              <a:t>  (</a:t>
            </a:r>
            <a:r>
              <a:rPr lang="en-US" sz="900" dirty="0">
                <a:solidFill>
                  <a:srgbClr val="00C200"/>
                </a:solidFill>
              </a:rPr>
              <a:t>CSIR)/Satellite Applications Centre (SAC)</a:t>
            </a:r>
            <a:br>
              <a:rPr lang="en-US" sz="900" dirty="0">
                <a:solidFill>
                  <a:srgbClr val="00C200"/>
                </a:solidFill>
              </a:rPr>
            </a:br>
            <a:r>
              <a:rPr lang="en-AU" sz="900" dirty="0">
                <a:solidFill>
                  <a:srgbClr val="005700"/>
                </a:solidFill>
              </a:rPr>
              <a:t>Gabonese Agency for Space Studies and Observations (AGEOS)</a:t>
            </a:r>
            <a:endParaRPr lang="en-US" sz="900" dirty="0" smtClean="0">
              <a:solidFill>
                <a:srgbClr val="005700"/>
              </a:solidFill>
            </a:endParaRPr>
          </a:p>
          <a:p>
            <a:r>
              <a:rPr lang="en-US" sz="900" dirty="0" smtClean="0">
                <a:solidFill>
                  <a:srgbClr val="A60000"/>
                </a:solidFill>
              </a:rPr>
              <a:t>Global </a:t>
            </a:r>
            <a:r>
              <a:rPr lang="en-US" sz="900" dirty="0">
                <a:solidFill>
                  <a:srgbClr val="A60000"/>
                </a:solidFill>
              </a:rPr>
              <a:t>Climate Observing System (GCOS)</a:t>
            </a:r>
            <a:br>
              <a:rPr lang="en-US" sz="900" dirty="0">
                <a:solidFill>
                  <a:srgbClr val="A60000"/>
                </a:solidFill>
              </a:rPr>
            </a:br>
            <a:r>
              <a:rPr lang="en-US" sz="900" dirty="0">
                <a:solidFill>
                  <a:srgbClr val="A60000"/>
                </a:solidFill>
              </a:rPr>
              <a:t>Geoscience </a:t>
            </a:r>
            <a:r>
              <a:rPr lang="en-US" sz="900" dirty="0" smtClean="0">
                <a:solidFill>
                  <a:srgbClr val="A60000"/>
                </a:solidFill>
              </a:rPr>
              <a:t>Australia (GA)</a:t>
            </a:r>
            <a:endParaRPr lang="en-US" sz="900" dirty="0">
              <a:solidFill>
                <a:srgbClr val="A60000"/>
              </a:solidFill>
            </a:endParaRPr>
          </a:p>
          <a:p>
            <a:r>
              <a:rPr lang="en-US" sz="900" dirty="0">
                <a:solidFill>
                  <a:schemeClr val="accent1">
                    <a:lumMod val="60000"/>
                    <a:lumOff val="40000"/>
                  </a:schemeClr>
                </a:solidFill>
              </a:rPr>
              <a:t>Global Geodetic Observing System (GGOS)</a:t>
            </a:r>
          </a:p>
          <a:p>
            <a:r>
              <a:rPr lang="en-US" sz="900" dirty="0">
                <a:solidFill>
                  <a:srgbClr val="A60000"/>
                </a:solidFill>
              </a:rPr>
              <a:t>Global Ocean Observing System (GOOS)</a:t>
            </a:r>
          </a:p>
          <a:p>
            <a:r>
              <a:rPr lang="en-US" sz="900" dirty="0">
                <a:solidFill>
                  <a:srgbClr val="A60000"/>
                </a:solidFill>
              </a:rPr>
              <a:t>Global Terrestrial Observing System (GTOS)</a:t>
            </a:r>
          </a:p>
          <a:p>
            <a:r>
              <a:rPr lang="en-US" sz="900" dirty="0">
                <a:solidFill>
                  <a:srgbClr val="A60000"/>
                </a:solidFill>
              </a:rPr>
              <a:t>Intergovernmental Oceanographic Commission (IOC)</a:t>
            </a:r>
          </a:p>
          <a:p>
            <a:r>
              <a:rPr lang="en-US" sz="900" dirty="0">
                <a:solidFill>
                  <a:srgbClr val="FFC266"/>
                </a:solidFill>
              </a:rPr>
              <a:t>International Council for Science (ICSU)</a:t>
            </a:r>
          </a:p>
          <a:p>
            <a:r>
              <a:rPr lang="en-US" sz="900" dirty="0">
                <a:solidFill>
                  <a:srgbClr val="FFC266"/>
                </a:solidFill>
              </a:rPr>
              <a:t>International Geosphere-Biosphere </a:t>
            </a:r>
            <a:r>
              <a:rPr lang="en-US" sz="900" dirty="0" err="1">
                <a:solidFill>
                  <a:srgbClr val="FFC266"/>
                </a:solidFill>
              </a:rPr>
              <a:t>Programme</a:t>
            </a:r>
            <a:r>
              <a:rPr lang="en-US" sz="900" dirty="0">
                <a:solidFill>
                  <a:srgbClr val="FFC266"/>
                </a:solidFill>
              </a:rPr>
              <a:t> (IGBP)</a:t>
            </a:r>
          </a:p>
          <a:p>
            <a:r>
              <a:rPr lang="en-US" sz="900" dirty="0">
                <a:solidFill>
                  <a:srgbClr val="A60000"/>
                </a:solidFill>
              </a:rPr>
              <a:t>International Ocean </a:t>
            </a:r>
            <a:r>
              <a:rPr lang="en-US" sz="900" dirty="0" err="1">
                <a:solidFill>
                  <a:srgbClr val="A60000"/>
                </a:solidFill>
              </a:rPr>
              <a:t>Colour</a:t>
            </a:r>
            <a:r>
              <a:rPr lang="en-US" sz="900" dirty="0">
                <a:solidFill>
                  <a:srgbClr val="A60000"/>
                </a:solidFill>
              </a:rPr>
              <a:t> Coordinating Group (IOCCG)</a:t>
            </a:r>
          </a:p>
          <a:p>
            <a:r>
              <a:rPr lang="en-US" sz="900" dirty="0">
                <a:solidFill>
                  <a:srgbClr val="FFC266"/>
                </a:solidFill>
              </a:rPr>
              <a:t>International Society of Photogrammetry and Remote Sensing </a:t>
            </a:r>
            <a:r>
              <a:rPr lang="en-US" sz="900" dirty="0" smtClean="0">
                <a:solidFill>
                  <a:srgbClr val="FFC266"/>
                </a:solidFill>
              </a:rPr>
              <a:t> </a:t>
            </a:r>
          </a:p>
          <a:p>
            <a:r>
              <a:rPr lang="en-US" sz="900" dirty="0">
                <a:solidFill>
                  <a:srgbClr val="FFC266"/>
                </a:solidFill>
              </a:rPr>
              <a:t> </a:t>
            </a:r>
            <a:r>
              <a:rPr lang="en-US" sz="900" dirty="0" smtClean="0">
                <a:solidFill>
                  <a:srgbClr val="FFC266"/>
                </a:solidFill>
              </a:rPr>
              <a:t>  (</a:t>
            </a:r>
            <a:r>
              <a:rPr lang="en-US" sz="900" dirty="0">
                <a:solidFill>
                  <a:srgbClr val="FFC266"/>
                </a:solidFill>
              </a:rPr>
              <a:t>ISPRS</a:t>
            </a:r>
            <a:r>
              <a:rPr lang="en-US" sz="900" dirty="0" smtClean="0">
                <a:solidFill>
                  <a:srgbClr val="FFC266"/>
                </a:solidFill>
              </a:rPr>
              <a:t>)</a:t>
            </a:r>
          </a:p>
          <a:p>
            <a:r>
              <a:rPr lang="en-US" sz="900" dirty="0">
                <a:solidFill>
                  <a:srgbClr val="00C200"/>
                </a:solidFill>
              </a:rPr>
              <a:t>Malaysian National Space Agency </a:t>
            </a:r>
            <a:r>
              <a:rPr lang="en-US" sz="900" dirty="0" smtClean="0">
                <a:solidFill>
                  <a:srgbClr val="00C200"/>
                </a:solidFill>
              </a:rPr>
              <a:t>(ANGKASA)</a:t>
            </a:r>
          </a:p>
          <a:p>
            <a:r>
              <a:rPr lang="en-US" sz="900" dirty="0">
                <a:solidFill>
                  <a:srgbClr val="00C200"/>
                </a:solidFill>
              </a:rPr>
              <a:t>Mexican Space Agency (AEM)</a:t>
            </a:r>
          </a:p>
          <a:p>
            <a:r>
              <a:rPr lang="en-US" sz="900" dirty="0">
                <a:solidFill>
                  <a:srgbClr val="005700"/>
                </a:solidFill>
              </a:rPr>
              <a:t>Norwegian Space </a:t>
            </a:r>
            <a:r>
              <a:rPr lang="en-US" sz="900" dirty="0" smtClean="0">
                <a:solidFill>
                  <a:srgbClr val="005700"/>
                </a:solidFill>
              </a:rPr>
              <a:t>Centre </a:t>
            </a:r>
            <a:r>
              <a:rPr lang="en-US" sz="900" dirty="0">
                <a:solidFill>
                  <a:srgbClr val="005700"/>
                </a:solidFill>
              </a:rPr>
              <a:t>(NSC)</a:t>
            </a:r>
          </a:p>
          <a:p>
            <a:r>
              <a:rPr lang="en-US" sz="900" dirty="0">
                <a:solidFill>
                  <a:srgbClr val="005700"/>
                </a:solidFill>
              </a:rPr>
              <a:t>Swedish National Space Board (SNSB)</a:t>
            </a:r>
          </a:p>
          <a:p>
            <a:r>
              <a:rPr lang="en-US" sz="900" dirty="0">
                <a:solidFill>
                  <a:srgbClr val="FFC266"/>
                </a:solidFill>
              </a:rPr>
              <a:t>United Nations Economic and Social Commission for Asia and the </a:t>
            </a:r>
            <a:endParaRPr lang="en-US" sz="900" dirty="0" smtClean="0">
              <a:solidFill>
                <a:srgbClr val="FFC266"/>
              </a:solidFill>
            </a:endParaRPr>
          </a:p>
          <a:p>
            <a:r>
              <a:rPr lang="en-US" sz="900" dirty="0">
                <a:solidFill>
                  <a:srgbClr val="FFC266"/>
                </a:solidFill>
              </a:rPr>
              <a:t> </a:t>
            </a:r>
            <a:r>
              <a:rPr lang="en-US" sz="900" dirty="0" smtClean="0">
                <a:solidFill>
                  <a:srgbClr val="FFC266"/>
                </a:solidFill>
              </a:rPr>
              <a:t>  Pacific </a:t>
            </a:r>
            <a:r>
              <a:rPr lang="en-US" sz="900" dirty="0">
                <a:solidFill>
                  <a:srgbClr val="FFC266"/>
                </a:solidFill>
              </a:rPr>
              <a:t>(ESCAP)</a:t>
            </a:r>
          </a:p>
          <a:p>
            <a:r>
              <a:rPr lang="en-US" sz="900" dirty="0">
                <a:solidFill>
                  <a:srgbClr val="FFC266"/>
                </a:solidFill>
              </a:rPr>
              <a:t>United Nations Educational, Scientific and Cultural Organization </a:t>
            </a:r>
            <a:endParaRPr lang="en-US" sz="900" dirty="0" smtClean="0">
              <a:solidFill>
                <a:srgbClr val="FFC266"/>
              </a:solidFill>
            </a:endParaRPr>
          </a:p>
          <a:p>
            <a:r>
              <a:rPr lang="en-US" sz="900" dirty="0">
                <a:solidFill>
                  <a:srgbClr val="FFC266"/>
                </a:solidFill>
              </a:rPr>
              <a:t> </a:t>
            </a:r>
            <a:r>
              <a:rPr lang="en-US" sz="900" dirty="0" smtClean="0">
                <a:solidFill>
                  <a:srgbClr val="FFC266"/>
                </a:solidFill>
              </a:rPr>
              <a:t>  (</a:t>
            </a:r>
            <a:r>
              <a:rPr lang="en-US" sz="900" dirty="0">
                <a:solidFill>
                  <a:srgbClr val="FFC266"/>
                </a:solidFill>
              </a:rPr>
              <a:t>UNESCO)</a:t>
            </a:r>
          </a:p>
          <a:p>
            <a:r>
              <a:rPr lang="en-US" sz="900" dirty="0">
                <a:solidFill>
                  <a:srgbClr val="FFC266"/>
                </a:solidFill>
              </a:rPr>
              <a:t>United Nations Environment </a:t>
            </a:r>
            <a:r>
              <a:rPr lang="en-US" sz="900" dirty="0" err="1">
                <a:solidFill>
                  <a:srgbClr val="FFC266"/>
                </a:solidFill>
              </a:rPr>
              <a:t>Programme</a:t>
            </a:r>
            <a:r>
              <a:rPr lang="en-US" sz="900" dirty="0">
                <a:solidFill>
                  <a:srgbClr val="FFC266"/>
                </a:solidFill>
              </a:rPr>
              <a:t> (UNEP)</a:t>
            </a:r>
          </a:p>
          <a:p>
            <a:r>
              <a:rPr lang="en-US" sz="900" dirty="0">
                <a:solidFill>
                  <a:srgbClr val="FFC266"/>
                </a:solidFill>
              </a:rPr>
              <a:t>United Nations Food and Agriculture Organization (FAO)</a:t>
            </a:r>
          </a:p>
          <a:p>
            <a:r>
              <a:rPr lang="en-US" sz="900" dirty="0">
                <a:solidFill>
                  <a:srgbClr val="FFC266"/>
                </a:solidFill>
              </a:rPr>
              <a:t>United Nations Office for Outer Space Affairs (UNOOSA)</a:t>
            </a:r>
          </a:p>
          <a:p>
            <a:r>
              <a:rPr lang="en-US" sz="900" dirty="0">
                <a:solidFill>
                  <a:srgbClr val="A60000"/>
                </a:solidFill>
              </a:rPr>
              <a:t>World Climate Research </a:t>
            </a:r>
            <a:r>
              <a:rPr lang="en-US" sz="900" dirty="0" err="1">
                <a:solidFill>
                  <a:srgbClr val="A60000"/>
                </a:solidFill>
              </a:rPr>
              <a:t>Programme</a:t>
            </a:r>
            <a:r>
              <a:rPr lang="en-US" sz="900" dirty="0">
                <a:solidFill>
                  <a:srgbClr val="A60000"/>
                </a:solidFill>
              </a:rPr>
              <a:t> (WCRP)</a:t>
            </a:r>
          </a:p>
          <a:p>
            <a:r>
              <a:rPr lang="en-US" sz="900" dirty="0">
                <a:solidFill>
                  <a:srgbClr val="A60000"/>
                </a:solidFill>
              </a:rPr>
              <a:t>World Meteorological Organization (WMO)</a:t>
            </a:r>
          </a:p>
          <a:p>
            <a:endParaRPr lang="en-US" sz="1000" dirty="0">
              <a:solidFill>
                <a:srgbClr val="696969"/>
              </a:solidFill>
            </a:endParaRPr>
          </a:p>
        </p:txBody>
      </p:sp>
      <p:sp>
        <p:nvSpPr>
          <p:cNvPr id="3" name="Slide Number Placeholder 2"/>
          <p:cNvSpPr>
            <a:spLocks noGrp="1"/>
          </p:cNvSpPr>
          <p:nvPr>
            <p:ph type="sldNum" sz="quarter" idx="2"/>
          </p:nvPr>
        </p:nvSpPr>
        <p:spPr/>
        <p:txBody>
          <a:bodyPr/>
          <a:lstStyle/>
          <a:p>
            <a:fld id="{86CB4B4D-7CA3-9044-876B-883B54F8677D}" type="slidenum">
              <a:rPr lang="uk-UA" smtClean="0"/>
              <a:pPr/>
              <a:t>4</a:t>
            </a:fld>
            <a:endParaRPr lang="uk-UA"/>
          </a:p>
        </p:txBody>
      </p:sp>
    </p:spTree>
    <p:extLst>
      <p:ext uri="{BB962C8B-B14F-4D97-AF65-F5344CB8AC3E}">
        <p14:creationId xmlns:p14="http://schemas.microsoft.com/office/powerpoint/2010/main" val="386021499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295400"/>
            <a:ext cx="8153400" cy="4724400"/>
          </a:xfrm>
        </p:spPr>
        <p:txBody>
          <a:bodyPr/>
          <a:lstStyle/>
          <a:p>
            <a:r>
              <a:rPr lang="en-US" sz="1800" dirty="0" smtClean="0"/>
              <a:t>Evolving partnerships over three decades, </a:t>
            </a:r>
            <a:r>
              <a:rPr lang="en-US" sz="1800" b="1" dirty="0" smtClean="0"/>
              <a:t>evolving configurations</a:t>
            </a:r>
          </a:p>
          <a:p>
            <a:r>
              <a:rPr lang="en-US" sz="1800" b="1" dirty="0" smtClean="0"/>
              <a:t>Reduced involvement of science programmes </a:t>
            </a:r>
            <a:r>
              <a:rPr lang="en-US" sz="1800" dirty="0" smtClean="0"/>
              <a:t>in CEOS Plenaries</a:t>
            </a:r>
          </a:p>
          <a:p>
            <a:pPr lvl="1"/>
            <a:r>
              <a:rPr lang="en-US" sz="1800" dirty="0" smtClean="0"/>
              <a:t>Not necessarily negative</a:t>
            </a:r>
          </a:p>
          <a:p>
            <a:r>
              <a:rPr lang="en-US" sz="1800" b="1" dirty="0" smtClean="0"/>
              <a:t>Reduced participation of UN and other user agencies </a:t>
            </a:r>
            <a:r>
              <a:rPr lang="en-US" sz="1800" dirty="0" smtClean="0"/>
              <a:t>in CEOS Plenaries (also in projects/activities?)</a:t>
            </a:r>
            <a:r>
              <a:rPr lang="en-US" sz="1800" dirty="0"/>
              <a:t> </a:t>
            </a:r>
            <a:r>
              <a:rPr lang="en-US" sz="1800" dirty="0" smtClean="0"/>
              <a:t>- </a:t>
            </a:r>
            <a:r>
              <a:rPr lang="en-US" sz="1800" dirty="0"/>
              <a:t>d</a:t>
            </a:r>
            <a:r>
              <a:rPr lang="en-US" sz="1800" dirty="0" smtClean="0"/>
              <a:t>ue to positive effect of creation of GEO?</a:t>
            </a:r>
            <a:endParaRPr lang="en-US" sz="1800" dirty="0"/>
          </a:p>
          <a:p>
            <a:r>
              <a:rPr lang="en-US" sz="1800" b="1" dirty="0" smtClean="0"/>
              <a:t>Development </a:t>
            </a:r>
            <a:r>
              <a:rPr lang="en-US" sz="1800" b="1" dirty="0"/>
              <a:t>banks </a:t>
            </a:r>
            <a:r>
              <a:rPr lang="en-US" sz="1800" dirty="0"/>
              <a:t>also active but EO often not central to financial support even when </a:t>
            </a:r>
            <a:r>
              <a:rPr lang="en-US" sz="1800" dirty="0" smtClean="0"/>
              <a:t>fundamental. Have very important potential role to play.</a:t>
            </a:r>
          </a:p>
          <a:p>
            <a:r>
              <a:rPr lang="en-US" sz="1800" dirty="0" smtClean="0"/>
              <a:t>Non</a:t>
            </a:r>
            <a:r>
              <a:rPr lang="en-US" sz="1800" dirty="0"/>
              <a:t>-expert users with policy-oriented problems, not historical expert science </a:t>
            </a:r>
            <a:r>
              <a:rPr lang="en-US" sz="1800" dirty="0" smtClean="0"/>
              <a:t>users, becoming increasingly interested parties. </a:t>
            </a:r>
            <a:r>
              <a:rPr lang="en-US" sz="1800" b="1" dirty="0" smtClean="0"/>
              <a:t>Strong policy background</a:t>
            </a:r>
            <a:r>
              <a:rPr lang="en-US" sz="1800" dirty="0" smtClean="0"/>
              <a:t> (SDGs, UN Conventions etc.)</a:t>
            </a:r>
            <a:endParaRPr lang="en-US" sz="1800" dirty="0"/>
          </a:p>
          <a:p>
            <a:r>
              <a:rPr lang="en-US" sz="1800" b="1" dirty="0" smtClean="0"/>
              <a:t>‘</a:t>
            </a:r>
            <a:r>
              <a:rPr lang="en-US" sz="1800" b="1" dirty="0"/>
              <a:t>Internet giants’ </a:t>
            </a:r>
            <a:r>
              <a:rPr lang="en-US" sz="1800" dirty="0"/>
              <a:t>are also active and changing expectations of </a:t>
            </a:r>
            <a:r>
              <a:rPr lang="en-US" sz="1800" dirty="0" smtClean="0"/>
              <a:t>users</a:t>
            </a:r>
          </a:p>
          <a:p>
            <a:r>
              <a:rPr lang="en-AU" sz="1800" dirty="0" smtClean="0"/>
              <a:t>Increasing </a:t>
            </a:r>
            <a:r>
              <a:rPr lang="en-AU" sz="1800" dirty="0"/>
              <a:t>emphasis on </a:t>
            </a:r>
            <a:r>
              <a:rPr lang="en-AU" sz="1800" b="1" dirty="0"/>
              <a:t>‘user-facing’ data </a:t>
            </a:r>
            <a:r>
              <a:rPr lang="en-AU" sz="1800" dirty="0"/>
              <a:t>uptake and application</a:t>
            </a:r>
          </a:p>
          <a:p>
            <a:pPr marL="883227" lvl="1" indent="-457200">
              <a:buFont typeface="Arial" charset="0"/>
              <a:buChar char="•"/>
            </a:pPr>
            <a:r>
              <a:rPr lang="en-AU" sz="1800" dirty="0"/>
              <a:t>Thematic WGs (climate, disasters)</a:t>
            </a:r>
            <a:r>
              <a:rPr lang="en-AU" sz="1800" dirty="0" smtClean="0"/>
              <a:t>, GEO Projects, </a:t>
            </a:r>
            <a:r>
              <a:rPr lang="en-AU" sz="1800" dirty="0"/>
              <a:t>Ad-hoc </a:t>
            </a:r>
            <a:r>
              <a:rPr lang="en-AU" sz="1800" dirty="0" smtClean="0"/>
              <a:t>Teams</a:t>
            </a:r>
            <a:r>
              <a:rPr lang="en-US" sz="1800" dirty="0" smtClean="0"/>
              <a:t> </a:t>
            </a:r>
            <a:endParaRPr lang="en-US" sz="1800" b="1" dirty="0" smtClean="0"/>
          </a:p>
          <a:p>
            <a:r>
              <a:rPr lang="en-US" sz="1800" b="1" dirty="0" smtClean="0"/>
              <a:t>Data </a:t>
            </a:r>
            <a:r>
              <a:rPr lang="en-US" sz="1800" b="1" dirty="0"/>
              <a:t>size/complexity </a:t>
            </a:r>
            <a:r>
              <a:rPr lang="en-US" sz="1800" b="1" dirty="0" smtClean="0"/>
              <a:t>remain </a:t>
            </a:r>
            <a:r>
              <a:rPr lang="en-US" sz="1800" b="1" dirty="0"/>
              <a:t>significant </a:t>
            </a:r>
            <a:r>
              <a:rPr lang="en-US" sz="1800" b="1" dirty="0" smtClean="0"/>
              <a:t>obstacles </a:t>
            </a:r>
            <a:r>
              <a:rPr lang="en-US" sz="1800" dirty="0"/>
              <a:t>to uptake of CEOS agency </a:t>
            </a:r>
            <a:r>
              <a:rPr lang="en-US" sz="1800" dirty="0" smtClean="0"/>
              <a:t>data, some solutions emerging </a:t>
            </a:r>
            <a:endParaRPr lang="en-US" sz="1800" dirty="0"/>
          </a:p>
          <a:p>
            <a:pPr marL="457200" indent="-457200">
              <a:buFont typeface="+mj-lt"/>
              <a:buAutoNum type="arabicPeriod" startAt="4"/>
            </a:pPr>
            <a:endParaRPr lang="en-US" sz="1800" dirty="0" smtClean="0"/>
          </a:p>
          <a:p>
            <a:endParaRPr lang="en-US" sz="1800" dirty="0">
              <a:latin typeface="+mj-lt"/>
            </a:endParaRPr>
          </a:p>
          <a:p>
            <a:pPr marL="0" indent="0">
              <a:buNone/>
            </a:pPr>
            <a:endParaRPr lang="en-US" sz="1400" dirty="0">
              <a:latin typeface="+mj-lt"/>
            </a:endParaRPr>
          </a:p>
        </p:txBody>
      </p:sp>
      <p:sp>
        <p:nvSpPr>
          <p:cNvPr id="4" name="TextBox 3"/>
          <p:cNvSpPr txBox="1"/>
          <p:nvPr/>
        </p:nvSpPr>
        <p:spPr>
          <a:xfrm>
            <a:off x="2286000" y="228600"/>
            <a:ext cx="419121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Trends &amp; observations</a:t>
            </a:r>
            <a:endParaRPr kumimoji="0" lang="en-US" sz="3200" b="0" i="0" u="none" strike="noStrike" cap="none" spc="0" normalizeH="0" baseline="0" dirty="0">
              <a:ln>
                <a:noFill/>
              </a:ln>
              <a:solidFill>
                <a:schemeClr val="bg1"/>
              </a:solidFill>
              <a:effectLst/>
              <a:uFillTx/>
              <a:latin typeface="+mj-lt"/>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Tree>
    <p:extLst>
      <p:ext uri="{BB962C8B-B14F-4D97-AF65-F5344CB8AC3E}">
        <p14:creationId xmlns:p14="http://schemas.microsoft.com/office/powerpoint/2010/main" val="8301581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752600"/>
            <a:ext cx="8153400" cy="4724400"/>
          </a:xfrm>
        </p:spPr>
        <p:txBody>
          <a:bodyPr/>
          <a:lstStyle/>
          <a:p>
            <a:pPr marL="457200" indent="-457200">
              <a:buFont typeface="+mj-lt"/>
              <a:buAutoNum type="arabicPeriod"/>
            </a:pPr>
            <a:r>
              <a:rPr lang="en-AU" sz="1800" b="1" dirty="0" smtClean="0">
                <a:solidFill>
                  <a:srgbClr val="00B050"/>
                </a:solidFill>
              </a:rPr>
              <a:t>Should, and if so how might, </a:t>
            </a:r>
            <a:r>
              <a:rPr lang="en-AU" sz="1800" b="1" dirty="0">
                <a:solidFill>
                  <a:srgbClr val="00B050"/>
                </a:solidFill>
              </a:rPr>
              <a:t>CEOS establish a more systematic interaction and integration of UN agency and CEOS agency activities in areas of common interest? </a:t>
            </a:r>
            <a:r>
              <a:rPr lang="en-AU" sz="1800" b="1" dirty="0" smtClean="0">
                <a:solidFill>
                  <a:srgbClr val="00B050"/>
                </a:solidFill>
              </a:rPr>
              <a:t>Is this the role for GEO in </a:t>
            </a:r>
            <a:r>
              <a:rPr lang="en-AU" sz="1800" b="1" dirty="0">
                <a:solidFill>
                  <a:srgbClr val="00B050"/>
                </a:solidFill>
              </a:rPr>
              <a:t>establishing a more strategic geometry for EOS programmes and the UN </a:t>
            </a:r>
            <a:r>
              <a:rPr lang="en-AU" sz="1800" b="1" dirty="0" smtClean="0">
                <a:solidFill>
                  <a:srgbClr val="00B050"/>
                </a:solidFill>
              </a:rPr>
              <a:t>system? Is this the best route for CEOS?</a:t>
            </a:r>
          </a:p>
          <a:p>
            <a:pPr marL="0" indent="0">
              <a:buNone/>
            </a:pPr>
            <a:endParaRPr lang="en-AU" sz="1800" b="1" dirty="0">
              <a:solidFill>
                <a:srgbClr val="00B050"/>
              </a:solidFill>
            </a:endParaRPr>
          </a:p>
          <a:p>
            <a:pPr marL="457200" indent="-457200">
              <a:buFont typeface="+mj-lt"/>
              <a:buAutoNum type="arabicPeriod"/>
            </a:pPr>
            <a:endParaRPr lang="en-AU" sz="1800" b="1" dirty="0">
              <a:solidFill>
                <a:srgbClr val="00B050"/>
              </a:solidFill>
            </a:endParaRPr>
          </a:p>
          <a:p>
            <a:pPr marL="457200" indent="-457200">
              <a:buFont typeface="+mj-lt"/>
              <a:buAutoNum type="arabicPeriod"/>
            </a:pPr>
            <a:r>
              <a:rPr lang="en-AU" sz="1800" b="1" dirty="0" smtClean="0">
                <a:solidFill>
                  <a:srgbClr val="00B050"/>
                </a:solidFill>
              </a:rPr>
              <a:t>How could </a:t>
            </a:r>
            <a:r>
              <a:rPr lang="en-AU" sz="1800" b="1" dirty="0">
                <a:solidFill>
                  <a:srgbClr val="00B050"/>
                </a:solidFill>
              </a:rPr>
              <a:t>CEOS work through GEO to achieve greater strategic integration of political &amp; financial support for our data uptake initiatives, including with international donor bodies such as World Bank, regional </a:t>
            </a:r>
            <a:r>
              <a:rPr lang="en-AU" sz="1800" b="1" dirty="0" smtClean="0">
                <a:solidFill>
                  <a:srgbClr val="00B050"/>
                </a:solidFill>
              </a:rPr>
              <a:t>development </a:t>
            </a:r>
            <a:r>
              <a:rPr lang="en-AU" sz="1800" b="1" dirty="0">
                <a:solidFill>
                  <a:srgbClr val="00B050"/>
                </a:solidFill>
              </a:rPr>
              <a:t>banks</a:t>
            </a:r>
            <a:r>
              <a:rPr lang="en-AU" sz="1800" b="1" dirty="0" smtClean="0">
                <a:solidFill>
                  <a:srgbClr val="00B050"/>
                </a:solidFill>
              </a:rPr>
              <a:t>? </a:t>
            </a:r>
            <a:r>
              <a:rPr lang="en-AU" sz="1800" b="1" dirty="0">
                <a:solidFill>
                  <a:srgbClr val="00B050"/>
                </a:solidFill>
              </a:rPr>
              <a:t>H</a:t>
            </a:r>
            <a:r>
              <a:rPr lang="en-AU" sz="1800" b="1" dirty="0" smtClean="0">
                <a:solidFill>
                  <a:srgbClr val="00B050"/>
                </a:solidFill>
              </a:rPr>
              <a:t>ow can we ensure both the success in relation to UN Agencies of GEO, and CEOS’ role in it?</a:t>
            </a:r>
            <a:endParaRPr lang="en-AU" sz="1800" b="1" dirty="0">
              <a:solidFill>
                <a:srgbClr val="00B050"/>
              </a:solidFill>
            </a:endParaRPr>
          </a:p>
          <a:p>
            <a:pPr marL="457200" indent="-457200">
              <a:buFont typeface="+mj-lt"/>
              <a:buAutoNum type="arabicPeriod"/>
            </a:pPr>
            <a:endParaRPr lang="en-AU" sz="1800" b="1" dirty="0">
              <a:solidFill>
                <a:srgbClr val="00B050"/>
              </a:solidFill>
            </a:endParaRPr>
          </a:p>
          <a:p>
            <a:pPr marL="457200" indent="-457200">
              <a:buFont typeface="+mj-lt"/>
              <a:buAutoNum type="arabicPeriod"/>
            </a:pPr>
            <a:endParaRPr lang="en-AU" sz="1800" b="1" dirty="0" smtClean="0">
              <a:solidFill>
                <a:srgbClr val="00B050"/>
              </a:solidFill>
            </a:endParaRPr>
          </a:p>
          <a:p>
            <a:pPr marL="457200" indent="-457200">
              <a:buFont typeface="+mj-lt"/>
              <a:buAutoNum type="arabicPeriod" startAt="3"/>
            </a:pPr>
            <a:endParaRPr lang="en-AU" sz="1800" b="1" dirty="0">
              <a:solidFill>
                <a:srgbClr val="00B050"/>
              </a:solidFill>
            </a:endParaRPr>
          </a:p>
          <a:p>
            <a:pPr marL="0" indent="0">
              <a:buNone/>
            </a:pPr>
            <a:endParaRPr lang="en-AU" sz="1800" b="1" dirty="0">
              <a:solidFill>
                <a:srgbClr val="00B050"/>
              </a:solidFill>
            </a:endParaRPr>
          </a:p>
          <a:p>
            <a:pPr marL="0" indent="0">
              <a:buNone/>
            </a:pPr>
            <a:endParaRPr lang="en-US" dirty="0">
              <a:latin typeface="+mj-lt"/>
            </a:endParaRPr>
          </a:p>
          <a:p>
            <a:pPr marL="0" indent="0">
              <a:buNone/>
            </a:pPr>
            <a:endParaRPr lang="en-US" sz="1600" dirty="0">
              <a:latin typeface="+mj-lt"/>
            </a:endParaRPr>
          </a:p>
        </p:txBody>
      </p:sp>
      <p:sp>
        <p:nvSpPr>
          <p:cNvPr id="4" name="TextBox 3"/>
          <p:cNvSpPr txBox="1"/>
          <p:nvPr/>
        </p:nvSpPr>
        <p:spPr>
          <a:xfrm>
            <a:off x="1981200" y="228600"/>
            <a:ext cx="5183468"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chemeClr val="bg1"/>
                </a:solidFill>
                <a:effectLst/>
                <a:uFillTx/>
                <a:latin typeface="+mj-lt"/>
              </a:rPr>
              <a:t>Issues</a:t>
            </a:r>
            <a:r>
              <a:rPr kumimoji="0" lang="en-US" sz="3200" b="0" i="0" u="none" strike="noStrike" cap="none" spc="0" normalizeH="0" dirty="0" smtClean="0">
                <a:ln>
                  <a:noFill/>
                </a:ln>
                <a:solidFill>
                  <a:schemeClr val="bg1"/>
                </a:solidFill>
                <a:effectLst/>
                <a:uFillTx/>
                <a:latin typeface="+mj-lt"/>
              </a:rPr>
              <a:t> of interest to SIT TW</a:t>
            </a:r>
            <a:endParaRPr kumimoji="0" lang="en-US" sz="3200" b="0" i="0" u="none" strike="noStrike" cap="none" spc="0" normalizeH="0" baseline="0" dirty="0">
              <a:ln>
                <a:noFill/>
              </a:ln>
              <a:solidFill>
                <a:schemeClr val="bg1"/>
              </a:solidFill>
              <a:effectLst/>
              <a:uFillTx/>
              <a:latin typeface="+mj-lt"/>
            </a:endParaRPr>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Tree>
    <p:extLst>
      <p:ext uri="{BB962C8B-B14F-4D97-AF65-F5344CB8AC3E}">
        <p14:creationId xmlns:p14="http://schemas.microsoft.com/office/powerpoint/2010/main" val="21343913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447800"/>
            <a:ext cx="8153400" cy="4724400"/>
          </a:xfrm>
        </p:spPr>
        <p:txBody>
          <a:bodyPr/>
          <a:lstStyle/>
          <a:p>
            <a:r>
              <a:rPr lang="en-US" dirty="0" smtClean="0"/>
              <a:t>Not necessarily good or bad – different model, outside GEO ambit</a:t>
            </a:r>
          </a:p>
          <a:p>
            <a:endParaRPr lang="en-US" dirty="0"/>
          </a:p>
          <a:p>
            <a:r>
              <a:rPr lang="en-US" dirty="0" smtClean="0"/>
              <a:t>Link to UNFCCC (and others) </a:t>
            </a:r>
          </a:p>
          <a:p>
            <a:endParaRPr lang="en-US" dirty="0"/>
          </a:p>
          <a:p>
            <a:r>
              <a:rPr lang="en-US" dirty="0" smtClean="0"/>
              <a:t>Long and successful history</a:t>
            </a:r>
          </a:p>
          <a:p>
            <a:endParaRPr lang="en-US" dirty="0"/>
          </a:p>
          <a:p>
            <a:r>
              <a:rPr lang="en-US" dirty="0" smtClean="0"/>
              <a:t>Ongoing development of Implementation Plans, Satellite Supplements.</a:t>
            </a:r>
          </a:p>
          <a:p>
            <a:endParaRPr lang="en-US" dirty="0"/>
          </a:p>
          <a:p>
            <a:r>
              <a:rPr lang="en-US" dirty="0" smtClean="0"/>
              <a:t>Strong interaction of CEOS Agencies through GCOS mechanisms (Terrestrial/Ocean/Atmosphere Boards, Steering Committee)</a:t>
            </a:r>
          </a:p>
          <a:p>
            <a:endParaRPr lang="en-US" dirty="0"/>
          </a:p>
          <a:p>
            <a:r>
              <a:rPr lang="en-US" dirty="0" smtClean="0"/>
              <a:t>Strong programmatic contributions e.g. ESA CCI/CCI+</a:t>
            </a:r>
            <a:endParaRPr lang="en-US" dirty="0"/>
          </a:p>
        </p:txBody>
      </p:sp>
      <p:sp>
        <p:nvSpPr>
          <p:cNvPr id="4" name="Content Placeholder 3"/>
          <p:cNvSpPr>
            <a:spLocks noGrp="1"/>
          </p:cNvSpPr>
          <p:nvPr>
            <p:ph sz="quarter" idx="11"/>
          </p:nvPr>
        </p:nvSpPr>
        <p:spPr>
          <a:xfrm>
            <a:off x="1828800" y="228600"/>
            <a:ext cx="6172200" cy="533400"/>
          </a:xfrm>
        </p:spPr>
        <p:txBody>
          <a:bodyPr/>
          <a:lstStyle/>
          <a:p>
            <a:r>
              <a:rPr lang="en-US" dirty="0" smtClean="0"/>
              <a:t>GCOS - Example of non-GEO Partnership</a:t>
            </a:r>
            <a:endParaRPr lang="en-US" dirty="0"/>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Tree>
    <p:extLst>
      <p:ext uri="{BB962C8B-B14F-4D97-AF65-F5344CB8AC3E}">
        <p14:creationId xmlns:p14="http://schemas.microsoft.com/office/powerpoint/2010/main" val="4292385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smtClean="0"/>
              <a:t>CEOS and GEO bodies and agencies active</a:t>
            </a:r>
          </a:p>
          <a:p>
            <a:endParaRPr lang="en-US" dirty="0" smtClean="0"/>
          </a:p>
          <a:p>
            <a:r>
              <a:rPr lang="en-US" dirty="0" smtClean="0"/>
              <a:t>Good example of mutual support</a:t>
            </a:r>
          </a:p>
          <a:p>
            <a:endParaRPr lang="en-US" dirty="0"/>
          </a:p>
          <a:p>
            <a:r>
              <a:rPr lang="en-US" dirty="0" smtClean="0"/>
              <a:t>Good co-operation</a:t>
            </a:r>
          </a:p>
          <a:p>
            <a:endParaRPr lang="en-US" dirty="0"/>
          </a:p>
          <a:p>
            <a:r>
              <a:rPr lang="en-US" dirty="0" smtClean="0"/>
              <a:t>Two means of access to discussion</a:t>
            </a:r>
          </a:p>
          <a:p>
            <a:endParaRPr lang="en-US" dirty="0"/>
          </a:p>
          <a:p>
            <a:r>
              <a:rPr lang="en-US" dirty="0" smtClean="0"/>
              <a:t>Example of potential for both routes of cooperation via GEO and direct, for example ESA active in technical development of indicators for particular goals (desertification</a:t>
            </a:r>
            <a:r>
              <a:rPr lang="is-IS" dirty="0" smtClean="0"/>
              <a:t>…)</a:t>
            </a:r>
          </a:p>
          <a:p>
            <a:endParaRPr lang="is-IS" dirty="0"/>
          </a:p>
          <a:p>
            <a:endParaRPr lang="en-US" dirty="0" smtClean="0"/>
          </a:p>
          <a:p>
            <a:endParaRPr lang="en-US" dirty="0"/>
          </a:p>
          <a:p>
            <a:endParaRPr lang="en-US" dirty="0"/>
          </a:p>
          <a:p>
            <a:endParaRPr lang="en-US" dirty="0"/>
          </a:p>
        </p:txBody>
      </p:sp>
      <p:sp>
        <p:nvSpPr>
          <p:cNvPr id="4" name="Content Placeholder 3"/>
          <p:cNvSpPr>
            <a:spLocks noGrp="1"/>
          </p:cNvSpPr>
          <p:nvPr>
            <p:ph sz="quarter" idx="11"/>
          </p:nvPr>
        </p:nvSpPr>
        <p:spPr/>
        <p:txBody>
          <a:bodyPr/>
          <a:lstStyle/>
          <a:p>
            <a:r>
              <a:rPr lang="en-US" dirty="0" smtClean="0"/>
              <a:t>Sustainable Development Goals</a:t>
            </a:r>
            <a:endParaRPr lang="en-US" dirty="0"/>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Tree>
    <p:extLst>
      <p:ext uri="{BB962C8B-B14F-4D97-AF65-F5344CB8AC3E}">
        <p14:creationId xmlns:p14="http://schemas.microsoft.com/office/powerpoint/2010/main" val="18939081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81000" y="1371600"/>
            <a:ext cx="8153400" cy="4724400"/>
          </a:xfrm>
        </p:spPr>
        <p:txBody>
          <a:bodyPr/>
          <a:lstStyle/>
          <a:p>
            <a:r>
              <a:rPr lang="en-US" dirty="0" smtClean="0"/>
              <a:t>Independently as space agencies alone </a:t>
            </a:r>
          </a:p>
          <a:p>
            <a:pPr lvl="1"/>
            <a:r>
              <a:rPr lang="en-US" dirty="0" smtClean="0"/>
              <a:t>GCOS and UNFCCC</a:t>
            </a:r>
          </a:p>
          <a:p>
            <a:pPr lvl="1"/>
            <a:r>
              <a:rPr lang="en-US" dirty="0" smtClean="0"/>
              <a:t>WMO</a:t>
            </a:r>
            <a:r>
              <a:rPr lang="is-IS" dirty="0" smtClean="0"/>
              <a:t>…...</a:t>
            </a:r>
            <a:endParaRPr lang="en-US" dirty="0" smtClean="0"/>
          </a:p>
          <a:p>
            <a:pPr lvl="1"/>
            <a:endParaRPr lang="en-US" dirty="0"/>
          </a:p>
          <a:p>
            <a:r>
              <a:rPr lang="en-US" dirty="0" smtClean="0"/>
              <a:t>Via GEO</a:t>
            </a:r>
            <a:endParaRPr lang="en-US" dirty="0"/>
          </a:p>
          <a:p>
            <a:pPr lvl="1"/>
            <a:r>
              <a:rPr lang="en-US" dirty="0" smtClean="0"/>
              <a:t>GFOI</a:t>
            </a:r>
          </a:p>
          <a:p>
            <a:pPr lvl="1"/>
            <a:r>
              <a:rPr lang="en-US" dirty="0" smtClean="0"/>
              <a:t>GEOGLAM</a:t>
            </a:r>
          </a:p>
          <a:p>
            <a:pPr lvl="1"/>
            <a:r>
              <a:rPr lang="en-US" dirty="0" smtClean="0"/>
              <a:t>Many other small and large tasks in GEO WP.</a:t>
            </a:r>
          </a:p>
          <a:p>
            <a:pPr lvl="1"/>
            <a:endParaRPr lang="en-US" dirty="0"/>
          </a:p>
          <a:p>
            <a:r>
              <a:rPr lang="en-US" dirty="0" smtClean="0"/>
              <a:t>Using both vehicles GEO and Agency programmes in CEOS:</a:t>
            </a:r>
          </a:p>
          <a:p>
            <a:pPr lvl="1"/>
            <a:r>
              <a:rPr lang="en-US" dirty="0" smtClean="0"/>
              <a:t>SDGs</a:t>
            </a:r>
          </a:p>
          <a:p>
            <a:pPr lvl="1"/>
            <a:r>
              <a:rPr lang="en-US" dirty="0" smtClean="0"/>
              <a:t>International finance institutions</a:t>
            </a:r>
          </a:p>
          <a:p>
            <a:pPr lvl="2"/>
            <a:r>
              <a:rPr lang="en-US" dirty="0" smtClean="0"/>
              <a:t>E.g. bilateral ESA and NASA programmes with WB, JAXA programmes with ADB, etc.</a:t>
            </a:r>
            <a:endParaRPr lang="en-US" dirty="0"/>
          </a:p>
        </p:txBody>
      </p:sp>
      <p:sp>
        <p:nvSpPr>
          <p:cNvPr id="4" name="Content Placeholder 3"/>
          <p:cNvSpPr>
            <a:spLocks noGrp="1"/>
          </p:cNvSpPr>
          <p:nvPr>
            <p:ph sz="quarter" idx="11"/>
          </p:nvPr>
        </p:nvSpPr>
        <p:spPr>
          <a:xfrm>
            <a:off x="1905000" y="304800"/>
            <a:ext cx="6172200" cy="533400"/>
          </a:xfrm>
        </p:spPr>
        <p:txBody>
          <a:bodyPr/>
          <a:lstStyle/>
          <a:p>
            <a:r>
              <a:rPr lang="en-US" dirty="0" smtClean="0"/>
              <a:t>Hence multiple potential models and routes</a:t>
            </a:r>
            <a:endParaRPr lang="en-US" dirty="0"/>
          </a:p>
        </p:txBody>
      </p:sp>
      <p:sp>
        <p:nvSpPr>
          <p:cNvPr id="5" name="Slide Number Placeholder 4"/>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Tree>
    <p:extLst>
      <p:ext uri="{BB962C8B-B14F-4D97-AF65-F5344CB8AC3E}">
        <p14:creationId xmlns:p14="http://schemas.microsoft.com/office/powerpoint/2010/main" val="18022172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10723</TotalTime>
  <Words>1653</Words>
  <Application>Microsoft Macintosh PowerPoint</Application>
  <PresentationFormat>On-screen Show (4:3)</PresentationFormat>
  <Paragraphs>270</Paragraphs>
  <Slides>13</Slides>
  <Notes>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Default</vt:lpstr>
      <vt:lpstr>1_Default</vt:lpstr>
      <vt:lpstr>Future Partnership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SIT-31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Stephen Briggs</cp:lastModifiedBy>
  <cp:revision>154</cp:revision>
  <cp:lastPrinted>2016-09-09T08:09:43Z</cp:lastPrinted>
  <dcterms:modified xsi:type="dcterms:W3CDTF">2016-09-09T10:52:58Z</dcterms:modified>
</cp:coreProperties>
</file>