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6" r:id="rId4"/>
    <p:sldId id="260" r:id="rId5"/>
    <p:sldId id="261" r:id="rId6"/>
    <p:sldId id="263" r:id="rId7"/>
    <p:sldId id="264" r:id="rId8"/>
    <p:sldId id="267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4783"/>
  </p:normalViewPr>
  <p:slideViewPr>
    <p:cSldViewPr>
      <p:cViewPr varScale="1">
        <p:scale>
          <a:sx n="113" d="100"/>
          <a:sy n="113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‘16, 14-15 Sept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2016 Plenary Themes</a:t>
            </a:r>
            <a:endParaRPr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Alex Held, CSIRO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2016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Oxford, UK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-15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b="1" i="1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b="1" i="1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 smtClean="0"/>
              <a:t>Focus on </a:t>
            </a:r>
            <a:r>
              <a:rPr lang="en-US" b="1" i="1" dirty="0"/>
              <a:t>high-level achievements and necessary principals’ decisions </a:t>
            </a:r>
            <a:r>
              <a:rPr lang="en-US" b="1" i="1" dirty="0" smtClean="0"/>
              <a:t>against </a:t>
            </a:r>
            <a:r>
              <a:rPr lang="en-US" b="1" i="1" dirty="0"/>
              <a:t>key CEOS </a:t>
            </a:r>
            <a:r>
              <a:rPr lang="en-US" b="1" i="1" dirty="0" smtClean="0"/>
              <a:t>outcomes </a:t>
            </a:r>
            <a:r>
              <a:rPr lang="en-US" b="1" i="1" dirty="0"/>
              <a:t>for </a:t>
            </a:r>
            <a:r>
              <a:rPr lang="en-US" b="1" i="1" dirty="0" smtClean="0"/>
              <a:t>2016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b="1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General Theme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45720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the </a:t>
            </a:r>
            <a:r>
              <a:rPr lang="en-US" b="1" dirty="0"/>
              <a:t>conclusions and recommendations of the two Ad-hoc Teams established by the CEOS Chair for 2016 </a:t>
            </a:r>
            <a:r>
              <a:rPr lang="en-US" dirty="0" smtClean="0"/>
              <a:t>and decide CEOS follow-up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developments </a:t>
            </a:r>
            <a:r>
              <a:rPr lang="en-US" dirty="0" smtClean="0"/>
              <a:t>since </a:t>
            </a:r>
            <a:r>
              <a:rPr lang="en-US" dirty="0"/>
              <a:t>UNFCCC </a:t>
            </a:r>
            <a:r>
              <a:rPr lang="en-US" dirty="0" smtClean="0"/>
              <a:t>COP21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Review the </a:t>
            </a:r>
            <a:r>
              <a:rPr lang="en-US" b="1" dirty="0" smtClean="0"/>
              <a:t>GCOS-CEOS </a:t>
            </a:r>
            <a:r>
              <a:rPr lang="en-US" b="1" dirty="0"/>
              <a:t>relationship </a:t>
            </a:r>
            <a:r>
              <a:rPr lang="en-US" dirty="0"/>
              <a:t>and documentation </a:t>
            </a:r>
            <a:r>
              <a:rPr lang="en-US" dirty="0" smtClean="0"/>
              <a:t>process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CEOS </a:t>
            </a:r>
            <a:r>
              <a:rPr lang="en-US" dirty="0"/>
              <a:t>thematic acquisition </a:t>
            </a:r>
            <a:r>
              <a:rPr lang="en-US" dirty="0" smtClean="0"/>
              <a:t>strategy review – </a:t>
            </a:r>
            <a:r>
              <a:rPr lang="en-US" dirty="0"/>
              <a:t>in particular </a:t>
            </a:r>
            <a:r>
              <a:rPr lang="en-US" b="1" dirty="0" smtClean="0"/>
              <a:t>Carbon </a:t>
            </a:r>
            <a:r>
              <a:rPr lang="en-US" b="1" dirty="0"/>
              <a:t>and </a:t>
            </a:r>
            <a:r>
              <a:rPr lang="en-US" b="1" dirty="0" smtClean="0"/>
              <a:t>Water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progress of, and provide direction on, </a:t>
            </a:r>
            <a:r>
              <a:rPr lang="en-US" b="1" dirty="0"/>
              <a:t>CEOS engagement with key stakeholder </a:t>
            </a:r>
            <a:r>
              <a:rPr lang="en-US" b="1" dirty="0" smtClean="0"/>
              <a:t>initiatives</a:t>
            </a:r>
            <a:endParaRPr lang="en-US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Continuation </a:t>
            </a:r>
            <a:r>
              <a:rPr lang="en-US" dirty="0"/>
              <a:t>of the SIT-31 </a:t>
            </a:r>
            <a:r>
              <a:rPr lang="en-US" dirty="0" smtClean="0"/>
              <a:t>strategic </a:t>
            </a:r>
            <a:r>
              <a:rPr lang="en-US" dirty="0"/>
              <a:t>discussions </a:t>
            </a:r>
            <a:r>
              <a:rPr lang="en-US" dirty="0" smtClean="0"/>
              <a:t>on </a:t>
            </a:r>
            <a:r>
              <a:rPr lang="en-US" b="1" dirty="0"/>
              <a:t>future partnerships and priorities with development banks, the UN system, and ‘data giants</a:t>
            </a:r>
            <a:r>
              <a:rPr lang="en-US" b="1" dirty="0" smtClean="0"/>
              <a:t>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Main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49154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R</a:t>
            </a:r>
            <a:r>
              <a:rPr lang="en-US" b="1" dirty="0" smtClean="0"/>
              <a:t>eview </a:t>
            </a:r>
            <a:r>
              <a:rPr lang="en-US" b="1" dirty="0"/>
              <a:t>the conclusions and recommendations of the two Ad-hoc Teams established by the CEOS Chair for 2016 </a:t>
            </a:r>
            <a:r>
              <a:rPr lang="en-US" b="1" dirty="0" smtClean="0"/>
              <a:t>and decide CEOS follow-up.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/>
              <a:t>Future Data Architectures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Reviews</a:t>
            </a:r>
            <a:r>
              <a:rPr lang="en-US" sz="1400" b="1" dirty="0" smtClean="0"/>
              <a:t> </a:t>
            </a:r>
            <a:r>
              <a:rPr lang="en-US" sz="1400" b="1" dirty="0"/>
              <a:t>relevant initiatives and </a:t>
            </a:r>
            <a:r>
              <a:rPr lang="en-US" sz="1400" b="1" dirty="0" smtClean="0"/>
              <a:t>plans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Reviews </a:t>
            </a:r>
            <a:r>
              <a:rPr lang="en-US" sz="1400" b="1" dirty="0"/>
              <a:t>lessons learned </a:t>
            </a:r>
            <a:r>
              <a:rPr lang="en-US" sz="1400" dirty="0" smtClean="0"/>
              <a:t>from </a:t>
            </a:r>
            <a:r>
              <a:rPr lang="en-US" sz="1400" dirty="0"/>
              <a:t>early </a:t>
            </a:r>
            <a:r>
              <a:rPr lang="en-US" sz="1400" dirty="0" smtClean="0"/>
              <a:t>prototypes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Identifies </a:t>
            </a:r>
            <a:r>
              <a:rPr lang="en-US" sz="1400" b="1" dirty="0"/>
              <a:t>key issues and opportunities </a:t>
            </a:r>
            <a:r>
              <a:rPr lang="en-US" sz="1400" b="1" dirty="0" smtClean="0"/>
              <a:t>around Big </a:t>
            </a:r>
            <a:r>
              <a:rPr lang="en-US" sz="1400" b="1" dirty="0"/>
              <a:t>Data, Analysis Ready Data, </a:t>
            </a:r>
            <a:r>
              <a:rPr lang="en-US" sz="1400" b="1" dirty="0" smtClean="0"/>
              <a:t>EO platforms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Makes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recommendations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the way forward for CEOS and its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agencies</a:t>
            </a:r>
            <a:endParaRPr lang="en-US" sz="1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Non-meteorological Applications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Identifies </a:t>
            </a:r>
            <a:r>
              <a:rPr lang="en-US" sz="1400" b="1" dirty="0"/>
              <a:t>missions, instruments, </a:t>
            </a:r>
            <a:r>
              <a:rPr lang="en-US" sz="1400" b="1" dirty="0" smtClean="0"/>
              <a:t>and non-met algorithms/applications </a:t>
            </a:r>
            <a:r>
              <a:rPr lang="en-US" sz="1400" dirty="0" smtClean="0"/>
              <a:t>of relevance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/>
              <a:t>Assesses </a:t>
            </a:r>
            <a:r>
              <a:rPr lang="en-US" sz="1400" b="1" dirty="0"/>
              <a:t>and </a:t>
            </a:r>
            <a:r>
              <a:rPr lang="en-US" sz="1400" b="1" dirty="0" smtClean="0"/>
              <a:t>prioritizes various </a:t>
            </a:r>
            <a:r>
              <a:rPr lang="en-US" sz="1400" b="1" dirty="0"/>
              <a:t>applications and algorithms </a:t>
            </a:r>
            <a:r>
              <a:rPr lang="en-US" sz="1400" dirty="0"/>
              <a:t>for coordination through </a:t>
            </a:r>
            <a:r>
              <a:rPr lang="en-US" sz="1400" dirty="0" smtClean="0"/>
              <a:t>CEOS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Identifies </a:t>
            </a:r>
            <a:r>
              <a:rPr lang="en-US" sz="1400" b="1" dirty="0"/>
              <a:t>key issues and opportunities</a:t>
            </a:r>
            <a:r>
              <a:rPr lang="en-US" sz="1400" dirty="0"/>
              <a:t>, including in the specification of requirements for relevant </a:t>
            </a:r>
            <a:r>
              <a:rPr lang="en-US" sz="1400" b="1" dirty="0"/>
              <a:t>future missions and instruments</a:t>
            </a:r>
            <a:r>
              <a:rPr lang="en-US" sz="1400" dirty="0"/>
              <a:t>, and </a:t>
            </a:r>
            <a:r>
              <a:rPr lang="en-US" sz="1400" b="1" dirty="0"/>
              <a:t>the implications for the production of ECVs </a:t>
            </a:r>
            <a:r>
              <a:rPr lang="en-US" sz="1400" dirty="0"/>
              <a:t>in response to GCOS </a:t>
            </a:r>
            <a:r>
              <a:rPr lang="en-US" sz="1400" dirty="0" smtClean="0"/>
              <a:t>requirements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Makes recommendations on the way forward for CEOS and its agencies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2016 Plenary Themes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406955" y="4136397"/>
            <a:ext cx="335280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</a:rPr>
              <a:t>To be discussed at Plenary</a:t>
            </a:r>
            <a:endParaRPr kumimoji="0" lang="en-US" sz="1100" b="1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304800" y="5943600"/>
            <a:ext cx="152400" cy="152400"/>
          </a:xfrm>
          <a:prstGeom prst="bentConnector3">
            <a:avLst>
              <a:gd name="adj1" fmla="val -1852"/>
            </a:avLst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Elbow Connector 15"/>
          <p:cNvCxnSpPr/>
          <p:nvPr/>
        </p:nvCxnSpPr>
        <p:spPr>
          <a:xfrm flipV="1">
            <a:off x="304800" y="3886200"/>
            <a:ext cx="152400" cy="152400"/>
          </a:xfrm>
          <a:prstGeom prst="bentConnector3">
            <a:avLst>
              <a:gd name="adj1" fmla="val -1852"/>
            </a:avLst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337305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153400" cy="4724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b="1" dirty="0" smtClean="0"/>
              <a:t>Consider </a:t>
            </a:r>
            <a:r>
              <a:rPr lang="en-US" b="1" dirty="0"/>
              <a:t>developments </a:t>
            </a:r>
            <a:r>
              <a:rPr lang="en-US" b="1" dirty="0" smtClean="0"/>
              <a:t>since </a:t>
            </a:r>
            <a:r>
              <a:rPr lang="en-US" b="1" dirty="0"/>
              <a:t>UNFCCC </a:t>
            </a:r>
            <a:r>
              <a:rPr lang="en-US" b="1" dirty="0" smtClean="0"/>
              <a:t>COP21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b="1" dirty="0"/>
              <a:t>Review </a:t>
            </a:r>
            <a:r>
              <a:rPr lang="en-US" b="1" dirty="0" smtClean="0"/>
              <a:t>the GCOS-CEOS </a:t>
            </a:r>
            <a:r>
              <a:rPr lang="en-US" b="1" dirty="0"/>
              <a:t>relationship and documentation </a:t>
            </a:r>
            <a:r>
              <a:rPr lang="en-US" b="1" dirty="0" smtClean="0"/>
              <a:t>process</a:t>
            </a:r>
            <a:endParaRPr lang="en-US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2016 Plenary Themes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406" y="2816578"/>
            <a:ext cx="473075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2800" y="6306298"/>
            <a:ext cx="17636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i="1" dirty="0" smtClean="0">
                <a:solidFill>
                  <a:schemeClr val="tx1"/>
                </a:solidFill>
                <a:latin typeface="+mj-ea"/>
                <a:ea typeface="+mj-ea"/>
              </a:rPr>
              <a:t>Source: P. Lecomte</a:t>
            </a:r>
            <a:r>
              <a:rPr lang="en-US" sz="1050" i="1" dirty="0">
                <a:solidFill>
                  <a:schemeClr val="tx1"/>
                </a:solidFill>
                <a:latin typeface="+mj-ea"/>
                <a:ea typeface="+mj-ea"/>
              </a:rPr>
              <a:t> (ESA)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819400"/>
            <a:ext cx="3733800" cy="426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Review CEOS action since COP21</a:t>
            </a:r>
          </a:p>
          <a:p>
            <a:pPr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Consider:</a:t>
            </a:r>
          </a:p>
          <a:p>
            <a:pPr lvl="1"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</a:t>
            </a:r>
            <a:r>
              <a:rPr lang="en-US" sz="1800" dirty="0" smtClean="0"/>
              <a:t>ay </a:t>
            </a:r>
            <a:r>
              <a:rPr lang="en-US" sz="1800" dirty="0"/>
              <a:t>forward for </a:t>
            </a:r>
            <a:r>
              <a:rPr lang="en-US" sz="1800" dirty="0" smtClean="0"/>
              <a:t>CEOS</a:t>
            </a:r>
          </a:p>
          <a:p>
            <a:pPr lvl="1"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Space </a:t>
            </a:r>
            <a:r>
              <a:rPr lang="en-US" sz="1800" dirty="0"/>
              <a:t>data </a:t>
            </a:r>
            <a:r>
              <a:rPr lang="en-US" sz="1800" dirty="0" smtClean="0"/>
              <a:t>needs</a:t>
            </a:r>
          </a:p>
          <a:p>
            <a:pPr lvl="1"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CEOS impact</a:t>
            </a:r>
          </a:p>
          <a:p>
            <a:pPr lvl="1"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New </a:t>
            </a:r>
            <a:r>
              <a:rPr lang="en-US" sz="1800" dirty="0"/>
              <a:t>GCOS IP and CEOS </a:t>
            </a:r>
            <a:r>
              <a:rPr lang="en-US" sz="1800" dirty="0" smtClean="0"/>
              <a:t>review</a:t>
            </a:r>
          </a:p>
          <a:p>
            <a:pPr lvl="1"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New ECVs</a:t>
            </a:r>
          </a:p>
        </p:txBody>
      </p:sp>
    </p:spTree>
    <p:extLst>
      <p:ext uri="{BB962C8B-B14F-4D97-AF65-F5344CB8AC3E}">
        <p14:creationId xmlns:p14="http://schemas.microsoft.com/office/powerpoint/2010/main" val="2939584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b="1" dirty="0" smtClean="0"/>
              <a:t>CEOS </a:t>
            </a:r>
            <a:r>
              <a:rPr lang="en-US" b="1" dirty="0"/>
              <a:t>thematic acquisition </a:t>
            </a:r>
            <a:r>
              <a:rPr lang="en-US" b="1" dirty="0" smtClean="0"/>
              <a:t>strategy review – </a:t>
            </a:r>
            <a:r>
              <a:rPr lang="en-US" b="1" dirty="0"/>
              <a:t>in particular </a:t>
            </a:r>
            <a:r>
              <a:rPr lang="en-US" b="1" dirty="0" smtClean="0"/>
              <a:t>Carbon </a:t>
            </a:r>
            <a:r>
              <a:rPr lang="en-US" b="1" dirty="0"/>
              <a:t>and </a:t>
            </a:r>
            <a:r>
              <a:rPr lang="en-US" b="1" dirty="0" smtClean="0"/>
              <a:t>Water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2016 Plenary Themes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66" y="2362200"/>
            <a:ext cx="1939885" cy="273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445883"/>
            <a:ext cx="1927477" cy="272631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581400" y="2667000"/>
            <a:ext cx="5181600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Resolve the </a:t>
            </a:r>
            <a:r>
              <a:rPr lang="en-US" sz="1800" b="1" dirty="0" smtClean="0"/>
              <a:t>outstanding issues </a:t>
            </a:r>
            <a:r>
              <a:rPr lang="en-US" sz="1800" dirty="0" smtClean="0"/>
              <a:t>with the </a:t>
            </a:r>
            <a:r>
              <a:rPr lang="en-US" sz="1800" b="1" dirty="0" smtClean="0"/>
              <a:t>Carbon</a:t>
            </a:r>
            <a:r>
              <a:rPr lang="en-US" sz="1800" dirty="0" smtClean="0"/>
              <a:t> and </a:t>
            </a:r>
            <a:r>
              <a:rPr lang="en-US" sz="1800" b="1" dirty="0" smtClean="0"/>
              <a:t>Water</a:t>
            </a:r>
            <a:r>
              <a:rPr lang="en-US" sz="1800" dirty="0" smtClean="0"/>
              <a:t> strategies that were identified </a:t>
            </a:r>
            <a:r>
              <a:rPr lang="en-US" sz="1800" smtClean="0"/>
              <a:t>at SIT-31.</a:t>
            </a:r>
          </a:p>
          <a:p>
            <a:pPr algn="l" defTabSz="91440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Four point test:</a:t>
            </a:r>
          </a:p>
          <a:p>
            <a:pPr marL="800100" lvl="1" indent="-342900" algn="l" defTabSz="914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Confirmed </a:t>
            </a:r>
            <a:r>
              <a:rPr lang="en-US" sz="1400" dirty="0"/>
              <a:t>CEOS leadership</a:t>
            </a:r>
            <a:r>
              <a:rPr lang="en-US" sz="1400" dirty="0" smtClean="0"/>
              <a:t>?</a:t>
            </a:r>
          </a:p>
          <a:p>
            <a:pPr marL="800100" lvl="1" indent="-342900" algn="l" defTabSz="914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Active </a:t>
            </a:r>
            <a:r>
              <a:rPr lang="en-US" sz="1400" dirty="0"/>
              <a:t>tracking and maintenance of the </a:t>
            </a:r>
            <a:r>
              <a:rPr lang="en-US" sz="1400" dirty="0" smtClean="0"/>
              <a:t>requirements </a:t>
            </a:r>
            <a:r>
              <a:rPr lang="en-US" sz="1400" dirty="0"/>
              <a:t>and CEOS </a:t>
            </a:r>
            <a:r>
              <a:rPr lang="en-US" sz="1400" dirty="0" smtClean="0"/>
              <a:t>response?</a:t>
            </a:r>
          </a:p>
          <a:p>
            <a:pPr marL="800100" lvl="1" indent="-342900" algn="l" defTabSz="914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Community-recognized </a:t>
            </a:r>
            <a:r>
              <a:rPr lang="en-US" sz="1400" dirty="0"/>
              <a:t>and effective counterpart on the requirements side</a:t>
            </a:r>
            <a:r>
              <a:rPr lang="en-US" sz="1400" dirty="0" smtClean="0"/>
              <a:t>?</a:t>
            </a:r>
          </a:p>
          <a:p>
            <a:pPr marL="800100" lvl="1" indent="-342900" algn="l" defTabSz="914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/>
              <a:t>Necessary </a:t>
            </a:r>
            <a:r>
              <a:rPr lang="en-US" sz="1400" dirty="0"/>
              <a:t>policy linkages</a:t>
            </a:r>
            <a:r>
              <a:rPr lang="en-US" sz="1400" dirty="0" smtClean="0"/>
              <a:t>?</a:t>
            </a:r>
            <a:endParaRPr lang="en-US" sz="1800" dirty="0" smtClean="0"/>
          </a:p>
          <a:p>
            <a:pPr algn="l" defTabSz="914400"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633213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dirty="0"/>
              <a:t>To review progress of,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provide direction on</a:t>
            </a:r>
            <a:r>
              <a:rPr lang="en-US" dirty="0"/>
              <a:t>, </a:t>
            </a:r>
            <a:r>
              <a:rPr lang="en-US" b="1" dirty="0"/>
              <a:t>CEOS engagement with key stakeholder </a:t>
            </a:r>
            <a:r>
              <a:rPr lang="en-US" b="1" dirty="0" smtClean="0"/>
              <a:t>initiatives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b="1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dirty="0"/>
              <a:t>Continuation of the SIT-31 strategic discussions on </a:t>
            </a:r>
            <a:r>
              <a:rPr lang="en-US" b="1" dirty="0"/>
              <a:t>future partnerships and priorities with development banks, the UN system, and ‘data giants</a:t>
            </a:r>
            <a:r>
              <a:rPr lang="en-US" b="1" dirty="0" smtClean="0"/>
              <a:t>’</a:t>
            </a:r>
            <a:endParaRPr lang="en-US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2016 Plenary Themes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42008"/>
              </p:ext>
            </p:extLst>
          </p:nvPr>
        </p:nvGraphicFramePr>
        <p:xfrm>
          <a:off x="457200" y="3578860"/>
          <a:ext cx="8153400" cy="289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/>
                <a:gridCol w="2717800"/>
                <a:gridCol w="2717800"/>
              </a:tblGrid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GEO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UN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Development Banks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GD-08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SDGs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The World Bank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GFOI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UNFCCC (see theme 2)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Asian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Development Bank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GEOGLAM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Sendai DRR Framework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551430"/>
            <a:ext cx="1620029" cy="764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393" y="2207260"/>
            <a:ext cx="1927013" cy="1445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677" y="2629223"/>
            <a:ext cx="1366723" cy="618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697" y="2557538"/>
            <a:ext cx="744703" cy="7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136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28850" y="1452426"/>
            <a:ext cx="4610100" cy="5368885"/>
          </a:xfrm>
        </p:spPr>
        <p:txBody>
          <a:bodyPr/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Any questions?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i="1" dirty="0" smtClean="0"/>
              <a:t>Plenary logistics information will be shared under item #26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68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9030</TotalTime>
  <Words>456</Words>
  <Application>Microsoft Macintosh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2016 Plenary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Matt S</cp:lastModifiedBy>
  <cp:revision>151</cp:revision>
  <dcterms:modified xsi:type="dcterms:W3CDTF">2016-08-17T07:23:33Z</dcterms:modified>
</cp:coreProperties>
</file>