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80" r:id="rId3"/>
    <p:sldId id="281" r:id="rId4"/>
    <p:sldId id="287" r:id="rId5"/>
    <p:sldId id="288" r:id="rId6"/>
    <p:sldId id="289" r:id="rId7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van Petiteville" initials="I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80"/>
    <p:restoredTop sz="96291"/>
  </p:normalViewPr>
  <p:slideViewPr>
    <p:cSldViewPr>
      <p:cViewPr varScale="1">
        <p:scale>
          <a:sx n="122" d="100"/>
          <a:sy n="122" d="100"/>
        </p:scale>
        <p:origin x="72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SIT-TW,</a:t>
            </a:r>
            <a:r>
              <a:rPr lang="en-AU" sz="1100" i="1" baseline="0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 </a:t>
            </a: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Oxford, 14-15 Sep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CEOS Virtual Constellations Process Paper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4196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Chair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-TW-2016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21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 smtClean="0"/>
              <a:t>Last updated Nov 2013</a:t>
            </a:r>
          </a:p>
          <a:p>
            <a:endParaRPr lang="en-US" sz="2400" dirty="0"/>
          </a:p>
          <a:p>
            <a:r>
              <a:rPr lang="en-US" sz="2400" dirty="0" smtClean="0"/>
              <a:t>Provides guidelines for the proposal, development, approval and implementation of new CEOS Virtual Constellations</a:t>
            </a:r>
          </a:p>
          <a:p>
            <a:endParaRPr lang="en-US" sz="2400" dirty="0"/>
          </a:p>
          <a:p>
            <a:r>
              <a:rPr lang="en-US" sz="2400" dirty="0" smtClean="0"/>
              <a:t>Seven existing VCs</a:t>
            </a:r>
          </a:p>
          <a:p>
            <a:pPr lvl="1"/>
            <a:r>
              <a:rPr lang="en-US" sz="2400" dirty="0" smtClean="0"/>
              <a:t>AC-VC, LSI-VC, OST-VC, P-VC, OCR-VC, OSVW-VC, SST-VC</a:t>
            </a:r>
          </a:p>
          <a:p>
            <a:pPr lvl="1"/>
            <a:endParaRPr lang="en-US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1828800" y="274637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VC Process Paper</a:t>
            </a:r>
          </a:p>
        </p:txBody>
      </p:sp>
    </p:spTree>
    <p:extLst>
      <p:ext uri="{BB962C8B-B14F-4D97-AF65-F5344CB8AC3E}">
        <p14:creationId xmlns:p14="http://schemas.microsoft.com/office/powerpoint/2010/main" val="9306686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 smtClean="0"/>
              <a:t>CEOS </a:t>
            </a:r>
            <a:r>
              <a:rPr lang="en-US" sz="2400" dirty="0"/>
              <a:t>SIT </a:t>
            </a:r>
            <a:r>
              <a:rPr lang="en-US" sz="2400" dirty="0" smtClean="0"/>
              <a:t>addresses </a:t>
            </a:r>
            <a:r>
              <a:rPr lang="en-US" sz="2400" dirty="0"/>
              <a:t>new Constellation proposals on a case-by-case </a:t>
            </a:r>
            <a:r>
              <a:rPr lang="en-US" sz="2400" dirty="0" smtClean="0"/>
              <a:t>basis</a:t>
            </a:r>
          </a:p>
          <a:p>
            <a:r>
              <a:rPr lang="en-US" sz="2400" dirty="0" smtClean="0"/>
              <a:t>A </a:t>
            </a:r>
            <a:r>
              <a:rPr lang="en-US" sz="2400" dirty="0"/>
              <a:t>new CEOS Constellation may be proposed by two or more CEOS Agencies, be they Members or </a:t>
            </a:r>
            <a:r>
              <a:rPr lang="en-US" sz="2400" dirty="0" smtClean="0"/>
              <a:t>Associates.</a:t>
            </a:r>
          </a:p>
          <a:p>
            <a:r>
              <a:rPr lang="en-US" sz="2400" dirty="0" smtClean="0"/>
              <a:t>Process </a:t>
            </a:r>
            <a:r>
              <a:rPr lang="en-US" sz="2400" dirty="0"/>
              <a:t>will normally consist of two phases: </a:t>
            </a:r>
          </a:p>
          <a:p>
            <a:pPr lvl="1"/>
            <a:r>
              <a:rPr lang="en-US" sz="2400" dirty="0"/>
              <a:t>Phase I – An </a:t>
            </a:r>
            <a:r>
              <a:rPr lang="en-US" sz="2400" i="1" dirty="0"/>
              <a:t>Initial Proposal </a:t>
            </a:r>
            <a:r>
              <a:rPr lang="en-US" sz="2400" dirty="0"/>
              <a:t>to the SIT with a request to determine CEOS Agency interest in a possible Constellation; </a:t>
            </a:r>
          </a:p>
          <a:p>
            <a:pPr lvl="1"/>
            <a:r>
              <a:rPr lang="en-US" sz="2400" dirty="0"/>
              <a:t>Phase II – A </a:t>
            </a:r>
            <a:r>
              <a:rPr lang="en-US" sz="2400" i="1" dirty="0"/>
              <a:t>Full Proposal </a:t>
            </a:r>
            <a:r>
              <a:rPr lang="en-US" sz="2400" dirty="0"/>
              <a:t>for SIT approval – including an Implementation Plan. </a:t>
            </a:r>
          </a:p>
          <a:p>
            <a:endParaRPr lang="en-US" sz="2400" dirty="0" smtClean="0"/>
          </a:p>
          <a:p>
            <a:pPr lvl="1"/>
            <a:endParaRPr lang="en-US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1828800" y="274637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Headlines</a:t>
            </a:r>
          </a:p>
        </p:txBody>
      </p:sp>
    </p:spTree>
    <p:extLst>
      <p:ext uri="{BB962C8B-B14F-4D97-AF65-F5344CB8AC3E}">
        <p14:creationId xmlns:p14="http://schemas.microsoft.com/office/powerpoint/2010/main" val="732081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/>
              <a:t>S</a:t>
            </a:r>
            <a:r>
              <a:rPr lang="en-US" sz="2400" dirty="0" smtClean="0"/>
              <a:t>hort </a:t>
            </a:r>
            <a:r>
              <a:rPr lang="en-US" sz="2400" dirty="0"/>
              <a:t>explanatory paper (four to six pages) provided to the SIT Chair at least four weeks in advance of an upcoming SIT Meeting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core of the paper should be the </a:t>
            </a:r>
            <a:r>
              <a:rPr lang="en-US" sz="2400" i="1" dirty="0"/>
              <a:t>Draft Terms of Reference </a:t>
            </a:r>
            <a:r>
              <a:rPr lang="en-US" sz="2400" dirty="0"/>
              <a:t>for the proposed Constellation, following the structure and headings provided </a:t>
            </a:r>
            <a:endParaRPr lang="en-US" sz="2400" dirty="0" smtClean="0"/>
          </a:p>
          <a:p>
            <a:r>
              <a:rPr lang="en-US" sz="2400" dirty="0" smtClean="0"/>
              <a:t>Purpose is to </a:t>
            </a:r>
            <a:r>
              <a:rPr lang="en-US" sz="2400" dirty="0"/>
              <a:t>allow SIT and </a:t>
            </a:r>
            <a:r>
              <a:rPr lang="en-US" sz="2400" dirty="0" smtClean="0"/>
              <a:t>agencies to: understand scope </a:t>
            </a:r>
            <a:r>
              <a:rPr lang="en-US" sz="2400" dirty="0"/>
              <a:t>and </a:t>
            </a:r>
            <a:r>
              <a:rPr lang="en-US" sz="2400" dirty="0" smtClean="0"/>
              <a:t>scale; context </a:t>
            </a:r>
            <a:r>
              <a:rPr lang="en-US" sz="2400" dirty="0"/>
              <a:t>among existing constellations and related </a:t>
            </a:r>
            <a:r>
              <a:rPr lang="en-US" sz="2400" dirty="0" smtClean="0"/>
              <a:t>activities</a:t>
            </a:r>
          </a:p>
          <a:p>
            <a:r>
              <a:rPr lang="en-US" sz="2400" dirty="0" smtClean="0"/>
              <a:t>If </a:t>
            </a:r>
            <a:r>
              <a:rPr lang="en-US" sz="2400" dirty="0"/>
              <a:t>given a go-ahead by the SIT Chair, the proposers of the candidate Constellation will make a presentation on the </a:t>
            </a:r>
            <a:r>
              <a:rPr lang="en-US" sz="2400" i="1" dirty="0"/>
              <a:t>Initial Proposal </a:t>
            </a:r>
            <a:r>
              <a:rPr lang="en-US" sz="2400" dirty="0"/>
              <a:t>at the upcoming SIT meeting. </a:t>
            </a:r>
          </a:p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endParaRPr lang="en-US" sz="2400" dirty="0" smtClean="0"/>
          </a:p>
          <a:p>
            <a:pPr lvl="1"/>
            <a:endParaRPr lang="en-US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1828800" y="274637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Initial Proposal</a:t>
            </a:r>
          </a:p>
        </p:txBody>
      </p:sp>
    </p:spTree>
    <p:extLst>
      <p:ext uri="{BB962C8B-B14F-4D97-AF65-F5344CB8AC3E}">
        <p14:creationId xmlns:p14="http://schemas.microsoft.com/office/powerpoint/2010/main" val="17382765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/>
              <a:t>positive, </a:t>
            </a:r>
            <a:r>
              <a:rPr lang="en-US" dirty="0" smtClean="0"/>
              <a:t>SIT </a:t>
            </a:r>
            <a:r>
              <a:rPr lang="en-US" dirty="0"/>
              <a:t>Chair will request </a:t>
            </a:r>
            <a:r>
              <a:rPr lang="en-US" dirty="0" smtClean="0"/>
              <a:t>proposers </a:t>
            </a:r>
            <a:r>
              <a:rPr lang="en-US" dirty="0"/>
              <a:t>proceed with developing a </a:t>
            </a:r>
            <a:r>
              <a:rPr lang="en-US" i="1" dirty="0"/>
              <a:t>Full Proposal </a:t>
            </a:r>
            <a:r>
              <a:rPr lang="en-US" dirty="0"/>
              <a:t>&amp; </a:t>
            </a:r>
            <a:r>
              <a:rPr lang="en-US" i="1" dirty="0"/>
              <a:t>Implementation Plan </a:t>
            </a:r>
            <a:r>
              <a:rPr lang="en-US" dirty="0"/>
              <a:t>- due to the SIT Chair within </a:t>
            </a:r>
            <a:r>
              <a:rPr lang="en-US" dirty="0" smtClean="0"/>
              <a:t>6 </a:t>
            </a:r>
            <a:r>
              <a:rPr lang="en-US" dirty="0" smtClean="0"/>
              <a:t>months </a:t>
            </a:r>
            <a:r>
              <a:rPr lang="en-US" b="1" dirty="0" smtClean="0"/>
              <a:t>(consideration at SIT TW or Plenary 2017?)</a:t>
            </a:r>
            <a:endParaRPr lang="en-US" b="1" dirty="0" smtClean="0"/>
          </a:p>
          <a:p>
            <a:r>
              <a:rPr lang="en-US" dirty="0" smtClean="0"/>
              <a:t>Comprehensive document:</a:t>
            </a:r>
          </a:p>
          <a:p>
            <a:pPr lvl="1"/>
            <a:r>
              <a:rPr lang="en-US" dirty="0" smtClean="0"/>
              <a:t>Members and their reps</a:t>
            </a:r>
          </a:p>
          <a:p>
            <a:pPr lvl="1"/>
            <a:r>
              <a:rPr lang="en-US" dirty="0" smtClean="0"/>
              <a:t>Critical coordination decisions</a:t>
            </a:r>
          </a:p>
          <a:p>
            <a:pPr lvl="1"/>
            <a:r>
              <a:rPr lang="en-US" dirty="0" smtClean="0"/>
              <a:t>Outcomes and deliverables</a:t>
            </a:r>
          </a:p>
          <a:p>
            <a:pPr lvl="1"/>
            <a:r>
              <a:rPr lang="en-US" dirty="0"/>
              <a:t>An outline of requirements and guidelines for potential contributors to the VC </a:t>
            </a:r>
          </a:p>
          <a:p>
            <a:r>
              <a:rPr lang="en-US" dirty="0" smtClean="0"/>
              <a:t>The </a:t>
            </a:r>
            <a:r>
              <a:rPr lang="en-US" i="1" dirty="0"/>
              <a:t>Implementation Plan </a:t>
            </a:r>
            <a:r>
              <a:rPr lang="en-US" dirty="0"/>
              <a:t>should provide a credible way forward for realization of the Constellation objectives and for achievement of the deliverables and </a:t>
            </a:r>
            <a:r>
              <a:rPr lang="en-US" dirty="0" smtClean="0"/>
              <a:t>outcomes: schedule, funding, </a:t>
            </a:r>
            <a:r>
              <a:rPr lang="en-US" dirty="0"/>
              <a:t>clear and common statement of the primary user community requirements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 smtClean="0"/>
          </a:p>
          <a:p>
            <a:pPr lvl="1"/>
            <a:endParaRPr lang="en-US" sz="1800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1828800" y="274637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Full Proposal</a:t>
            </a:r>
          </a:p>
        </p:txBody>
      </p:sp>
    </p:spTree>
    <p:extLst>
      <p:ext uri="{BB962C8B-B14F-4D97-AF65-F5344CB8AC3E}">
        <p14:creationId xmlns:p14="http://schemas.microsoft.com/office/powerpoint/2010/main" val="1123467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SIT responsible for </a:t>
            </a:r>
            <a:r>
              <a:rPr lang="en-US" dirty="0"/>
              <a:t>approving </a:t>
            </a:r>
            <a:r>
              <a:rPr lang="en-US" dirty="0" smtClean="0"/>
              <a:t>Constellation </a:t>
            </a:r>
            <a:r>
              <a:rPr lang="en-US" i="1" dirty="0"/>
              <a:t>Proposals </a:t>
            </a:r>
            <a:r>
              <a:rPr lang="en-US" dirty="0"/>
              <a:t>&amp; </a:t>
            </a:r>
            <a:r>
              <a:rPr lang="en-US" i="1" dirty="0"/>
              <a:t>Implementation </a:t>
            </a:r>
            <a:r>
              <a:rPr lang="en-US" i="1" dirty="0" smtClean="0"/>
              <a:t>Plans</a:t>
            </a:r>
            <a:r>
              <a:rPr lang="en-US" dirty="0"/>
              <a:t> </a:t>
            </a:r>
            <a:r>
              <a:rPr lang="en-US" dirty="0" smtClean="0"/>
              <a:t>- by </a:t>
            </a:r>
            <a:r>
              <a:rPr lang="en-US" dirty="0"/>
              <a:t>discussion and decision during regular SIT meetings </a:t>
            </a:r>
            <a:r>
              <a:rPr lang="en-US" dirty="0" smtClean="0"/>
              <a:t>(or </a:t>
            </a:r>
            <a:r>
              <a:rPr lang="en-US" dirty="0"/>
              <a:t>SIT sessions at CEOS </a:t>
            </a:r>
            <a:r>
              <a:rPr lang="en-US" dirty="0" smtClean="0"/>
              <a:t>plenary)</a:t>
            </a:r>
          </a:p>
          <a:p>
            <a:endParaRPr lang="en-US" dirty="0"/>
          </a:p>
          <a:p>
            <a:r>
              <a:rPr lang="en-US" dirty="0" smtClean="0"/>
              <a:t>Reports </a:t>
            </a:r>
            <a:r>
              <a:rPr lang="en-US" dirty="0"/>
              <a:t>and other papers intended for decision in SIT meetings need to be sent to the SIT Chair 4 weeks before a scheduled </a:t>
            </a:r>
            <a:r>
              <a:rPr lang="en-US" dirty="0" smtClean="0"/>
              <a:t>meeting </a:t>
            </a:r>
            <a:r>
              <a:rPr lang="en-US" b="1" dirty="0" smtClean="0"/>
              <a:t>(so 27</a:t>
            </a:r>
            <a:r>
              <a:rPr lang="en-US" b="1" baseline="30000" dirty="0" smtClean="0"/>
              <a:t>th</a:t>
            </a:r>
            <a:r>
              <a:rPr lang="en-US" b="1" dirty="0" smtClean="0"/>
              <a:t> March for SIT-32)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SIT </a:t>
            </a:r>
            <a:r>
              <a:rPr lang="en-US" dirty="0"/>
              <a:t>Chair </a:t>
            </a:r>
            <a:r>
              <a:rPr lang="en-US" dirty="0" smtClean="0"/>
              <a:t>/ Vice-Chair have </a:t>
            </a:r>
            <a:r>
              <a:rPr lang="en-US" dirty="0"/>
              <a:t>regular consultations with Constellation </a:t>
            </a:r>
            <a:r>
              <a:rPr lang="en-US" dirty="0" smtClean="0"/>
              <a:t>Co-Leads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 smtClean="0"/>
          </a:p>
          <a:p>
            <a:pPr lvl="1"/>
            <a:endParaRPr lang="en-US" sz="1800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1828800" y="274637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Full Proposal</a:t>
            </a:r>
          </a:p>
        </p:txBody>
      </p:sp>
    </p:spTree>
    <p:extLst>
      <p:ext uri="{BB962C8B-B14F-4D97-AF65-F5344CB8AC3E}">
        <p14:creationId xmlns:p14="http://schemas.microsoft.com/office/powerpoint/2010/main" val="1307749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412</Words>
  <Application>Microsoft Macintosh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Default</vt:lpstr>
      <vt:lpstr>CEOS Virtual Constellations Process Paper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Stephen Ward</cp:lastModifiedBy>
  <cp:revision>394</cp:revision>
  <dcterms:modified xsi:type="dcterms:W3CDTF">2016-08-15T06:50:31Z</dcterms:modified>
</cp:coreProperties>
</file>