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6" r:id="rId2"/>
    <p:sldId id="262" r:id="rId3"/>
    <p:sldId id="264" r:id="rId4"/>
    <p:sldId id="267" r:id="rId5"/>
    <p:sldId id="268" r:id="rId6"/>
    <p:sldId id="269" r:id="rId7"/>
    <p:sldId id="271" r:id="rId8"/>
    <p:sldId id="272" r:id="rId9"/>
  </p:sldIdLst>
  <p:sldSz cx="9144000" cy="6858000" type="screen4x3"/>
  <p:notesSz cx="6807200" cy="9939338"/>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39" autoAdjust="0"/>
  </p:normalViewPr>
  <p:slideViewPr>
    <p:cSldViewPr snapToGrid="0" snapToObjects="1">
      <p:cViewPr>
        <p:scale>
          <a:sx n="80" d="100"/>
          <a:sy n="80" d="100"/>
        </p:scale>
        <p:origin x="-1512" y="2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C5E4C115-23A7-E442-B469-5C6A3A96EB40}" type="datetimeFigureOut">
              <a:rPr kumimoji="1" lang="ja-JP" altLang="en-US" smtClean="0"/>
              <a:t>16/09/06</a:t>
            </a:fld>
            <a:endParaRPr kumimoji="1" lang="ja-JP" altLang="en-US" dirty="0"/>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7E1725B-1AB5-C546-B9D2-7F3C14DD68B0}" type="slidenum">
              <a:rPr kumimoji="1" lang="ja-JP" altLang="en-US" smtClean="0"/>
              <a:t>‹#›</a:t>
            </a:fld>
            <a:endParaRPr kumimoji="1" lang="ja-JP" altLang="en-US" dirty="0"/>
          </a:p>
        </p:txBody>
      </p:sp>
    </p:spTree>
    <p:extLst>
      <p:ext uri="{BB962C8B-B14F-4D97-AF65-F5344CB8AC3E}">
        <p14:creationId xmlns:p14="http://schemas.microsoft.com/office/powerpoint/2010/main" val="3841240058"/>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・パリ協定への貢献に対する関心が高い中、</a:t>
            </a:r>
            <a:r>
              <a:rPr kumimoji="1" lang="en-US" altLang="ja-JP" dirty="0" smtClean="0"/>
              <a:t>JAXA</a:t>
            </a:r>
            <a:r>
              <a:rPr kumimoji="1" lang="ja-JP" altLang="en-US" dirty="0" smtClean="0"/>
              <a:t>においてもこれにどう貢献するか、環境省や国立環境研究所と議論してきた。</a:t>
            </a:r>
            <a:endParaRPr kumimoji="1" lang="en-US" altLang="ja-JP" dirty="0" smtClean="0"/>
          </a:p>
          <a:p>
            <a:r>
              <a:rPr kumimoji="1" lang="ja-JP" altLang="en-US" dirty="0" smtClean="0"/>
              <a:t>・今日は、</a:t>
            </a:r>
            <a:r>
              <a:rPr kumimoji="1" lang="en-US" altLang="ja-JP" dirty="0" smtClean="0"/>
              <a:t>GOSAT</a:t>
            </a:r>
            <a:r>
              <a:rPr kumimoji="1" lang="ja-JP" altLang="en-US" dirty="0" smtClean="0"/>
              <a:t>による貢献について紹介したい。　</a:t>
            </a:r>
            <a:endParaRPr kumimoji="1" lang="ja-JP" altLang="en-US"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1</a:t>
            </a:fld>
            <a:endParaRPr kumimoji="1" lang="ja-JP" altLang="en-US" dirty="0"/>
          </a:p>
        </p:txBody>
      </p:sp>
    </p:spTree>
    <p:extLst>
      <p:ext uri="{BB962C8B-B14F-4D97-AF65-F5344CB8AC3E}">
        <p14:creationId xmlns:p14="http://schemas.microsoft.com/office/powerpoint/2010/main" val="1199412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・ご存知のとおり、</a:t>
            </a:r>
            <a:r>
              <a:rPr kumimoji="1" lang="en-US" altLang="ja-JP" dirty="0" smtClean="0"/>
              <a:t>UNFCCC</a:t>
            </a:r>
            <a:r>
              <a:rPr kumimoji="1" lang="ja-JP" altLang="en-US" dirty="0" smtClean="0"/>
              <a:t>は</a:t>
            </a:r>
            <a:r>
              <a:rPr kumimoji="1" lang="en-US" altLang="ja-JP" dirty="0" smtClean="0"/>
              <a:t>IPCC</a:t>
            </a:r>
            <a:r>
              <a:rPr kumimoji="1" lang="ja-JP" altLang="en-US" dirty="0" smtClean="0"/>
              <a:t>インベントリタスクフォースに対して、温室効果ガスの排出と吸収量の算定方法をまとめるように指示していました。</a:t>
            </a:r>
            <a:endParaRPr kumimoji="1" lang="en-US" altLang="ja-JP" dirty="0" smtClean="0"/>
          </a:p>
          <a:p>
            <a:r>
              <a:rPr kumimoji="1" lang="ja-JP" altLang="en-US" dirty="0" smtClean="0"/>
              <a:t>・インベントリの算出ガイドラインは</a:t>
            </a:r>
            <a:r>
              <a:rPr kumimoji="1" lang="en-US" altLang="ja-JP" dirty="0" smtClean="0"/>
              <a:t>2006</a:t>
            </a:r>
            <a:r>
              <a:rPr kumimoji="1" lang="ja-JP" altLang="en-US" dirty="0" smtClean="0"/>
              <a:t>年に定められていますが、新たに</a:t>
            </a:r>
            <a:r>
              <a:rPr kumimoji="1" lang="en-US" altLang="ja-JP" dirty="0" smtClean="0"/>
              <a:t>2019</a:t>
            </a:r>
            <a:r>
              <a:rPr kumimoji="1" lang="ja-JP" altLang="en-US" dirty="0" smtClean="0"/>
              <a:t>年に改定される事となりました。</a:t>
            </a:r>
            <a:endParaRPr kumimoji="1" lang="en-US" altLang="ja-JP" dirty="0" smtClean="0"/>
          </a:p>
          <a:p>
            <a:r>
              <a:rPr kumimoji="1" lang="ja-JP" altLang="en-US" dirty="0" smtClean="0"/>
              <a:t>・この改定に向けた議論（スコーピング会合＠</a:t>
            </a:r>
            <a:r>
              <a:rPr kumimoji="1" lang="en-US" altLang="ja-JP" dirty="0" smtClean="0"/>
              <a:t>8</a:t>
            </a:r>
            <a:r>
              <a:rPr kumimoji="1" lang="ja-JP" altLang="en-US" dirty="0" smtClean="0"/>
              <a:t>月末）はすでに始まっています。来月の</a:t>
            </a:r>
            <a:r>
              <a:rPr kumimoji="1" lang="en-US" altLang="ja-JP" dirty="0" smtClean="0"/>
              <a:t>IPCC</a:t>
            </a:r>
            <a:r>
              <a:rPr kumimoji="1" lang="ja-JP" altLang="en-US" dirty="0" smtClean="0"/>
              <a:t>総会では、改定されるアウトラインが承認されます。</a:t>
            </a:r>
            <a:endParaRPr kumimoji="1" lang="en-US" altLang="ja-JP" dirty="0" smtClean="0"/>
          </a:p>
          <a:p>
            <a:r>
              <a:rPr kumimoji="1" lang="ja-JP" altLang="en-US" dirty="0" smtClean="0"/>
              <a:t>・</a:t>
            </a:r>
            <a:r>
              <a:rPr kumimoji="1" lang="en-US" altLang="ja-JP" dirty="0" smtClean="0"/>
              <a:t>2006</a:t>
            </a:r>
            <a:r>
              <a:rPr kumimoji="1" lang="ja-JP" altLang="en-US" dirty="0" smtClean="0"/>
              <a:t>年に制定されたガイドラインでは、統計データから算出したインベントリの検証には独立したデータで行う事が望ましいとされています。</a:t>
            </a:r>
            <a:endParaRPr kumimoji="1" lang="en-US" altLang="ja-JP" dirty="0" smtClean="0"/>
          </a:p>
          <a:p>
            <a:r>
              <a:rPr kumimoji="1" lang="ja-JP" altLang="en-US" dirty="0" smtClean="0"/>
              <a:t>・また、私たち宇宙機関は、温室効果ガスを観測する衛星を打ち上げて、科学的データを積み重ねてきました。</a:t>
            </a:r>
            <a:endParaRPr kumimoji="1" lang="en-US" altLang="ja-JP" dirty="0" smtClean="0"/>
          </a:p>
          <a:p>
            <a:r>
              <a:rPr kumimoji="1" lang="ja-JP" altLang="ja-JP" dirty="0" smtClean="0"/>
              <a:t>　</a:t>
            </a:r>
            <a:r>
              <a:rPr kumimoji="1" lang="ja-JP" altLang="en-US" dirty="0" smtClean="0"/>
              <a:t>信頼性も高まりつつあります。</a:t>
            </a:r>
            <a:endParaRPr kumimoji="1" lang="en-US" altLang="ja-JP" dirty="0" smtClean="0"/>
          </a:p>
          <a:p>
            <a:r>
              <a:rPr kumimoji="1" lang="ja-JP" altLang="en-US" dirty="0" smtClean="0"/>
              <a:t>・この改定されるガイドラインに衛星</a:t>
            </a:r>
            <a:r>
              <a:rPr kumimoji="1" lang="en-US" altLang="ja-JP" dirty="0" smtClean="0"/>
              <a:t>GHG</a:t>
            </a:r>
            <a:r>
              <a:rPr kumimoji="1" lang="ja-JP" altLang="en-US" dirty="0" smtClean="0"/>
              <a:t>データの役割を検証ツールとしてしっかりと定義する重要な機会を迎えています。</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2</a:t>
            </a:fld>
            <a:endParaRPr kumimoji="1" lang="ja-JP" altLang="en-US" dirty="0"/>
          </a:p>
        </p:txBody>
      </p:sp>
    </p:spTree>
    <p:extLst>
      <p:ext uri="{BB962C8B-B14F-4D97-AF65-F5344CB8AC3E}">
        <p14:creationId xmlns:p14="http://schemas.microsoft.com/office/powerpoint/2010/main" val="4152553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・そこで、これらの課題や状況に対して、宇宙機関は何を目指すのか考えた。</a:t>
            </a:r>
            <a:endParaRPr kumimoji="1" lang="en-US" altLang="ja-JP" dirty="0" smtClean="0"/>
          </a:p>
          <a:p>
            <a:r>
              <a:rPr kumimoji="1" lang="ja-JP" altLang="en-US" dirty="0" smtClean="0"/>
              <a:t>・一つ目は、</a:t>
            </a:r>
            <a:r>
              <a:rPr kumimoji="1" lang="en-US" altLang="ja-JP" dirty="0" smtClean="0"/>
              <a:t>IPCC</a:t>
            </a:r>
            <a:r>
              <a:rPr kumimoji="1" lang="ja-JP" altLang="en-US" dirty="0" smtClean="0"/>
              <a:t>ガイドラインの改定に、検証方法として衛星データ利用を定義すること。</a:t>
            </a:r>
            <a:endParaRPr kumimoji="1" lang="en-US" altLang="ja-JP" dirty="0" smtClean="0"/>
          </a:p>
          <a:p>
            <a:r>
              <a:rPr kumimoji="1" lang="ja-JP" altLang="ja-JP" dirty="0" smtClean="0"/>
              <a:t>　</a:t>
            </a:r>
            <a:r>
              <a:rPr kumimoji="1" lang="ja-JP" altLang="en-US" dirty="0" smtClean="0"/>
              <a:t>これにより、各国統計官が、算出したインベントリの検証に衛星データを使うようになる。</a:t>
            </a:r>
            <a:endParaRPr kumimoji="1" lang="en-US" altLang="ja-JP" dirty="0" smtClean="0"/>
          </a:p>
          <a:p>
            <a:r>
              <a:rPr kumimoji="1" lang="ja-JP" altLang="en-US" dirty="0" smtClean="0"/>
              <a:t>・２つ目は、</a:t>
            </a:r>
            <a:r>
              <a:rPr kumimoji="1" lang="en-US" altLang="ja-JP" dirty="0" smtClean="0"/>
              <a:t>UNFCCC</a:t>
            </a:r>
            <a:r>
              <a:rPr kumimoji="1" lang="ja-JP" altLang="en-US" dirty="0" smtClean="0"/>
              <a:t>のグローバルストックテイクにおいて、世界の温室効果ガスの濃度の状況把握や、</a:t>
            </a:r>
            <a:endParaRPr kumimoji="1" lang="en-US" altLang="ja-JP" dirty="0" smtClean="0"/>
          </a:p>
          <a:p>
            <a:r>
              <a:rPr kumimoji="1" lang="ja-JP" altLang="ja-JP" dirty="0" smtClean="0"/>
              <a:t>　</a:t>
            </a:r>
            <a:r>
              <a:rPr kumimoji="1" lang="ja-JP" altLang="en-US" dirty="0" smtClean="0"/>
              <a:t>各国からの統計データの積み上げの検証に利用されるよう推進すること。</a:t>
            </a:r>
            <a:endParaRPr kumimoji="1" lang="en-US" altLang="ja-JP" dirty="0" smtClean="0"/>
          </a:p>
          <a:p>
            <a:r>
              <a:rPr kumimoji="1" lang="ja-JP" altLang="en-US" dirty="0" smtClean="0"/>
              <a:t>・これらによって、</a:t>
            </a:r>
            <a:r>
              <a:rPr kumimoji="1" lang="en-US" altLang="ja-JP" dirty="0" smtClean="0"/>
              <a:t>GHG</a:t>
            </a:r>
            <a:r>
              <a:rPr kumimoji="1" lang="ja-JP" altLang="en-US" dirty="0" smtClean="0"/>
              <a:t>観測衛星データは、</a:t>
            </a:r>
            <a:r>
              <a:rPr kumimoji="1" lang="en-US" altLang="ja-JP" dirty="0" smtClean="0"/>
              <a:t>UNFCCC</a:t>
            </a:r>
            <a:r>
              <a:rPr kumimoji="1" lang="ja-JP" altLang="en-US" dirty="0" smtClean="0"/>
              <a:t>や</a:t>
            </a:r>
            <a:r>
              <a:rPr kumimoji="1" lang="en-US" altLang="ja-JP" dirty="0" smtClean="0"/>
              <a:t>IPCC</a:t>
            </a:r>
            <a:r>
              <a:rPr kumimoji="1" lang="ja-JP" altLang="en-US" dirty="0" smtClean="0"/>
              <a:t>で必須な情報となるだろう。</a:t>
            </a:r>
            <a:endParaRPr kumimoji="1" lang="ja-JP" altLang="en-US"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3</a:t>
            </a:fld>
            <a:endParaRPr kumimoji="1" lang="ja-JP" altLang="en-US" dirty="0"/>
          </a:p>
        </p:txBody>
      </p:sp>
    </p:spTree>
    <p:extLst>
      <p:ext uri="{BB962C8B-B14F-4D97-AF65-F5344CB8AC3E}">
        <p14:creationId xmlns:p14="http://schemas.microsoft.com/office/powerpoint/2010/main" val="3468468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・２００６年版の</a:t>
            </a:r>
            <a:r>
              <a:rPr kumimoji="1" lang="en-US" altLang="ja-JP" dirty="0" smtClean="0"/>
              <a:t>IPCC</a:t>
            </a:r>
            <a:r>
              <a:rPr kumimoji="1" lang="ja-JP" altLang="en-US" dirty="0" smtClean="0"/>
              <a:t>インベントリタスクフォースのガイドラインを簡単に紹介します。</a:t>
            </a:r>
            <a:endParaRPr kumimoji="1" lang="en-US" altLang="ja-JP" dirty="0" smtClean="0"/>
          </a:p>
          <a:p>
            <a:r>
              <a:rPr kumimoji="1" lang="ja-JP" altLang="en-US" dirty="0" smtClean="0"/>
              <a:t>・５つの</a:t>
            </a:r>
            <a:r>
              <a:rPr kumimoji="1" lang="en-US" altLang="ja-JP" dirty="0" smtClean="0"/>
              <a:t>Volume</a:t>
            </a:r>
            <a:r>
              <a:rPr kumimoji="1" lang="ja-JP" altLang="en-US" dirty="0" smtClean="0"/>
              <a:t>から成り立ち、検証方法は、</a:t>
            </a:r>
            <a:r>
              <a:rPr kumimoji="1" lang="en-US" altLang="ja-JP" dirty="0" smtClean="0"/>
              <a:t>Volume1</a:t>
            </a:r>
            <a:r>
              <a:rPr kumimoji="1" lang="ja-JP" altLang="en-US" dirty="0" smtClean="0"/>
              <a:t>の</a:t>
            </a:r>
            <a:r>
              <a:rPr kumimoji="1" lang="en-US" altLang="ja-JP" dirty="0" smtClean="0"/>
              <a:t>General Guidance</a:t>
            </a:r>
            <a:r>
              <a:rPr kumimoji="1" lang="ja-JP" altLang="en-US" dirty="0" smtClean="0"/>
              <a:t>の第６章に記載されています。</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・インベントリは、統計データに、</a:t>
            </a:r>
            <a:r>
              <a:rPr kumimoji="1" lang="en-US" altLang="ja-JP" dirty="0" smtClean="0"/>
              <a:t>Emissions Factor</a:t>
            </a:r>
            <a:r>
              <a:rPr kumimoji="1" lang="ja-JP" altLang="en-US" dirty="0" smtClean="0"/>
              <a:t>と</a:t>
            </a:r>
            <a:r>
              <a:rPr kumimoji="1" lang="en-US" altLang="ja-JP" dirty="0" smtClean="0"/>
              <a:t>Global Warming Potential</a:t>
            </a:r>
            <a:r>
              <a:rPr kumimoji="1" lang="ja-JP" altLang="en-US" dirty="0" smtClean="0"/>
              <a:t>を掛け合わせて算出します。</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・算出データに対する検証は、</a:t>
            </a:r>
            <a:r>
              <a:rPr kumimoji="1" lang="en-US" altLang="ja-JP" dirty="0" smtClean="0"/>
              <a:t>2</a:t>
            </a:r>
            <a:r>
              <a:rPr kumimoji="1" lang="ja-JP" altLang="en-US" dirty="0" smtClean="0"/>
              <a:t>つ記載があります。</a:t>
            </a:r>
            <a:r>
              <a:rPr kumimoji="1" lang="en-US" altLang="ja-JP" dirty="0" smtClean="0"/>
              <a:t>1</a:t>
            </a:r>
            <a:r>
              <a:rPr kumimoji="1" lang="ja-JP" altLang="en-US" dirty="0" smtClean="0"/>
              <a:t>つは、計算ミスや主要な排出源を見落としていないか比べる方法です。</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dirty="0" smtClean="0"/>
              <a:t>　</a:t>
            </a:r>
            <a:r>
              <a:rPr kumimoji="1" lang="ja-JP" altLang="en-US" dirty="0" smtClean="0"/>
              <a:t>もう一つは大気濃度に逆モデルを掛け合わせて、排出源を導き出す方法になります。</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・この大気濃度から導く方法では、</a:t>
            </a:r>
            <a:r>
              <a:rPr kumimoji="1" lang="en-US" altLang="ja-JP" dirty="0" smtClean="0"/>
              <a:t>2006</a:t>
            </a:r>
            <a:r>
              <a:rPr kumimoji="1" lang="ja-JP" altLang="en-US" dirty="0" smtClean="0"/>
              <a:t>年版において、衛星データの分解能（水平、鉛直、時間）が不足と記載されています。</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・衛星データは、この大気濃度からの検証に活用できると考えています。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5</a:t>
            </a:fld>
            <a:endParaRPr kumimoji="1" lang="ja-JP" altLang="en-US" dirty="0"/>
          </a:p>
        </p:txBody>
      </p:sp>
    </p:spTree>
    <p:extLst>
      <p:ext uri="{BB962C8B-B14F-4D97-AF65-F5344CB8AC3E}">
        <p14:creationId xmlns:p14="http://schemas.microsoft.com/office/powerpoint/2010/main" val="1577609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a:t>
            </a:r>
            <a:r>
              <a:rPr kumimoji="1" lang="en-US" altLang="ja-JP" dirty="0" smtClean="0"/>
              <a:t>IPCC</a:t>
            </a:r>
            <a:r>
              <a:rPr kumimoji="1" lang="ja-JP" altLang="en-US" dirty="0" smtClean="0"/>
              <a:t>のガイドラインと</a:t>
            </a:r>
            <a:r>
              <a:rPr kumimoji="1" lang="en-US" altLang="ja-JP" dirty="0" smtClean="0"/>
              <a:t>UNFCCC</a:t>
            </a:r>
            <a:r>
              <a:rPr kumimoji="1" lang="ja-JP" altLang="en-US" dirty="0" smtClean="0"/>
              <a:t>パリ協定の関係を説明します。</a:t>
            </a:r>
            <a:endParaRPr kumimoji="1" lang="en-US" altLang="ja-JP" dirty="0" smtClean="0"/>
          </a:p>
          <a:p>
            <a:r>
              <a:rPr kumimoji="1" lang="ja-JP" altLang="en-US" dirty="0" smtClean="0"/>
              <a:t>・パリ協定では、各国は、温室効果ガスの削減に対する約束草案</a:t>
            </a:r>
            <a:r>
              <a:rPr kumimoji="1" lang="en-US" altLang="ja-JP" dirty="0" smtClean="0"/>
              <a:t>(NDC)</a:t>
            </a:r>
            <a:r>
              <a:rPr kumimoji="1" lang="ja-JP" altLang="en-US" dirty="0" smtClean="0"/>
              <a:t>の提出をもとめられています。</a:t>
            </a:r>
            <a:endParaRPr kumimoji="1" lang="en-US" altLang="ja-JP" dirty="0" smtClean="0"/>
          </a:p>
          <a:p>
            <a:r>
              <a:rPr kumimoji="1" lang="ja-JP" altLang="en-US" dirty="0" smtClean="0"/>
              <a:t>・これに対し、</a:t>
            </a:r>
            <a:r>
              <a:rPr kumimoji="1" lang="en-US" altLang="ja-JP" dirty="0" smtClean="0"/>
              <a:t>IPCC</a:t>
            </a:r>
            <a:r>
              <a:rPr kumimoji="1" lang="ja-JP" altLang="en-US" dirty="0" smtClean="0"/>
              <a:t>インベントリタスクフォースは、温室効果ガスの排出と吸収の算出方法を</a:t>
            </a:r>
            <a:r>
              <a:rPr kumimoji="1" lang="en-US" altLang="ja-JP" dirty="0" smtClean="0"/>
              <a:t>UNFCCC</a:t>
            </a:r>
            <a:r>
              <a:rPr kumimoji="1" lang="ja-JP" altLang="en-US" dirty="0" smtClean="0"/>
              <a:t>の要求によりまとめました。</a:t>
            </a:r>
            <a:endParaRPr kumimoji="1" lang="en-US" altLang="ja-JP" dirty="0" smtClean="0"/>
          </a:p>
          <a:p>
            <a:r>
              <a:rPr kumimoji="1" lang="ja-JP" altLang="en-US" dirty="0" smtClean="0"/>
              <a:t>・つまり、各国は、</a:t>
            </a:r>
            <a:r>
              <a:rPr kumimoji="1" lang="en-US" altLang="ja-JP" dirty="0" smtClean="0"/>
              <a:t>IPCC</a:t>
            </a:r>
            <a:r>
              <a:rPr kumimoji="1" lang="ja-JP" altLang="en-US" dirty="0" smtClean="0"/>
              <a:t>のガイドラインに従い、インベントリを算出し、</a:t>
            </a:r>
            <a:r>
              <a:rPr kumimoji="1" lang="en-US" altLang="ja-JP" dirty="0" smtClean="0"/>
              <a:t>UNFCCC</a:t>
            </a:r>
            <a:r>
              <a:rPr kumimoji="1" lang="ja-JP" altLang="en-US" dirty="0" smtClean="0"/>
              <a:t>へ提出することとなります。</a:t>
            </a:r>
            <a:endParaRPr kumimoji="1" lang="en-US" altLang="ja-JP" dirty="0" smtClean="0"/>
          </a:p>
          <a:p>
            <a:r>
              <a:rPr kumimoji="1" lang="ja-JP" altLang="en-US" dirty="0" smtClean="0"/>
              <a:t>・ここで、課題となるのは、</a:t>
            </a:r>
            <a:r>
              <a:rPr kumimoji="1" lang="en-US" altLang="ja-JP" dirty="0" smtClean="0"/>
              <a:t>①</a:t>
            </a:r>
            <a:r>
              <a:rPr kumimoji="1" lang="ja-JP" altLang="en-US" dirty="0" smtClean="0"/>
              <a:t>算出インベントリの検証は、独立したデータで実施することが望ましいとされていること。</a:t>
            </a:r>
            <a:endParaRPr kumimoji="1" lang="en-US" altLang="ja-JP" dirty="0" smtClean="0"/>
          </a:p>
          <a:p>
            <a:r>
              <a:rPr kumimoji="1" lang="ja-JP" altLang="ja-JP" dirty="0" smtClean="0"/>
              <a:t>　</a:t>
            </a:r>
            <a:r>
              <a:rPr kumimoji="1" lang="en-US" altLang="ja-JP" dirty="0" smtClean="0"/>
              <a:t>②</a:t>
            </a:r>
            <a:r>
              <a:rPr kumimoji="1" lang="ja-JP" altLang="en-US" dirty="0" smtClean="0"/>
              <a:t>統計データの積み上げとなるインベントリ算出は、データが揃っていない国では大変難しいと言われていることです。</a:t>
            </a:r>
            <a:endParaRPr kumimoji="1" lang="en-US" altLang="ja-JP" dirty="0" smtClean="0"/>
          </a:p>
          <a:p>
            <a:r>
              <a:rPr kumimoji="1" lang="ja-JP" altLang="en-US" dirty="0" smtClean="0"/>
              <a:t>・また、</a:t>
            </a:r>
            <a:r>
              <a:rPr kumimoji="1" lang="en-US" altLang="ja-JP" dirty="0" smtClean="0"/>
              <a:t>UNFCCC</a:t>
            </a:r>
            <a:r>
              <a:rPr kumimoji="1" lang="ja-JP" altLang="en-US" dirty="0" smtClean="0"/>
              <a:t>が世界全体の気候変動への対応状況をはあ</a:t>
            </a:r>
            <a:r>
              <a:rPr kumimoji="1" lang="en-US" altLang="ja-JP" dirty="0" smtClean="0"/>
              <a:t>k</a:t>
            </a:r>
            <a:r>
              <a:rPr kumimoji="1" lang="ja-JP" altLang="en-US" dirty="0" smtClean="0"/>
              <a:t>するためのグローバルストックテイクを実施することを決めましたが、詳細な方法も、もちろん対応状況の検証も決まっていません。</a:t>
            </a:r>
            <a:endParaRPr kumimoji="1" lang="ja-JP" altLang="en-US"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6</a:t>
            </a:fld>
            <a:endParaRPr kumimoji="1" lang="ja-JP" altLang="en-US" dirty="0"/>
          </a:p>
        </p:txBody>
      </p:sp>
    </p:spTree>
    <p:extLst>
      <p:ext uri="{BB962C8B-B14F-4D97-AF65-F5344CB8AC3E}">
        <p14:creationId xmlns:p14="http://schemas.microsoft.com/office/powerpoint/2010/main" val="2647854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・衛星</a:t>
            </a:r>
            <a:r>
              <a:rPr kumimoji="1" lang="en-US" altLang="ja-JP" dirty="0" smtClean="0"/>
              <a:t>GHG</a:t>
            </a:r>
            <a:r>
              <a:rPr kumimoji="1" lang="ja-JP" altLang="en-US" dirty="0" smtClean="0"/>
              <a:t>データ利用に向けた体制も紹介したい。</a:t>
            </a:r>
            <a:endParaRPr kumimoji="1" lang="en-US" altLang="ja-JP" dirty="0" smtClean="0"/>
          </a:p>
          <a:p>
            <a:r>
              <a:rPr kumimoji="1" lang="ja-JP" altLang="en-US" dirty="0" smtClean="0"/>
              <a:t>・日本では、ガイドラインの改定に加えて、どうやって衛星データからインベントリを検証するのかのガイダンス文書も作成する予定である。</a:t>
            </a:r>
            <a:endParaRPr kumimoji="1" lang="en-US" altLang="ja-JP" dirty="0" smtClean="0"/>
          </a:p>
          <a:p>
            <a:r>
              <a:rPr kumimoji="1" lang="ja-JP" altLang="en-US" dirty="0" smtClean="0"/>
              <a:t>・</a:t>
            </a:r>
            <a:r>
              <a:rPr kumimoji="1" lang="en-US" altLang="ja-JP" dirty="0" smtClean="0"/>
              <a:t>GEO</a:t>
            </a:r>
            <a:r>
              <a:rPr kumimoji="1" lang="ja-JP" altLang="en-US" dirty="0" smtClean="0"/>
              <a:t>からは、関係するストークホルダーへ、ガイドライン改定の後押しをすること、</a:t>
            </a:r>
            <a:r>
              <a:rPr kumimoji="1" lang="en-US" altLang="ja-JP" dirty="0" smtClean="0"/>
              <a:t>CEOS</a:t>
            </a:r>
            <a:r>
              <a:rPr kumimoji="1" lang="ja-JP" altLang="en-US" dirty="0" smtClean="0"/>
              <a:t>からは衛星データの信頼性向上などができればと思っている。</a:t>
            </a:r>
            <a:endParaRPr kumimoji="1" lang="en-US" altLang="ja-JP" dirty="0" smtClean="0"/>
          </a:p>
          <a:p>
            <a:r>
              <a:rPr kumimoji="1" lang="ja-JP" altLang="en-US" dirty="0" smtClean="0"/>
              <a:t>・データセットを揃えるのか、</a:t>
            </a:r>
            <a:r>
              <a:rPr kumimoji="1" lang="ja-JP" altLang="en-US" smtClean="0"/>
              <a:t>データプラットフォームを構築する必要があるのかは、今後の議論にもよるだろう。</a:t>
            </a:r>
            <a:endParaRPr kumimoji="1" lang="ja-JP" altLang="en-US"/>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7</a:t>
            </a:fld>
            <a:endParaRPr kumimoji="1" lang="ja-JP" altLang="en-US" dirty="0"/>
          </a:p>
        </p:txBody>
      </p:sp>
    </p:spTree>
    <p:extLst>
      <p:ext uri="{BB962C8B-B14F-4D97-AF65-F5344CB8AC3E}">
        <p14:creationId xmlns:p14="http://schemas.microsoft.com/office/powerpoint/2010/main" val="2033953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・最後に今後のスケジュールを紹介します。</a:t>
            </a:r>
            <a:endParaRPr kumimoji="1" lang="en-US" altLang="ja-JP" dirty="0" smtClean="0"/>
          </a:p>
          <a:p>
            <a:r>
              <a:rPr kumimoji="1" lang="ja-JP" altLang="en-US" dirty="0" smtClean="0"/>
              <a:t>・ゴールは、</a:t>
            </a:r>
            <a:r>
              <a:rPr kumimoji="1" lang="en-US" altLang="ja-JP" dirty="0" smtClean="0"/>
              <a:t>2019</a:t>
            </a:r>
            <a:r>
              <a:rPr kumimoji="1" lang="ja-JP" altLang="en-US" dirty="0" smtClean="0"/>
              <a:t>年</a:t>
            </a:r>
            <a:r>
              <a:rPr kumimoji="1" lang="en-US" altLang="ja-JP" dirty="0" smtClean="0"/>
              <a:t>5</a:t>
            </a:r>
            <a:r>
              <a:rPr kumimoji="1" lang="ja-JP" altLang="en-US" dirty="0" smtClean="0"/>
              <a:t>月の</a:t>
            </a:r>
            <a:r>
              <a:rPr kumimoji="1" lang="en-US" altLang="ja-JP" dirty="0" smtClean="0"/>
              <a:t>IPCC</a:t>
            </a:r>
            <a:r>
              <a:rPr kumimoji="1" lang="ja-JP" altLang="en-US" dirty="0" smtClean="0"/>
              <a:t>総会です。ここで改定されたガイドラインが承認されます。</a:t>
            </a:r>
            <a:endParaRPr kumimoji="1" lang="en-US" altLang="ja-JP" dirty="0" smtClean="0"/>
          </a:p>
          <a:p>
            <a:r>
              <a:rPr kumimoji="1" lang="ja-JP" altLang="en-US" dirty="0" smtClean="0"/>
              <a:t>・これに引用される論文は、</a:t>
            </a:r>
            <a:r>
              <a:rPr kumimoji="1" lang="en-US" altLang="ja-JP" dirty="0" smtClean="0"/>
              <a:t>2018</a:t>
            </a:r>
            <a:r>
              <a:rPr kumimoji="1" lang="ja-JP" altLang="en-US" dirty="0" smtClean="0"/>
              <a:t>年</a:t>
            </a:r>
            <a:r>
              <a:rPr kumimoji="1" lang="en-US" altLang="ja-JP" dirty="0" smtClean="0"/>
              <a:t>6</a:t>
            </a:r>
            <a:r>
              <a:rPr kumimoji="1" lang="ja-JP" altLang="en-US" dirty="0" smtClean="0"/>
              <a:t>月が締め切りとされています。</a:t>
            </a:r>
            <a:endParaRPr kumimoji="1" lang="en-US" altLang="ja-JP" dirty="0" smtClean="0"/>
          </a:p>
          <a:p>
            <a:r>
              <a:rPr kumimoji="1" lang="ja-JP" altLang="ja-JP" dirty="0" smtClean="0"/>
              <a:t>　</a:t>
            </a:r>
            <a:r>
              <a:rPr kumimoji="1" lang="ja-JP" altLang="en-US" dirty="0" smtClean="0"/>
              <a:t>それ以前に、</a:t>
            </a:r>
            <a:r>
              <a:rPr kumimoji="1" lang="en-US" altLang="ja-JP" dirty="0" smtClean="0"/>
              <a:t>GOSAT</a:t>
            </a:r>
            <a:r>
              <a:rPr kumimoji="1" lang="ja-JP" altLang="en-US" dirty="0" smtClean="0"/>
              <a:t>や</a:t>
            </a:r>
            <a:r>
              <a:rPr kumimoji="1" lang="en-US" altLang="ja-JP" dirty="0" smtClean="0"/>
              <a:t>OCO-2</a:t>
            </a:r>
            <a:r>
              <a:rPr kumimoji="1" lang="ja-JP" altLang="en-US" dirty="0" smtClean="0"/>
              <a:t>データに関する論文が提出されている必要があります。</a:t>
            </a:r>
            <a:endParaRPr kumimoji="1" lang="en-US" altLang="ja-JP" dirty="0" smtClean="0"/>
          </a:p>
          <a:p>
            <a:r>
              <a:rPr kumimoji="1" lang="ja-JP" altLang="ja-JP" dirty="0" smtClean="0"/>
              <a:t>　</a:t>
            </a:r>
            <a:r>
              <a:rPr kumimoji="1" lang="ja-JP" altLang="en-US" dirty="0" smtClean="0"/>
              <a:t>ぜひ、各国の</a:t>
            </a:r>
            <a:r>
              <a:rPr kumimoji="1" lang="en-US" altLang="ja-JP" dirty="0" smtClean="0"/>
              <a:t>GHG</a:t>
            </a:r>
            <a:r>
              <a:rPr kumimoji="1" lang="ja-JP" altLang="en-US" dirty="0" smtClean="0"/>
              <a:t>研究者に論文を促していただきたい。</a:t>
            </a:r>
            <a:endParaRPr kumimoji="1" lang="en-US" altLang="ja-JP" dirty="0" smtClean="0"/>
          </a:p>
          <a:p>
            <a:r>
              <a:rPr kumimoji="1" lang="ja-JP" altLang="en-US" dirty="0" smtClean="0"/>
              <a:t>・また、今年は</a:t>
            </a:r>
            <a:r>
              <a:rPr kumimoji="1" lang="en-US" altLang="ja-JP" dirty="0" smtClean="0"/>
              <a:t>10</a:t>
            </a:r>
            <a:r>
              <a:rPr kumimoji="1" lang="ja-JP" altLang="en-US" dirty="0" smtClean="0"/>
              <a:t>月の</a:t>
            </a:r>
            <a:r>
              <a:rPr kumimoji="1" lang="en-US" altLang="ja-JP" dirty="0" smtClean="0"/>
              <a:t>IPCC</a:t>
            </a:r>
            <a:r>
              <a:rPr kumimoji="1" lang="ja-JP" altLang="en-US" dirty="0" smtClean="0"/>
              <a:t>本会合以降に、改定ガイドラインの執筆者などが各国より推薦され決まっていくことになる。</a:t>
            </a:r>
            <a:endParaRPr kumimoji="1" lang="en-US" altLang="ja-JP" dirty="0" smtClean="0"/>
          </a:p>
          <a:p>
            <a:r>
              <a:rPr kumimoji="1" lang="ja-JP" altLang="ja-JP" dirty="0" smtClean="0"/>
              <a:t>　</a:t>
            </a:r>
            <a:r>
              <a:rPr kumimoji="1" lang="ja-JP" altLang="en-US" dirty="0" smtClean="0"/>
              <a:t>執筆者にも、</a:t>
            </a:r>
            <a:r>
              <a:rPr kumimoji="1" lang="en-US" altLang="ja-JP" dirty="0" smtClean="0"/>
              <a:t>GHG</a:t>
            </a:r>
            <a:r>
              <a:rPr kumimoji="1" lang="ja-JP" altLang="en-US" dirty="0" smtClean="0"/>
              <a:t>衛星データに理解ある有識者が選ばれる必要があると思っている。</a:t>
            </a:r>
            <a:endParaRPr kumimoji="1" lang="en-US" altLang="ja-JP" dirty="0" smtClean="0"/>
          </a:p>
          <a:p>
            <a:r>
              <a:rPr kumimoji="1" lang="ja-JP" altLang="en-US" dirty="0" smtClean="0"/>
              <a:t>・今後３年間が、</a:t>
            </a:r>
            <a:r>
              <a:rPr kumimoji="1" lang="en-US" altLang="ja-JP" dirty="0" smtClean="0"/>
              <a:t>GHG</a:t>
            </a:r>
            <a:r>
              <a:rPr kumimoji="1" lang="ja-JP" altLang="en-US" dirty="0" smtClean="0"/>
              <a:t>衛星データにとって大変重要な時期を迎えているので、各宇宙機関とも協力できたら嬉しい。</a:t>
            </a:r>
          </a:p>
          <a:p>
            <a:endParaRPr kumimoji="1" lang="ja-JP" altLang="en-US"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8</a:t>
            </a:fld>
            <a:endParaRPr kumimoji="1" lang="ja-JP" altLang="en-US" dirty="0"/>
          </a:p>
        </p:txBody>
      </p:sp>
    </p:spTree>
    <p:extLst>
      <p:ext uri="{BB962C8B-B14F-4D97-AF65-F5344CB8AC3E}">
        <p14:creationId xmlns:p14="http://schemas.microsoft.com/office/powerpoint/2010/main" val="3663973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3327827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2323787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321050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283160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4087416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2915370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459554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2310820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3914002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2787701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ED1C8C7-1868-4B4A-939D-AE11C1F54E93}" type="datetimeFigureOut">
              <a:rPr kumimoji="1" lang="ja-JP" altLang="en-US" smtClean="0"/>
              <a:t>16/09/06</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10448842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D1C8C7-1868-4B4A-939D-AE11C1F54E93}" type="datetimeFigureOut">
              <a:rPr kumimoji="1" lang="ja-JP" altLang="en-US" smtClean="0"/>
              <a:t>16/09/06</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B281CE-54D5-4342-A965-6161C2CFB5A4}" type="slidenum">
              <a:rPr kumimoji="1" lang="ja-JP" altLang="en-US" smtClean="0"/>
              <a:t>‹#›</a:t>
            </a:fld>
            <a:endParaRPr kumimoji="1" lang="ja-JP" altLang="en-US" dirty="0"/>
          </a:p>
        </p:txBody>
      </p:sp>
    </p:spTree>
    <p:extLst>
      <p:ext uri="{BB962C8B-B14F-4D97-AF65-F5344CB8AC3E}">
        <p14:creationId xmlns:p14="http://schemas.microsoft.com/office/powerpoint/2010/main" val="1745639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3.gif"/><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74800"/>
            <a:ext cx="7772400" cy="1470025"/>
          </a:xfrm>
        </p:spPr>
        <p:txBody>
          <a:bodyPr/>
          <a:lstStyle/>
          <a:p>
            <a:r>
              <a:rPr lang="en-US" altLang="ja-JP" dirty="0" smtClean="0"/>
              <a:t>Contribution to UNFCCC and IPCC/TFI by GHG satellite data</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September </a:t>
            </a:r>
            <a:r>
              <a:rPr lang="en-US" altLang="ja-JP" dirty="0" smtClean="0"/>
              <a:t>13th</a:t>
            </a:r>
            <a:r>
              <a:rPr kumimoji="1" lang="en-US" altLang="ja-JP" dirty="0" smtClean="0"/>
              <a:t>,  2016</a:t>
            </a:r>
          </a:p>
          <a:p>
            <a:r>
              <a:rPr kumimoji="1" lang="en-US" altLang="ja-JP" dirty="0" smtClean="0"/>
              <a:t>JAXA</a:t>
            </a:r>
          </a:p>
          <a:p>
            <a:endParaRPr kumimoji="1" lang="ja-JP" altLang="en-US" dirty="0"/>
          </a:p>
        </p:txBody>
      </p:sp>
    </p:spTree>
    <p:extLst>
      <p:ext uri="{BB962C8B-B14F-4D97-AF65-F5344CB8AC3E}">
        <p14:creationId xmlns:p14="http://schemas.microsoft.com/office/powerpoint/2010/main" val="3792066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33424"/>
            <a:ext cx="9144000" cy="637473"/>
          </a:xfrm>
          <a:solidFill>
            <a:srgbClr val="FFFFFF"/>
          </a:solidFill>
        </p:spPr>
        <p:txBody>
          <a:bodyPr>
            <a:noAutofit/>
          </a:bodyPr>
          <a:lstStyle/>
          <a:p>
            <a:r>
              <a:rPr lang="en-US" altLang="ja-JP" sz="3200" dirty="0" smtClean="0"/>
              <a:t>UNFCCC</a:t>
            </a:r>
            <a:r>
              <a:rPr lang="ja-JP" altLang="en-US" sz="3200" dirty="0"/>
              <a:t> </a:t>
            </a:r>
            <a:r>
              <a:rPr lang="en-US" altLang="ja-JP" sz="3200" dirty="0" smtClean="0"/>
              <a:t>&amp; IPCC Inventory Task Force(TFI)</a:t>
            </a:r>
            <a:endParaRPr kumimoji="1" lang="ja-JP" altLang="en-US" sz="3200" dirty="0"/>
          </a:p>
        </p:txBody>
      </p:sp>
      <p:cxnSp>
        <p:nvCxnSpPr>
          <p:cNvPr id="46" name="直線コネクタ 45"/>
          <p:cNvCxnSpPr/>
          <p:nvPr/>
        </p:nvCxnSpPr>
        <p:spPr>
          <a:xfrm flipV="1">
            <a:off x="-1" y="587708"/>
            <a:ext cx="9144000" cy="16280"/>
          </a:xfrm>
          <a:prstGeom prst="line">
            <a:avLst/>
          </a:prstGeom>
          <a:ln w="57150" cmpd="thickThin">
            <a:solidFill>
              <a:schemeClr val="tx1"/>
            </a:solidFill>
          </a:ln>
        </p:spPr>
        <p:style>
          <a:lnRef idx="2">
            <a:schemeClr val="accent1"/>
          </a:lnRef>
          <a:fillRef idx="0">
            <a:schemeClr val="accent1"/>
          </a:fillRef>
          <a:effectRef idx="1">
            <a:schemeClr val="accent1"/>
          </a:effectRef>
          <a:fontRef idx="minor">
            <a:schemeClr val="tx1"/>
          </a:fontRef>
        </p:style>
      </p:cxnSp>
      <p:sp>
        <p:nvSpPr>
          <p:cNvPr id="21" name="正方形/長方形 20"/>
          <p:cNvSpPr/>
          <p:nvPr/>
        </p:nvSpPr>
        <p:spPr>
          <a:xfrm>
            <a:off x="381000" y="850441"/>
            <a:ext cx="8588375" cy="5693867"/>
          </a:xfrm>
          <a:prstGeom prst="rect">
            <a:avLst/>
          </a:prstGeom>
        </p:spPr>
        <p:txBody>
          <a:bodyPr wrap="square">
            <a:spAutoFit/>
          </a:bodyPr>
          <a:lstStyle/>
          <a:p>
            <a:pPr marL="457200" lvl="0" indent="-457200">
              <a:buFont typeface="Wingdings" charset="2"/>
              <a:buChar char="v"/>
            </a:pPr>
            <a:r>
              <a:rPr lang="en-US" altLang="ja-JP" sz="2600" b="1" dirty="0" smtClean="0"/>
              <a:t>IPCC TFI Guideline will be revised in 2019.</a:t>
            </a:r>
          </a:p>
          <a:p>
            <a:pPr marL="457200" lvl="0" indent="-457200">
              <a:buFont typeface="Wingdings" charset="2"/>
              <a:buChar char="v"/>
            </a:pPr>
            <a:r>
              <a:rPr lang="en-US" altLang="ja-JP" sz="2600" b="1" dirty="0" smtClean="0"/>
              <a:t>Discussion for updating has already started and revising outline will be defined at the next IPCC plenary in October.</a:t>
            </a:r>
            <a:endParaRPr lang="en-US" altLang="ja-JP" sz="2600" b="1" dirty="0"/>
          </a:p>
          <a:p>
            <a:pPr marL="457200" lvl="0" indent="-457200">
              <a:buFont typeface="Wingdings" charset="2"/>
              <a:buChar char="v"/>
            </a:pPr>
            <a:r>
              <a:rPr lang="en-US" altLang="ja-JP" sz="2600" b="1" dirty="0" smtClean="0"/>
              <a:t>Guideline produced in 2006 indicated that it’s preferable to use independent data for verification of inventories.</a:t>
            </a:r>
          </a:p>
          <a:p>
            <a:pPr marL="457200" lvl="0" indent="-457200">
              <a:buFont typeface="Wingdings" charset="2"/>
              <a:buChar char="v"/>
            </a:pPr>
            <a:r>
              <a:rPr lang="en-US" altLang="ja-JP" sz="2600" b="1" dirty="0" smtClean="0"/>
              <a:t>Space agencies have accumulated scientific data by GHG satellites such as GOSAT and OCO-2 for this decade.</a:t>
            </a:r>
          </a:p>
          <a:p>
            <a:pPr marL="457200" lvl="0" indent="-457200">
              <a:buFont typeface="Wingdings" charset="2"/>
              <a:buChar char="v"/>
            </a:pPr>
            <a:r>
              <a:rPr lang="en-US" altLang="ja-JP" sz="2600" b="1" dirty="0" smtClean="0"/>
              <a:t>Therefore it</a:t>
            </a:r>
            <a:r>
              <a:rPr lang="en-US" altLang="ja-JP" sz="2600" b="1" dirty="0"/>
              <a:t> </a:t>
            </a:r>
            <a:r>
              <a:rPr lang="en-US" altLang="ja-JP" sz="2600" b="1" dirty="0" smtClean="0"/>
              <a:t>will be a very important opportunity to define role of GHG satellite data as independent verification tool in revised IPCC TFI guideline</a:t>
            </a:r>
            <a:r>
              <a:rPr lang="en-US" altLang="ja-JP" sz="2600" b="1" dirty="0" smtClean="0"/>
              <a:t>.</a:t>
            </a:r>
          </a:p>
          <a:p>
            <a:pPr marL="457200" indent="-457200">
              <a:buFont typeface="Wingdings" charset="2"/>
              <a:buChar char="v"/>
            </a:pPr>
            <a:r>
              <a:rPr lang="en-US" altLang="ja-JP" sz="2600" b="1" dirty="0" smtClean="0"/>
              <a:t>We will consider the relationship with </a:t>
            </a:r>
            <a:r>
              <a:rPr lang="en-US" altLang="ja-JP" sz="2600" b="1" smtClean="0"/>
              <a:t>other </a:t>
            </a:r>
            <a:r>
              <a:rPr lang="en-US" altLang="ja-JP" sz="2600" b="1" smtClean="0"/>
              <a:t>activities</a:t>
            </a:r>
            <a:r>
              <a:rPr lang="en-US" altLang="ja-JP" sz="2600" b="1" smtClean="0"/>
              <a:t> </a:t>
            </a:r>
            <a:r>
              <a:rPr lang="en-US" altLang="ja-JP" sz="2600" b="1" dirty="0" smtClean="0"/>
              <a:t>such as GCOS IP 2016, </a:t>
            </a:r>
            <a:r>
              <a:rPr lang="en-US" altLang="ja-JP" sz="2600" b="1" smtClean="0"/>
              <a:t>CGMS joint GHG- </a:t>
            </a:r>
            <a:r>
              <a:rPr lang="en-US" altLang="ja-JP" sz="2600" b="1" dirty="0" smtClean="0"/>
              <a:t>WG,  GEO </a:t>
            </a:r>
            <a:r>
              <a:rPr lang="en-US" altLang="ja-JP" sz="2600" b="1" dirty="0"/>
              <a:t>GHG initiative </a:t>
            </a:r>
            <a:r>
              <a:rPr lang="en-US" altLang="ja-JP" sz="2600" b="1" dirty="0" smtClean="0"/>
              <a:t>plan and the work of IG3IS.</a:t>
            </a:r>
            <a:endParaRPr lang="ja-JP" altLang="ja-JP" sz="2600" b="1" dirty="0"/>
          </a:p>
        </p:txBody>
      </p:sp>
      <p:sp>
        <p:nvSpPr>
          <p:cNvPr id="26" name="スライド番号プレースホルダー 3"/>
          <p:cNvSpPr>
            <a:spLocks noGrp="1"/>
          </p:cNvSpPr>
          <p:nvPr>
            <p:ph type="sldNum" sz="quarter" idx="12"/>
          </p:nvPr>
        </p:nvSpPr>
        <p:spPr>
          <a:xfrm>
            <a:off x="7010399" y="6538912"/>
            <a:ext cx="2133600" cy="365125"/>
          </a:xfrm>
        </p:spPr>
        <p:txBody>
          <a:bodyPr/>
          <a:lstStyle/>
          <a:p>
            <a:fld id="{F9C7F245-66C1-8E47-92F4-52AFD4B42A6B}" type="slidenum">
              <a:rPr kumimoji="1" lang="ja-JP" altLang="en-US" smtClean="0"/>
              <a:t>2</a:t>
            </a:fld>
            <a:endParaRPr kumimoji="1" lang="ja-JP" altLang="en-US" dirty="0"/>
          </a:p>
        </p:txBody>
      </p:sp>
    </p:spTree>
    <p:extLst>
      <p:ext uri="{BB962C8B-B14F-4D97-AF65-F5344CB8AC3E}">
        <p14:creationId xmlns:p14="http://schemas.microsoft.com/office/powerpoint/2010/main" val="1914592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389467" y="1627175"/>
            <a:ext cx="8195733" cy="2518189"/>
          </a:xfrm>
          <a:prstGeom prst="rect">
            <a:avLst/>
          </a:prstGeom>
          <a:solidFill>
            <a:schemeClr val="accent6">
              <a:lumMod val="20000"/>
              <a:lumOff val="8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ctrTitle"/>
          </p:nvPr>
        </p:nvSpPr>
        <p:spPr>
          <a:xfrm>
            <a:off x="0" y="31449"/>
            <a:ext cx="9144000" cy="637473"/>
          </a:xfrm>
          <a:solidFill>
            <a:srgbClr val="FFFFFF"/>
          </a:solidFill>
        </p:spPr>
        <p:txBody>
          <a:bodyPr>
            <a:noAutofit/>
          </a:bodyPr>
          <a:lstStyle/>
          <a:p>
            <a:r>
              <a:rPr lang="en-US" altLang="ja-JP" sz="3200" dirty="0" smtClean="0"/>
              <a:t>Goal of GHG Satellite Data Utilization</a:t>
            </a:r>
            <a:endParaRPr kumimoji="1" lang="ja-JP" altLang="en-US" sz="3200" dirty="0"/>
          </a:p>
        </p:txBody>
      </p:sp>
      <p:cxnSp>
        <p:nvCxnSpPr>
          <p:cNvPr id="46" name="直線コネクタ 45"/>
          <p:cNvCxnSpPr/>
          <p:nvPr/>
        </p:nvCxnSpPr>
        <p:spPr>
          <a:xfrm flipV="1">
            <a:off x="-1" y="587708"/>
            <a:ext cx="9144000" cy="16280"/>
          </a:xfrm>
          <a:prstGeom prst="line">
            <a:avLst/>
          </a:prstGeom>
          <a:ln w="57150" cmpd="thickThin">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正方形/長方形 26"/>
          <p:cNvSpPr/>
          <p:nvPr/>
        </p:nvSpPr>
        <p:spPr>
          <a:xfrm>
            <a:off x="229574" y="675790"/>
            <a:ext cx="8676920" cy="830997"/>
          </a:xfrm>
          <a:prstGeom prst="rect">
            <a:avLst/>
          </a:prstGeom>
        </p:spPr>
        <p:txBody>
          <a:bodyPr wrap="square">
            <a:spAutoFit/>
          </a:bodyPr>
          <a:lstStyle/>
          <a:p>
            <a:r>
              <a:rPr lang="en-US" altLang="ja-JP" sz="2400" dirty="0" smtClean="0"/>
              <a:t>If satellite data utilization is defined in the guideline, statistics officers of each country inevitably become to use GHG satellite data.</a:t>
            </a:r>
            <a:endParaRPr lang="ja-JP" altLang="en-US" sz="2400" dirty="0"/>
          </a:p>
        </p:txBody>
      </p:sp>
      <p:pic>
        <p:nvPicPr>
          <p:cNvPr id="30" name="図 29" descr="imgres.png"/>
          <p:cNvPicPr>
            <a:picLocks noChangeAspect="1"/>
          </p:cNvPicPr>
          <p:nvPr/>
        </p:nvPicPr>
        <p:blipFill rotWithShape="1">
          <a:blip r:embed="rId3">
            <a:extLst>
              <a:ext uri="{28A0092B-C50C-407E-A947-70E740481C1C}">
                <a14:useLocalDpi xmlns:a14="http://schemas.microsoft.com/office/drawing/2010/main" val="0"/>
              </a:ext>
            </a:extLst>
          </a:blip>
          <a:srcRect l="12393" t="13768" b="12319"/>
          <a:stretch/>
        </p:blipFill>
        <p:spPr>
          <a:xfrm>
            <a:off x="5846119" y="2098020"/>
            <a:ext cx="2617090" cy="651082"/>
          </a:xfrm>
          <a:prstGeom prst="rect">
            <a:avLst/>
          </a:prstGeom>
        </p:spPr>
      </p:pic>
      <p:pic>
        <p:nvPicPr>
          <p:cNvPr id="31" name="図 30" descr="f2a2698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579" y="2266603"/>
            <a:ext cx="2159548" cy="669460"/>
          </a:xfrm>
          <a:prstGeom prst="rect">
            <a:avLst/>
          </a:prstGeom>
        </p:spPr>
      </p:pic>
      <p:pic>
        <p:nvPicPr>
          <p:cNvPr id="29" name="図 28" descr="vol1.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36362" y="1948819"/>
            <a:ext cx="881011" cy="1057214"/>
          </a:xfrm>
          <a:prstGeom prst="rect">
            <a:avLst/>
          </a:prstGeom>
        </p:spPr>
      </p:pic>
      <p:sp>
        <p:nvSpPr>
          <p:cNvPr id="33" name="テキスト ボックス 32"/>
          <p:cNvSpPr txBox="1"/>
          <p:nvPr/>
        </p:nvSpPr>
        <p:spPr>
          <a:xfrm>
            <a:off x="454190" y="3057664"/>
            <a:ext cx="2684949" cy="1077218"/>
          </a:xfrm>
          <a:prstGeom prst="rect">
            <a:avLst/>
          </a:prstGeom>
          <a:noFill/>
        </p:spPr>
        <p:txBody>
          <a:bodyPr wrap="square" lIns="36000" rIns="36000" rtlCol="0">
            <a:spAutoFit/>
          </a:bodyPr>
          <a:lstStyle/>
          <a:p>
            <a:pPr marL="180000" indent="-180000">
              <a:buFont typeface="+mj-lt"/>
              <a:buAutoNum type="arabicPeriod"/>
            </a:pPr>
            <a:r>
              <a:rPr kumimoji="1" lang="en-US" altLang="ja-JP" sz="1600" dirty="0" smtClean="0"/>
              <a:t>Each country summarizes </a:t>
            </a:r>
            <a:r>
              <a:rPr lang="en-US" altLang="ja-JP" sz="1600" dirty="0"/>
              <a:t>NDC(Nationally Determined Contribution ) </a:t>
            </a:r>
            <a:r>
              <a:rPr kumimoji="1" lang="en-US" altLang="ja-JP" sz="1600" dirty="0" smtClean="0"/>
              <a:t>of CO2 reductions.</a:t>
            </a:r>
            <a:endParaRPr kumimoji="1" lang="ja-JP" altLang="en-US" sz="1600" dirty="0"/>
          </a:p>
        </p:txBody>
      </p:sp>
      <p:sp>
        <p:nvSpPr>
          <p:cNvPr id="35" name="テキスト ボックス 34"/>
          <p:cNvSpPr txBox="1"/>
          <p:nvPr/>
        </p:nvSpPr>
        <p:spPr>
          <a:xfrm>
            <a:off x="3020794" y="3050357"/>
            <a:ext cx="3494685" cy="1077218"/>
          </a:xfrm>
          <a:prstGeom prst="rect">
            <a:avLst/>
          </a:prstGeom>
          <a:noFill/>
        </p:spPr>
        <p:txBody>
          <a:bodyPr wrap="square" lIns="36000" rIns="36000" rtlCol="0">
            <a:spAutoFit/>
          </a:bodyPr>
          <a:lstStyle/>
          <a:p>
            <a:pPr marL="180000" indent="-180000">
              <a:buFont typeface="+mj-lt"/>
              <a:buAutoNum type="arabicPeriod" startAt="2"/>
            </a:pPr>
            <a:r>
              <a:rPr lang="en-US" altLang="ja-JP" sz="1600" dirty="0" smtClean="0"/>
              <a:t>The Statistics Officers estimate GHG Inventory based on IPCC Guideline.</a:t>
            </a:r>
          </a:p>
          <a:p>
            <a:r>
              <a:rPr lang="en-US" altLang="ja-JP" sz="1600" dirty="0" smtClean="0">
                <a:solidFill>
                  <a:srgbClr val="FF0000"/>
                </a:solidFill>
              </a:rPr>
              <a:t>[</a:t>
            </a:r>
            <a:r>
              <a:rPr lang="en-US" altLang="ja-JP" sz="1600" b="1" dirty="0">
                <a:solidFill>
                  <a:srgbClr val="FF0000"/>
                </a:solidFill>
              </a:rPr>
              <a:t>S</a:t>
            </a:r>
            <a:r>
              <a:rPr lang="en-US" altLang="ja-JP" sz="1600" b="1" dirty="0" smtClean="0">
                <a:solidFill>
                  <a:srgbClr val="FF0000"/>
                </a:solidFill>
              </a:rPr>
              <a:t>atellite data is used to verify estimation results</a:t>
            </a:r>
            <a:r>
              <a:rPr lang="en-US" altLang="ja-JP" sz="1600" dirty="0" smtClean="0">
                <a:solidFill>
                  <a:srgbClr val="FF0000"/>
                </a:solidFill>
              </a:rPr>
              <a:t>]</a:t>
            </a:r>
            <a:endParaRPr kumimoji="1" lang="ja-JP" altLang="en-US" sz="1600" dirty="0">
              <a:solidFill>
                <a:srgbClr val="FF0000"/>
              </a:solidFill>
            </a:endParaRPr>
          </a:p>
        </p:txBody>
      </p:sp>
      <p:sp>
        <p:nvSpPr>
          <p:cNvPr id="36" name="テキスト ボックス 35"/>
          <p:cNvSpPr txBox="1"/>
          <p:nvPr/>
        </p:nvSpPr>
        <p:spPr>
          <a:xfrm>
            <a:off x="6515479" y="3050357"/>
            <a:ext cx="2022910" cy="584775"/>
          </a:xfrm>
          <a:prstGeom prst="rect">
            <a:avLst/>
          </a:prstGeom>
          <a:noFill/>
        </p:spPr>
        <p:txBody>
          <a:bodyPr wrap="square" lIns="36000" rIns="36000" rtlCol="0">
            <a:spAutoFit/>
          </a:bodyPr>
          <a:lstStyle/>
          <a:p>
            <a:pPr marL="180000" indent="-180000">
              <a:buFont typeface="+mj-lt"/>
              <a:buAutoNum type="arabicPeriod" startAt="3"/>
            </a:pPr>
            <a:r>
              <a:rPr lang="en-US" altLang="ja-JP" sz="1600" dirty="0" smtClean="0"/>
              <a:t>GHG Inventory is reported to UNFCCC.</a:t>
            </a:r>
            <a:endParaRPr kumimoji="1" lang="ja-JP" altLang="en-US" sz="1600" dirty="0"/>
          </a:p>
        </p:txBody>
      </p:sp>
      <p:sp>
        <p:nvSpPr>
          <p:cNvPr id="4" name="テキスト ボックス 3"/>
          <p:cNvSpPr txBox="1"/>
          <p:nvPr/>
        </p:nvSpPr>
        <p:spPr>
          <a:xfrm>
            <a:off x="626412" y="1662445"/>
            <a:ext cx="2367123" cy="584775"/>
          </a:xfrm>
          <a:prstGeom prst="rect">
            <a:avLst/>
          </a:prstGeom>
          <a:noFill/>
        </p:spPr>
        <p:txBody>
          <a:bodyPr wrap="none" rtlCol="0">
            <a:spAutoFit/>
          </a:bodyPr>
          <a:lstStyle/>
          <a:p>
            <a:r>
              <a:rPr kumimoji="1" lang="en-US" altLang="ja-JP" sz="3200" dirty="0" smtClean="0"/>
              <a:t>How to use 1</a:t>
            </a:r>
            <a:endParaRPr kumimoji="1" lang="ja-JP" altLang="en-US" dirty="0"/>
          </a:p>
        </p:txBody>
      </p:sp>
      <p:sp>
        <p:nvSpPr>
          <p:cNvPr id="22" name="正方形/長方形 21"/>
          <p:cNvSpPr/>
          <p:nvPr/>
        </p:nvSpPr>
        <p:spPr>
          <a:xfrm>
            <a:off x="389467" y="4281931"/>
            <a:ext cx="8195733" cy="2518189"/>
          </a:xfrm>
          <a:prstGeom prst="rect">
            <a:avLst/>
          </a:prstGeom>
          <a:solidFill>
            <a:schemeClr val="accent6">
              <a:lumMod val="20000"/>
              <a:lumOff val="8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3" name="図 22" descr="imgres.png"/>
          <p:cNvPicPr>
            <a:picLocks noChangeAspect="1"/>
          </p:cNvPicPr>
          <p:nvPr/>
        </p:nvPicPr>
        <p:blipFill rotWithShape="1">
          <a:blip r:embed="rId3">
            <a:extLst>
              <a:ext uri="{28A0092B-C50C-407E-A947-70E740481C1C}">
                <a14:useLocalDpi xmlns:a14="http://schemas.microsoft.com/office/drawing/2010/main" val="0"/>
              </a:ext>
            </a:extLst>
          </a:blip>
          <a:srcRect l="12393" t="13768" b="12319"/>
          <a:stretch/>
        </p:blipFill>
        <p:spPr>
          <a:xfrm>
            <a:off x="2948427" y="4889945"/>
            <a:ext cx="2617090" cy="651081"/>
          </a:xfrm>
          <a:prstGeom prst="rect">
            <a:avLst/>
          </a:prstGeom>
        </p:spPr>
      </p:pic>
      <p:pic>
        <p:nvPicPr>
          <p:cNvPr id="24" name="図 23" descr="f2a2698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2174" y="4889945"/>
            <a:ext cx="2341035" cy="725721"/>
          </a:xfrm>
          <a:prstGeom prst="rect">
            <a:avLst/>
          </a:prstGeom>
        </p:spPr>
      </p:pic>
      <p:sp>
        <p:nvSpPr>
          <p:cNvPr id="39" name="テキスト ボックス 38"/>
          <p:cNvSpPr txBox="1"/>
          <p:nvPr/>
        </p:nvSpPr>
        <p:spPr>
          <a:xfrm>
            <a:off x="607475" y="4267407"/>
            <a:ext cx="2367123" cy="584775"/>
          </a:xfrm>
          <a:prstGeom prst="rect">
            <a:avLst/>
          </a:prstGeom>
          <a:noFill/>
        </p:spPr>
        <p:txBody>
          <a:bodyPr wrap="none" rtlCol="0">
            <a:spAutoFit/>
          </a:bodyPr>
          <a:lstStyle/>
          <a:p>
            <a:r>
              <a:rPr kumimoji="1" lang="en-US" altLang="ja-JP" sz="3200" dirty="0" smtClean="0"/>
              <a:t>How to use 2</a:t>
            </a:r>
            <a:endParaRPr kumimoji="1" lang="ja-JP" altLang="en-US" dirty="0"/>
          </a:p>
        </p:txBody>
      </p:sp>
      <p:pic>
        <p:nvPicPr>
          <p:cNvPr id="41" name="図 40" descr="vol1.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4520" y="4815305"/>
            <a:ext cx="748853" cy="898624"/>
          </a:xfrm>
          <a:prstGeom prst="rect">
            <a:avLst/>
          </a:prstGeom>
        </p:spPr>
      </p:pic>
      <p:sp>
        <p:nvSpPr>
          <p:cNvPr id="6" name="二等辺三角形 5"/>
          <p:cNvSpPr/>
          <p:nvPr/>
        </p:nvSpPr>
        <p:spPr>
          <a:xfrm rot="5400000">
            <a:off x="2905266" y="2331893"/>
            <a:ext cx="908013" cy="440267"/>
          </a:xfrm>
          <a:prstGeom prst="triangle">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2" name="二等辺三角形 41"/>
          <p:cNvSpPr/>
          <p:nvPr/>
        </p:nvSpPr>
        <p:spPr>
          <a:xfrm rot="5400000">
            <a:off x="5111510" y="2261923"/>
            <a:ext cx="908013" cy="440267"/>
          </a:xfrm>
          <a:prstGeom prst="triangle">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3" name="二等辺三角形 42"/>
          <p:cNvSpPr/>
          <p:nvPr/>
        </p:nvSpPr>
        <p:spPr>
          <a:xfrm rot="5400000">
            <a:off x="2176127" y="5049178"/>
            <a:ext cx="908013" cy="440267"/>
          </a:xfrm>
          <a:prstGeom prst="triangle">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4" name="二等辺三角形 43"/>
          <p:cNvSpPr/>
          <p:nvPr/>
        </p:nvSpPr>
        <p:spPr>
          <a:xfrm rot="5400000">
            <a:off x="5448034" y="5039789"/>
            <a:ext cx="908013" cy="440267"/>
          </a:xfrm>
          <a:prstGeom prst="triangle">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5" name="スライド番号プレースホルダー 3"/>
          <p:cNvSpPr>
            <a:spLocks noGrp="1"/>
          </p:cNvSpPr>
          <p:nvPr>
            <p:ph type="sldNum" sz="quarter" idx="12"/>
          </p:nvPr>
        </p:nvSpPr>
        <p:spPr>
          <a:xfrm>
            <a:off x="7010399" y="6538912"/>
            <a:ext cx="2133600" cy="365125"/>
          </a:xfrm>
        </p:spPr>
        <p:txBody>
          <a:bodyPr/>
          <a:lstStyle/>
          <a:p>
            <a:fld id="{F9C7F245-66C1-8E47-92F4-52AFD4B42A6B}" type="slidenum">
              <a:rPr kumimoji="1" lang="ja-JP" altLang="en-US" smtClean="0"/>
              <a:t>3</a:t>
            </a:fld>
            <a:endParaRPr kumimoji="1" lang="ja-JP" altLang="en-US" dirty="0"/>
          </a:p>
        </p:txBody>
      </p:sp>
      <p:sp>
        <p:nvSpPr>
          <p:cNvPr id="26" name="テキスト ボックス 25"/>
          <p:cNvSpPr txBox="1"/>
          <p:nvPr/>
        </p:nvSpPr>
        <p:spPr>
          <a:xfrm>
            <a:off x="599579" y="5779642"/>
            <a:ext cx="2348848" cy="1077218"/>
          </a:xfrm>
          <a:prstGeom prst="rect">
            <a:avLst/>
          </a:prstGeom>
          <a:noFill/>
        </p:spPr>
        <p:txBody>
          <a:bodyPr wrap="square" lIns="36000" rIns="36000" rtlCol="0">
            <a:spAutoFit/>
          </a:bodyPr>
          <a:lstStyle/>
          <a:p>
            <a:pPr marL="180000" indent="-180000">
              <a:buFont typeface="+mj-lt"/>
              <a:buAutoNum type="arabicPeriod"/>
            </a:pPr>
            <a:r>
              <a:rPr lang="en-US" altLang="ja-JP" sz="1600" dirty="0" smtClean="0"/>
              <a:t>Inventories of each </a:t>
            </a:r>
            <a:r>
              <a:rPr kumimoji="1" lang="en-US" altLang="ja-JP" sz="1600" dirty="0" smtClean="0"/>
              <a:t>country are accumulated to understand global situation.</a:t>
            </a:r>
            <a:endParaRPr kumimoji="1" lang="ja-JP" altLang="en-US" sz="1600" dirty="0"/>
          </a:p>
        </p:txBody>
      </p:sp>
      <p:sp>
        <p:nvSpPr>
          <p:cNvPr id="32" name="テキスト ボックス 31"/>
          <p:cNvSpPr txBox="1"/>
          <p:nvPr/>
        </p:nvSpPr>
        <p:spPr>
          <a:xfrm>
            <a:off x="2993536" y="5779642"/>
            <a:ext cx="2908504" cy="1077218"/>
          </a:xfrm>
          <a:prstGeom prst="rect">
            <a:avLst/>
          </a:prstGeom>
          <a:noFill/>
        </p:spPr>
        <p:txBody>
          <a:bodyPr wrap="square" lIns="36000" rIns="36000" rtlCol="0">
            <a:spAutoFit/>
          </a:bodyPr>
          <a:lstStyle/>
          <a:p>
            <a:pPr marL="180000" indent="-180000">
              <a:buFont typeface="+mj-lt"/>
              <a:buAutoNum type="arabicPeriod" startAt="2"/>
            </a:pPr>
            <a:r>
              <a:rPr lang="en-US" altLang="ja-JP" sz="1600" dirty="0" smtClean="0"/>
              <a:t>Global Stocktake will take place each 5 year from 2023.</a:t>
            </a:r>
          </a:p>
          <a:p>
            <a:r>
              <a:rPr lang="en-US" altLang="ja-JP" sz="1600" dirty="0" smtClean="0">
                <a:solidFill>
                  <a:srgbClr val="FF0000"/>
                </a:solidFill>
              </a:rPr>
              <a:t>[</a:t>
            </a:r>
            <a:r>
              <a:rPr lang="en-US" altLang="ja-JP" sz="1600" b="1" dirty="0">
                <a:solidFill>
                  <a:srgbClr val="FF0000"/>
                </a:solidFill>
              </a:rPr>
              <a:t>S</a:t>
            </a:r>
            <a:r>
              <a:rPr lang="en-US" altLang="ja-JP" sz="1600" b="1" dirty="0" smtClean="0">
                <a:solidFill>
                  <a:srgbClr val="FF0000"/>
                </a:solidFill>
              </a:rPr>
              <a:t>atellite data might be used to assess the accumulation</a:t>
            </a:r>
            <a:r>
              <a:rPr lang="en-US" altLang="ja-JP" sz="1600" dirty="0" smtClean="0">
                <a:solidFill>
                  <a:srgbClr val="FF0000"/>
                </a:solidFill>
              </a:rPr>
              <a:t>]</a:t>
            </a:r>
            <a:endParaRPr kumimoji="1" lang="ja-JP" altLang="en-US" sz="1600" dirty="0">
              <a:solidFill>
                <a:srgbClr val="FF0000"/>
              </a:solidFill>
            </a:endParaRPr>
          </a:p>
        </p:txBody>
      </p:sp>
      <p:sp>
        <p:nvSpPr>
          <p:cNvPr id="34" name="テキスト ボックス 33"/>
          <p:cNvSpPr txBox="1"/>
          <p:nvPr/>
        </p:nvSpPr>
        <p:spPr>
          <a:xfrm>
            <a:off x="6190717" y="5779642"/>
            <a:ext cx="2272492" cy="830997"/>
          </a:xfrm>
          <a:prstGeom prst="rect">
            <a:avLst/>
          </a:prstGeom>
          <a:noFill/>
        </p:spPr>
        <p:txBody>
          <a:bodyPr wrap="square" lIns="36000" rIns="36000" rtlCol="0">
            <a:spAutoFit/>
          </a:bodyPr>
          <a:lstStyle/>
          <a:p>
            <a:pPr marL="180000" indent="-180000">
              <a:buFont typeface="+mj-lt"/>
              <a:buAutoNum type="arabicPeriod" startAt="3"/>
            </a:pPr>
            <a:r>
              <a:rPr lang="en-US" altLang="ja-JP" sz="1600" dirty="0" smtClean="0"/>
              <a:t>Each country improves and enhances the essential actions.</a:t>
            </a:r>
            <a:endParaRPr kumimoji="1" lang="ja-JP" altLang="en-US" sz="1600" dirty="0"/>
          </a:p>
        </p:txBody>
      </p:sp>
    </p:spTree>
    <p:extLst>
      <p:ext uri="{BB962C8B-B14F-4D97-AF65-F5344CB8AC3E}">
        <p14:creationId xmlns:p14="http://schemas.microsoft.com/office/powerpoint/2010/main" val="4192853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Back up chart</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4023721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7699"/>
            <a:ext cx="9144000" cy="637473"/>
          </a:xfrm>
          <a:solidFill>
            <a:srgbClr val="FFFFFF"/>
          </a:solidFill>
        </p:spPr>
        <p:txBody>
          <a:bodyPr>
            <a:noAutofit/>
          </a:bodyPr>
          <a:lstStyle/>
          <a:p>
            <a:r>
              <a:rPr lang="en-US" altLang="ja-JP" sz="3200" dirty="0" smtClean="0"/>
              <a:t>IPCC TFI</a:t>
            </a:r>
            <a:r>
              <a:rPr lang="ja-JP" altLang="en-US" sz="3200" dirty="0" smtClean="0"/>
              <a:t> </a:t>
            </a:r>
            <a:r>
              <a:rPr lang="en-US" altLang="ja-JP" sz="3200" dirty="0" smtClean="0"/>
              <a:t>Guideline</a:t>
            </a:r>
            <a:endParaRPr kumimoji="1" lang="ja-JP" altLang="en-US" sz="3200" dirty="0"/>
          </a:p>
        </p:txBody>
      </p:sp>
      <p:cxnSp>
        <p:nvCxnSpPr>
          <p:cNvPr id="46" name="直線コネクタ 45"/>
          <p:cNvCxnSpPr/>
          <p:nvPr/>
        </p:nvCxnSpPr>
        <p:spPr>
          <a:xfrm flipV="1">
            <a:off x="0" y="618645"/>
            <a:ext cx="9144000" cy="16280"/>
          </a:xfrm>
          <a:prstGeom prst="line">
            <a:avLst/>
          </a:prstGeom>
          <a:ln w="57150" cmpd="thickThin">
            <a:solidFill>
              <a:schemeClr val="tx1"/>
            </a:solidFill>
          </a:ln>
        </p:spPr>
        <p:style>
          <a:lnRef idx="2">
            <a:schemeClr val="accent1"/>
          </a:lnRef>
          <a:fillRef idx="0">
            <a:schemeClr val="accent1"/>
          </a:fillRef>
          <a:effectRef idx="1">
            <a:schemeClr val="accent1"/>
          </a:effectRef>
          <a:fontRef idx="minor">
            <a:schemeClr val="tx1"/>
          </a:fontRef>
        </p:style>
      </p:cxnSp>
      <p:sp>
        <p:nvSpPr>
          <p:cNvPr id="11" name="正方形/長方形 10"/>
          <p:cNvSpPr/>
          <p:nvPr/>
        </p:nvSpPr>
        <p:spPr>
          <a:xfrm>
            <a:off x="474133" y="3304782"/>
            <a:ext cx="8517467" cy="1692771"/>
          </a:xfrm>
          <a:prstGeom prst="rect">
            <a:avLst/>
          </a:prstGeom>
          <a:ln>
            <a:solidFill>
              <a:schemeClr val="tx1"/>
            </a:solidFill>
          </a:ln>
        </p:spPr>
        <p:txBody>
          <a:bodyPr wrap="square">
            <a:spAutoFit/>
          </a:bodyPr>
          <a:lstStyle/>
          <a:p>
            <a:pPr marL="342900" indent="-342900">
              <a:buFont typeface="Wingdings" charset="2"/>
              <a:buChar char="l"/>
            </a:pPr>
            <a:r>
              <a:rPr lang="en-US" altLang="ja-JP" sz="2000" b="1" dirty="0" smtClean="0"/>
              <a:t>Emission Estimation Method</a:t>
            </a:r>
          </a:p>
          <a:p>
            <a:pPr marL="1252538" indent="-1252538"/>
            <a:r>
              <a:rPr lang="en-US" altLang="ja-JP" b="1" u="sng" dirty="0" smtClean="0"/>
              <a:t>Emission = Activity Data </a:t>
            </a:r>
            <a:r>
              <a:rPr lang="ja-JP" altLang="ja-JP" b="1" u="sng" dirty="0" smtClean="0"/>
              <a:t>（</a:t>
            </a:r>
            <a:r>
              <a:rPr lang="is-IS" altLang="ja-JP" b="1" u="sng" dirty="0" smtClean="0"/>
              <a:t>Statistics</a:t>
            </a:r>
            <a:r>
              <a:rPr lang="ja-JP" altLang="ja-JP" b="1" u="sng" dirty="0" smtClean="0"/>
              <a:t>）×</a:t>
            </a:r>
            <a:r>
              <a:rPr lang="en-US" altLang="ja-JP" b="1" u="sng" dirty="0" smtClean="0"/>
              <a:t>Emissions Factor </a:t>
            </a:r>
            <a:r>
              <a:rPr lang="ja-JP" altLang="ja-JP" b="1" u="sng" dirty="0" smtClean="0"/>
              <a:t>（</a:t>
            </a:r>
            <a:r>
              <a:rPr lang="en-US" altLang="ja-JP" b="1" u="sng" dirty="0" smtClean="0"/>
              <a:t>Research Result</a:t>
            </a:r>
            <a:r>
              <a:rPr lang="ja-JP" altLang="ja-JP" b="1" u="sng" dirty="0" smtClean="0"/>
              <a:t>）</a:t>
            </a:r>
            <a:r>
              <a:rPr lang="ja-JP" altLang="en-US" b="1" u="sng" dirty="0" smtClean="0"/>
              <a:t>　</a:t>
            </a:r>
            <a:r>
              <a:rPr lang="ja-JP" altLang="ja-JP" b="1" u="sng" dirty="0" smtClean="0"/>
              <a:t>×</a:t>
            </a:r>
            <a:r>
              <a:rPr lang="ja-JP" altLang="ja-JP" b="1" u="sng" dirty="0"/>
              <a:t>　</a:t>
            </a:r>
            <a:r>
              <a:rPr lang="en-US" altLang="ja-JP" b="1" u="sng" dirty="0" smtClean="0"/>
              <a:t>Global Warming Potential </a:t>
            </a:r>
            <a:r>
              <a:rPr lang="ja-JP" altLang="ja-JP" b="1" u="sng" dirty="0" smtClean="0"/>
              <a:t>（</a:t>
            </a:r>
            <a:r>
              <a:rPr lang="en-US" altLang="ja-JP" b="1" u="sng" dirty="0" smtClean="0"/>
              <a:t>IPCC Factor</a:t>
            </a:r>
            <a:r>
              <a:rPr lang="ja-JP" altLang="ja-JP" b="1" u="sng" dirty="0" smtClean="0"/>
              <a:t>）</a:t>
            </a:r>
            <a:endParaRPr lang="en-US" altLang="ja-JP" b="1" u="sng" dirty="0" smtClean="0"/>
          </a:p>
          <a:p>
            <a:r>
              <a:rPr lang="en-US" altLang="ja-JP" sz="1600" dirty="0" smtClean="0"/>
              <a:t>&lt;Example: Rice Paddy Crop&gt;</a:t>
            </a:r>
            <a:endParaRPr lang="ja-JP" altLang="ja-JP" sz="1600" dirty="0"/>
          </a:p>
          <a:p>
            <a:r>
              <a:rPr lang="en-US" altLang="ja-JP" sz="1600" dirty="0" smtClean="0"/>
              <a:t>CH4 Emission </a:t>
            </a:r>
            <a:r>
              <a:rPr lang="en-US" altLang="ja-JP" sz="1600" b="1" dirty="0"/>
              <a:t>= </a:t>
            </a:r>
            <a:r>
              <a:rPr lang="en-US" altLang="ja-JP" sz="1600" dirty="0" smtClean="0"/>
              <a:t>Cropping Area (Activity Data)</a:t>
            </a:r>
            <a:r>
              <a:rPr lang="ja-JP" altLang="ja-JP" sz="1600" b="1" dirty="0"/>
              <a:t> × </a:t>
            </a:r>
            <a:r>
              <a:rPr lang="en-US" altLang="ja-JP" sz="1600" dirty="0" smtClean="0"/>
              <a:t>CH4 Emissions per Area (Emissions Factor)</a:t>
            </a:r>
            <a:r>
              <a:rPr lang="ja-JP" altLang="ja-JP" sz="1600" b="1" dirty="0" smtClean="0"/>
              <a:t> </a:t>
            </a:r>
            <a:r>
              <a:rPr lang="ja-JP" altLang="ja-JP" sz="1600" b="1" dirty="0"/>
              <a:t>× </a:t>
            </a:r>
            <a:r>
              <a:rPr lang="en-US" altLang="ja-JP" sz="1600" dirty="0" smtClean="0"/>
              <a:t>CH4 Global Warming Potential</a:t>
            </a:r>
            <a:endParaRPr lang="ja-JP" altLang="ja-JP" sz="1600" dirty="0"/>
          </a:p>
        </p:txBody>
      </p:sp>
      <p:sp>
        <p:nvSpPr>
          <p:cNvPr id="13" name="正方形/長方形 12"/>
          <p:cNvSpPr/>
          <p:nvPr/>
        </p:nvSpPr>
        <p:spPr>
          <a:xfrm>
            <a:off x="5633312" y="1424837"/>
            <a:ext cx="3358288" cy="1600438"/>
          </a:xfrm>
          <a:prstGeom prst="rect">
            <a:avLst/>
          </a:prstGeom>
          <a:solidFill>
            <a:schemeClr val="tx2">
              <a:lumMod val="20000"/>
              <a:lumOff val="80000"/>
            </a:schemeClr>
          </a:solidFill>
          <a:ln>
            <a:noFill/>
            <a:prstDash val="sysDash"/>
          </a:ln>
        </p:spPr>
        <p:txBody>
          <a:bodyPr wrap="square">
            <a:spAutoFit/>
          </a:bodyPr>
          <a:lstStyle/>
          <a:p>
            <a:r>
              <a:rPr lang="en-US" altLang="ja-JP" sz="1400" b="1" dirty="0" smtClean="0"/>
              <a:t>&lt;Target Gases&gt;</a:t>
            </a:r>
            <a:br>
              <a:rPr lang="en-US" altLang="ja-JP" sz="1400" b="1" dirty="0" smtClean="0"/>
            </a:br>
            <a:r>
              <a:rPr lang="is-IS" altLang="ja-JP" sz="1400" dirty="0" smtClean="0"/>
              <a:t>Carbon dioxide (CO2), Methane (CH4), Nitrous oxide (N2O), Hydrofluorocarbons (HFCs), </a:t>
            </a:r>
            <a:r>
              <a:rPr lang="is-IS" altLang="ja-JP" sz="1400" dirty="0"/>
              <a:t>Perfluorocarbons </a:t>
            </a:r>
            <a:r>
              <a:rPr lang="is-IS" altLang="ja-JP" sz="1400" dirty="0" smtClean="0"/>
              <a:t>(PFCs), </a:t>
            </a:r>
            <a:r>
              <a:rPr lang="is-IS" altLang="ja-JP" sz="1400" dirty="0"/>
              <a:t>Sulphur hexafluoride </a:t>
            </a:r>
            <a:r>
              <a:rPr lang="is-IS" altLang="ja-JP" sz="1400" dirty="0" smtClean="0"/>
              <a:t>(SF6), Nitrogen </a:t>
            </a:r>
            <a:r>
              <a:rPr lang="is-IS" altLang="ja-JP" sz="1400" dirty="0"/>
              <a:t>trifluoride </a:t>
            </a:r>
            <a:r>
              <a:rPr lang="is-IS" altLang="ja-JP" sz="1400" dirty="0" smtClean="0"/>
              <a:t>(NF3), Trifluoromethyl </a:t>
            </a:r>
            <a:r>
              <a:rPr lang="is-IS" altLang="ja-JP" sz="1400" dirty="0"/>
              <a:t>sulphur pentafluoride  </a:t>
            </a:r>
            <a:r>
              <a:rPr lang="is-IS" altLang="ja-JP" sz="1400" dirty="0" smtClean="0"/>
              <a:t>(SF5CF3)</a:t>
            </a:r>
            <a:r>
              <a:rPr lang="en-US" altLang="ja-JP" sz="1400" dirty="0" smtClean="0"/>
              <a:t>, etc.</a:t>
            </a:r>
            <a:endParaRPr lang="ja-JP" altLang="en-US" sz="1400" dirty="0"/>
          </a:p>
        </p:txBody>
      </p:sp>
      <p:sp>
        <p:nvSpPr>
          <p:cNvPr id="9" name="テキスト ボックス 8"/>
          <p:cNvSpPr txBox="1"/>
          <p:nvPr/>
        </p:nvSpPr>
        <p:spPr>
          <a:xfrm>
            <a:off x="237500" y="688681"/>
            <a:ext cx="7790213" cy="2553263"/>
          </a:xfrm>
          <a:prstGeom prst="rect">
            <a:avLst/>
          </a:prstGeom>
          <a:noFill/>
        </p:spPr>
        <p:txBody>
          <a:bodyPr wrap="square" rtlCol="0">
            <a:spAutoFit/>
          </a:bodyPr>
          <a:lstStyle/>
          <a:p>
            <a:pPr marL="342900" indent="-342900">
              <a:buFont typeface="Wingdings" charset="2"/>
              <a:buChar char="l"/>
            </a:pPr>
            <a:r>
              <a:rPr lang="en-US" altLang="ja-JP" sz="2000" b="1" dirty="0" smtClean="0"/>
              <a:t>TFI Guideline Contents </a:t>
            </a:r>
            <a:r>
              <a:rPr lang="ja-JP" altLang="en-US" sz="2000" b="1" dirty="0" smtClean="0"/>
              <a:t>（</a:t>
            </a:r>
            <a:r>
              <a:rPr lang="en-US" altLang="ja-JP" sz="2000" b="1" dirty="0" smtClean="0"/>
              <a:t>Revised in 2006</a:t>
            </a:r>
            <a:r>
              <a:rPr lang="ja-JP" altLang="en-US" sz="2000" b="1" dirty="0" smtClean="0"/>
              <a:t>）</a:t>
            </a:r>
            <a:endParaRPr lang="en-US" altLang="ja-JP" sz="2000" b="1" dirty="0" smtClean="0"/>
          </a:p>
          <a:p>
            <a:pPr marL="800100" lvl="1" indent="-342900">
              <a:lnSpc>
                <a:spcPts val="1860"/>
              </a:lnSpc>
              <a:buFont typeface="+mj-lt"/>
              <a:buAutoNum type="arabicPeriod"/>
            </a:pPr>
            <a:r>
              <a:rPr lang="is-IS" altLang="ja-JP" dirty="0"/>
              <a:t>General </a:t>
            </a:r>
            <a:r>
              <a:rPr lang="is-IS" altLang="ja-JP" dirty="0" smtClean="0"/>
              <a:t>Guidance and Reporting (D</a:t>
            </a:r>
            <a:r>
              <a:rPr lang="en-US" altLang="ja-JP" dirty="0" smtClean="0"/>
              <a:t>ata </a:t>
            </a:r>
            <a:r>
              <a:rPr lang="en-US" altLang="ja-JP" dirty="0"/>
              <a:t>collection, </a:t>
            </a:r>
            <a:r>
              <a:rPr lang="en-US" altLang="ja-JP" dirty="0" smtClean="0"/>
              <a:t>Methodological Choice, </a:t>
            </a:r>
            <a:br>
              <a:rPr lang="en-US" altLang="ja-JP" dirty="0" smtClean="0"/>
            </a:br>
            <a:r>
              <a:rPr lang="en-US" altLang="ja-JP" u="sng" dirty="0" smtClean="0">
                <a:solidFill>
                  <a:srgbClr val="FF0000"/>
                </a:solidFill>
              </a:rPr>
              <a:t>Q</a:t>
            </a:r>
            <a:r>
              <a:rPr lang="is-IS" altLang="ja-JP" u="sng" dirty="0" smtClean="0">
                <a:solidFill>
                  <a:srgbClr val="FF0000"/>
                </a:solidFill>
              </a:rPr>
              <a:t>uality Assurance</a:t>
            </a:r>
            <a:r>
              <a:rPr lang="en-US" altLang="ja-JP" dirty="0" smtClean="0"/>
              <a:t>, Reporting Guidance)</a:t>
            </a:r>
          </a:p>
          <a:p>
            <a:pPr marL="800100" lvl="1" indent="-342900">
              <a:lnSpc>
                <a:spcPts val="1860"/>
              </a:lnSpc>
              <a:buFont typeface="+mj-lt"/>
              <a:buAutoNum type="arabicPeriod"/>
            </a:pPr>
            <a:r>
              <a:rPr lang="en-US" altLang="ja-JP" dirty="0" smtClean="0"/>
              <a:t>Energy Estimation Method</a:t>
            </a:r>
            <a:endParaRPr lang="en-US" altLang="ja-JP" dirty="0"/>
          </a:p>
          <a:p>
            <a:pPr marL="800100" lvl="1" indent="-342900">
              <a:lnSpc>
                <a:spcPts val="1860"/>
              </a:lnSpc>
              <a:buFont typeface="+mj-lt"/>
              <a:buAutoNum type="arabicPeriod"/>
            </a:pPr>
            <a:r>
              <a:rPr lang="is-IS" altLang="ja-JP" dirty="0" smtClean="0"/>
              <a:t>Industrial Processes (and Product Use) </a:t>
            </a:r>
            <a:br>
              <a:rPr lang="is-IS" altLang="ja-JP" dirty="0" smtClean="0"/>
            </a:br>
            <a:r>
              <a:rPr lang="en-US" altLang="ja-JP" dirty="0" smtClean="0"/>
              <a:t>Estimation Method</a:t>
            </a:r>
          </a:p>
          <a:p>
            <a:pPr marL="800100" lvl="1" indent="-342900">
              <a:lnSpc>
                <a:spcPts val="1860"/>
              </a:lnSpc>
              <a:buFont typeface="+mj-lt"/>
              <a:buAutoNum type="arabicPeriod"/>
            </a:pPr>
            <a:r>
              <a:rPr lang="en-US" altLang="ja-JP" dirty="0" smtClean="0"/>
              <a:t>Agriculture, Forestry and Other Land Use </a:t>
            </a:r>
            <a:br>
              <a:rPr lang="en-US" altLang="ja-JP" dirty="0" smtClean="0"/>
            </a:br>
            <a:r>
              <a:rPr lang="en-US" altLang="ja-JP" dirty="0" smtClean="0"/>
              <a:t>Estimation Method</a:t>
            </a:r>
          </a:p>
          <a:p>
            <a:pPr marL="800100" lvl="1" indent="-342900">
              <a:lnSpc>
                <a:spcPts val="1860"/>
              </a:lnSpc>
              <a:buFont typeface="+mj-lt"/>
              <a:buAutoNum type="arabicPeriod" startAt="5"/>
            </a:pPr>
            <a:r>
              <a:rPr lang="en-US" altLang="ja-JP" dirty="0" smtClean="0"/>
              <a:t>Waste Estimation Method</a:t>
            </a:r>
            <a:endParaRPr lang="en-US" altLang="ja-JP" dirty="0"/>
          </a:p>
        </p:txBody>
      </p:sp>
      <p:sp>
        <p:nvSpPr>
          <p:cNvPr id="14" name="円形吹き出し 13"/>
          <p:cNvSpPr/>
          <p:nvPr/>
        </p:nvSpPr>
        <p:spPr>
          <a:xfrm>
            <a:off x="6258296" y="83128"/>
            <a:ext cx="2567380" cy="911357"/>
          </a:xfrm>
          <a:prstGeom prst="wedgeEllipseCallout">
            <a:avLst>
              <a:gd name="adj1" fmla="val -111665"/>
              <a:gd name="adj2" fmla="val 33039"/>
            </a:avLst>
          </a:prstGeom>
          <a:solidFill>
            <a:schemeClr val="bg1"/>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normAutofit fontScale="77500" lnSpcReduction="20000"/>
          </a:bodyPr>
          <a:lstStyle/>
          <a:p>
            <a:pPr algn="ctr"/>
            <a:r>
              <a:rPr lang="en-US" altLang="ja-JP" sz="2800" dirty="0" smtClean="0">
                <a:solidFill>
                  <a:schemeClr val="tx1"/>
                </a:solidFill>
              </a:rPr>
              <a:t>To be revised </a:t>
            </a:r>
          </a:p>
          <a:p>
            <a:pPr algn="ctr"/>
            <a:r>
              <a:rPr lang="en-US" altLang="ja-JP" sz="2800" dirty="0" smtClean="0">
                <a:solidFill>
                  <a:schemeClr val="tx1"/>
                </a:solidFill>
              </a:rPr>
              <a:t>in May 2019</a:t>
            </a:r>
            <a:endParaRPr lang="ja-JP" altLang="en-US" sz="2800" dirty="0">
              <a:solidFill>
                <a:schemeClr val="tx1"/>
              </a:solidFill>
            </a:endParaRPr>
          </a:p>
        </p:txBody>
      </p:sp>
      <p:sp>
        <p:nvSpPr>
          <p:cNvPr id="15" name="正方形/長方形 14"/>
          <p:cNvSpPr/>
          <p:nvPr/>
        </p:nvSpPr>
        <p:spPr>
          <a:xfrm>
            <a:off x="152401" y="5142567"/>
            <a:ext cx="8517467" cy="1323439"/>
          </a:xfrm>
          <a:prstGeom prst="rect">
            <a:avLst/>
          </a:prstGeom>
          <a:ln>
            <a:solidFill>
              <a:srgbClr val="FF0000"/>
            </a:solidFill>
          </a:ln>
        </p:spPr>
        <p:txBody>
          <a:bodyPr wrap="square">
            <a:spAutoFit/>
          </a:bodyPr>
          <a:lstStyle/>
          <a:p>
            <a:pPr marL="342900" indent="-342900">
              <a:buFont typeface="Wingdings" charset="2"/>
              <a:buChar char="l"/>
            </a:pPr>
            <a:r>
              <a:rPr lang="en-US" altLang="ja-JP" sz="2000" b="1" dirty="0" smtClean="0"/>
              <a:t>Verification of Emission Estimation</a:t>
            </a:r>
          </a:p>
          <a:p>
            <a:pPr marL="457200" indent="-457200">
              <a:buFont typeface="+mj-lt"/>
              <a:buAutoNum type="arabicPeriod"/>
            </a:pPr>
            <a:r>
              <a:rPr lang="en-US" altLang="ja-JP" sz="2000" dirty="0" smtClean="0"/>
              <a:t>Comparing </a:t>
            </a:r>
            <a:r>
              <a:rPr lang="en-US" altLang="ja-JP" sz="2000" dirty="0"/>
              <a:t>estimation </a:t>
            </a:r>
            <a:r>
              <a:rPr lang="en-US" altLang="ja-JP" sz="2000" dirty="0" smtClean="0"/>
              <a:t>methods </a:t>
            </a:r>
            <a:r>
              <a:rPr lang="en-US" altLang="ja-JP" sz="2000" dirty="0"/>
              <a:t>to confirm </a:t>
            </a:r>
            <a:r>
              <a:rPr lang="en-US" altLang="ja-JP" sz="2000" dirty="0" smtClean="0"/>
              <a:t>that there are no calculation errors nor major source missing </a:t>
            </a:r>
          </a:p>
          <a:p>
            <a:pPr marL="457200" indent="-457200">
              <a:buFont typeface="+mj-lt"/>
              <a:buAutoNum type="arabicPeriod"/>
            </a:pPr>
            <a:r>
              <a:rPr lang="en-US" altLang="ja-JP" sz="2000" dirty="0" smtClean="0">
                <a:solidFill>
                  <a:srgbClr val="FF0000"/>
                </a:solidFill>
              </a:rPr>
              <a:t>Calculating using Inverse </a:t>
            </a:r>
            <a:r>
              <a:rPr lang="en-US" altLang="ja-JP" sz="2000" dirty="0">
                <a:solidFill>
                  <a:srgbClr val="FF0000"/>
                </a:solidFill>
              </a:rPr>
              <a:t>Models </a:t>
            </a:r>
            <a:r>
              <a:rPr lang="en-US" altLang="ja-JP" sz="2000" dirty="0" smtClean="0">
                <a:solidFill>
                  <a:srgbClr val="FF0000"/>
                </a:solidFill>
              </a:rPr>
              <a:t>from </a:t>
            </a:r>
            <a:r>
              <a:rPr lang="is-IS" altLang="ja-JP" sz="2000" dirty="0" smtClean="0">
                <a:solidFill>
                  <a:srgbClr val="FF0000"/>
                </a:solidFill>
              </a:rPr>
              <a:t>atmospheric concentration</a:t>
            </a:r>
            <a:endParaRPr lang="en-US" altLang="ja-JP" sz="2000" b="1" u="sng" dirty="0" smtClean="0">
              <a:solidFill>
                <a:srgbClr val="FF0000"/>
              </a:solidFill>
            </a:endParaRPr>
          </a:p>
        </p:txBody>
      </p:sp>
      <p:pic>
        <p:nvPicPr>
          <p:cNvPr id="6" name="図 5"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4850" y="6229480"/>
            <a:ext cx="863376" cy="538090"/>
          </a:xfrm>
          <a:prstGeom prst="rect">
            <a:avLst/>
          </a:prstGeom>
        </p:spPr>
      </p:pic>
      <p:sp>
        <p:nvSpPr>
          <p:cNvPr id="7" name="曲折矢印 6"/>
          <p:cNvSpPr/>
          <p:nvPr/>
        </p:nvSpPr>
        <p:spPr>
          <a:xfrm rot="16200000">
            <a:off x="5475059" y="4583327"/>
            <a:ext cx="432000" cy="4035431"/>
          </a:xfrm>
          <a:prstGeom prst="bentArrow">
            <a:avLst>
              <a:gd name="adj1" fmla="val 52526"/>
              <a:gd name="adj2" fmla="val 50000"/>
              <a:gd name="adj3" fmla="val 40159"/>
              <a:gd name="adj4" fmla="val 59841"/>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8" name="テキスト ボックス 7"/>
          <p:cNvSpPr txBox="1"/>
          <p:nvPr/>
        </p:nvSpPr>
        <p:spPr>
          <a:xfrm>
            <a:off x="4278479" y="6481363"/>
            <a:ext cx="3430296" cy="369332"/>
          </a:xfrm>
          <a:prstGeom prst="rect">
            <a:avLst/>
          </a:prstGeom>
          <a:noFill/>
        </p:spPr>
        <p:txBody>
          <a:bodyPr wrap="none" rtlCol="0">
            <a:spAutoFit/>
          </a:bodyPr>
          <a:lstStyle/>
          <a:p>
            <a:r>
              <a:rPr lang="en-US" altLang="ja-JP" dirty="0" smtClean="0"/>
              <a:t>Contribution by </a:t>
            </a:r>
            <a:r>
              <a:rPr lang="en-US" altLang="ja-JP" dirty="0"/>
              <a:t>GOSAT and OCO-2 </a:t>
            </a:r>
            <a:endParaRPr kumimoji="1" lang="ja-JP" altLang="en-US" dirty="0"/>
          </a:p>
        </p:txBody>
      </p:sp>
      <p:sp>
        <p:nvSpPr>
          <p:cNvPr id="3" name="左中かっこ 2"/>
          <p:cNvSpPr/>
          <p:nvPr/>
        </p:nvSpPr>
        <p:spPr>
          <a:xfrm>
            <a:off x="660405" y="1952625"/>
            <a:ext cx="50793" cy="1155430"/>
          </a:xfrm>
          <a:prstGeom prst="leftBrace">
            <a:avLst/>
          </a:prstGeom>
          <a:ln w="3175"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cxnSp>
        <p:nvCxnSpPr>
          <p:cNvPr id="5" name="カギ線コネクタ 4"/>
          <p:cNvCxnSpPr>
            <a:stCxn id="3" idx="1"/>
          </p:cNvCxnSpPr>
          <p:nvPr/>
        </p:nvCxnSpPr>
        <p:spPr>
          <a:xfrm rot="10800000" flipV="1">
            <a:off x="474139" y="2530340"/>
            <a:ext cx="186267" cy="798192"/>
          </a:xfrm>
          <a:prstGeom prst="bentConnector2">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カギ線コネクタ 15"/>
          <p:cNvCxnSpPr/>
          <p:nvPr/>
        </p:nvCxnSpPr>
        <p:spPr>
          <a:xfrm rot="5400000">
            <a:off x="-1512605" y="2969557"/>
            <a:ext cx="3923117" cy="422906"/>
          </a:xfrm>
          <a:prstGeom prst="bentConnector3">
            <a:avLst>
              <a:gd name="adj1" fmla="val -986"/>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 name="スライド番号プレースホルダー 3"/>
          <p:cNvSpPr>
            <a:spLocks noGrp="1"/>
          </p:cNvSpPr>
          <p:nvPr>
            <p:ph type="sldNum" sz="quarter" idx="12"/>
          </p:nvPr>
        </p:nvSpPr>
        <p:spPr>
          <a:xfrm>
            <a:off x="7010399" y="6538912"/>
            <a:ext cx="2133600" cy="365125"/>
          </a:xfrm>
        </p:spPr>
        <p:txBody>
          <a:bodyPr/>
          <a:lstStyle/>
          <a:p>
            <a:fld id="{F9C7F245-66C1-8E47-92F4-52AFD4B42A6B}" type="slidenum">
              <a:rPr kumimoji="1" lang="ja-JP" altLang="en-US" smtClean="0"/>
              <a:t>5</a:t>
            </a:fld>
            <a:endParaRPr kumimoji="1" lang="ja-JP" altLang="en-US" dirty="0"/>
          </a:p>
        </p:txBody>
      </p:sp>
    </p:spTree>
    <p:extLst>
      <p:ext uri="{BB962C8B-B14F-4D97-AF65-F5344CB8AC3E}">
        <p14:creationId xmlns:p14="http://schemas.microsoft.com/office/powerpoint/2010/main" val="1583746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4843585" y="2223291"/>
            <a:ext cx="4148775" cy="331061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389467" y="2223785"/>
            <a:ext cx="3945466" cy="33101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ctrTitle"/>
          </p:nvPr>
        </p:nvSpPr>
        <p:spPr>
          <a:xfrm>
            <a:off x="0" y="33424"/>
            <a:ext cx="9144000" cy="637473"/>
          </a:xfrm>
          <a:solidFill>
            <a:srgbClr val="FFFFFF"/>
          </a:solidFill>
        </p:spPr>
        <p:txBody>
          <a:bodyPr>
            <a:noAutofit/>
          </a:bodyPr>
          <a:lstStyle/>
          <a:p>
            <a:r>
              <a:rPr lang="en-US" altLang="ja-JP" sz="3200" dirty="0" smtClean="0"/>
              <a:t>Outline for GHG plan</a:t>
            </a:r>
            <a:endParaRPr kumimoji="1" lang="ja-JP" altLang="en-US" sz="3200" dirty="0"/>
          </a:p>
        </p:txBody>
      </p:sp>
      <p:cxnSp>
        <p:nvCxnSpPr>
          <p:cNvPr id="46" name="直線コネクタ 45"/>
          <p:cNvCxnSpPr/>
          <p:nvPr/>
        </p:nvCxnSpPr>
        <p:spPr>
          <a:xfrm flipV="1">
            <a:off x="-1" y="587708"/>
            <a:ext cx="9144000" cy="16280"/>
          </a:xfrm>
          <a:prstGeom prst="line">
            <a:avLst/>
          </a:prstGeom>
          <a:ln w="57150" cmpd="thickThin">
            <a:solidFill>
              <a:schemeClr val="tx1"/>
            </a:solidFill>
          </a:ln>
        </p:spPr>
        <p:style>
          <a:lnRef idx="2">
            <a:schemeClr val="accent1"/>
          </a:lnRef>
          <a:fillRef idx="0">
            <a:schemeClr val="accent1"/>
          </a:fillRef>
          <a:effectRef idx="1">
            <a:schemeClr val="accent1"/>
          </a:effectRef>
          <a:fontRef idx="minor">
            <a:schemeClr val="tx1"/>
          </a:fontRef>
        </p:style>
      </p:cxnSp>
      <p:sp>
        <p:nvSpPr>
          <p:cNvPr id="9" name="正方形/長方形 8"/>
          <p:cNvSpPr/>
          <p:nvPr/>
        </p:nvSpPr>
        <p:spPr>
          <a:xfrm>
            <a:off x="178775" y="757372"/>
            <a:ext cx="4368147" cy="66846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s-IS" altLang="ja-JP" sz="2000" b="1">
                <a:solidFill>
                  <a:schemeClr val="tx1"/>
                </a:solidFill>
              </a:rPr>
              <a:t>UN Framework </a:t>
            </a:r>
            <a:r>
              <a:rPr lang="is-IS" altLang="ja-JP" sz="2000" b="1" smtClean="0">
                <a:solidFill>
                  <a:schemeClr val="tx1"/>
                </a:solidFill>
              </a:rPr>
              <a:t>Convention</a:t>
            </a:r>
          </a:p>
          <a:p>
            <a:pPr algn="ctr"/>
            <a:r>
              <a:rPr lang="is-IS" altLang="ja-JP" sz="2000" b="1" smtClean="0">
                <a:solidFill>
                  <a:schemeClr val="tx1"/>
                </a:solidFill>
              </a:rPr>
              <a:t> </a:t>
            </a:r>
            <a:r>
              <a:rPr lang="is-IS" altLang="ja-JP" sz="2000" b="1">
                <a:solidFill>
                  <a:schemeClr val="tx1"/>
                </a:solidFill>
              </a:rPr>
              <a:t>on Climate </a:t>
            </a:r>
            <a:r>
              <a:rPr lang="is-IS" altLang="ja-JP" sz="2000" b="1" smtClean="0">
                <a:solidFill>
                  <a:schemeClr val="tx1"/>
                </a:solidFill>
              </a:rPr>
              <a:t>Change (</a:t>
            </a:r>
            <a:r>
              <a:rPr lang="en-US" altLang="en-US" sz="2000" b="1" dirty="0" smtClean="0">
                <a:solidFill>
                  <a:schemeClr val="tx1"/>
                </a:solidFill>
              </a:rPr>
              <a:t>UNFCCC)</a:t>
            </a:r>
            <a:endParaRPr lang="en-US" altLang="ja-JP" sz="2000" b="1" dirty="0" smtClean="0">
              <a:solidFill>
                <a:schemeClr val="tx1"/>
              </a:solidFill>
            </a:endParaRPr>
          </a:p>
        </p:txBody>
      </p:sp>
      <p:sp>
        <p:nvSpPr>
          <p:cNvPr id="10" name="正方形/長方形 9"/>
          <p:cNvSpPr/>
          <p:nvPr/>
        </p:nvSpPr>
        <p:spPr>
          <a:xfrm>
            <a:off x="4725053" y="770915"/>
            <a:ext cx="4368147" cy="65404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000" b="1" dirty="0">
                <a:solidFill>
                  <a:schemeClr val="tx1"/>
                </a:solidFill>
              </a:rPr>
              <a:t>Intergovernmental </a:t>
            </a:r>
            <a:r>
              <a:rPr lang="en-US" altLang="ja-JP" sz="2000" b="1" dirty="0" smtClean="0">
                <a:solidFill>
                  <a:schemeClr val="tx1"/>
                </a:solidFill>
              </a:rPr>
              <a:t>Panel</a:t>
            </a:r>
          </a:p>
          <a:p>
            <a:pPr algn="ctr"/>
            <a:r>
              <a:rPr lang="en-US" altLang="ja-JP" sz="2000" b="1" dirty="0" smtClean="0">
                <a:solidFill>
                  <a:schemeClr val="tx1"/>
                </a:solidFill>
              </a:rPr>
              <a:t> </a:t>
            </a:r>
            <a:r>
              <a:rPr lang="en-US" altLang="ja-JP" sz="2000" b="1" dirty="0">
                <a:solidFill>
                  <a:schemeClr val="tx1"/>
                </a:solidFill>
              </a:rPr>
              <a:t>on Climate Change </a:t>
            </a:r>
            <a:r>
              <a:rPr lang="en-US" altLang="ja-JP" sz="2000" b="1" dirty="0" smtClean="0">
                <a:solidFill>
                  <a:schemeClr val="tx1"/>
                </a:solidFill>
              </a:rPr>
              <a:t>(</a:t>
            </a:r>
            <a:r>
              <a:rPr kumimoji="1" lang="en-US" altLang="ja-JP" sz="2000" b="1" dirty="0" smtClean="0">
                <a:solidFill>
                  <a:schemeClr val="tx1"/>
                </a:solidFill>
              </a:rPr>
              <a:t>IPCC)</a:t>
            </a:r>
          </a:p>
        </p:txBody>
      </p:sp>
      <p:sp>
        <p:nvSpPr>
          <p:cNvPr id="16" name="正方形/長方形 15"/>
          <p:cNvSpPr/>
          <p:nvPr/>
        </p:nvSpPr>
        <p:spPr>
          <a:xfrm>
            <a:off x="5137775" y="2380732"/>
            <a:ext cx="3563493" cy="3108543"/>
          </a:xfrm>
          <a:prstGeom prst="rect">
            <a:avLst/>
          </a:prstGeom>
          <a:solidFill>
            <a:schemeClr val="bg1"/>
          </a:solidFill>
          <a:ln>
            <a:solidFill>
              <a:schemeClr val="tx1"/>
            </a:solidFill>
          </a:ln>
        </p:spPr>
        <p:txBody>
          <a:bodyPr wrap="square">
            <a:spAutoFit/>
          </a:bodyPr>
          <a:lstStyle/>
          <a:p>
            <a:r>
              <a:rPr lang="en-US" altLang="ja-JP" sz="2000" b="1" dirty="0" smtClean="0"/>
              <a:t>Inventory Task Force</a:t>
            </a:r>
            <a:r>
              <a:rPr lang="ja-JP" altLang="en-US" sz="2000" b="1" dirty="0" smtClean="0"/>
              <a:t>（</a:t>
            </a:r>
            <a:r>
              <a:rPr lang="en-US" altLang="ja-JP" sz="2000" b="1" dirty="0"/>
              <a:t>TFI</a:t>
            </a:r>
            <a:r>
              <a:rPr lang="ja-JP" altLang="en-US" sz="2000" b="1" dirty="0" smtClean="0"/>
              <a:t>）</a:t>
            </a:r>
            <a:endParaRPr lang="en-US" altLang="ja-JP" sz="2000" b="1" dirty="0" smtClean="0"/>
          </a:p>
          <a:p>
            <a:pPr marL="285750" lvl="0" indent="-285750">
              <a:buFont typeface="Wingdings" charset="2"/>
              <a:buChar char="l"/>
            </a:pPr>
            <a:r>
              <a:rPr lang="en-US" altLang="ja-JP" sz="1600" u="sng" dirty="0" smtClean="0"/>
              <a:t>Method </a:t>
            </a:r>
            <a:r>
              <a:rPr lang="en-US" altLang="ja-JP" sz="1600" u="sng" dirty="0"/>
              <a:t>and software </a:t>
            </a:r>
            <a:r>
              <a:rPr lang="en-US" altLang="ja-JP" sz="1600" u="sng" dirty="0" smtClean="0"/>
              <a:t>for calculation /report </a:t>
            </a:r>
            <a:r>
              <a:rPr lang="en-US" altLang="ja-JP" sz="1600" u="sng" dirty="0"/>
              <a:t>of </a:t>
            </a:r>
            <a:r>
              <a:rPr lang="en-US" altLang="ja-JP" sz="1600" u="sng" dirty="0" smtClean="0"/>
              <a:t>GHG absorption/emission by country</a:t>
            </a:r>
            <a:r>
              <a:rPr lang="en-US" altLang="ja-JP" sz="1600" dirty="0" smtClean="0"/>
              <a:t> are developed and improved.</a:t>
            </a:r>
            <a:endParaRPr lang="ja-JP" altLang="ja-JP" sz="1600" dirty="0"/>
          </a:p>
          <a:p>
            <a:pPr marL="285750" lvl="0" indent="-285750">
              <a:buFont typeface="Wingdings" charset="2"/>
              <a:buChar char="l"/>
            </a:pPr>
            <a:r>
              <a:rPr lang="en-US" altLang="ja-JP" sz="1600" u="sng" dirty="0" smtClean="0"/>
              <a:t>Wide use of above method is encouraged</a:t>
            </a:r>
            <a:r>
              <a:rPr lang="en-US" altLang="ja-JP" sz="1600" dirty="0" smtClean="0"/>
              <a:t> to IPCC member countries and UNFCCC ratified countries</a:t>
            </a:r>
            <a:endParaRPr lang="en-US" altLang="ja-JP" sz="1600" dirty="0"/>
          </a:p>
          <a:p>
            <a:pPr marL="285750" lvl="0" indent="-285750">
              <a:buFont typeface="Wingdings" charset="2"/>
              <a:buChar char="l"/>
            </a:pPr>
            <a:r>
              <a:rPr lang="en-US" altLang="ja-JP" sz="1600" u="sng" dirty="0" smtClean="0"/>
              <a:t>The 2006 Guidelines for GHG estimation method will be revised in 2019</a:t>
            </a:r>
            <a:endParaRPr lang="en-US" altLang="ja-JP" sz="1600" u="sng" dirty="0"/>
          </a:p>
        </p:txBody>
      </p:sp>
      <p:sp>
        <p:nvSpPr>
          <p:cNvPr id="17" name="正方形/長方形 16"/>
          <p:cNvSpPr/>
          <p:nvPr/>
        </p:nvSpPr>
        <p:spPr>
          <a:xfrm>
            <a:off x="517443" y="3807345"/>
            <a:ext cx="3662670" cy="165600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72000" rIns="36000" rtlCol="0" anchor="ctr"/>
          <a:lstStyle/>
          <a:p>
            <a:r>
              <a:rPr lang="is-IS" altLang="ja-JP" sz="1700" b="1">
                <a:solidFill>
                  <a:schemeClr val="tx1"/>
                </a:solidFill>
              </a:rPr>
              <a:t>Global Stocktake</a:t>
            </a:r>
            <a:endParaRPr lang="en-US" altLang="ja-JP" sz="1700" b="1" dirty="0" smtClean="0">
              <a:solidFill>
                <a:schemeClr val="tx1"/>
              </a:solidFill>
            </a:endParaRPr>
          </a:p>
          <a:p>
            <a:pPr marL="185738" indent="-185738">
              <a:buFont typeface="Wingdings" charset="2"/>
              <a:buChar char="l"/>
            </a:pPr>
            <a:r>
              <a:rPr lang="en-US" altLang="ja-JP" sz="1600" dirty="0" smtClean="0">
                <a:solidFill>
                  <a:schemeClr val="tx1"/>
                </a:solidFill>
              </a:rPr>
              <a:t>Progress of global warming measures is globally confirmed every 5 years</a:t>
            </a:r>
            <a:endParaRPr lang="ja-JP" altLang="en-US" sz="1600" dirty="0">
              <a:solidFill>
                <a:schemeClr val="tx1"/>
              </a:solidFill>
            </a:endParaRPr>
          </a:p>
          <a:p>
            <a:pPr marL="185738" indent="-185738">
              <a:buFont typeface="Wingdings" charset="2"/>
              <a:buChar char="l"/>
            </a:pPr>
            <a:r>
              <a:rPr lang="en-US" altLang="ja-JP" sz="1600" dirty="0" smtClean="0">
                <a:solidFill>
                  <a:schemeClr val="tx1"/>
                </a:solidFill>
              </a:rPr>
              <a:t>Results are used to improve and enhance actions and support of counties</a:t>
            </a:r>
            <a:endParaRPr lang="ja-JP" altLang="en-US" sz="1600" dirty="0" smtClean="0">
              <a:solidFill>
                <a:schemeClr val="tx1"/>
              </a:solidFill>
            </a:endParaRPr>
          </a:p>
          <a:p>
            <a:pPr marL="185738" indent="-185738">
              <a:buFont typeface="Wingdings" charset="2"/>
              <a:buChar char="l"/>
            </a:pPr>
            <a:r>
              <a:rPr lang="en-US" altLang="ja-JP" sz="1600" dirty="0" smtClean="0">
                <a:solidFill>
                  <a:schemeClr val="tx1"/>
                </a:solidFill>
              </a:rPr>
              <a:t>The first Global </a:t>
            </a:r>
            <a:r>
              <a:rPr lang="en-US" altLang="ja-JP" sz="1600" dirty="0">
                <a:solidFill>
                  <a:schemeClr val="tx1"/>
                </a:solidFill>
              </a:rPr>
              <a:t>S</a:t>
            </a:r>
            <a:r>
              <a:rPr lang="en-US" altLang="ja-JP" sz="1600" dirty="0" smtClean="0">
                <a:solidFill>
                  <a:schemeClr val="tx1"/>
                </a:solidFill>
              </a:rPr>
              <a:t>tocktake will be in 2023.</a:t>
            </a:r>
          </a:p>
        </p:txBody>
      </p:sp>
      <p:sp>
        <p:nvSpPr>
          <p:cNvPr id="27" name="正方形/長方形 26"/>
          <p:cNvSpPr/>
          <p:nvPr/>
        </p:nvSpPr>
        <p:spPr>
          <a:xfrm>
            <a:off x="178776" y="5666740"/>
            <a:ext cx="8813584" cy="338554"/>
          </a:xfrm>
          <a:prstGeom prst="rect">
            <a:avLst/>
          </a:prstGeom>
        </p:spPr>
        <p:txBody>
          <a:bodyPr wrap="square">
            <a:spAutoFit/>
          </a:bodyPr>
          <a:lstStyle/>
          <a:p>
            <a:pPr lvl="0"/>
            <a:r>
              <a:rPr lang="en-US" altLang="ja-JP" sz="1600" dirty="0" smtClean="0"/>
              <a:t>Parties of UN Convention are required to use IPCC Guideline to estimate Inventories under UNFCCC.</a:t>
            </a:r>
            <a:endParaRPr lang="ja-JP" altLang="ja-JP" sz="1600" dirty="0"/>
          </a:p>
        </p:txBody>
      </p:sp>
      <p:sp>
        <p:nvSpPr>
          <p:cNvPr id="19" name="正方形/長方形 18"/>
          <p:cNvSpPr/>
          <p:nvPr/>
        </p:nvSpPr>
        <p:spPr>
          <a:xfrm>
            <a:off x="389467" y="1951328"/>
            <a:ext cx="3945466" cy="34811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altLang="ja-JP" sz="2000" b="1" dirty="0" smtClean="0">
                <a:solidFill>
                  <a:schemeClr val="tx1"/>
                </a:solidFill>
              </a:rPr>
              <a:t>Paris Agreement </a:t>
            </a:r>
            <a:r>
              <a:rPr lang="en-US" altLang="ja-JP" b="1" dirty="0" smtClean="0">
                <a:solidFill>
                  <a:schemeClr val="tx1"/>
                </a:solidFill>
              </a:rPr>
              <a:t>(to be issued in </a:t>
            </a:r>
            <a:r>
              <a:rPr lang="en-US" altLang="ja-JP" sz="2000" b="1" dirty="0" smtClean="0">
                <a:solidFill>
                  <a:schemeClr val="tx1"/>
                </a:solidFill>
              </a:rPr>
              <a:t>2020</a:t>
            </a:r>
            <a:r>
              <a:rPr lang="en-US" altLang="ja-JP" b="1" dirty="0" smtClean="0">
                <a:solidFill>
                  <a:schemeClr val="tx1"/>
                </a:solidFill>
              </a:rPr>
              <a:t>)</a:t>
            </a:r>
          </a:p>
        </p:txBody>
      </p:sp>
      <p:sp>
        <p:nvSpPr>
          <p:cNvPr id="20" name="正方形/長方形 19"/>
          <p:cNvSpPr/>
          <p:nvPr/>
        </p:nvSpPr>
        <p:spPr>
          <a:xfrm>
            <a:off x="517443" y="2370697"/>
            <a:ext cx="3662671" cy="1368000"/>
          </a:xfrm>
          <a:prstGeom prst="rect">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72000" rIns="36000" rtlCol="0" anchor="ctr"/>
          <a:lstStyle/>
          <a:p>
            <a:r>
              <a:rPr lang="is-IS" altLang="ja-JP" sz="1700" b="1" dirty="0" smtClean="0">
                <a:solidFill>
                  <a:schemeClr val="tx1"/>
                </a:solidFill>
              </a:rPr>
              <a:t>Nationally Determined </a:t>
            </a:r>
            <a:r>
              <a:rPr lang="is-IS" altLang="ja-JP" sz="1700" b="1" dirty="0">
                <a:solidFill>
                  <a:schemeClr val="tx1"/>
                </a:solidFill>
              </a:rPr>
              <a:t>Contribution (</a:t>
            </a:r>
            <a:r>
              <a:rPr lang="en-US" altLang="ja-JP" sz="1700" b="1" dirty="0" smtClean="0">
                <a:solidFill>
                  <a:schemeClr val="tx1"/>
                </a:solidFill>
              </a:rPr>
              <a:t>NDC)</a:t>
            </a:r>
          </a:p>
          <a:p>
            <a:pPr marL="216000" indent="-216000">
              <a:buFont typeface="Wingdings" charset="2"/>
              <a:buChar char="l"/>
            </a:pPr>
            <a:r>
              <a:rPr lang="en-US" altLang="ja-JP" sz="1600" dirty="0" smtClean="0">
                <a:solidFill>
                  <a:schemeClr val="tx1"/>
                </a:solidFill>
              </a:rPr>
              <a:t>Countries submit Intended </a:t>
            </a:r>
            <a:r>
              <a:rPr lang="en-US" altLang="ja-JP" sz="1600" dirty="0">
                <a:solidFill>
                  <a:schemeClr val="tx1"/>
                </a:solidFill>
              </a:rPr>
              <a:t>Nationally Determined </a:t>
            </a:r>
            <a:r>
              <a:rPr lang="en-US" altLang="ja-JP" sz="1600" dirty="0" smtClean="0">
                <a:solidFill>
                  <a:schemeClr val="tx1"/>
                </a:solidFill>
              </a:rPr>
              <a:t>Contributions (INDC) and progress of GHG reduction every </a:t>
            </a:r>
            <a:r>
              <a:rPr lang="en-US" altLang="ja-JP" sz="1600" dirty="0">
                <a:solidFill>
                  <a:schemeClr val="tx1"/>
                </a:solidFill>
              </a:rPr>
              <a:t>5 years</a:t>
            </a:r>
            <a:endParaRPr lang="en-US" altLang="ja-JP" sz="1600" dirty="0" smtClean="0">
              <a:solidFill>
                <a:schemeClr val="tx1"/>
              </a:solidFill>
            </a:endParaRPr>
          </a:p>
        </p:txBody>
      </p:sp>
      <p:sp>
        <p:nvSpPr>
          <p:cNvPr id="4" name="テキスト ボックス 3"/>
          <p:cNvSpPr txBox="1"/>
          <p:nvPr/>
        </p:nvSpPr>
        <p:spPr>
          <a:xfrm>
            <a:off x="274922" y="1475147"/>
            <a:ext cx="4178325" cy="534762"/>
          </a:xfrm>
          <a:prstGeom prst="rect">
            <a:avLst/>
          </a:prstGeom>
          <a:noFill/>
        </p:spPr>
        <p:txBody>
          <a:bodyPr wrap="square" rIns="36000" rtlCol="0">
            <a:spAutoFit/>
          </a:bodyPr>
          <a:lstStyle/>
          <a:p>
            <a:pPr>
              <a:lnSpc>
                <a:spcPts val="1700"/>
              </a:lnSpc>
            </a:pPr>
            <a:r>
              <a:rPr lang="en-US" altLang="ja-JP" dirty="0" smtClean="0"/>
              <a:t>P</a:t>
            </a:r>
            <a:r>
              <a:rPr kumimoji="1" lang="en-US" altLang="ja-JP" dirty="0" smtClean="0"/>
              <a:t>romoting </a:t>
            </a:r>
            <a:r>
              <a:rPr lang="en-US" altLang="ja-JP" dirty="0" smtClean="0">
                <a:solidFill>
                  <a:srgbClr val="FF0000"/>
                </a:solidFill>
              </a:rPr>
              <a:t>the Policy Planning and its Implementation </a:t>
            </a:r>
            <a:r>
              <a:rPr lang="en-US" altLang="ja-JP" dirty="0" smtClean="0"/>
              <a:t>of global warming</a:t>
            </a:r>
            <a:endParaRPr kumimoji="1" lang="ja-JP" altLang="en-US" dirty="0"/>
          </a:p>
        </p:txBody>
      </p:sp>
      <p:sp>
        <p:nvSpPr>
          <p:cNvPr id="18" name="テキスト ボックス 17"/>
          <p:cNvSpPr txBox="1"/>
          <p:nvPr/>
        </p:nvSpPr>
        <p:spPr>
          <a:xfrm>
            <a:off x="4856094" y="1456778"/>
            <a:ext cx="4104092" cy="534762"/>
          </a:xfrm>
          <a:prstGeom prst="rect">
            <a:avLst/>
          </a:prstGeom>
          <a:noFill/>
        </p:spPr>
        <p:txBody>
          <a:bodyPr wrap="square" rtlCol="0">
            <a:spAutoFit/>
          </a:bodyPr>
          <a:lstStyle/>
          <a:p>
            <a:pPr>
              <a:lnSpc>
                <a:spcPts val="1700"/>
              </a:lnSpc>
            </a:pPr>
            <a:r>
              <a:rPr lang="en-US" altLang="ja-JP" dirty="0" smtClean="0"/>
              <a:t>S</a:t>
            </a:r>
            <a:r>
              <a:rPr kumimoji="1" lang="en-US" altLang="ja-JP" dirty="0" smtClean="0"/>
              <a:t>ummarizing </a:t>
            </a:r>
            <a:r>
              <a:rPr kumimoji="1" lang="en-US" altLang="ja-JP" dirty="0" smtClean="0">
                <a:solidFill>
                  <a:srgbClr val="FF0000"/>
                </a:solidFill>
              </a:rPr>
              <a:t>the Physical Science Basis</a:t>
            </a:r>
            <a:r>
              <a:rPr kumimoji="1" lang="en-US" altLang="ja-JP" dirty="0" smtClean="0"/>
              <a:t> of global warming</a:t>
            </a:r>
            <a:endParaRPr kumimoji="1" lang="ja-JP" altLang="en-US" dirty="0"/>
          </a:p>
        </p:txBody>
      </p:sp>
      <p:sp>
        <p:nvSpPr>
          <p:cNvPr id="22" name="正方形/長方形 21"/>
          <p:cNvSpPr/>
          <p:nvPr/>
        </p:nvSpPr>
        <p:spPr>
          <a:xfrm>
            <a:off x="4826651" y="1940261"/>
            <a:ext cx="4148775" cy="348172"/>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000" b="1" dirty="0" smtClean="0">
                <a:solidFill>
                  <a:schemeClr val="tx1"/>
                </a:solidFill>
              </a:rPr>
              <a:t>Guideline (produced in 2006)</a:t>
            </a:r>
          </a:p>
        </p:txBody>
      </p:sp>
      <p:sp>
        <p:nvSpPr>
          <p:cNvPr id="24" name="正方形/長方形 23"/>
          <p:cNvSpPr/>
          <p:nvPr/>
        </p:nvSpPr>
        <p:spPr>
          <a:xfrm>
            <a:off x="178775" y="759040"/>
            <a:ext cx="4368147" cy="487386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5" name="正方形/長方形 24"/>
          <p:cNvSpPr/>
          <p:nvPr/>
        </p:nvSpPr>
        <p:spPr>
          <a:xfrm>
            <a:off x="4725053" y="770915"/>
            <a:ext cx="4368147" cy="487386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1" name="正方形/長方形 20"/>
          <p:cNvSpPr/>
          <p:nvPr/>
        </p:nvSpPr>
        <p:spPr>
          <a:xfrm>
            <a:off x="133657" y="5862794"/>
            <a:ext cx="8826529" cy="1015663"/>
          </a:xfrm>
          <a:prstGeom prst="rect">
            <a:avLst/>
          </a:prstGeom>
        </p:spPr>
        <p:txBody>
          <a:bodyPr wrap="square">
            <a:spAutoFit/>
          </a:bodyPr>
          <a:lstStyle/>
          <a:p>
            <a:pPr lvl="0"/>
            <a:r>
              <a:rPr lang="en-US" altLang="ja-JP" sz="2000" b="1" dirty="0" smtClean="0">
                <a:solidFill>
                  <a:srgbClr val="FF0000"/>
                </a:solidFill>
              </a:rPr>
              <a:t>Issues in IPCC Guideline</a:t>
            </a:r>
            <a:r>
              <a:rPr lang="ja-JP" altLang="en-US" sz="2000" b="1" dirty="0" smtClean="0">
                <a:solidFill>
                  <a:srgbClr val="FF0000"/>
                </a:solidFill>
              </a:rPr>
              <a:t>：　</a:t>
            </a:r>
            <a:r>
              <a:rPr lang="en-US" altLang="ja-JP" sz="2000" b="1" dirty="0" smtClean="0">
                <a:solidFill>
                  <a:srgbClr val="FF0000"/>
                </a:solidFill>
              </a:rPr>
              <a:t>1: It’s preferable to verify data independently.</a:t>
            </a:r>
            <a:br>
              <a:rPr lang="en-US" altLang="ja-JP" sz="2000" b="1" dirty="0" smtClean="0">
                <a:solidFill>
                  <a:srgbClr val="FF0000"/>
                </a:solidFill>
              </a:rPr>
            </a:br>
            <a:r>
              <a:rPr lang="en-US" altLang="ja-JP" sz="2000" b="1" dirty="0" smtClean="0">
                <a:solidFill>
                  <a:srgbClr val="FF0000"/>
                </a:solidFill>
              </a:rPr>
              <a:t>2: It’s difficult for developing countries to estimate inventories which are necessary to accumulate through elaborate statistic calculation.</a:t>
            </a:r>
            <a:endParaRPr lang="ja-JP" altLang="ja-JP" sz="2000" b="1" dirty="0">
              <a:solidFill>
                <a:srgbClr val="FF0000"/>
              </a:solidFill>
            </a:endParaRPr>
          </a:p>
        </p:txBody>
      </p:sp>
      <p:sp>
        <p:nvSpPr>
          <p:cNvPr id="26" name="スライド番号プレースホルダー 3"/>
          <p:cNvSpPr>
            <a:spLocks noGrp="1"/>
          </p:cNvSpPr>
          <p:nvPr>
            <p:ph type="sldNum" sz="quarter" idx="12"/>
          </p:nvPr>
        </p:nvSpPr>
        <p:spPr>
          <a:xfrm>
            <a:off x="7010399" y="6538912"/>
            <a:ext cx="2133600" cy="365125"/>
          </a:xfrm>
        </p:spPr>
        <p:txBody>
          <a:bodyPr/>
          <a:lstStyle/>
          <a:p>
            <a:fld id="{F9C7F245-66C1-8E47-92F4-52AFD4B42A6B}" type="slidenum">
              <a:rPr kumimoji="1" lang="ja-JP" altLang="en-US" smtClean="0"/>
              <a:t>6</a:t>
            </a:fld>
            <a:endParaRPr kumimoji="1" lang="ja-JP" altLang="en-US" dirty="0"/>
          </a:p>
        </p:txBody>
      </p:sp>
    </p:spTree>
    <p:extLst>
      <p:ext uri="{BB962C8B-B14F-4D97-AF65-F5344CB8AC3E}">
        <p14:creationId xmlns:p14="http://schemas.microsoft.com/office/powerpoint/2010/main" val="2557248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正方形/長方形 58"/>
          <p:cNvSpPr/>
          <p:nvPr/>
        </p:nvSpPr>
        <p:spPr>
          <a:xfrm>
            <a:off x="-2" y="4542282"/>
            <a:ext cx="9144001" cy="2305778"/>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5228935" y="574468"/>
            <a:ext cx="3923336" cy="2187619"/>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7" name="正方形/長方形 56"/>
          <p:cNvSpPr/>
          <p:nvPr/>
        </p:nvSpPr>
        <p:spPr>
          <a:xfrm>
            <a:off x="0" y="2798132"/>
            <a:ext cx="9144000" cy="1744150"/>
          </a:xfrm>
          <a:prstGeom prst="rect">
            <a:avLst/>
          </a:prstGeom>
          <a:solidFill>
            <a:schemeClr val="accent6">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1" y="-11569"/>
            <a:ext cx="5220665" cy="3440208"/>
          </a:xfrm>
          <a:prstGeom prst="rect">
            <a:avLst/>
          </a:prstGeom>
          <a:solidFill>
            <a:srgbClr val="FFFF66">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0" y="-2548"/>
            <a:ext cx="9144000" cy="637473"/>
          </a:xfrm>
          <a:solidFill>
            <a:srgbClr val="FFFFFF"/>
          </a:solidFill>
        </p:spPr>
        <p:txBody>
          <a:bodyPr>
            <a:noAutofit/>
          </a:bodyPr>
          <a:lstStyle/>
          <a:p>
            <a:r>
              <a:rPr kumimoji="1" lang="en-US" altLang="ja-JP" sz="3200" dirty="0" smtClean="0"/>
              <a:t>Structure for utilization of GHG data</a:t>
            </a:r>
            <a:endParaRPr kumimoji="1" lang="ja-JP" altLang="en-US" sz="3200" dirty="0"/>
          </a:p>
        </p:txBody>
      </p:sp>
      <p:sp>
        <p:nvSpPr>
          <p:cNvPr id="4" name="正方形/長方形 3"/>
          <p:cNvSpPr/>
          <p:nvPr/>
        </p:nvSpPr>
        <p:spPr>
          <a:xfrm>
            <a:off x="400529" y="757037"/>
            <a:ext cx="3450626" cy="54953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en-US" sz="1600" dirty="0" smtClean="0">
                <a:solidFill>
                  <a:schemeClr val="tx1"/>
                </a:solidFill>
              </a:rPr>
              <a:t>UNFCCC</a:t>
            </a:r>
            <a:endParaRPr lang="en-US" altLang="ja-JP" sz="1600" dirty="0" smtClean="0">
              <a:solidFill>
                <a:schemeClr val="tx1"/>
              </a:solidFill>
            </a:endParaRPr>
          </a:p>
        </p:txBody>
      </p:sp>
      <p:sp>
        <p:nvSpPr>
          <p:cNvPr id="5" name="正方形/長方形 4"/>
          <p:cNvSpPr/>
          <p:nvPr/>
        </p:nvSpPr>
        <p:spPr>
          <a:xfrm>
            <a:off x="3945223" y="768315"/>
            <a:ext cx="3450626" cy="53825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600" dirty="0" smtClean="0">
                <a:solidFill>
                  <a:schemeClr val="tx1"/>
                </a:solidFill>
              </a:rPr>
              <a:t>IPCC</a:t>
            </a:r>
          </a:p>
        </p:txBody>
      </p:sp>
      <p:sp>
        <p:nvSpPr>
          <p:cNvPr id="9" name="正方形/長方形 8"/>
          <p:cNvSpPr/>
          <p:nvPr/>
        </p:nvSpPr>
        <p:spPr>
          <a:xfrm>
            <a:off x="3945223" y="2628854"/>
            <a:ext cx="3472636" cy="338554"/>
          </a:xfrm>
          <a:prstGeom prst="rect">
            <a:avLst/>
          </a:prstGeom>
          <a:solidFill>
            <a:schemeClr val="bg1"/>
          </a:solidFill>
          <a:ln>
            <a:solidFill>
              <a:schemeClr val="tx1"/>
            </a:solidFill>
          </a:ln>
        </p:spPr>
        <p:txBody>
          <a:bodyPr wrap="square">
            <a:spAutoFit/>
          </a:bodyPr>
          <a:lstStyle/>
          <a:p>
            <a:pPr algn="ctr"/>
            <a:r>
              <a:rPr lang="en-US" altLang="ja-JP" sz="1600" dirty="0" smtClean="0"/>
              <a:t>Guidance Document</a:t>
            </a:r>
            <a:endParaRPr lang="ja-JP" altLang="en-US" sz="1600" dirty="0"/>
          </a:p>
        </p:txBody>
      </p:sp>
      <p:sp>
        <p:nvSpPr>
          <p:cNvPr id="10" name="正方形/長方形 9"/>
          <p:cNvSpPr/>
          <p:nvPr/>
        </p:nvSpPr>
        <p:spPr>
          <a:xfrm>
            <a:off x="4542490" y="3105473"/>
            <a:ext cx="2875369" cy="646331"/>
          </a:xfrm>
          <a:prstGeom prst="rect">
            <a:avLst/>
          </a:prstGeom>
          <a:solidFill>
            <a:schemeClr val="bg1">
              <a:lumMod val="85000"/>
            </a:schemeClr>
          </a:solidFill>
          <a:ln>
            <a:solidFill>
              <a:schemeClr val="tx1"/>
            </a:solidFill>
            <a:prstDash val="dash"/>
          </a:ln>
        </p:spPr>
        <p:txBody>
          <a:bodyPr wrap="square">
            <a:spAutoFit/>
          </a:bodyPr>
          <a:lstStyle/>
          <a:p>
            <a:pPr algn="ctr"/>
            <a:r>
              <a:rPr lang="en-US" altLang="ja-JP" dirty="0" smtClean="0"/>
              <a:t>Satellite-based GHG Dataset/Platform</a:t>
            </a:r>
            <a:endParaRPr lang="ja-JP" altLang="en-US" dirty="0"/>
          </a:p>
        </p:txBody>
      </p:sp>
      <p:sp>
        <p:nvSpPr>
          <p:cNvPr id="12" name="正方形/長方形 11"/>
          <p:cNvSpPr/>
          <p:nvPr/>
        </p:nvSpPr>
        <p:spPr>
          <a:xfrm>
            <a:off x="3523844" y="6066855"/>
            <a:ext cx="1276642" cy="630744"/>
          </a:xfrm>
          <a:prstGeom prst="rect">
            <a:avLst/>
          </a:prstGeom>
          <a:solidFill>
            <a:schemeClr val="bg1"/>
          </a:solidFill>
          <a:ln w="3175" cmpd="sng">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Japan</a:t>
            </a:r>
          </a:p>
          <a:p>
            <a:pPr algn="ctr"/>
            <a:r>
              <a:rPr lang="en-US" altLang="ja-JP" dirty="0" smtClean="0">
                <a:solidFill>
                  <a:schemeClr val="tx1"/>
                </a:solidFill>
              </a:rPr>
              <a:t>NIES</a:t>
            </a:r>
            <a:endParaRPr kumimoji="1" lang="en-US" altLang="ja-JP" dirty="0" smtClean="0">
              <a:solidFill>
                <a:schemeClr val="tx1"/>
              </a:solidFill>
            </a:endParaRPr>
          </a:p>
        </p:txBody>
      </p:sp>
      <p:sp>
        <p:nvSpPr>
          <p:cNvPr id="13" name="正方形/長方形 12"/>
          <p:cNvSpPr/>
          <p:nvPr/>
        </p:nvSpPr>
        <p:spPr>
          <a:xfrm>
            <a:off x="5021226" y="6276793"/>
            <a:ext cx="852915" cy="45346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JAXA</a:t>
            </a:r>
          </a:p>
          <a:p>
            <a:pPr algn="ctr"/>
            <a:r>
              <a:rPr kumimoji="1" lang="en-US" altLang="ja-JP" sz="1200" dirty="0" smtClean="0">
                <a:solidFill>
                  <a:schemeClr val="tx1"/>
                </a:solidFill>
              </a:rPr>
              <a:t>GOSAT</a:t>
            </a:r>
          </a:p>
        </p:txBody>
      </p:sp>
      <p:sp>
        <p:nvSpPr>
          <p:cNvPr id="17" name="正方形/長方形 16"/>
          <p:cNvSpPr/>
          <p:nvPr/>
        </p:nvSpPr>
        <p:spPr>
          <a:xfrm>
            <a:off x="884971" y="1462751"/>
            <a:ext cx="1740944" cy="338554"/>
          </a:xfrm>
          <a:prstGeom prst="rect">
            <a:avLst/>
          </a:prstGeom>
          <a:solidFill>
            <a:schemeClr val="bg1"/>
          </a:solidFill>
          <a:ln>
            <a:solidFill>
              <a:schemeClr val="tx1"/>
            </a:solidFill>
          </a:ln>
        </p:spPr>
        <p:txBody>
          <a:bodyPr wrap="square">
            <a:spAutoFit/>
          </a:bodyPr>
          <a:lstStyle/>
          <a:p>
            <a:pPr algn="ctr"/>
            <a:r>
              <a:rPr lang="en-US" altLang="ja-JP" sz="1600" dirty="0" smtClean="0"/>
              <a:t>Paris Agreement</a:t>
            </a:r>
            <a:endParaRPr lang="ja-JP" altLang="en-US" sz="1600" dirty="0"/>
          </a:p>
        </p:txBody>
      </p:sp>
      <p:sp>
        <p:nvSpPr>
          <p:cNvPr id="24" name="正方形/長方形 23"/>
          <p:cNvSpPr/>
          <p:nvPr/>
        </p:nvSpPr>
        <p:spPr>
          <a:xfrm>
            <a:off x="7656220" y="1195964"/>
            <a:ext cx="1499267" cy="338554"/>
          </a:xfrm>
          <a:prstGeom prst="rect">
            <a:avLst/>
          </a:prstGeom>
          <a:noFill/>
          <a:ln>
            <a:noFill/>
          </a:ln>
        </p:spPr>
        <p:txBody>
          <a:bodyPr wrap="square">
            <a:spAutoFit/>
          </a:bodyPr>
          <a:lstStyle/>
          <a:p>
            <a:pPr algn="ctr"/>
            <a:r>
              <a:rPr lang="en-US" altLang="ja-JP" sz="1600" dirty="0" smtClean="0"/>
              <a:t>Science Paper</a:t>
            </a:r>
            <a:endParaRPr lang="ja-JP" altLang="en-US" sz="1600" dirty="0"/>
          </a:p>
        </p:txBody>
      </p:sp>
      <p:sp>
        <p:nvSpPr>
          <p:cNvPr id="29" name="曲折矢印 28"/>
          <p:cNvSpPr/>
          <p:nvPr/>
        </p:nvSpPr>
        <p:spPr>
          <a:xfrm>
            <a:off x="724804" y="1964993"/>
            <a:ext cx="3220419" cy="4117542"/>
          </a:xfrm>
          <a:prstGeom prst="bentArrow">
            <a:avLst>
              <a:gd name="adj1" fmla="val 7186"/>
              <a:gd name="adj2" fmla="val 9177"/>
              <a:gd name="adj3" fmla="val 11188"/>
              <a:gd name="adj4" fmla="val 1841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p:cNvSpPr/>
          <p:nvPr/>
        </p:nvSpPr>
        <p:spPr>
          <a:xfrm>
            <a:off x="980417" y="2568482"/>
            <a:ext cx="2736184" cy="490733"/>
          </a:xfrm>
          <a:prstGeom prst="rect">
            <a:avLst/>
          </a:prstGeom>
          <a:noFill/>
          <a:ln>
            <a:noFill/>
          </a:ln>
        </p:spPr>
        <p:txBody>
          <a:bodyPr wrap="square">
            <a:spAutoFit/>
          </a:bodyPr>
          <a:lstStyle/>
          <a:p>
            <a:pPr algn="ctr">
              <a:lnSpc>
                <a:spcPts val="1520"/>
              </a:lnSpc>
            </a:pPr>
            <a:r>
              <a:rPr lang="en-US" altLang="ja-JP" sz="1600" i="1" u="sng" dirty="0" smtClean="0"/>
              <a:t>Stakeholders  </a:t>
            </a:r>
          </a:p>
          <a:p>
            <a:pPr algn="ctr">
              <a:lnSpc>
                <a:spcPts val="1520"/>
              </a:lnSpc>
            </a:pPr>
            <a:r>
              <a:rPr lang="en-US" altLang="ja-JP" sz="1600" i="1" u="sng" dirty="0" smtClean="0"/>
              <a:t>for Climate Change and UN</a:t>
            </a:r>
            <a:endParaRPr lang="ja-JP" altLang="en-US" sz="1600" i="1" u="sng" dirty="0"/>
          </a:p>
        </p:txBody>
      </p:sp>
      <p:sp>
        <p:nvSpPr>
          <p:cNvPr id="6" name="正方形/長方形 5"/>
          <p:cNvSpPr/>
          <p:nvPr/>
        </p:nvSpPr>
        <p:spPr>
          <a:xfrm>
            <a:off x="3945223" y="1494111"/>
            <a:ext cx="3472637" cy="338554"/>
          </a:xfrm>
          <a:prstGeom prst="rect">
            <a:avLst/>
          </a:prstGeom>
          <a:solidFill>
            <a:schemeClr val="bg1"/>
          </a:solidFill>
          <a:ln>
            <a:solidFill>
              <a:schemeClr val="tx2">
                <a:lumMod val="60000"/>
                <a:lumOff val="40000"/>
              </a:schemeClr>
            </a:solidFill>
          </a:ln>
        </p:spPr>
        <p:txBody>
          <a:bodyPr wrap="square">
            <a:spAutoFit/>
          </a:bodyPr>
          <a:lstStyle/>
          <a:p>
            <a:pPr algn="ctr"/>
            <a:r>
              <a:rPr lang="en-US" altLang="ja-JP" sz="1600" dirty="0" smtClean="0"/>
              <a:t>IPCC</a:t>
            </a:r>
            <a:r>
              <a:rPr lang="en-US" altLang="ja-JP" sz="1600" dirty="0"/>
              <a:t> </a:t>
            </a:r>
            <a:r>
              <a:rPr lang="en-US" altLang="ja-JP" sz="1600" dirty="0" smtClean="0"/>
              <a:t>Inventory Taskforce</a:t>
            </a:r>
            <a:r>
              <a:rPr lang="ja-JP" altLang="en-US" sz="1600" dirty="0" smtClean="0"/>
              <a:t>（</a:t>
            </a:r>
            <a:r>
              <a:rPr lang="en-US" altLang="ja-JP" sz="1600" dirty="0"/>
              <a:t>TFI</a:t>
            </a:r>
            <a:r>
              <a:rPr lang="ja-JP" altLang="en-US" sz="1600" dirty="0" smtClean="0"/>
              <a:t>）</a:t>
            </a:r>
            <a:endParaRPr lang="ja-JP" altLang="en-US" sz="1600" dirty="0"/>
          </a:p>
        </p:txBody>
      </p:sp>
      <p:sp>
        <p:nvSpPr>
          <p:cNvPr id="8" name="正方形/長方形 7"/>
          <p:cNvSpPr/>
          <p:nvPr/>
        </p:nvSpPr>
        <p:spPr>
          <a:xfrm>
            <a:off x="3945223" y="1964993"/>
            <a:ext cx="3450626" cy="338554"/>
          </a:xfrm>
          <a:prstGeom prst="rect">
            <a:avLst/>
          </a:prstGeom>
          <a:solidFill>
            <a:schemeClr val="bg1"/>
          </a:solidFill>
          <a:ln>
            <a:solidFill>
              <a:schemeClr val="tx1"/>
            </a:solidFill>
          </a:ln>
        </p:spPr>
        <p:txBody>
          <a:bodyPr wrap="square">
            <a:spAutoFit/>
          </a:bodyPr>
          <a:lstStyle/>
          <a:p>
            <a:pPr algn="ctr"/>
            <a:r>
              <a:rPr lang="en-US" altLang="ja-JP" sz="1600" dirty="0" smtClean="0"/>
              <a:t>IPCC</a:t>
            </a:r>
            <a:r>
              <a:rPr lang="en-US" altLang="ja-JP" sz="1600" dirty="0"/>
              <a:t> </a:t>
            </a:r>
            <a:r>
              <a:rPr lang="en-US" altLang="ja-JP" sz="1600" dirty="0" smtClean="0"/>
              <a:t>Guideline </a:t>
            </a:r>
            <a:r>
              <a:rPr lang="ja-JP" altLang="en-US" sz="1600" dirty="0" smtClean="0"/>
              <a:t>（</a:t>
            </a:r>
            <a:r>
              <a:rPr lang="en-US" altLang="ja-JP" sz="1600" dirty="0" smtClean="0"/>
              <a:t>2019</a:t>
            </a:r>
            <a:r>
              <a:rPr lang="en-US" altLang="ja-JP" sz="1600" dirty="0"/>
              <a:t> </a:t>
            </a:r>
            <a:r>
              <a:rPr lang="en-US" altLang="ja-JP" sz="1600" dirty="0" smtClean="0"/>
              <a:t>update</a:t>
            </a:r>
            <a:r>
              <a:rPr lang="ja-JP" altLang="en-US" sz="1600" dirty="0" smtClean="0"/>
              <a:t>）</a:t>
            </a:r>
            <a:r>
              <a:rPr lang="ja-JP" altLang="ja-JP" sz="1600" dirty="0" smtClean="0"/>
              <a:t> </a:t>
            </a:r>
            <a:endParaRPr lang="ja-JP" altLang="en-US" sz="1600" dirty="0"/>
          </a:p>
        </p:txBody>
      </p:sp>
      <p:sp>
        <p:nvSpPr>
          <p:cNvPr id="32" name="左矢印 31"/>
          <p:cNvSpPr/>
          <p:nvPr/>
        </p:nvSpPr>
        <p:spPr>
          <a:xfrm rot="5400000">
            <a:off x="424798" y="4310160"/>
            <a:ext cx="3023322" cy="5214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1656607" y="5090019"/>
            <a:ext cx="1378618" cy="8265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GEO</a:t>
            </a:r>
          </a:p>
          <a:p>
            <a:pPr algn="ctr"/>
            <a:r>
              <a:rPr kumimoji="1" lang="en-US" altLang="ja-JP" sz="1200" dirty="0" smtClean="0">
                <a:solidFill>
                  <a:schemeClr val="tx1"/>
                </a:solidFill>
              </a:rPr>
              <a:t>(Carbon &amp; GHG</a:t>
            </a:r>
            <a:endParaRPr lang="en-US" altLang="ja-JP" sz="1200" dirty="0">
              <a:solidFill>
                <a:schemeClr val="tx1"/>
              </a:solidFill>
            </a:endParaRPr>
          </a:p>
          <a:p>
            <a:pPr algn="ctr"/>
            <a:r>
              <a:rPr kumimoji="1" lang="en-US" altLang="ja-JP" sz="1200" dirty="0" smtClean="0">
                <a:solidFill>
                  <a:schemeClr val="tx1"/>
                </a:solidFill>
              </a:rPr>
              <a:t>initiative)</a:t>
            </a:r>
          </a:p>
        </p:txBody>
      </p:sp>
      <p:sp>
        <p:nvSpPr>
          <p:cNvPr id="19" name="正方形/長方形 18"/>
          <p:cNvSpPr/>
          <p:nvPr/>
        </p:nvSpPr>
        <p:spPr>
          <a:xfrm>
            <a:off x="5874142" y="6263426"/>
            <a:ext cx="827550" cy="46683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NASA</a:t>
            </a:r>
          </a:p>
          <a:p>
            <a:pPr algn="ctr"/>
            <a:r>
              <a:rPr kumimoji="1" lang="en-US" altLang="ja-JP" sz="1200" dirty="0" smtClean="0">
                <a:solidFill>
                  <a:schemeClr val="tx1"/>
                </a:solidFill>
              </a:rPr>
              <a:t>OCO-2</a:t>
            </a:r>
          </a:p>
        </p:txBody>
      </p:sp>
      <p:sp>
        <p:nvSpPr>
          <p:cNvPr id="20" name="正方形/長方形 19"/>
          <p:cNvSpPr/>
          <p:nvPr/>
        </p:nvSpPr>
        <p:spPr>
          <a:xfrm>
            <a:off x="6693955" y="6263426"/>
            <a:ext cx="823098" cy="466831"/>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ESA</a:t>
            </a:r>
          </a:p>
          <a:p>
            <a:pPr algn="ctr"/>
            <a:r>
              <a:rPr kumimoji="1" lang="en-US" altLang="ja-JP" sz="1200" dirty="0" smtClean="0">
                <a:solidFill>
                  <a:schemeClr val="tx1"/>
                </a:solidFill>
              </a:rPr>
              <a:t>Sentinel-5</a:t>
            </a:r>
          </a:p>
        </p:txBody>
      </p:sp>
      <p:sp>
        <p:nvSpPr>
          <p:cNvPr id="21" name="正方形/長方形 20"/>
          <p:cNvSpPr/>
          <p:nvPr/>
        </p:nvSpPr>
        <p:spPr>
          <a:xfrm>
            <a:off x="7517053" y="6276793"/>
            <a:ext cx="901756" cy="45346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CNES</a:t>
            </a:r>
            <a:endParaRPr lang="en-US" altLang="ja-JP" sz="1200" dirty="0" smtClean="0">
              <a:solidFill>
                <a:schemeClr val="tx1"/>
              </a:solidFill>
            </a:endParaRPr>
          </a:p>
          <a:p>
            <a:pPr algn="ctr"/>
            <a:r>
              <a:rPr kumimoji="1" lang="en-US" altLang="ja-JP" sz="1200" dirty="0" err="1" smtClean="0">
                <a:solidFill>
                  <a:schemeClr val="tx1"/>
                </a:solidFill>
              </a:rPr>
              <a:t>Microcarb</a:t>
            </a:r>
            <a:endParaRPr kumimoji="1" lang="en-US" altLang="ja-JP" sz="1200" dirty="0" smtClean="0">
              <a:solidFill>
                <a:schemeClr val="tx1"/>
              </a:solidFill>
            </a:endParaRPr>
          </a:p>
        </p:txBody>
      </p:sp>
      <p:sp>
        <p:nvSpPr>
          <p:cNvPr id="14" name="正方形/長方形 13"/>
          <p:cNvSpPr/>
          <p:nvPr/>
        </p:nvSpPr>
        <p:spPr>
          <a:xfrm>
            <a:off x="7597752" y="1547923"/>
            <a:ext cx="960225" cy="41707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00" dirty="0" smtClean="0">
                <a:solidFill>
                  <a:schemeClr val="tx1"/>
                </a:solidFill>
              </a:rPr>
              <a:t>IGES</a:t>
            </a:r>
          </a:p>
          <a:p>
            <a:pPr algn="ctr"/>
            <a:r>
              <a:rPr kumimoji="1" lang="en-US" altLang="ja-JP" sz="1400" dirty="0" smtClean="0">
                <a:solidFill>
                  <a:schemeClr val="tx1"/>
                </a:solidFill>
              </a:rPr>
              <a:t>(</a:t>
            </a:r>
            <a:r>
              <a:rPr lang="en-US" altLang="ja-JP" sz="1400" dirty="0" smtClean="0">
                <a:solidFill>
                  <a:schemeClr val="tx1"/>
                </a:solidFill>
              </a:rPr>
              <a:t>Japan</a:t>
            </a:r>
            <a:r>
              <a:rPr kumimoji="1" lang="en-US" altLang="ja-JP" sz="1400" dirty="0" smtClean="0">
                <a:solidFill>
                  <a:schemeClr val="tx1"/>
                </a:solidFill>
              </a:rPr>
              <a:t>)</a:t>
            </a:r>
          </a:p>
        </p:txBody>
      </p:sp>
      <p:cxnSp>
        <p:nvCxnSpPr>
          <p:cNvPr id="38" name="直線矢印コネクタ 37"/>
          <p:cNvCxnSpPr>
            <a:stCxn id="10" idx="3"/>
          </p:cNvCxnSpPr>
          <p:nvPr/>
        </p:nvCxnSpPr>
        <p:spPr>
          <a:xfrm flipV="1">
            <a:off x="7417859" y="3105473"/>
            <a:ext cx="415078" cy="32316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p:nvPr/>
        </p:nvCxnSpPr>
        <p:spPr>
          <a:xfrm>
            <a:off x="7417860" y="2828263"/>
            <a:ext cx="415077" cy="27721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43" name="直線コネクタ 42"/>
          <p:cNvCxnSpPr>
            <a:stCxn id="6" idx="3"/>
          </p:cNvCxnSpPr>
          <p:nvPr/>
        </p:nvCxnSpPr>
        <p:spPr>
          <a:xfrm>
            <a:off x="7417860" y="1663388"/>
            <a:ext cx="179892"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正方形/長方形 17"/>
          <p:cNvSpPr/>
          <p:nvPr/>
        </p:nvSpPr>
        <p:spPr>
          <a:xfrm>
            <a:off x="103910" y="3450363"/>
            <a:ext cx="1571834" cy="338554"/>
          </a:xfrm>
          <a:prstGeom prst="rect">
            <a:avLst/>
          </a:prstGeom>
          <a:solidFill>
            <a:schemeClr val="bg1"/>
          </a:solidFill>
          <a:ln>
            <a:solidFill>
              <a:schemeClr val="tx1"/>
            </a:solidFill>
          </a:ln>
        </p:spPr>
        <p:txBody>
          <a:bodyPr wrap="square">
            <a:spAutoFit/>
          </a:bodyPr>
          <a:lstStyle/>
          <a:p>
            <a:pPr algn="ctr"/>
            <a:r>
              <a:rPr lang="en-US" altLang="ja-JP" sz="1600" dirty="0" smtClean="0"/>
              <a:t>COP22</a:t>
            </a:r>
          </a:p>
        </p:txBody>
      </p:sp>
      <p:cxnSp>
        <p:nvCxnSpPr>
          <p:cNvPr id="46" name="直線コネクタ 45"/>
          <p:cNvCxnSpPr/>
          <p:nvPr/>
        </p:nvCxnSpPr>
        <p:spPr>
          <a:xfrm flipV="1">
            <a:off x="0" y="618645"/>
            <a:ext cx="9144000" cy="16280"/>
          </a:xfrm>
          <a:prstGeom prst="line">
            <a:avLst/>
          </a:prstGeom>
          <a:ln w="57150" cmpd="thickThi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直線コネクタ 46"/>
          <p:cNvCxnSpPr/>
          <p:nvPr/>
        </p:nvCxnSpPr>
        <p:spPr>
          <a:xfrm flipH="1">
            <a:off x="4331121" y="1300284"/>
            <a:ext cx="146" cy="193827"/>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直線コネクタ 48"/>
          <p:cNvCxnSpPr/>
          <p:nvPr/>
        </p:nvCxnSpPr>
        <p:spPr>
          <a:xfrm>
            <a:off x="959969" y="1341735"/>
            <a:ext cx="0" cy="121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直線コネクタ 49"/>
          <p:cNvCxnSpPr/>
          <p:nvPr/>
        </p:nvCxnSpPr>
        <p:spPr>
          <a:xfrm>
            <a:off x="4331121" y="1852672"/>
            <a:ext cx="146" cy="102904"/>
          </a:xfrm>
          <a:prstGeom prst="line">
            <a:avLst/>
          </a:prstGeom>
        </p:spPr>
        <p:style>
          <a:lnRef idx="2">
            <a:schemeClr val="accent1"/>
          </a:lnRef>
          <a:fillRef idx="0">
            <a:schemeClr val="accent1"/>
          </a:fillRef>
          <a:effectRef idx="1">
            <a:schemeClr val="accent1"/>
          </a:effectRef>
          <a:fontRef idx="minor">
            <a:schemeClr val="tx1"/>
          </a:fontRef>
        </p:style>
      </p:cxnSp>
      <p:sp>
        <p:nvSpPr>
          <p:cNvPr id="53" name="角丸四角形 52"/>
          <p:cNvSpPr/>
          <p:nvPr/>
        </p:nvSpPr>
        <p:spPr>
          <a:xfrm>
            <a:off x="3794437" y="2541263"/>
            <a:ext cx="5274733" cy="1528451"/>
          </a:xfrm>
          <a:prstGeom prst="roundRect">
            <a:avLst>
              <a:gd name="adj" fmla="val 15641"/>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103910" y="4158186"/>
            <a:ext cx="1712117" cy="646331"/>
          </a:xfrm>
          <a:prstGeom prst="rect">
            <a:avLst/>
          </a:prstGeom>
          <a:noFill/>
        </p:spPr>
        <p:txBody>
          <a:bodyPr wrap="square" rtlCol="0">
            <a:spAutoFit/>
          </a:bodyPr>
          <a:lstStyle/>
          <a:p>
            <a:r>
              <a:rPr lang="en-US" altLang="ja-JP" sz="1200" dirty="0" smtClean="0">
                <a:solidFill>
                  <a:srgbClr val="000000"/>
                </a:solidFill>
              </a:rPr>
              <a:t>①Identify satellite-based GHG data as Verification</a:t>
            </a:r>
          </a:p>
        </p:txBody>
      </p:sp>
      <p:sp>
        <p:nvSpPr>
          <p:cNvPr id="61" name="テキスト ボックス 60"/>
          <p:cNvSpPr txBox="1"/>
          <p:nvPr/>
        </p:nvSpPr>
        <p:spPr>
          <a:xfrm>
            <a:off x="1606043" y="4628354"/>
            <a:ext cx="1655581" cy="461665"/>
          </a:xfrm>
          <a:prstGeom prst="rect">
            <a:avLst/>
          </a:prstGeom>
          <a:noFill/>
        </p:spPr>
        <p:txBody>
          <a:bodyPr wrap="square" rtlCol="0">
            <a:spAutoFit/>
          </a:bodyPr>
          <a:lstStyle/>
          <a:p>
            <a:r>
              <a:rPr lang="en-US" altLang="ja-JP" sz="1200" dirty="0" smtClean="0">
                <a:solidFill>
                  <a:srgbClr val="000000"/>
                </a:solidFill>
              </a:rPr>
              <a:t>③Spread Guidance document</a:t>
            </a:r>
            <a:endParaRPr lang="en-US" altLang="ja-JP" sz="1200" dirty="0">
              <a:solidFill>
                <a:srgbClr val="000000"/>
              </a:solidFill>
            </a:endParaRPr>
          </a:p>
        </p:txBody>
      </p:sp>
      <p:cxnSp>
        <p:nvCxnSpPr>
          <p:cNvPr id="65" name="直線コネクタ 64"/>
          <p:cNvCxnSpPr/>
          <p:nvPr/>
        </p:nvCxnSpPr>
        <p:spPr>
          <a:xfrm>
            <a:off x="563652" y="1326055"/>
            <a:ext cx="0" cy="2124308"/>
          </a:xfrm>
          <a:prstGeom prst="line">
            <a:avLst/>
          </a:prstGeom>
        </p:spPr>
        <p:style>
          <a:lnRef idx="2">
            <a:schemeClr val="accent1"/>
          </a:lnRef>
          <a:fillRef idx="0">
            <a:schemeClr val="accent1"/>
          </a:fillRef>
          <a:effectRef idx="1">
            <a:schemeClr val="accent1"/>
          </a:effectRef>
          <a:fontRef idx="minor">
            <a:schemeClr val="tx1"/>
          </a:fontRef>
        </p:style>
      </p:cxnSp>
      <p:sp>
        <p:nvSpPr>
          <p:cNvPr id="7" name="正方形/長方形 6"/>
          <p:cNvSpPr/>
          <p:nvPr/>
        </p:nvSpPr>
        <p:spPr>
          <a:xfrm>
            <a:off x="244217" y="6066855"/>
            <a:ext cx="1351697" cy="63074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Japan</a:t>
            </a:r>
          </a:p>
          <a:p>
            <a:pPr algn="ctr"/>
            <a:r>
              <a:rPr kumimoji="1" lang="en-US" altLang="ja-JP" dirty="0" smtClean="0">
                <a:solidFill>
                  <a:schemeClr val="tx1"/>
                </a:solidFill>
              </a:rPr>
              <a:t>MOE</a:t>
            </a:r>
          </a:p>
        </p:txBody>
      </p:sp>
      <p:sp>
        <p:nvSpPr>
          <p:cNvPr id="11" name="正方形/長方形 10"/>
          <p:cNvSpPr/>
          <p:nvPr/>
        </p:nvSpPr>
        <p:spPr>
          <a:xfrm>
            <a:off x="1668755" y="6066855"/>
            <a:ext cx="1351697" cy="63074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Japan</a:t>
            </a:r>
          </a:p>
          <a:p>
            <a:pPr algn="ctr"/>
            <a:r>
              <a:rPr kumimoji="1" lang="en-US" altLang="ja-JP" dirty="0" smtClean="0">
                <a:solidFill>
                  <a:schemeClr val="tx1"/>
                </a:solidFill>
              </a:rPr>
              <a:t>MEXT</a:t>
            </a:r>
          </a:p>
        </p:txBody>
      </p:sp>
      <p:sp>
        <p:nvSpPr>
          <p:cNvPr id="33" name="左矢印 32"/>
          <p:cNvSpPr/>
          <p:nvPr/>
        </p:nvSpPr>
        <p:spPr>
          <a:xfrm rot="5400000">
            <a:off x="2594903" y="4286374"/>
            <a:ext cx="3118040" cy="48011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左矢印 34"/>
          <p:cNvSpPr/>
          <p:nvPr/>
        </p:nvSpPr>
        <p:spPr>
          <a:xfrm rot="5400000">
            <a:off x="4834167" y="4551631"/>
            <a:ext cx="2332702" cy="697746"/>
          </a:xfrm>
          <a:prstGeom prst="leftArrow">
            <a:avLst>
              <a:gd name="adj1" fmla="val 50000"/>
              <a:gd name="adj2" fmla="val 3426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6" name="左矢印 35"/>
          <p:cNvSpPr/>
          <p:nvPr/>
        </p:nvSpPr>
        <p:spPr>
          <a:xfrm rot="5400000">
            <a:off x="6318774" y="4527126"/>
            <a:ext cx="2601039" cy="521433"/>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2" name="テキスト ボックス 61"/>
          <p:cNvSpPr txBox="1"/>
          <p:nvPr/>
        </p:nvSpPr>
        <p:spPr>
          <a:xfrm>
            <a:off x="3222943" y="4219115"/>
            <a:ext cx="2160904" cy="830997"/>
          </a:xfrm>
          <a:prstGeom prst="rect">
            <a:avLst/>
          </a:prstGeom>
          <a:noFill/>
        </p:spPr>
        <p:txBody>
          <a:bodyPr wrap="square" rtlCol="0">
            <a:spAutoFit/>
          </a:bodyPr>
          <a:lstStyle/>
          <a:p>
            <a:r>
              <a:rPr lang="en-US" altLang="ja-JP" sz="1200" dirty="0" smtClean="0">
                <a:solidFill>
                  <a:srgbClr val="000000"/>
                </a:solidFill>
              </a:rPr>
              <a:t>②Develop Guidance document for national statistician to use GHG data for verification</a:t>
            </a:r>
          </a:p>
        </p:txBody>
      </p:sp>
      <p:sp>
        <p:nvSpPr>
          <p:cNvPr id="63" name="テキスト ボックス 62"/>
          <p:cNvSpPr txBox="1"/>
          <p:nvPr/>
        </p:nvSpPr>
        <p:spPr>
          <a:xfrm>
            <a:off x="6976764" y="4804517"/>
            <a:ext cx="1990450" cy="830997"/>
          </a:xfrm>
          <a:prstGeom prst="rect">
            <a:avLst/>
          </a:prstGeom>
          <a:noFill/>
        </p:spPr>
        <p:txBody>
          <a:bodyPr wrap="square" rtlCol="0">
            <a:spAutoFit/>
          </a:bodyPr>
          <a:lstStyle/>
          <a:p>
            <a:r>
              <a:rPr lang="en-US" altLang="ja-JP" sz="1200" dirty="0" smtClean="0">
                <a:solidFill>
                  <a:srgbClr val="000000"/>
                </a:solidFill>
              </a:rPr>
              <a:t>③Spread Guidance document</a:t>
            </a:r>
          </a:p>
          <a:p>
            <a:r>
              <a:rPr lang="en-US" altLang="ja-JP" sz="1200" dirty="0" smtClean="0">
                <a:solidFill>
                  <a:srgbClr val="000000"/>
                </a:solidFill>
              </a:rPr>
              <a:t>⑤Identify source of GHG</a:t>
            </a:r>
          </a:p>
          <a:p>
            <a:r>
              <a:rPr lang="en-US" altLang="ja-JP" sz="1200" dirty="0" smtClean="0">
                <a:solidFill>
                  <a:srgbClr val="000000"/>
                </a:solidFill>
              </a:rPr>
              <a:t>⑦Capacity building</a:t>
            </a:r>
          </a:p>
        </p:txBody>
      </p:sp>
      <p:sp>
        <p:nvSpPr>
          <p:cNvPr id="64" name="テキスト ボックス 63"/>
          <p:cNvSpPr txBox="1"/>
          <p:nvPr/>
        </p:nvSpPr>
        <p:spPr>
          <a:xfrm>
            <a:off x="5217130" y="4712130"/>
            <a:ext cx="2141447" cy="461665"/>
          </a:xfrm>
          <a:prstGeom prst="rect">
            <a:avLst/>
          </a:prstGeom>
          <a:noFill/>
        </p:spPr>
        <p:txBody>
          <a:bodyPr wrap="square" rtlCol="0">
            <a:spAutoFit/>
          </a:bodyPr>
          <a:lstStyle/>
          <a:p>
            <a:r>
              <a:rPr lang="en-US" altLang="ja-JP" sz="1200" dirty="0" smtClean="0">
                <a:solidFill>
                  <a:srgbClr val="000000"/>
                </a:solidFill>
              </a:rPr>
              <a:t>④High accuracy</a:t>
            </a:r>
            <a:r>
              <a:rPr lang="en-US" altLang="ja-JP" sz="1200" dirty="0">
                <a:solidFill>
                  <a:srgbClr val="000000"/>
                </a:solidFill>
              </a:rPr>
              <a:t> </a:t>
            </a:r>
            <a:r>
              <a:rPr lang="en-US" altLang="ja-JP" sz="1200" dirty="0" smtClean="0">
                <a:solidFill>
                  <a:srgbClr val="000000"/>
                </a:solidFill>
              </a:rPr>
              <a:t>data set</a:t>
            </a:r>
          </a:p>
          <a:p>
            <a:r>
              <a:rPr lang="en-US" altLang="ja-JP" sz="1200" dirty="0" smtClean="0">
                <a:solidFill>
                  <a:srgbClr val="000000"/>
                </a:solidFill>
              </a:rPr>
              <a:t>Data platform</a:t>
            </a:r>
          </a:p>
        </p:txBody>
      </p:sp>
      <p:cxnSp>
        <p:nvCxnSpPr>
          <p:cNvPr id="72" name="直線矢印コネクタ 71"/>
          <p:cNvCxnSpPr/>
          <p:nvPr/>
        </p:nvCxnSpPr>
        <p:spPr>
          <a:xfrm flipV="1">
            <a:off x="8704720" y="1553628"/>
            <a:ext cx="0" cy="48751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6" name="直線コネクタ 75"/>
          <p:cNvCxnSpPr/>
          <p:nvPr/>
        </p:nvCxnSpPr>
        <p:spPr>
          <a:xfrm flipV="1">
            <a:off x="8418809" y="6428762"/>
            <a:ext cx="285911" cy="20524"/>
          </a:xfrm>
          <a:prstGeom prst="line">
            <a:avLst/>
          </a:prstGeom>
        </p:spPr>
        <p:style>
          <a:lnRef idx="2">
            <a:schemeClr val="accent1"/>
          </a:lnRef>
          <a:fillRef idx="0">
            <a:schemeClr val="accent1"/>
          </a:fillRef>
          <a:effectRef idx="1">
            <a:schemeClr val="accent1"/>
          </a:effectRef>
          <a:fontRef idx="minor">
            <a:schemeClr val="tx1"/>
          </a:fontRef>
        </p:style>
      </p:cxnSp>
      <p:sp>
        <p:nvSpPr>
          <p:cNvPr id="30" name="正方形/長方形 29"/>
          <p:cNvSpPr/>
          <p:nvPr/>
        </p:nvSpPr>
        <p:spPr>
          <a:xfrm>
            <a:off x="7656220" y="2813849"/>
            <a:ext cx="1405146" cy="490733"/>
          </a:xfrm>
          <a:prstGeom prst="rect">
            <a:avLst/>
          </a:prstGeom>
          <a:noFill/>
          <a:ln>
            <a:noFill/>
          </a:ln>
        </p:spPr>
        <p:txBody>
          <a:bodyPr wrap="square">
            <a:spAutoFit/>
          </a:bodyPr>
          <a:lstStyle/>
          <a:p>
            <a:pPr algn="ctr">
              <a:lnSpc>
                <a:spcPts val="1520"/>
              </a:lnSpc>
            </a:pPr>
            <a:r>
              <a:rPr lang="en-US" altLang="ja-JP" sz="1600" dirty="0"/>
              <a:t>statistics officers</a:t>
            </a:r>
            <a:endParaRPr lang="ja-JP" altLang="en-US" sz="1600" i="1" u="sng" dirty="0"/>
          </a:p>
        </p:txBody>
      </p:sp>
      <p:sp>
        <p:nvSpPr>
          <p:cNvPr id="69" name="テキスト ボックス 68"/>
          <p:cNvSpPr txBox="1"/>
          <p:nvPr/>
        </p:nvSpPr>
        <p:spPr>
          <a:xfrm>
            <a:off x="7691953" y="3272006"/>
            <a:ext cx="1420690" cy="738664"/>
          </a:xfrm>
          <a:prstGeom prst="rect">
            <a:avLst/>
          </a:prstGeom>
          <a:noFill/>
        </p:spPr>
        <p:txBody>
          <a:bodyPr wrap="square" rtlCol="0">
            <a:spAutoFit/>
          </a:bodyPr>
          <a:lstStyle/>
          <a:p>
            <a:r>
              <a:rPr lang="en-US" altLang="ja-JP" sz="1050" dirty="0" smtClean="0">
                <a:solidFill>
                  <a:srgbClr val="000000"/>
                </a:solidFill>
              </a:rPr>
              <a:t>【Goal】 They will use </a:t>
            </a:r>
            <a:r>
              <a:rPr lang="en-US" altLang="ja-JP" sz="1050" dirty="0">
                <a:solidFill>
                  <a:srgbClr val="000000"/>
                </a:solidFill>
              </a:rPr>
              <a:t>GHG satellite </a:t>
            </a:r>
            <a:r>
              <a:rPr lang="en-US" altLang="ja-JP" sz="1050" dirty="0" smtClean="0">
                <a:solidFill>
                  <a:srgbClr val="000000"/>
                </a:solidFill>
              </a:rPr>
              <a:t>data under IPCC/TFI revised guideline.</a:t>
            </a:r>
          </a:p>
        </p:txBody>
      </p:sp>
      <p:sp>
        <p:nvSpPr>
          <p:cNvPr id="80" name="テキスト ボックス 79"/>
          <p:cNvSpPr txBox="1"/>
          <p:nvPr/>
        </p:nvSpPr>
        <p:spPr>
          <a:xfrm>
            <a:off x="7847857" y="4091977"/>
            <a:ext cx="1727956" cy="646331"/>
          </a:xfrm>
          <a:prstGeom prst="rect">
            <a:avLst/>
          </a:prstGeom>
          <a:noFill/>
        </p:spPr>
        <p:txBody>
          <a:bodyPr wrap="square" rtlCol="0">
            <a:spAutoFit/>
          </a:bodyPr>
          <a:lstStyle/>
          <a:p>
            <a:r>
              <a:rPr lang="en-US" altLang="ja-JP" sz="1200" dirty="0" smtClean="0">
                <a:solidFill>
                  <a:srgbClr val="000000"/>
                </a:solidFill>
              </a:rPr>
              <a:t>⑥Understanding of effective GHG data</a:t>
            </a:r>
          </a:p>
          <a:p>
            <a:r>
              <a:rPr lang="en-US" altLang="ja-JP" sz="1200" dirty="0" smtClean="0">
                <a:solidFill>
                  <a:srgbClr val="000000"/>
                </a:solidFill>
              </a:rPr>
              <a:t>usage</a:t>
            </a:r>
          </a:p>
        </p:txBody>
      </p:sp>
      <p:cxnSp>
        <p:nvCxnSpPr>
          <p:cNvPr id="81" name="直線矢印コネクタ 80"/>
          <p:cNvCxnSpPr/>
          <p:nvPr/>
        </p:nvCxnSpPr>
        <p:spPr>
          <a:xfrm flipH="1" flipV="1">
            <a:off x="7417861" y="1230755"/>
            <a:ext cx="274092" cy="1109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正方形/長方形 15"/>
          <p:cNvSpPr/>
          <p:nvPr/>
        </p:nvSpPr>
        <p:spPr>
          <a:xfrm>
            <a:off x="5021226" y="5970495"/>
            <a:ext cx="3397583" cy="29485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CEOS</a:t>
            </a:r>
            <a:endParaRPr kumimoji="1" lang="en-US" altLang="ja-JP" dirty="0" smtClean="0">
              <a:solidFill>
                <a:schemeClr val="tx1"/>
              </a:solidFill>
            </a:endParaRPr>
          </a:p>
        </p:txBody>
      </p:sp>
      <p:sp>
        <p:nvSpPr>
          <p:cNvPr id="26" name="正方形/長方形 25"/>
          <p:cNvSpPr/>
          <p:nvPr/>
        </p:nvSpPr>
        <p:spPr>
          <a:xfrm>
            <a:off x="7793347" y="740021"/>
            <a:ext cx="1173867" cy="490733"/>
          </a:xfrm>
          <a:prstGeom prst="rect">
            <a:avLst/>
          </a:prstGeom>
          <a:noFill/>
          <a:ln>
            <a:noFill/>
          </a:ln>
        </p:spPr>
        <p:txBody>
          <a:bodyPr wrap="square">
            <a:spAutoFit/>
          </a:bodyPr>
          <a:lstStyle/>
          <a:p>
            <a:pPr algn="ctr">
              <a:lnSpc>
                <a:spcPts val="1520"/>
              </a:lnSpc>
            </a:pPr>
            <a:r>
              <a:rPr lang="en-US" altLang="ja-JP" sz="1600" i="1" u="sng" dirty="0" smtClean="0"/>
              <a:t>Scientist Community</a:t>
            </a:r>
            <a:endParaRPr lang="ja-JP" altLang="en-US" sz="1600" i="1" u="sng" dirty="0"/>
          </a:p>
        </p:txBody>
      </p:sp>
      <p:sp>
        <p:nvSpPr>
          <p:cNvPr id="66" name="正方形/長方形 65"/>
          <p:cNvSpPr/>
          <p:nvPr/>
        </p:nvSpPr>
        <p:spPr>
          <a:xfrm>
            <a:off x="876581" y="1935860"/>
            <a:ext cx="1740944" cy="523220"/>
          </a:xfrm>
          <a:prstGeom prst="rect">
            <a:avLst/>
          </a:prstGeom>
          <a:solidFill>
            <a:schemeClr val="bg1"/>
          </a:solidFill>
          <a:ln>
            <a:solidFill>
              <a:schemeClr val="tx1"/>
            </a:solidFill>
          </a:ln>
        </p:spPr>
        <p:txBody>
          <a:bodyPr wrap="square">
            <a:spAutoFit/>
          </a:bodyPr>
          <a:lstStyle/>
          <a:p>
            <a:pPr algn="ctr"/>
            <a:r>
              <a:rPr lang="en-US" altLang="ja-JP" sz="1400" dirty="0" smtClean="0"/>
              <a:t>Global Stock Take (2023~)</a:t>
            </a:r>
            <a:endParaRPr lang="ja-JP" altLang="en-US" sz="1400" dirty="0"/>
          </a:p>
        </p:txBody>
      </p:sp>
      <p:cxnSp>
        <p:nvCxnSpPr>
          <p:cNvPr id="67" name="直線コネクタ 66"/>
          <p:cNvCxnSpPr/>
          <p:nvPr/>
        </p:nvCxnSpPr>
        <p:spPr>
          <a:xfrm>
            <a:off x="980417" y="1791045"/>
            <a:ext cx="0" cy="121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直線コネクタ 69"/>
          <p:cNvCxnSpPr/>
          <p:nvPr/>
        </p:nvCxnSpPr>
        <p:spPr>
          <a:xfrm flipV="1">
            <a:off x="2601970" y="2006366"/>
            <a:ext cx="1319308" cy="4329"/>
          </a:xfrm>
          <a:prstGeom prst="line">
            <a:avLst/>
          </a:prstGeom>
          <a:ln>
            <a:prstDash val="sysDash"/>
            <a:headEnd type="arrow"/>
            <a:tailEnd type="arrow"/>
          </a:ln>
        </p:spPr>
        <p:style>
          <a:lnRef idx="2">
            <a:schemeClr val="accent1"/>
          </a:lnRef>
          <a:fillRef idx="0">
            <a:schemeClr val="accent1"/>
          </a:fillRef>
          <a:effectRef idx="1">
            <a:schemeClr val="accent1"/>
          </a:effectRef>
          <a:fontRef idx="minor">
            <a:schemeClr val="tx1"/>
          </a:fontRef>
        </p:style>
      </p:cxnSp>
      <p:cxnSp>
        <p:nvCxnSpPr>
          <p:cNvPr id="71" name="直線コネクタ 70"/>
          <p:cNvCxnSpPr/>
          <p:nvPr/>
        </p:nvCxnSpPr>
        <p:spPr>
          <a:xfrm flipV="1">
            <a:off x="4331121" y="2303547"/>
            <a:ext cx="0" cy="325308"/>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73" name="スライド番号プレースホルダー 3"/>
          <p:cNvSpPr>
            <a:spLocks noGrp="1"/>
          </p:cNvSpPr>
          <p:nvPr>
            <p:ph type="sldNum" sz="quarter" idx="12"/>
          </p:nvPr>
        </p:nvSpPr>
        <p:spPr>
          <a:xfrm>
            <a:off x="7090405" y="6428762"/>
            <a:ext cx="2133600" cy="365125"/>
          </a:xfrm>
        </p:spPr>
        <p:txBody>
          <a:bodyPr/>
          <a:lstStyle/>
          <a:p>
            <a:fld id="{F9C7F245-66C1-8E47-92F4-52AFD4B42A6B}" type="slidenum">
              <a:rPr kumimoji="1" lang="ja-JP" altLang="en-US" smtClean="0"/>
              <a:t>7</a:t>
            </a:fld>
            <a:endParaRPr kumimoji="1" lang="ja-JP" altLang="en-US" dirty="0"/>
          </a:p>
        </p:txBody>
      </p:sp>
    </p:spTree>
    <p:extLst>
      <p:ext uri="{BB962C8B-B14F-4D97-AF65-F5344CB8AC3E}">
        <p14:creationId xmlns:p14="http://schemas.microsoft.com/office/powerpoint/2010/main" val="2603651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0" y="115983"/>
            <a:ext cx="9144000" cy="637473"/>
          </a:xfrm>
          <a:prstGeom prst="rect">
            <a:avLst/>
          </a:prstGeom>
          <a:solidFill>
            <a:srgbClr val="FFFFFF"/>
          </a:solidFill>
        </p:spPr>
        <p:txBody>
          <a:bodyP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t>Schedule for IPCC and UNFCCC</a:t>
            </a:r>
            <a:endParaRPr lang="ja-JP" altLang="en-US" sz="2000" dirty="0"/>
          </a:p>
        </p:txBody>
      </p:sp>
      <p:cxnSp>
        <p:nvCxnSpPr>
          <p:cNvPr id="3" name="直線コネクタ 2"/>
          <p:cNvCxnSpPr/>
          <p:nvPr/>
        </p:nvCxnSpPr>
        <p:spPr>
          <a:xfrm flipV="1">
            <a:off x="0" y="610759"/>
            <a:ext cx="9144000" cy="16280"/>
          </a:xfrm>
          <a:prstGeom prst="line">
            <a:avLst/>
          </a:prstGeom>
          <a:ln w="57150" cmpd="thickThin">
            <a:solidFill>
              <a:schemeClr val="tx1"/>
            </a:solidFill>
          </a:ln>
        </p:spPr>
        <p:style>
          <a:lnRef idx="2">
            <a:schemeClr val="accent1"/>
          </a:lnRef>
          <a:fillRef idx="0">
            <a:schemeClr val="accent1"/>
          </a:fillRef>
          <a:effectRef idx="1">
            <a:schemeClr val="accent1"/>
          </a:effectRef>
          <a:fontRef idx="minor">
            <a:schemeClr val="tx1"/>
          </a:fontRef>
        </p:style>
      </p:cxnSp>
      <p:graphicFrame>
        <p:nvGraphicFramePr>
          <p:cNvPr id="4" name="表 3"/>
          <p:cNvGraphicFramePr>
            <a:graphicFrameLocks noGrp="1"/>
          </p:cNvGraphicFramePr>
          <p:nvPr>
            <p:extLst>
              <p:ext uri="{D42A27DB-BD31-4B8C-83A1-F6EECF244321}">
                <p14:modId xmlns:p14="http://schemas.microsoft.com/office/powerpoint/2010/main" val="4196266465"/>
              </p:ext>
            </p:extLst>
          </p:nvPr>
        </p:nvGraphicFramePr>
        <p:xfrm>
          <a:off x="321739" y="779437"/>
          <a:ext cx="8026398" cy="5913462"/>
        </p:xfrm>
        <a:graphic>
          <a:graphicData uri="http://schemas.openxmlformats.org/drawingml/2006/table">
            <a:tbl>
              <a:tblPr firstRow="1" bandRow="1">
                <a:tableStyleId>{2A488322-F2BA-4B5B-9748-0D474271808F}</a:tableStyleId>
              </a:tblPr>
              <a:tblGrid>
                <a:gridCol w="1337733"/>
                <a:gridCol w="1337733"/>
                <a:gridCol w="1337733"/>
                <a:gridCol w="1337733"/>
                <a:gridCol w="1337733"/>
                <a:gridCol w="1337733"/>
              </a:tblGrid>
              <a:tr h="379438">
                <a:tc>
                  <a:txBody>
                    <a:bodyPr/>
                    <a:lstStyle/>
                    <a:p>
                      <a:pPr algn="ctr"/>
                      <a:endParaRPr kumimoji="1" lang="ja-JP" altLang="en-US" dirty="0">
                        <a:solidFill>
                          <a:schemeClr val="tx1"/>
                        </a:solidFill>
                      </a:endParaRPr>
                    </a:p>
                  </a:txBody>
                  <a:tcPr/>
                </a:tc>
                <a:tc>
                  <a:txBody>
                    <a:bodyPr/>
                    <a:lstStyle/>
                    <a:p>
                      <a:pPr algn="ctr"/>
                      <a:r>
                        <a:rPr kumimoji="1" lang="en-US" altLang="ja-JP" dirty="0" smtClean="0">
                          <a:solidFill>
                            <a:schemeClr val="tx1"/>
                          </a:solidFill>
                        </a:rPr>
                        <a:t>2016</a:t>
                      </a:r>
                      <a:endParaRPr kumimoji="1" lang="ja-JP" altLang="en-US" dirty="0">
                        <a:solidFill>
                          <a:schemeClr val="tx1"/>
                        </a:solidFill>
                      </a:endParaRPr>
                    </a:p>
                  </a:txBody>
                  <a:tcPr/>
                </a:tc>
                <a:tc>
                  <a:txBody>
                    <a:bodyPr/>
                    <a:lstStyle/>
                    <a:p>
                      <a:pPr algn="ctr"/>
                      <a:r>
                        <a:rPr kumimoji="1" lang="en-US" altLang="ja-JP" dirty="0" smtClean="0">
                          <a:solidFill>
                            <a:schemeClr val="tx1"/>
                          </a:solidFill>
                        </a:rPr>
                        <a:t>2017</a:t>
                      </a:r>
                      <a:endParaRPr kumimoji="1" lang="ja-JP" altLang="en-US" dirty="0">
                        <a:solidFill>
                          <a:schemeClr val="tx1"/>
                        </a:solidFill>
                      </a:endParaRPr>
                    </a:p>
                  </a:txBody>
                  <a:tcPr/>
                </a:tc>
                <a:tc>
                  <a:txBody>
                    <a:bodyPr/>
                    <a:lstStyle/>
                    <a:p>
                      <a:pPr algn="ctr"/>
                      <a:r>
                        <a:rPr kumimoji="1" lang="en-US" altLang="ja-JP" dirty="0" smtClean="0">
                          <a:solidFill>
                            <a:schemeClr val="tx1"/>
                          </a:solidFill>
                        </a:rPr>
                        <a:t>2018</a:t>
                      </a:r>
                      <a:endParaRPr kumimoji="1" lang="ja-JP" altLang="en-US" dirty="0">
                        <a:solidFill>
                          <a:schemeClr val="tx1"/>
                        </a:solidFill>
                      </a:endParaRPr>
                    </a:p>
                  </a:txBody>
                  <a:tcPr/>
                </a:tc>
                <a:tc>
                  <a:txBody>
                    <a:bodyPr/>
                    <a:lstStyle/>
                    <a:p>
                      <a:pPr algn="ctr"/>
                      <a:r>
                        <a:rPr kumimoji="1" lang="en-US" altLang="ja-JP" dirty="0" smtClean="0">
                          <a:solidFill>
                            <a:schemeClr val="tx1"/>
                          </a:solidFill>
                        </a:rPr>
                        <a:t>2019</a:t>
                      </a:r>
                      <a:endParaRPr kumimoji="1" lang="ja-JP" altLang="en-US" dirty="0">
                        <a:solidFill>
                          <a:schemeClr val="tx1"/>
                        </a:solidFill>
                      </a:endParaRPr>
                    </a:p>
                  </a:txBody>
                  <a:tcPr/>
                </a:tc>
                <a:tc>
                  <a:txBody>
                    <a:bodyPr/>
                    <a:lstStyle/>
                    <a:p>
                      <a:pPr algn="ctr"/>
                      <a:r>
                        <a:rPr kumimoji="1" lang="en-US" altLang="ja-JP" dirty="0" smtClean="0">
                          <a:solidFill>
                            <a:schemeClr val="tx1"/>
                          </a:solidFill>
                        </a:rPr>
                        <a:t>2020</a:t>
                      </a:r>
                      <a:endParaRPr kumimoji="1" lang="ja-JP" altLang="en-US" dirty="0">
                        <a:solidFill>
                          <a:schemeClr val="tx1"/>
                        </a:solidFill>
                      </a:endParaRPr>
                    </a:p>
                  </a:txBody>
                  <a:tcPr/>
                </a:tc>
              </a:tr>
              <a:tr h="1460500">
                <a:tc>
                  <a:txBody>
                    <a:bodyPr/>
                    <a:lstStyle/>
                    <a:p>
                      <a:r>
                        <a:rPr kumimoji="1" lang="en-US" altLang="ja-JP" dirty="0" smtClean="0">
                          <a:solidFill>
                            <a:schemeClr val="tx1"/>
                          </a:solidFill>
                        </a:rPr>
                        <a:t>IPCC/TFI</a:t>
                      </a:r>
                      <a:endParaRPr kumimoji="1" lang="ja-JP" altLang="en-US" dirty="0">
                        <a:solidFill>
                          <a:schemeClr val="tx1"/>
                        </a:solidFill>
                      </a:endParaRPr>
                    </a:p>
                  </a:txBody>
                  <a:tcPr anchor="ctr"/>
                </a:tc>
                <a:tc>
                  <a:txBody>
                    <a:bodyPr/>
                    <a:lstStyle/>
                    <a:p>
                      <a:endParaRPr kumimoji="1" lang="ja-JP" altLang="en-US">
                        <a:solidFill>
                          <a:schemeClr val="tx1"/>
                        </a:solidFill>
                      </a:endParaRPr>
                    </a:p>
                  </a:txBody>
                  <a:tcPr/>
                </a:tc>
                <a:tc>
                  <a:txBody>
                    <a:bodyPr/>
                    <a:lstStyle/>
                    <a:p>
                      <a:endParaRPr kumimoji="1" lang="ja-JP" altLang="en-US">
                        <a:solidFill>
                          <a:schemeClr val="tx1"/>
                        </a:solidFill>
                      </a:endParaRPr>
                    </a:p>
                  </a:txBody>
                  <a:tcPr/>
                </a:tc>
                <a:tc>
                  <a:txBody>
                    <a:bodyPr/>
                    <a:lstStyle/>
                    <a:p>
                      <a:endParaRPr kumimoji="1" lang="ja-JP" altLang="en-US">
                        <a:solidFill>
                          <a:schemeClr val="tx1"/>
                        </a:solidFill>
                      </a:endParaRPr>
                    </a:p>
                  </a:txBody>
                  <a:tcPr/>
                </a:tc>
                <a:tc>
                  <a:txBody>
                    <a:bodyPr/>
                    <a:lstStyle/>
                    <a:p>
                      <a:endParaRPr kumimoji="1" lang="ja-JP" altLang="en-US">
                        <a:solidFill>
                          <a:schemeClr val="tx1"/>
                        </a:solidFill>
                      </a:endParaRPr>
                    </a:p>
                  </a:txBody>
                  <a:tcPr/>
                </a:tc>
                <a:tc>
                  <a:txBody>
                    <a:bodyPr/>
                    <a:lstStyle/>
                    <a:p>
                      <a:endParaRPr kumimoji="1" lang="ja-JP" altLang="en-US">
                        <a:solidFill>
                          <a:schemeClr val="tx1"/>
                        </a:solidFill>
                      </a:endParaRPr>
                    </a:p>
                  </a:txBody>
                  <a:tcPr/>
                </a:tc>
              </a:tr>
              <a:tr h="1063625">
                <a:tc>
                  <a:txBody>
                    <a:bodyPr/>
                    <a:lstStyle/>
                    <a:p>
                      <a:r>
                        <a:rPr kumimoji="1" lang="en-US" altLang="ja-JP" dirty="0" smtClean="0">
                          <a:solidFill>
                            <a:schemeClr val="tx1"/>
                          </a:solidFill>
                        </a:rPr>
                        <a:t>UNFCCC</a:t>
                      </a:r>
                      <a:endParaRPr kumimoji="1" lang="ja-JP" altLang="en-US" dirty="0">
                        <a:solidFill>
                          <a:schemeClr val="tx1"/>
                        </a:solidFill>
                      </a:endParaRPr>
                    </a:p>
                  </a:txBody>
                  <a:tcPr anchor="ctr"/>
                </a:tc>
                <a:tc>
                  <a:txBody>
                    <a:bodyPr/>
                    <a:lstStyle/>
                    <a:p>
                      <a:endParaRPr kumimoji="1" lang="ja-JP" altLang="en-US">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a:solidFill>
                          <a:schemeClr val="tx1"/>
                        </a:solidFill>
                      </a:endParaRPr>
                    </a:p>
                  </a:txBody>
                  <a:tcPr/>
                </a:tc>
                <a:tc>
                  <a:txBody>
                    <a:bodyPr/>
                    <a:lstStyle/>
                    <a:p>
                      <a:endParaRPr kumimoji="1" lang="ja-JP" altLang="en-US">
                        <a:solidFill>
                          <a:schemeClr val="tx1"/>
                        </a:solidFill>
                      </a:endParaRPr>
                    </a:p>
                  </a:txBody>
                  <a:tcPr/>
                </a:tc>
                <a:tc>
                  <a:txBody>
                    <a:bodyPr/>
                    <a:lstStyle/>
                    <a:p>
                      <a:endParaRPr kumimoji="1" lang="ja-JP" altLang="en-US" dirty="0">
                        <a:solidFill>
                          <a:schemeClr val="tx1"/>
                        </a:solidFill>
                      </a:endParaRPr>
                    </a:p>
                  </a:txBody>
                  <a:tcPr/>
                </a:tc>
              </a:tr>
              <a:tr h="952500">
                <a:tc>
                  <a:txBody>
                    <a:bodyPr/>
                    <a:lstStyle/>
                    <a:p>
                      <a:r>
                        <a:rPr kumimoji="1" lang="en-US" altLang="ja-JP" dirty="0" smtClean="0">
                          <a:solidFill>
                            <a:schemeClr val="tx1"/>
                          </a:solidFill>
                        </a:rPr>
                        <a:t>CEOS</a:t>
                      </a:r>
                      <a:endParaRPr kumimoji="1" lang="ja-JP" altLang="en-US" dirty="0">
                        <a:solidFill>
                          <a:schemeClr val="tx1"/>
                        </a:solidFill>
                      </a:endParaRPr>
                    </a:p>
                  </a:txBody>
                  <a:tcPr anchor="ct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r>
              <a:tr h="1143000">
                <a:tc>
                  <a:txBody>
                    <a:bodyPr/>
                    <a:lstStyle/>
                    <a:p>
                      <a:r>
                        <a:rPr kumimoji="1" lang="en-US" altLang="ja-JP" dirty="0" smtClean="0">
                          <a:solidFill>
                            <a:schemeClr val="tx1"/>
                          </a:solidFill>
                        </a:rPr>
                        <a:t>GEO</a:t>
                      </a:r>
                      <a:endParaRPr kumimoji="1" lang="ja-JP" altLang="en-US" dirty="0">
                        <a:solidFill>
                          <a:schemeClr val="tx1"/>
                        </a:solidFill>
                      </a:endParaRPr>
                    </a:p>
                  </a:txBody>
                  <a:tcPr anchor="ct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r>
              <a:tr h="889000">
                <a:tc>
                  <a:txBody>
                    <a:bodyPr/>
                    <a:lstStyle/>
                    <a:p>
                      <a:r>
                        <a:rPr kumimoji="1" lang="en-US" altLang="ja-JP" dirty="0" smtClean="0">
                          <a:solidFill>
                            <a:schemeClr val="tx1"/>
                          </a:solidFill>
                        </a:rPr>
                        <a:t>JAXA</a:t>
                      </a:r>
                    </a:p>
                    <a:p>
                      <a:r>
                        <a:rPr kumimoji="1" lang="en-US" altLang="ja-JP" dirty="0" smtClean="0">
                          <a:solidFill>
                            <a:schemeClr val="tx1"/>
                          </a:solidFill>
                        </a:rPr>
                        <a:t>MOE</a:t>
                      </a:r>
                    </a:p>
                    <a:p>
                      <a:r>
                        <a:rPr kumimoji="1" lang="en-US" altLang="ja-JP" dirty="0" smtClean="0">
                          <a:solidFill>
                            <a:schemeClr val="tx1"/>
                          </a:solidFill>
                        </a:rPr>
                        <a:t>NIES</a:t>
                      </a:r>
                      <a:endParaRPr kumimoji="1" lang="ja-JP" altLang="en-US" dirty="0">
                        <a:solidFill>
                          <a:schemeClr val="tx1"/>
                        </a:solidFill>
                      </a:endParaRPr>
                    </a:p>
                  </a:txBody>
                  <a:tcPr anchor="ct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c>
                  <a:txBody>
                    <a:bodyPr/>
                    <a:lstStyle/>
                    <a:p>
                      <a:endParaRPr kumimoji="1" lang="ja-JP" altLang="en-US" dirty="0">
                        <a:solidFill>
                          <a:schemeClr val="tx1"/>
                        </a:solidFill>
                      </a:endParaRPr>
                    </a:p>
                  </a:txBody>
                  <a:tcPr/>
                </a:tc>
              </a:tr>
            </a:tbl>
          </a:graphicData>
        </a:graphic>
      </p:graphicFrame>
      <p:sp>
        <p:nvSpPr>
          <p:cNvPr id="7" name="二等辺三角形 6"/>
          <p:cNvSpPr/>
          <p:nvPr/>
        </p:nvSpPr>
        <p:spPr>
          <a:xfrm>
            <a:off x="3296235" y="5956755"/>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467980" y="5851584"/>
            <a:ext cx="1841858" cy="646331"/>
          </a:xfrm>
          <a:prstGeom prst="rect">
            <a:avLst/>
          </a:prstGeom>
          <a:noFill/>
        </p:spPr>
        <p:txBody>
          <a:bodyPr wrap="none" rtlCol="0">
            <a:spAutoFit/>
          </a:bodyPr>
          <a:lstStyle/>
          <a:p>
            <a:r>
              <a:rPr kumimoji="1" lang="en-US" altLang="ja-JP" dirty="0" smtClean="0"/>
              <a:t>Sep.</a:t>
            </a:r>
          </a:p>
          <a:p>
            <a:r>
              <a:rPr lang="en-US" altLang="ja-JP" dirty="0" smtClean="0"/>
              <a:t>Draft of Guidance</a:t>
            </a:r>
            <a:endParaRPr kumimoji="1" lang="ja-JP" altLang="en-US" dirty="0"/>
          </a:p>
        </p:txBody>
      </p:sp>
      <p:sp>
        <p:nvSpPr>
          <p:cNvPr id="9" name="二等辺三角形 8"/>
          <p:cNvSpPr/>
          <p:nvPr/>
        </p:nvSpPr>
        <p:spPr>
          <a:xfrm>
            <a:off x="5994406" y="1227474"/>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a:off x="1771193" y="1274887"/>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913478" y="1182101"/>
            <a:ext cx="1752027" cy="646331"/>
          </a:xfrm>
          <a:prstGeom prst="rect">
            <a:avLst/>
          </a:prstGeom>
          <a:noFill/>
        </p:spPr>
        <p:txBody>
          <a:bodyPr wrap="none" rtlCol="0">
            <a:spAutoFit/>
          </a:bodyPr>
          <a:lstStyle/>
          <a:p>
            <a:r>
              <a:rPr lang="en-US" altLang="ja-JP" dirty="0" smtClean="0"/>
              <a:t>Aug.</a:t>
            </a:r>
          </a:p>
          <a:p>
            <a:r>
              <a:rPr kumimoji="1" lang="en-US" altLang="ja-JP" dirty="0" smtClean="0"/>
              <a:t>Scoping Meeting</a:t>
            </a:r>
            <a:endParaRPr kumimoji="1" lang="ja-JP" altLang="en-US" dirty="0"/>
          </a:p>
        </p:txBody>
      </p:sp>
      <p:sp>
        <p:nvSpPr>
          <p:cNvPr id="14" name="テキスト ボックス 13"/>
          <p:cNvSpPr txBox="1"/>
          <p:nvPr/>
        </p:nvSpPr>
        <p:spPr>
          <a:xfrm>
            <a:off x="2253747" y="1878182"/>
            <a:ext cx="3901902" cy="923330"/>
          </a:xfrm>
          <a:prstGeom prst="rect">
            <a:avLst/>
          </a:prstGeom>
          <a:noFill/>
        </p:spPr>
        <p:txBody>
          <a:bodyPr wrap="none" rtlCol="0">
            <a:spAutoFit/>
          </a:bodyPr>
          <a:lstStyle/>
          <a:p>
            <a:r>
              <a:rPr lang="en-US" altLang="ja-JP" dirty="0" smtClean="0"/>
              <a:t>Oct 17-20.</a:t>
            </a:r>
          </a:p>
          <a:p>
            <a:r>
              <a:rPr lang="en-US" altLang="ja-JP" dirty="0" smtClean="0"/>
              <a:t>IPCC-44</a:t>
            </a:r>
          </a:p>
          <a:p>
            <a:r>
              <a:rPr kumimoji="1" lang="en-US" altLang="ja-JP" dirty="0" smtClean="0"/>
              <a:t>Approval of the TFI Guidelines’ Outline</a:t>
            </a:r>
            <a:endParaRPr kumimoji="1" lang="ja-JP" altLang="en-US" dirty="0"/>
          </a:p>
        </p:txBody>
      </p:sp>
      <p:sp>
        <p:nvSpPr>
          <p:cNvPr id="15" name="二等辺三角形 14"/>
          <p:cNvSpPr/>
          <p:nvPr/>
        </p:nvSpPr>
        <p:spPr>
          <a:xfrm>
            <a:off x="2141962" y="3053854"/>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260497" y="2986122"/>
            <a:ext cx="813820" cy="646331"/>
          </a:xfrm>
          <a:prstGeom prst="rect">
            <a:avLst/>
          </a:prstGeom>
          <a:noFill/>
        </p:spPr>
        <p:txBody>
          <a:bodyPr wrap="none" rtlCol="0">
            <a:spAutoFit/>
          </a:bodyPr>
          <a:lstStyle/>
          <a:p>
            <a:r>
              <a:rPr lang="en-US" altLang="ja-JP" dirty="0"/>
              <a:t>Nov</a:t>
            </a:r>
            <a:r>
              <a:rPr lang="en-US" altLang="ja-JP" dirty="0" smtClean="0"/>
              <a:t>.</a:t>
            </a:r>
            <a:endParaRPr lang="en-US" altLang="ja-JP" dirty="0"/>
          </a:p>
          <a:p>
            <a:r>
              <a:rPr lang="en-US" altLang="ja-JP" dirty="0" smtClean="0"/>
              <a:t>COP22</a:t>
            </a:r>
            <a:endParaRPr kumimoji="1" lang="ja-JP" altLang="en-US" dirty="0"/>
          </a:p>
        </p:txBody>
      </p:sp>
      <p:sp>
        <p:nvSpPr>
          <p:cNvPr id="17" name="二等辺三角形 16"/>
          <p:cNvSpPr/>
          <p:nvPr/>
        </p:nvSpPr>
        <p:spPr>
          <a:xfrm>
            <a:off x="3471401" y="3081138"/>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629603" y="2976342"/>
            <a:ext cx="813820" cy="369332"/>
          </a:xfrm>
          <a:prstGeom prst="rect">
            <a:avLst/>
          </a:prstGeom>
          <a:noFill/>
        </p:spPr>
        <p:txBody>
          <a:bodyPr wrap="none" rtlCol="0">
            <a:spAutoFit/>
          </a:bodyPr>
          <a:lstStyle/>
          <a:p>
            <a:r>
              <a:rPr lang="en-US" altLang="ja-JP" dirty="0" smtClean="0"/>
              <a:t>COP23</a:t>
            </a:r>
            <a:endParaRPr kumimoji="1" lang="ja-JP" altLang="en-US" dirty="0"/>
          </a:p>
        </p:txBody>
      </p:sp>
      <p:sp>
        <p:nvSpPr>
          <p:cNvPr id="19" name="二等辺三角形 18"/>
          <p:cNvSpPr/>
          <p:nvPr/>
        </p:nvSpPr>
        <p:spPr>
          <a:xfrm>
            <a:off x="4885505" y="3067399"/>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5004040" y="2999667"/>
            <a:ext cx="813820" cy="369332"/>
          </a:xfrm>
          <a:prstGeom prst="rect">
            <a:avLst/>
          </a:prstGeom>
          <a:noFill/>
        </p:spPr>
        <p:txBody>
          <a:bodyPr wrap="none" rtlCol="0">
            <a:spAutoFit/>
          </a:bodyPr>
          <a:lstStyle/>
          <a:p>
            <a:r>
              <a:rPr lang="en-US" altLang="ja-JP" dirty="0" smtClean="0"/>
              <a:t>COP24</a:t>
            </a:r>
            <a:endParaRPr kumimoji="1" lang="ja-JP" altLang="en-US" dirty="0"/>
          </a:p>
        </p:txBody>
      </p:sp>
      <p:sp>
        <p:nvSpPr>
          <p:cNvPr id="59" name="二等辺三角形 58"/>
          <p:cNvSpPr/>
          <p:nvPr/>
        </p:nvSpPr>
        <p:spPr>
          <a:xfrm>
            <a:off x="4913367" y="1873464"/>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5060710" y="1783554"/>
            <a:ext cx="2668616" cy="646331"/>
          </a:xfrm>
          <a:prstGeom prst="rect">
            <a:avLst/>
          </a:prstGeom>
          <a:noFill/>
        </p:spPr>
        <p:txBody>
          <a:bodyPr wrap="none" rtlCol="0">
            <a:spAutoFit/>
          </a:bodyPr>
          <a:lstStyle/>
          <a:p>
            <a:r>
              <a:rPr lang="en-US" altLang="ja-JP" dirty="0" smtClean="0"/>
              <a:t>Jun.</a:t>
            </a:r>
          </a:p>
          <a:p>
            <a:r>
              <a:rPr lang="en-US" altLang="ja-JP" dirty="0" smtClean="0"/>
              <a:t>Deadline for Articles to TFI</a:t>
            </a:r>
            <a:endParaRPr kumimoji="1" lang="ja-JP" altLang="en-US" dirty="0"/>
          </a:p>
        </p:txBody>
      </p:sp>
      <p:sp>
        <p:nvSpPr>
          <p:cNvPr id="10" name="テキスト ボックス 9"/>
          <p:cNvSpPr txBox="1"/>
          <p:nvPr/>
        </p:nvSpPr>
        <p:spPr>
          <a:xfrm>
            <a:off x="6131631" y="1144680"/>
            <a:ext cx="2702599" cy="923330"/>
          </a:xfrm>
          <a:prstGeom prst="rect">
            <a:avLst/>
          </a:prstGeom>
          <a:noFill/>
        </p:spPr>
        <p:txBody>
          <a:bodyPr wrap="none" rtlCol="0">
            <a:spAutoFit/>
          </a:bodyPr>
          <a:lstStyle/>
          <a:p>
            <a:r>
              <a:rPr lang="en-US" altLang="ja-JP" dirty="0" smtClean="0"/>
              <a:t>May. </a:t>
            </a:r>
            <a:r>
              <a:rPr lang="ja-JP" altLang="en-US" dirty="0"/>
              <a:t> </a:t>
            </a:r>
            <a:r>
              <a:rPr lang="ja-JP" altLang="en-US" dirty="0" smtClean="0"/>
              <a:t> </a:t>
            </a:r>
            <a:r>
              <a:rPr lang="en-US" altLang="ja-JP" dirty="0" smtClean="0"/>
              <a:t>IPCC-49</a:t>
            </a:r>
          </a:p>
          <a:p>
            <a:r>
              <a:rPr lang="en-US" altLang="ja-JP" dirty="0" smtClean="0"/>
              <a:t>Approval of </a:t>
            </a:r>
          </a:p>
          <a:p>
            <a:r>
              <a:rPr lang="en-US" altLang="ja-JP" dirty="0" smtClean="0"/>
              <a:t>the TFI Guidelines Revision</a:t>
            </a:r>
            <a:endParaRPr kumimoji="1" lang="ja-JP" altLang="en-US" dirty="0"/>
          </a:p>
        </p:txBody>
      </p:sp>
      <p:sp>
        <p:nvSpPr>
          <p:cNvPr id="5" name="二等辺三角形 4"/>
          <p:cNvSpPr/>
          <p:nvPr/>
        </p:nvSpPr>
        <p:spPr>
          <a:xfrm>
            <a:off x="4836741" y="6397914"/>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972209" y="6313249"/>
            <a:ext cx="1744137" cy="369332"/>
          </a:xfrm>
          <a:prstGeom prst="rect">
            <a:avLst/>
          </a:prstGeom>
          <a:noFill/>
        </p:spPr>
        <p:txBody>
          <a:bodyPr wrap="none" rtlCol="0">
            <a:spAutoFit/>
          </a:bodyPr>
          <a:lstStyle/>
          <a:p>
            <a:r>
              <a:rPr kumimoji="1" lang="en-US" altLang="ja-JP" dirty="0" smtClean="0"/>
              <a:t>GOSAT-2</a:t>
            </a:r>
            <a:r>
              <a:rPr lang="en-US" altLang="ja-JP" dirty="0"/>
              <a:t> </a:t>
            </a:r>
            <a:r>
              <a:rPr lang="en-US" altLang="ja-JP" dirty="0" smtClean="0"/>
              <a:t>Launch</a:t>
            </a:r>
            <a:endParaRPr kumimoji="1" lang="ja-JP" altLang="en-US" dirty="0"/>
          </a:p>
        </p:txBody>
      </p:sp>
      <p:sp>
        <p:nvSpPr>
          <p:cNvPr id="21" name="二等辺三角形 20"/>
          <p:cNvSpPr/>
          <p:nvPr/>
        </p:nvSpPr>
        <p:spPr>
          <a:xfrm>
            <a:off x="6316608" y="3052260"/>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6435143" y="2984528"/>
            <a:ext cx="813820" cy="369332"/>
          </a:xfrm>
          <a:prstGeom prst="rect">
            <a:avLst/>
          </a:prstGeom>
          <a:noFill/>
        </p:spPr>
        <p:txBody>
          <a:bodyPr wrap="none" rtlCol="0">
            <a:spAutoFit/>
          </a:bodyPr>
          <a:lstStyle/>
          <a:p>
            <a:r>
              <a:rPr lang="en-US" altLang="ja-JP" dirty="0" smtClean="0"/>
              <a:t>COP25</a:t>
            </a:r>
            <a:endParaRPr kumimoji="1" lang="ja-JP" altLang="en-US" dirty="0"/>
          </a:p>
        </p:txBody>
      </p:sp>
      <p:sp>
        <p:nvSpPr>
          <p:cNvPr id="66" name="スライド番号プレースホルダー 3"/>
          <p:cNvSpPr>
            <a:spLocks noGrp="1"/>
          </p:cNvSpPr>
          <p:nvPr>
            <p:ph type="sldNum" sz="quarter" idx="12"/>
          </p:nvPr>
        </p:nvSpPr>
        <p:spPr>
          <a:xfrm>
            <a:off x="7010399" y="6538912"/>
            <a:ext cx="2133600" cy="365125"/>
          </a:xfrm>
        </p:spPr>
        <p:txBody>
          <a:bodyPr/>
          <a:lstStyle/>
          <a:p>
            <a:fld id="{F9C7F245-66C1-8E47-92F4-52AFD4B42A6B}" type="slidenum">
              <a:rPr kumimoji="1" lang="ja-JP" altLang="en-US" smtClean="0"/>
              <a:t>8</a:t>
            </a:fld>
            <a:endParaRPr kumimoji="1" lang="ja-JP" altLang="en-US" dirty="0"/>
          </a:p>
        </p:txBody>
      </p:sp>
      <p:sp>
        <p:nvSpPr>
          <p:cNvPr id="72" name="二等辺三角形 71"/>
          <p:cNvSpPr/>
          <p:nvPr/>
        </p:nvSpPr>
        <p:spPr>
          <a:xfrm>
            <a:off x="2103862" y="4015879"/>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8" name="テキスト ボックス 77"/>
          <p:cNvSpPr txBox="1"/>
          <p:nvPr/>
        </p:nvSpPr>
        <p:spPr>
          <a:xfrm>
            <a:off x="2254147" y="3916397"/>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82" name="二等辺三角形 81"/>
          <p:cNvSpPr/>
          <p:nvPr/>
        </p:nvSpPr>
        <p:spPr>
          <a:xfrm>
            <a:off x="3433301" y="4043163"/>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6" name="二等辺三角形 85"/>
          <p:cNvSpPr/>
          <p:nvPr/>
        </p:nvSpPr>
        <p:spPr>
          <a:xfrm>
            <a:off x="4847405" y="4029424"/>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8" name="二等辺三角形 87"/>
          <p:cNvSpPr/>
          <p:nvPr/>
        </p:nvSpPr>
        <p:spPr>
          <a:xfrm>
            <a:off x="6278508" y="4014285"/>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0" name="二等辺三角形 89"/>
          <p:cNvSpPr/>
          <p:nvPr/>
        </p:nvSpPr>
        <p:spPr>
          <a:xfrm>
            <a:off x="2056237" y="4809629"/>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2" name="二等辺三角形 91"/>
          <p:cNvSpPr/>
          <p:nvPr/>
        </p:nvSpPr>
        <p:spPr>
          <a:xfrm>
            <a:off x="3385676" y="4836913"/>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4" name="二等辺三角形 93"/>
          <p:cNvSpPr/>
          <p:nvPr/>
        </p:nvSpPr>
        <p:spPr>
          <a:xfrm>
            <a:off x="4799780" y="4823174"/>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6" name="二等辺三角形 95"/>
          <p:cNvSpPr/>
          <p:nvPr/>
        </p:nvSpPr>
        <p:spPr>
          <a:xfrm>
            <a:off x="6230883" y="4808035"/>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8" name="テキスト ボックス 97"/>
          <p:cNvSpPr txBox="1"/>
          <p:nvPr/>
        </p:nvSpPr>
        <p:spPr>
          <a:xfrm>
            <a:off x="3597295" y="3903160"/>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99" name="テキスト ボックス 98"/>
          <p:cNvSpPr txBox="1"/>
          <p:nvPr/>
        </p:nvSpPr>
        <p:spPr>
          <a:xfrm>
            <a:off x="5060710" y="3875593"/>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100" name="テキスト ボックス 99"/>
          <p:cNvSpPr txBox="1"/>
          <p:nvPr/>
        </p:nvSpPr>
        <p:spPr>
          <a:xfrm>
            <a:off x="6403858" y="3862356"/>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101" name="テキスト ボックス 100"/>
          <p:cNvSpPr txBox="1"/>
          <p:nvPr/>
        </p:nvSpPr>
        <p:spPr>
          <a:xfrm>
            <a:off x="2307062" y="4687561"/>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102" name="テキスト ボックス 101"/>
          <p:cNvSpPr txBox="1"/>
          <p:nvPr/>
        </p:nvSpPr>
        <p:spPr>
          <a:xfrm>
            <a:off x="3650210" y="4674324"/>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103" name="テキスト ボックス 102"/>
          <p:cNvSpPr txBox="1"/>
          <p:nvPr/>
        </p:nvSpPr>
        <p:spPr>
          <a:xfrm>
            <a:off x="5113625" y="4646757"/>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104" name="テキスト ボックス 103"/>
          <p:cNvSpPr txBox="1"/>
          <p:nvPr/>
        </p:nvSpPr>
        <p:spPr>
          <a:xfrm>
            <a:off x="6456773" y="4633520"/>
            <a:ext cx="889987" cy="646331"/>
          </a:xfrm>
          <a:prstGeom prst="rect">
            <a:avLst/>
          </a:prstGeom>
          <a:noFill/>
        </p:spPr>
        <p:txBody>
          <a:bodyPr wrap="none" rtlCol="0">
            <a:spAutoFit/>
          </a:bodyPr>
          <a:lstStyle/>
          <a:p>
            <a:r>
              <a:rPr lang="en-US" altLang="ja-JP" dirty="0" smtClean="0"/>
              <a:t>Nov.</a:t>
            </a:r>
          </a:p>
          <a:p>
            <a:r>
              <a:rPr lang="en-US" altLang="ja-JP" dirty="0" smtClean="0"/>
              <a:t>Plenary</a:t>
            </a:r>
            <a:endParaRPr kumimoji="1" lang="ja-JP" altLang="en-US" dirty="0"/>
          </a:p>
        </p:txBody>
      </p:sp>
      <p:sp>
        <p:nvSpPr>
          <p:cNvPr id="105" name="二等辺三角形 104"/>
          <p:cNvSpPr/>
          <p:nvPr/>
        </p:nvSpPr>
        <p:spPr>
          <a:xfrm>
            <a:off x="2243562" y="5371291"/>
            <a:ext cx="203200" cy="1828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6" name="テキスト ボックス 105"/>
          <p:cNvSpPr txBox="1"/>
          <p:nvPr/>
        </p:nvSpPr>
        <p:spPr>
          <a:xfrm>
            <a:off x="2459462" y="5279851"/>
            <a:ext cx="1595020" cy="646331"/>
          </a:xfrm>
          <a:prstGeom prst="rect">
            <a:avLst/>
          </a:prstGeom>
          <a:noFill/>
        </p:spPr>
        <p:txBody>
          <a:bodyPr wrap="none" rtlCol="0">
            <a:spAutoFit/>
          </a:bodyPr>
          <a:lstStyle/>
          <a:p>
            <a:r>
              <a:rPr lang="en-US" altLang="ja-JP" dirty="0" smtClean="0"/>
              <a:t>Jan.</a:t>
            </a:r>
          </a:p>
          <a:p>
            <a:r>
              <a:rPr lang="en-US" altLang="ja-JP" dirty="0" smtClean="0"/>
              <a:t>AP-Symposium</a:t>
            </a:r>
            <a:endParaRPr kumimoji="1" lang="ja-JP" altLang="en-US" dirty="0"/>
          </a:p>
        </p:txBody>
      </p:sp>
      <p:sp>
        <p:nvSpPr>
          <p:cNvPr id="39" name="円/楕円 38"/>
          <p:cNvSpPr/>
          <p:nvPr/>
        </p:nvSpPr>
        <p:spPr>
          <a:xfrm rot="20989871">
            <a:off x="7685267" y="1259330"/>
            <a:ext cx="970852" cy="396875"/>
          </a:xfrm>
          <a:prstGeom prst="ellipse">
            <a:avLst/>
          </a:prstGeom>
          <a:solidFill>
            <a:schemeClr val="accent6">
              <a:lumMod val="20000"/>
              <a:lumOff val="8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smtClean="0">
                <a:solidFill>
                  <a:schemeClr val="tx1"/>
                </a:solidFill>
              </a:rPr>
              <a:t>Goal</a:t>
            </a:r>
            <a:endParaRPr kumimoji="1" lang="ja-JP" altLang="en-US" dirty="0">
              <a:solidFill>
                <a:schemeClr val="tx1"/>
              </a:solidFill>
            </a:endParaRPr>
          </a:p>
        </p:txBody>
      </p:sp>
      <p:sp>
        <p:nvSpPr>
          <p:cNvPr id="23" name="星 5 22"/>
          <p:cNvSpPr/>
          <p:nvPr/>
        </p:nvSpPr>
        <p:spPr>
          <a:xfrm>
            <a:off x="2018965" y="1922515"/>
            <a:ext cx="288097" cy="267657"/>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17977482"/>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1101</TotalTime>
  <Words>1401</Words>
  <Application>Microsoft Macintosh PowerPoint</Application>
  <PresentationFormat>画面に合わせる (4:3)</PresentationFormat>
  <Paragraphs>212</Paragraphs>
  <Slides>8</Slides>
  <Notes>7</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ホワイト</vt:lpstr>
      <vt:lpstr>Contribution to UNFCCC and IPCC/TFI by GHG satellite data</vt:lpstr>
      <vt:lpstr>UNFCCC &amp; IPCC Inventory Task Force(TFI)</vt:lpstr>
      <vt:lpstr>Goal of GHG Satellite Data Utilization</vt:lpstr>
      <vt:lpstr>Back up chart</vt:lpstr>
      <vt:lpstr>IPCC TFI Guideline</vt:lpstr>
      <vt:lpstr>Outline for GHG plan</vt:lpstr>
      <vt:lpstr>Structure for utilization of GHG data</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UNFCCCとIPCCインベントリタスクフォースの関係 </dc:title>
  <dc:creator>松尾 尚子</dc:creator>
  <cp:lastModifiedBy>松尾 尚子</cp:lastModifiedBy>
  <cp:revision>66</cp:revision>
  <cp:lastPrinted>2016-08-05T08:11:10Z</cp:lastPrinted>
  <dcterms:created xsi:type="dcterms:W3CDTF">2016-08-02T02:11:11Z</dcterms:created>
  <dcterms:modified xsi:type="dcterms:W3CDTF">2016-09-06T09:55:25Z</dcterms:modified>
</cp:coreProperties>
</file>