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2" r:id="rId4"/>
    <p:sldId id="263" r:id="rId5"/>
    <p:sldId id="261" r:id="rId6"/>
    <p:sldId id="275" r:id="rId7"/>
    <p:sldId id="268" r:id="rId8"/>
    <p:sldId id="269" r:id="rId9"/>
    <p:sldId id="270" r:id="rId10"/>
    <p:sldId id="271" r:id="rId11"/>
    <p:sldId id="272" r:id="rId12"/>
    <p:sldId id="264" r:id="rId13"/>
    <p:sldId id="273" r:id="rId14"/>
    <p:sldId id="276" r:id="rId15"/>
    <p:sldId id="266" r:id="rId16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716"/>
  </p:normalViewPr>
  <p:slideViewPr>
    <p:cSldViewPr>
      <p:cViewPr>
        <p:scale>
          <a:sx n="92" d="100"/>
          <a:sy n="92" d="100"/>
        </p:scale>
        <p:origin x="-739" y="1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14476" y="2590800"/>
            <a:ext cx="85974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CEOS Preparations for GEO-XIII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 Team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AU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19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10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382000" cy="4724400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/>
              <a:t>Who does </a:t>
            </a:r>
            <a:r>
              <a:rPr lang="en-AU" b="1" dirty="0" smtClean="0"/>
              <a:t>what</a:t>
            </a:r>
          </a:p>
          <a:p>
            <a:pPr marL="0" indent="0">
              <a:buNone/>
            </a:pPr>
            <a:endParaRPr lang="en-AU" sz="1400" dirty="0" smtClean="0"/>
          </a:p>
          <a:p>
            <a:pPr marL="0" indent="0">
              <a:buNone/>
            </a:pPr>
            <a:r>
              <a:rPr lang="en-AU" u="sng" dirty="0" smtClean="0"/>
              <a:t>Members and POs </a:t>
            </a:r>
            <a:r>
              <a:rPr lang="en-AU" dirty="0" smtClean="0"/>
              <a:t>will:</a:t>
            </a:r>
          </a:p>
          <a:p>
            <a:r>
              <a:rPr lang="en-AU" dirty="0" smtClean="0"/>
              <a:t>Reach and activate internal </a:t>
            </a:r>
            <a:r>
              <a:rPr lang="en-AU" b="1" i="1" dirty="0" smtClean="0"/>
              <a:t>users</a:t>
            </a:r>
            <a:r>
              <a:rPr lang="en-AU" dirty="0" smtClean="0"/>
              <a:t>.</a:t>
            </a:r>
          </a:p>
          <a:p>
            <a:r>
              <a:rPr lang="en-AU" dirty="0" smtClean="0"/>
              <a:t>Act as GEO ambassadors; Lead/contribute to engagement activities.</a:t>
            </a:r>
          </a:p>
          <a:p>
            <a:pPr marL="0" indent="0">
              <a:buNone/>
            </a:pPr>
            <a:r>
              <a:rPr lang="en-AU" u="sng" dirty="0" smtClean="0"/>
              <a:t>Community</a:t>
            </a:r>
            <a:r>
              <a:rPr lang="en-AU" dirty="0" smtClean="0"/>
              <a:t> involved in tasks will:</a:t>
            </a:r>
          </a:p>
          <a:p>
            <a:r>
              <a:rPr lang="en-AU" dirty="0" smtClean="0"/>
              <a:t>Help </a:t>
            </a:r>
            <a:r>
              <a:rPr lang="en-AU" dirty="0"/>
              <a:t>link with users to understand requirements</a:t>
            </a:r>
          </a:p>
          <a:p>
            <a:pPr marL="0" indent="0">
              <a:buNone/>
            </a:pPr>
            <a:r>
              <a:rPr lang="en-AU" u="sng" dirty="0" smtClean="0"/>
              <a:t>ExCom</a:t>
            </a:r>
            <a:r>
              <a:rPr lang="en-AU" dirty="0" smtClean="0"/>
              <a:t> will:</a:t>
            </a:r>
          </a:p>
          <a:p>
            <a:r>
              <a:rPr lang="en-AU" dirty="0"/>
              <a:t>I</a:t>
            </a:r>
            <a:r>
              <a:rPr lang="en-AU" dirty="0" smtClean="0"/>
              <a:t>dentify </a:t>
            </a:r>
            <a:r>
              <a:rPr lang="en-AU" dirty="0"/>
              <a:t>strategic priorities driven by the international agenda </a:t>
            </a:r>
          </a:p>
          <a:p>
            <a:pPr marL="0" indent="0">
              <a:buNone/>
            </a:pPr>
            <a:r>
              <a:rPr lang="en-AU" u="sng" dirty="0" smtClean="0"/>
              <a:t>PB</a:t>
            </a:r>
            <a:r>
              <a:rPr lang="en-AU" dirty="0" smtClean="0"/>
              <a:t> will: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Map GEO competencies against priorities; promote gap filling</a:t>
            </a:r>
          </a:p>
          <a:p>
            <a:pPr marL="0" indent="0">
              <a:buNone/>
            </a:pPr>
            <a:r>
              <a:rPr lang="en-AU" u="sng" dirty="0" smtClean="0"/>
              <a:t>GEOSEC</a:t>
            </a:r>
            <a:r>
              <a:rPr lang="en-AU" dirty="0" smtClean="0"/>
              <a:t> will: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Develop and drive multi-annual engagement plans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Undertake preliminary engagement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Approach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05761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11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14252" y="1447800"/>
            <a:ext cx="8382000" cy="4724400"/>
          </a:xfrm>
          <a:ln>
            <a:solidFill>
              <a:srgbClr val="00206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Engagement plans</a:t>
            </a:r>
            <a:r>
              <a:rPr lang="en-GB" dirty="0" smtClean="0"/>
              <a:t> </a:t>
            </a:r>
            <a:r>
              <a:rPr lang="en-GB" dirty="0"/>
              <a:t>will be </a:t>
            </a:r>
            <a:r>
              <a:rPr lang="en-GB" u="sng" dirty="0"/>
              <a:t>structured according to the priorities selected by ExCom</a:t>
            </a:r>
            <a:r>
              <a:rPr lang="en-GB" dirty="0"/>
              <a:t>. In order to ensure a swift drafting process and monitoring, only high-level actions (i.e. tools described in 5.1) will be described in the plan according to the following items:</a:t>
            </a:r>
            <a:endParaRPr lang="en-AU" sz="1800" dirty="0"/>
          </a:p>
          <a:p>
            <a:r>
              <a:rPr lang="en-GB" dirty="0"/>
              <a:t>Objective of the action, linked to a strategic priority defined by ExCom and to the Work Programme</a:t>
            </a:r>
            <a:endParaRPr lang="en-AU" sz="1800" dirty="0"/>
          </a:p>
          <a:p>
            <a:r>
              <a:rPr lang="en-GB" dirty="0"/>
              <a:t>Relevant Engagement Strategy objective(s)  </a:t>
            </a:r>
            <a:endParaRPr lang="en-AU" sz="1800" dirty="0"/>
          </a:p>
          <a:p>
            <a:r>
              <a:rPr lang="en-GB" dirty="0"/>
              <a:t>Target stakeholders</a:t>
            </a:r>
            <a:endParaRPr lang="en-AU" sz="1800" dirty="0"/>
          </a:p>
          <a:p>
            <a:r>
              <a:rPr lang="en-GB" dirty="0"/>
              <a:t>Expected outcomes, linked to the </a:t>
            </a:r>
            <a:r>
              <a:rPr lang="en-GB" i="1" dirty="0"/>
              <a:t>Expected Results</a:t>
            </a:r>
            <a:r>
              <a:rPr lang="en-GB" dirty="0"/>
              <a:t> in the </a:t>
            </a:r>
            <a:r>
              <a:rPr lang="en-AU" dirty="0" smtClean="0"/>
              <a:t>SP</a:t>
            </a:r>
            <a:endParaRPr lang="en-AU" sz="1800" dirty="0"/>
          </a:p>
          <a:p>
            <a:r>
              <a:rPr lang="en-GB" dirty="0"/>
              <a:t>Key Performance Indicators, linked to the </a:t>
            </a:r>
            <a:r>
              <a:rPr lang="en-GB" i="1" dirty="0"/>
              <a:t>Indicators </a:t>
            </a:r>
            <a:r>
              <a:rPr lang="en-GB" dirty="0"/>
              <a:t>in the </a:t>
            </a:r>
            <a:r>
              <a:rPr lang="en-GB" dirty="0" smtClean="0"/>
              <a:t>SP</a:t>
            </a:r>
            <a:endParaRPr lang="en-AU" sz="1800" dirty="0"/>
          </a:p>
          <a:p>
            <a:r>
              <a:rPr lang="en-GB" dirty="0"/>
              <a:t>Timeline and milestones</a:t>
            </a:r>
            <a:endParaRPr lang="en-AU" sz="1800" dirty="0"/>
          </a:p>
          <a:p>
            <a:r>
              <a:rPr lang="en-GB" dirty="0"/>
              <a:t>GEO actors involved, including potential incentives for their participation and a preliminary estimation of the resources involved</a:t>
            </a:r>
            <a:endParaRPr lang="en-AU" sz="1800" dirty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The key point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41842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12</a:t>
            </a:fld>
            <a:endParaRPr lang="uk-UA" dirty="0"/>
          </a:p>
        </p:txBody>
      </p:sp>
      <p:sp>
        <p:nvSpPr>
          <p:cNvPr id="5" name="Rectangle 4"/>
          <p:cNvSpPr/>
          <p:nvPr/>
        </p:nvSpPr>
        <p:spPr>
          <a:xfrm>
            <a:off x="1981200" y="2895600"/>
            <a:ext cx="5334000" cy="190500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40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Thoughts?</a:t>
            </a:r>
            <a:endParaRPr kumimoji="0" lang="en-AU" sz="40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817573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How is GEO going with implementing the Strategic </a:t>
            </a:r>
            <a:r>
              <a:rPr lang="en-AU" dirty="0" smtClean="0"/>
              <a:t>Plan and </a:t>
            </a:r>
            <a:r>
              <a:rPr lang="en-AU" dirty="0" smtClean="0"/>
              <a:t>Mexico City Declaration</a:t>
            </a:r>
            <a:r>
              <a:rPr lang="en-AU" dirty="0" smtClean="0"/>
              <a:t>?</a:t>
            </a:r>
          </a:p>
          <a:p>
            <a:r>
              <a:rPr lang="en-AU" dirty="0" smtClean="0"/>
              <a:t>Is the shift to the ‘new way of working’ happening rapidly enough?</a:t>
            </a:r>
          </a:p>
          <a:p>
            <a:r>
              <a:rPr lang="en-AU" dirty="0" smtClean="0"/>
              <a:t>Better </a:t>
            </a:r>
            <a:r>
              <a:rPr lang="en-AU" dirty="0" smtClean="0"/>
              <a:t>connections with big global agendas?</a:t>
            </a:r>
          </a:p>
          <a:p>
            <a:r>
              <a:rPr lang="en-AU" dirty="0" smtClean="0"/>
              <a:t>Launching a global effort towards SDGs?</a:t>
            </a:r>
          </a:p>
          <a:p>
            <a:r>
              <a:rPr lang="en-AU" dirty="0" smtClean="0"/>
              <a:t>Are the </a:t>
            </a:r>
            <a:r>
              <a:rPr lang="en-AU" dirty="0" smtClean="0"/>
              <a:t>key </a:t>
            </a:r>
            <a:r>
              <a:rPr lang="en-AU" dirty="0"/>
              <a:t>groups (UN </a:t>
            </a:r>
            <a:r>
              <a:rPr lang="en-AU" dirty="0" smtClean="0"/>
              <a:t>institutions </a:t>
            </a:r>
            <a:r>
              <a:rPr lang="en-AU" dirty="0" err="1"/>
              <a:t>etc</a:t>
            </a:r>
            <a:r>
              <a:rPr lang="en-AU" dirty="0"/>
              <a:t>) </a:t>
            </a:r>
            <a:r>
              <a:rPr lang="en-AU" dirty="0" smtClean="0"/>
              <a:t>getting engaged</a:t>
            </a:r>
            <a:r>
              <a:rPr lang="en-AU" dirty="0" smtClean="0"/>
              <a:t>?</a:t>
            </a:r>
          </a:p>
          <a:p>
            <a:r>
              <a:rPr lang="en-AU" dirty="0" smtClean="0"/>
              <a:t>Communicating the value of what GEO does?</a:t>
            </a:r>
            <a:endParaRPr lang="en-AU" dirty="0"/>
          </a:p>
          <a:p>
            <a:r>
              <a:rPr lang="en-AU" dirty="0" smtClean="0"/>
              <a:t>Driving support for sustainment of observing systems?</a:t>
            </a:r>
          </a:p>
          <a:p>
            <a:r>
              <a:rPr lang="en-AU" dirty="0" smtClean="0"/>
              <a:t>Extending engagement with statistical agencies?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Thoughts on GEO’s engagement with the commercial sector?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What </a:t>
            </a:r>
            <a:r>
              <a:rPr lang="en-AU" dirty="0"/>
              <a:t>common challenges, trends and/or gaps do we want to highlight</a:t>
            </a:r>
            <a:r>
              <a:rPr lang="en-AU" dirty="0" smtClean="0"/>
              <a:t>?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457200"/>
            <a:ext cx="4953000" cy="533400"/>
          </a:xfrm>
        </p:spPr>
        <p:txBody>
          <a:bodyPr/>
          <a:lstStyle/>
          <a:p>
            <a:r>
              <a:rPr lang="en-AU" dirty="0" smtClean="0"/>
              <a:t>Strategic topics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225260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r>
              <a:rPr lang="en-AU" dirty="0" smtClean="0"/>
              <a:t>Working Groups?</a:t>
            </a:r>
          </a:p>
          <a:p>
            <a:endParaRPr lang="en-AU" dirty="0"/>
          </a:p>
          <a:p>
            <a:r>
              <a:rPr lang="en-AU" dirty="0" smtClean="0"/>
              <a:t>Virtual Constellations?</a:t>
            </a:r>
          </a:p>
          <a:p>
            <a:endParaRPr lang="en-AU" dirty="0"/>
          </a:p>
          <a:p>
            <a:r>
              <a:rPr lang="en-AU" dirty="0" smtClean="0"/>
              <a:t>Arising from Chair Initiatives?</a:t>
            </a:r>
          </a:p>
          <a:p>
            <a:pPr lvl="1"/>
            <a:r>
              <a:rPr lang="en-AU" dirty="0" smtClean="0"/>
              <a:t>Non-Met Apps</a:t>
            </a:r>
          </a:p>
          <a:p>
            <a:pPr lvl="1"/>
            <a:r>
              <a:rPr lang="en-AU" dirty="0" smtClean="0"/>
              <a:t>Future Data Architectures</a:t>
            </a:r>
          </a:p>
          <a:p>
            <a:pPr lvl="1"/>
            <a:endParaRPr lang="en-AU" dirty="0"/>
          </a:p>
          <a:p>
            <a:r>
              <a:rPr lang="en-AU" dirty="0" smtClean="0"/>
              <a:t>Progress in implementing cross-cutting strategies?</a:t>
            </a:r>
          </a:p>
          <a:p>
            <a:pPr lvl="1"/>
            <a:r>
              <a:rPr lang="en-AU" dirty="0" smtClean="0"/>
              <a:t>Carbon</a:t>
            </a:r>
          </a:p>
          <a:p>
            <a:pPr lvl="1"/>
            <a:r>
              <a:rPr lang="en-AU" dirty="0" smtClean="0"/>
              <a:t>Water</a:t>
            </a:r>
          </a:p>
          <a:p>
            <a:endParaRPr lang="en-AU" dirty="0"/>
          </a:p>
          <a:p>
            <a:r>
              <a:rPr lang="en-AU" dirty="0" smtClean="0"/>
              <a:t>New efforts in support of GFOI, GEOGLAM, </a:t>
            </a:r>
            <a:r>
              <a:rPr lang="en-AU" dirty="0" err="1" smtClean="0"/>
              <a:t>BluePlanet</a:t>
            </a:r>
            <a:r>
              <a:rPr lang="en-AU" dirty="0" smtClean="0"/>
              <a:t> …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457200"/>
            <a:ext cx="4953000" cy="533400"/>
          </a:xfrm>
        </p:spPr>
        <p:txBody>
          <a:bodyPr/>
          <a:lstStyle/>
          <a:p>
            <a:r>
              <a:rPr lang="en-AU" dirty="0" smtClean="0"/>
              <a:t>New contributions to highlight?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9978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192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Thoughts from you will be used to frame …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b="1" dirty="0"/>
              <a:t>‘Think Piece’</a:t>
            </a:r>
          </a:p>
          <a:p>
            <a:r>
              <a:rPr lang="en-AU" dirty="0"/>
              <a:t>Drafted by SIT Chair Team and CEO Team, in collaboration with Chair Team, Incoming Chair Team and SIT Vice Chair Team</a:t>
            </a:r>
          </a:p>
          <a:p>
            <a:r>
              <a:rPr lang="en-AU" dirty="0"/>
              <a:t>Endorsed by SIT Chair for submission </a:t>
            </a:r>
            <a:r>
              <a:rPr lang="en-AU" b="1" dirty="0"/>
              <a:t>in the next week</a:t>
            </a: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b="1" dirty="0" smtClean="0"/>
              <a:t>Written Statement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Drafted by SIT Chair Team and CEO Team, in collaboration with Chair Team, Incoming Chair Team and SIT Vice Chair Team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Discussed at SEC-213 for (hopefully) endorsement for submission</a:t>
            </a:r>
            <a:endParaRPr lang="en-AU" dirty="0"/>
          </a:p>
          <a:p>
            <a:pPr marL="0" indent="0">
              <a:buNone/>
            </a:pPr>
            <a:endParaRPr lang="en-AU" b="1" dirty="0" smtClean="0"/>
          </a:p>
          <a:p>
            <a:pPr marL="0" indent="0">
              <a:buNone/>
            </a:pPr>
            <a:r>
              <a:rPr lang="en-AU" b="1" dirty="0" smtClean="0"/>
              <a:t>Interventions by the Head of Delegation in session</a:t>
            </a:r>
          </a:p>
          <a:p>
            <a:r>
              <a:rPr lang="en-AU" dirty="0" smtClean="0"/>
              <a:t>Guidance to be discussed at Plenary, to enable the latest information to be taken into account.</a:t>
            </a: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Pathway from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62575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GEO-XIII is the first Plenary following the endorsement of the </a:t>
            </a:r>
            <a:r>
              <a:rPr lang="en-US" i="1" dirty="0" smtClean="0">
                <a:latin typeface="+mj-lt"/>
              </a:rPr>
              <a:t>GEO Strategic Plan 2016-2025</a:t>
            </a:r>
            <a:r>
              <a:rPr lang="en-US" dirty="0" smtClean="0">
                <a:latin typeface="+mj-lt"/>
              </a:rPr>
              <a:t>.</a:t>
            </a:r>
          </a:p>
          <a:p>
            <a:r>
              <a:rPr lang="en-US" dirty="0" smtClean="0"/>
              <a:t>St Petersburg, Russian Federation.</a:t>
            </a:r>
          </a:p>
          <a:p>
            <a:r>
              <a:rPr lang="en-US" dirty="0" smtClean="0">
                <a:latin typeface="+mj-lt"/>
              </a:rPr>
              <a:t>7-10 November </a:t>
            </a:r>
            <a:r>
              <a:rPr lang="en-US" dirty="0" smtClean="0">
                <a:latin typeface="+mj-lt"/>
              </a:rPr>
              <a:t>2016 (The </a:t>
            </a:r>
            <a:r>
              <a:rPr lang="en-US" dirty="0" smtClean="0">
                <a:latin typeface="+mj-lt"/>
              </a:rPr>
              <a:t>week after CEOS Plenary …)</a:t>
            </a:r>
          </a:p>
          <a:p>
            <a:r>
              <a:rPr lang="en-US" dirty="0" smtClean="0"/>
              <a:t>Initial proposed CEOS </a:t>
            </a:r>
            <a:r>
              <a:rPr lang="en-US" dirty="0" smtClean="0"/>
              <a:t>Delegation</a:t>
            </a:r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Who, When, Where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498284"/>
              </p:ext>
            </p:extLst>
          </p:nvPr>
        </p:nvGraphicFramePr>
        <p:xfrm>
          <a:off x="914400" y="3505200"/>
          <a:ext cx="7391400" cy="2069610"/>
        </p:xfrm>
        <a:graphic>
          <a:graphicData uri="http://schemas.openxmlformats.org/drawingml/2006/table">
            <a:tbl>
              <a:tblPr/>
              <a:tblGrid>
                <a:gridCol w="1981200"/>
                <a:gridCol w="2895600"/>
                <a:gridCol w="2514600"/>
              </a:tblGrid>
              <a:tr h="283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  <a:endParaRPr lang="en-AU" sz="1400" dirty="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Position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Role in Delegation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3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Frank Kelly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 CEOS Chair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Head of Delegation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3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Jonathon Ross</a:t>
                      </a:r>
                      <a:endParaRPr lang="en-AU" sz="1400" dirty="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Executive Officer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Deputy Head of Delegation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3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Kerry Sawyer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SIT Vice Chair Team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>
                        <a:effectLst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3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Killough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CEOS Systems Engineering Office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Manager, CEOS Exhibition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3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Steven Labahn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USGS Chair Team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>
                        <a:effectLst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7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Marie-Josee Bourassa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Deputy Executive Officer</a:t>
                      </a:r>
                      <a:endParaRPr lang="en-AU" sz="1400">
                        <a:effectLst/>
                        <a:latin typeface="Times New Roman"/>
                      </a:endParaRPr>
                    </a:p>
                  </a:txBody>
                  <a:tcPr marL="66827" marR="668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 dirty="0"/>
                    </a:p>
                  </a:txBody>
                  <a:tcPr marL="89102" marR="89102" marT="44551" marB="445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" y="3065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r>
              <a:rPr lang="en-AU" sz="2400" b="1" dirty="0" smtClean="0"/>
              <a:t>Reflect </a:t>
            </a:r>
            <a:r>
              <a:rPr lang="en-AU" sz="2400" b="1" dirty="0"/>
              <a:t>upon implementation of </a:t>
            </a:r>
            <a:r>
              <a:rPr lang="en-AU" sz="2400" b="1" dirty="0" smtClean="0"/>
              <a:t>the </a:t>
            </a:r>
            <a:r>
              <a:rPr lang="en-AU" sz="2400" b="1" i="1" dirty="0" smtClean="0"/>
              <a:t>GEO </a:t>
            </a:r>
            <a:r>
              <a:rPr lang="en-AU" sz="2400" b="1" i="1" dirty="0"/>
              <a:t>Strategic Plan </a:t>
            </a:r>
            <a:r>
              <a:rPr lang="en-AU" sz="2400" b="1" i="1" dirty="0" smtClean="0"/>
              <a:t>2016-2025 </a:t>
            </a:r>
            <a:r>
              <a:rPr lang="en-AU" sz="2400" b="1" dirty="0"/>
              <a:t>and the </a:t>
            </a:r>
            <a:r>
              <a:rPr lang="en-AU" sz="2400" b="1" i="1" dirty="0"/>
              <a:t>Mexico City Ministerial </a:t>
            </a:r>
            <a:r>
              <a:rPr lang="en-AU" sz="2400" b="1" i="1" dirty="0" smtClean="0"/>
              <a:t>Declaration</a:t>
            </a:r>
            <a:r>
              <a:rPr lang="en-AU" sz="2400" b="1" dirty="0" smtClean="0"/>
              <a:t>.</a:t>
            </a:r>
            <a:endParaRPr lang="en-AU" sz="2400" b="1" dirty="0"/>
          </a:p>
          <a:p>
            <a:r>
              <a:rPr lang="en-AU" sz="2400" dirty="0" smtClean="0"/>
              <a:t>Showcase Flagships</a:t>
            </a:r>
            <a:r>
              <a:rPr lang="en-AU" sz="2400" dirty="0"/>
              <a:t>, Initiatives and Foundational Tasks as </a:t>
            </a:r>
            <a:r>
              <a:rPr lang="en-AU" sz="2400" dirty="0" smtClean="0"/>
              <a:t>success </a:t>
            </a:r>
            <a:r>
              <a:rPr lang="en-AU" sz="2400" dirty="0"/>
              <a:t>stories, </a:t>
            </a:r>
            <a:r>
              <a:rPr lang="en-AU" sz="2400" b="1" dirty="0" smtClean="0"/>
              <a:t>inviting </a:t>
            </a:r>
            <a:r>
              <a:rPr lang="en-AU" sz="2400" b="1" dirty="0"/>
              <a:t>additional </a:t>
            </a:r>
            <a:r>
              <a:rPr lang="en-AU" sz="2400" b="1" dirty="0" smtClean="0"/>
              <a:t>contributions</a:t>
            </a:r>
            <a:r>
              <a:rPr lang="en-AU" sz="2400" dirty="0" smtClean="0"/>
              <a:t>.</a:t>
            </a:r>
          </a:p>
          <a:p>
            <a:r>
              <a:rPr lang="en-AU" sz="2400" dirty="0" smtClean="0"/>
              <a:t>To </a:t>
            </a:r>
            <a:r>
              <a:rPr lang="en-AU" sz="2400" b="1" dirty="0"/>
              <a:t>strengthen engagement </a:t>
            </a:r>
            <a:r>
              <a:rPr lang="en-AU" sz="2400" dirty="0" smtClean="0"/>
              <a:t>… with </a:t>
            </a:r>
            <a:r>
              <a:rPr lang="en-AU" sz="2400" dirty="0"/>
              <a:t>a focus on NGOs, Foundations, Development Banks, UN Organizations and with the commercial sector </a:t>
            </a:r>
            <a:r>
              <a:rPr lang="en-AU" sz="2400" dirty="0" smtClean="0"/>
              <a:t>… [through] </a:t>
            </a:r>
            <a:r>
              <a:rPr lang="en-AU" sz="2400" dirty="0"/>
              <a:t>GEO’s Engagement Strategy</a:t>
            </a:r>
            <a:r>
              <a:rPr lang="en-AU" sz="2400" dirty="0" smtClean="0"/>
              <a:t>.</a:t>
            </a:r>
          </a:p>
          <a:p>
            <a:r>
              <a:rPr lang="en-AU" sz="2400" dirty="0"/>
              <a:t>To identify common challenges, trends and/or gaps faced by the community.</a:t>
            </a:r>
          </a:p>
          <a:p>
            <a:r>
              <a:rPr lang="en-AU" sz="2400" dirty="0" smtClean="0"/>
              <a:t>To </a:t>
            </a:r>
            <a:r>
              <a:rPr lang="en-AU" sz="2400" dirty="0" smtClean="0"/>
              <a:t>approve </a:t>
            </a:r>
            <a:r>
              <a:rPr lang="en-AU" sz="2400" dirty="0"/>
              <a:t>the 2017-2019 Work </a:t>
            </a:r>
            <a:r>
              <a:rPr lang="en-AU" sz="2400" dirty="0" smtClean="0"/>
              <a:t>Programme.</a:t>
            </a:r>
            <a:endParaRPr lang="en-AU" sz="2400" dirty="0"/>
          </a:p>
          <a:p>
            <a:endParaRPr lang="en-AU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Objectives (extract)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8027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Agenda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458200" cy="2860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4114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sz="1800" dirty="0" smtClean="0"/>
              <a:t>​No general </a:t>
            </a:r>
            <a:r>
              <a:rPr lang="en-AU" sz="1800" dirty="0"/>
              <a:t>session for reading of Member/PO Statements.  </a:t>
            </a:r>
            <a:endParaRPr lang="en-AU" sz="1800" dirty="0" smtClean="0"/>
          </a:p>
          <a:p>
            <a:pPr marL="0" indent="0">
              <a:buNone/>
            </a:pPr>
            <a:r>
              <a:rPr lang="en-AU" sz="1800" dirty="0" smtClean="0"/>
              <a:t>Special </a:t>
            </a:r>
            <a:r>
              <a:rPr lang="en-AU" sz="1800" dirty="0"/>
              <a:t>panel session on 'implementation of the GEOSS' </a:t>
            </a:r>
            <a:r>
              <a:rPr lang="en-AU" sz="1800" dirty="0" smtClean="0"/>
              <a:t>.</a:t>
            </a:r>
          </a:p>
          <a:p>
            <a:pPr marL="0" indent="0">
              <a:buNone/>
            </a:pPr>
            <a:r>
              <a:rPr lang="en-AU" sz="1800" dirty="0" smtClean="0">
                <a:solidFill>
                  <a:schemeClr val="accent1">
                    <a:lumMod val="50000"/>
                  </a:schemeClr>
                </a:solidFill>
              </a:rPr>
              <a:t>Session for confirming new contributions.</a:t>
            </a:r>
          </a:p>
          <a:p>
            <a:pPr marL="0" indent="0">
              <a:buNone/>
            </a:pPr>
            <a:r>
              <a:rPr lang="en-AU" sz="1800" dirty="0" smtClean="0"/>
              <a:t>​There are some interesting topics:</a:t>
            </a:r>
          </a:p>
          <a:p>
            <a:r>
              <a:rPr lang="en-AU" sz="1800" dirty="0" smtClean="0"/>
              <a:t>The </a:t>
            </a:r>
            <a:r>
              <a:rPr lang="en-AU" sz="1800" dirty="0"/>
              <a:t>GEO Engagement Strategy </a:t>
            </a:r>
            <a:r>
              <a:rPr lang="en-AU" sz="1800" dirty="0" smtClean="0"/>
              <a:t>and </a:t>
            </a:r>
            <a:r>
              <a:rPr lang="en-AU" sz="1800" dirty="0"/>
              <a:t>Engagement </a:t>
            </a:r>
            <a:r>
              <a:rPr lang="en-AU" sz="1800" dirty="0" smtClean="0"/>
              <a:t>Priorities.</a:t>
            </a:r>
            <a:endParaRPr lang="en-AU" sz="1800" dirty="0"/>
          </a:p>
          <a:p>
            <a:r>
              <a:rPr lang="en-AU" sz="1800" dirty="0"/>
              <a:t>Commercial Sector </a:t>
            </a:r>
            <a:r>
              <a:rPr lang="en-AU" sz="1800" dirty="0" smtClean="0"/>
              <a:t>engagement.</a:t>
            </a:r>
            <a:endParaRPr lang="en-AU" sz="1800" dirty="0"/>
          </a:p>
          <a:p>
            <a:r>
              <a:rPr lang="en-AU" sz="1800" dirty="0" smtClean="0"/>
              <a:t>GEO engagement with the </a:t>
            </a:r>
            <a:r>
              <a:rPr lang="en-AU" sz="1800" dirty="0" smtClean="0"/>
              <a:t>SDG agenda.</a:t>
            </a:r>
            <a:endParaRPr lang="en-AU" sz="1800" dirty="0" smtClean="0"/>
          </a:p>
        </p:txBody>
      </p:sp>
    </p:spTree>
    <p:extLst>
      <p:ext uri="{BB962C8B-B14F-4D97-AF65-F5344CB8AC3E}">
        <p14:creationId xmlns:p14="http://schemas.microsoft.com/office/powerpoint/2010/main" val="31166763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Preparation required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995846"/>
              </p:ext>
            </p:extLst>
          </p:nvPr>
        </p:nvGraphicFramePr>
        <p:xfrm>
          <a:off x="152400" y="1429791"/>
          <a:ext cx="8610600" cy="43783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49816"/>
                <a:gridCol w="4660784"/>
              </a:tblGrid>
              <a:tr h="1371600"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>
                          <a:solidFill>
                            <a:schemeClr val="bg1"/>
                          </a:solidFill>
                        </a:rPr>
                        <a:t>‘Think piece’ for panel session on GEOSS implementation</a:t>
                      </a:r>
                    </a:p>
                    <a:p>
                      <a:pPr algn="l"/>
                      <a:r>
                        <a:rPr lang="en-AU" sz="2000" dirty="0" smtClean="0">
                          <a:solidFill>
                            <a:schemeClr val="bg1"/>
                          </a:solidFill>
                        </a:rPr>
                        <a:t>(1-2</a:t>
                      </a:r>
                      <a:r>
                        <a:rPr lang="en-AU" sz="2000" baseline="0" dirty="0" smtClean="0">
                          <a:solidFill>
                            <a:schemeClr val="bg1"/>
                          </a:solidFill>
                        </a:rPr>
                        <a:t> pages)</a:t>
                      </a:r>
                      <a:endParaRPr lang="en-A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/>
                        <a:t>What discussions would we </a:t>
                      </a:r>
                      <a:r>
                        <a:rPr lang="en-AU" sz="2000" dirty="0" smtClean="0"/>
                        <a:t>like to see?</a:t>
                      </a:r>
                      <a:endParaRPr lang="en-AU" sz="2000" dirty="0" smtClean="0"/>
                    </a:p>
                    <a:p>
                      <a:pPr algn="l"/>
                      <a:r>
                        <a:rPr lang="en-AU" sz="2000" dirty="0" smtClean="0"/>
                        <a:t>What might we like them to ask?</a:t>
                      </a:r>
                      <a:endParaRPr lang="en-AU" sz="2000" dirty="0"/>
                    </a:p>
                  </a:txBody>
                  <a:tcPr/>
                </a:tc>
              </a:tr>
              <a:tr h="989239"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>
                          <a:solidFill>
                            <a:schemeClr val="bg1"/>
                          </a:solidFill>
                        </a:rPr>
                        <a:t>Written Statement</a:t>
                      </a:r>
                      <a:endParaRPr lang="en-A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/>
                        <a:t>What key points do we wish to make?</a:t>
                      </a:r>
                    </a:p>
                    <a:p>
                      <a:pPr algn="l"/>
                      <a:r>
                        <a:rPr lang="en-AU" sz="2000" dirty="0" smtClean="0"/>
                        <a:t>Strat</a:t>
                      </a:r>
                      <a:r>
                        <a:rPr lang="en-AU" sz="2000" baseline="0" dirty="0" smtClean="0"/>
                        <a:t> plan progress?</a:t>
                      </a:r>
                    </a:p>
                  </a:txBody>
                  <a:tcPr/>
                </a:tc>
              </a:tr>
              <a:tr h="760707"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>
                          <a:solidFill>
                            <a:schemeClr val="bg1"/>
                          </a:solidFill>
                        </a:rPr>
                        <a:t>Identification</a:t>
                      </a:r>
                      <a:r>
                        <a:rPr lang="en-AU" sz="2000" baseline="0" dirty="0" smtClean="0">
                          <a:solidFill>
                            <a:schemeClr val="bg1"/>
                          </a:solidFill>
                        </a:rPr>
                        <a:t> of new contributions</a:t>
                      </a:r>
                      <a:endParaRPr lang="en-A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/>
                        <a:t>Arising from the Chair initiatives?</a:t>
                      </a:r>
                      <a:endParaRPr lang="en-AU" sz="2000" dirty="0"/>
                    </a:p>
                  </a:txBody>
                  <a:tcPr/>
                </a:tc>
              </a:tr>
              <a:tr h="1256821"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>
                          <a:solidFill>
                            <a:schemeClr val="bg1"/>
                          </a:solidFill>
                        </a:rPr>
                        <a:t>Guidance</a:t>
                      </a:r>
                      <a:r>
                        <a:rPr lang="en-AU" sz="2000" baseline="0" dirty="0" smtClean="0">
                          <a:solidFill>
                            <a:schemeClr val="bg1"/>
                          </a:solidFill>
                        </a:rPr>
                        <a:t> on key issues</a:t>
                      </a:r>
                      <a:endParaRPr lang="en-A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 smtClean="0"/>
                        <a:t>Engagement</a:t>
                      </a:r>
                      <a:r>
                        <a:rPr lang="en-AU" sz="2000" baseline="0" dirty="0" smtClean="0"/>
                        <a:t> Strategy</a:t>
                      </a:r>
                    </a:p>
                    <a:p>
                      <a:pPr algn="l"/>
                      <a:r>
                        <a:rPr lang="en-AU" sz="2000" baseline="0" dirty="0" smtClean="0"/>
                        <a:t>Role of commercial sector</a:t>
                      </a:r>
                    </a:p>
                    <a:p>
                      <a:pPr algn="l"/>
                      <a:r>
                        <a:rPr lang="en-AU" sz="2000" baseline="0" dirty="0" smtClean="0"/>
                        <a:t>Engagement with SDGs</a:t>
                      </a:r>
                      <a:endParaRPr lang="en-A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7543800" y="2362200"/>
            <a:ext cx="1219200" cy="40862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Now-</a:t>
            </a:r>
            <a:r>
              <a:rPr kumimoji="0" lang="en-AU" sz="1800" b="0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ish</a:t>
            </a:r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543800" y="3358432"/>
            <a:ext cx="1219200" cy="40862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 smtClean="0">
                <a:solidFill>
                  <a:schemeClr val="bg1"/>
                </a:solidFill>
              </a:rPr>
              <a:t>P</a:t>
            </a:r>
            <a:r>
              <a:rPr kumimoji="0" lang="en-AU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-?</a:t>
            </a:r>
            <a:r>
              <a:rPr kumimoji="0" lang="en-AU" sz="18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 weeks</a:t>
            </a:r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43800" y="4124581"/>
            <a:ext cx="1219200" cy="40862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Plenary</a:t>
            </a:r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543800" y="5382580"/>
            <a:ext cx="1219200" cy="40862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1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Plenary</a:t>
            </a:r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40965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Engagement Strategy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56441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05000"/>
            <a:ext cx="8153400" cy="4191000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/>
              <a:t>One</a:t>
            </a:r>
          </a:p>
          <a:p>
            <a:pPr marL="0" indent="0">
              <a:buNone/>
            </a:pPr>
            <a:r>
              <a:rPr lang="en-AU" dirty="0" smtClean="0"/>
              <a:t>Establishing </a:t>
            </a:r>
            <a:r>
              <a:rPr lang="en-AU" dirty="0"/>
              <a:t>GEO as a unique international organization that ensures </a:t>
            </a:r>
            <a:r>
              <a:rPr lang="en-AU" dirty="0" smtClean="0"/>
              <a:t>that </a:t>
            </a:r>
            <a:r>
              <a:rPr lang="en-AU" dirty="0"/>
              <a:t>Earth observation (EO) underpins global </a:t>
            </a:r>
            <a:r>
              <a:rPr lang="en-AU" dirty="0" smtClean="0"/>
              <a:t>decision-making.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b="1" dirty="0" smtClean="0"/>
              <a:t>Two</a:t>
            </a:r>
          </a:p>
          <a:p>
            <a:pPr marL="0" indent="0">
              <a:buNone/>
            </a:pPr>
            <a:r>
              <a:rPr lang="en-AU" dirty="0"/>
              <a:t>Ensuring strong advocacy for broad, open data policies and </a:t>
            </a:r>
            <a:r>
              <a:rPr lang="en-AU" dirty="0" smtClean="0"/>
              <a:t>practices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b="1" dirty="0" smtClean="0"/>
              <a:t>Three</a:t>
            </a:r>
          </a:p>
          <a:p>
            <a:pPr marL="0" indent="0">
              <a:buNone/>
            </a:pPr>
            <a:r>
              <a:rPr lang="en-AU" dirty="0"/>
              <a:t>Establishing GEOSS as a global reference for Earth observation systems, data and information 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Engagement objectives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1743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/>
              <a:t>Principles-based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Approach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380118"/>
              </p:ext>
            </p:extLst>
          </p:nvPr>
        </p:nvGraphicFramePr>
        <p:xfrm>
          <a:off x="1066800" y="1905000"/>
          <a:ext cx="6934200" cy="42057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9342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Strategic engagement actions will:</a:t>
                      </a:r>
                      <a:endParaRPr lang="en-A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- Be </a:t>
                      </a:r>
                      <a:r>
                        <a:rPr lang="en-GB" sz="1400" b="1" u="sng" dirty="0">
                          <a:effectLst/>
                        </a:rPr>
                        <a:t>challenge-centred, </a:t>
                      </a:r>
                      <a:r>
                        <a:rPr lang="en-GB" sz="1400" dirty="0">
                          <a:effectLst/>
                        </a:rPr>
                        <a:t>with a strong policy drive, grounded on real-world decision needs of actual users </a:t>
                      </a:r>
                      <a:endParaRPr lang="en-A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- Favour </a:t>
                      </a:r>
                      <a:r>
                        <a:rPr lang="en-GB" sz="1400" b="1" u="sng" dirty="0">
                          <a:effectLst/>
                        </a:rPr>
                        <a:t>direct collaboration with key decision makers and actual implementers</a:t>
                      </a:r>
                      <a:r>
                        <a:rPr lang="en-GB" sz="1400" dirty="0">
                          <a:effectLst/>
                        </a:rPr>
                        <a:t> to maximise effectiveness</a:t>
                      </a:r>
                      <a:endParaRPr lang="en-A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- Focus on actual results and outcomes, </a:t>
                      </a:r>
                      <a:r>
                        <a:rPr lang="en-GB" sz="1400" b="1" u="sng" dirty="0">
                          <a:effectLst/>
                        </a:rPr>
                        <a:t>showcasing what is already providing tangible results</a:t>
                      </a:r>
                      <a:r>
                        <a:rPr lang="en-GB" sz="1400" dirty="0">
                          <a:effectLst/>
                        </a:rPr>
                        <a:t> to policy/decision makers (as in the case of Global Initiatives such as GEO-GLAM, GFOI or GEO-BON)</a:t>
                      </a:r>
                      <a:endParaRPr lang="en-A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- Build on existing strengths, interests and capacities of the GEO community, creating a win-win scenario to ensure their follow-up and sustainability</a:t>
                      </a:r>
                      <a:endParaRPr lang="en-A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u="sng" dirty="0">
                          <a:effectLst/>
                        </a:rPr>
                        <a:t>- Be primarily focused on a few priorities identified by ExCom, while ensuring a balanced coverage of the users’ needs in all GEO Societal Benefit Areas to ensure alignment with the GEO Strategic Plan</a:t>
                      </a:r>
                      <a:endParaRPr lang="en-AU" sz="1400" b="1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609600" y="2133600"/>
            <a:ext cx="7848600" cy="914400"/>
          </a:xfrm>
          <a:prstGeom prst="ellipse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639992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 smtClean="0"/>
              <a:t>How is it done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b="1" dirty="0"/>
              <a:t>Sustain</a:t>
            </a:r>
            <a:r>
              <a:rPr lang="en-AU" dirty="0"/>
              <a:t> – actions </a:t>
            </a:r>
            <a:r>
              <a:rPr lang="en-AU" dirty="0" smtClean="0"/>
              <a:t>focused </a:t>
            </a:r>
            <a:r>
              <a:rPr lang="en-AU" dirty="0"/>
              <a:t>on maintaining continued productive engagement with those Members and </a:t>
            </a:r>
            <a:r>
              <a:rPr lang="en-AU" dirty="0" smtClean="0"/>
              <a:t>POs </a:t>
            </a:r>
            <a:r>
              <a:rPr lang="en-AU" dirty="0"/>
              <a:t>already active in </a:t>
            </a:r>
            <a:r>
              <a:rPr lang="en-AU" dirty="0" smtClean="0"/>
              <a:t>GEO.  Use to locate lessons learnt.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b="1" dirty="0" smtClean="0"/>
              <a:t>Enhance</a:t>
            </a:r>
            <a:r>
              <a:rPr lang="en-AU" dirty="0" smtClean="0"/>
              <a:t> </a:t>
            </a:r>
            <a:r>
              <a:rPr lang="en-AU" dirty="0"/>
              <a:t>- </a:t>
            </a:r>
            <a:r>
              <a:rPr lang="en-AU" dirty="0" smtClean="0"/>
              <a:t>strengthening </a:t>
            </a:r>
            <a:r>
              <a:rPr lang="en-AU" dirty="0"/>
              <a:t>engagement </a:t>
            </a:r>
            <a:r>
              <a:rPr lang="en-AU" dirty="0" smtClean="0"/>
              <a:t>with those </a:t>
            </a:r>
            <a:r>
              <a:rPr lang="en-AU" dirty="0"/>
              <a:t>are not sufficiently contributing. U</a:t>
            </a:r>
            <a:r>
              <a:rPr lang="en-AU" dirty="0" smtClean="0"/>
              <a:t>nderstanding </a:t>
            </a:r>
            <a:r>
              <a:rPr lang="en-AU" dirty="0"/>
              <a:t>of the reasons hindering full engagement and </a:t>
            </a:r>
            <a:r>
              <a:rPr lang="en-AU" dirty="0" smtClean="0"/>
              <a:t>specific </a:t>
            </a:r>
            <a:r>
              <a:rPr lang="en-AU" dirty="0"/>
              <a:t>activities or action plans to overcome these barriers. 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b="1" dirty="0"/>
              <a:t>Expand</a:t>
            </a:r>
            <a:r>
              <a:rPr lang="en-AU" dirty="0"/>
              <a:t> - actions focused on increasing the number and variety of active </a:t>
            </a:r>
            <a:r>
              <a:rPr lang="en-AU" dirty="0" smtClean="0"/>
              <a:t>partners.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Approach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46102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14561</TotalTime>
  <Words>1038</Words>
  <Application>Microsoft Office PowerPoint</Application>
  <PresentationFormat>On-screen Show (4:3)</PresentationFormat>
  <Paragraphs>170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</vt:lpstr>
      <vt:lpstr>CEOS Preparations for GEO-XIII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Ross Jonathon</cp:lastModifiedBy>
  <cp:revision>135</cp:revision>
  <dcterms:modified xsi:type="dcterms:W3CDTF">2016-09-12T08:52:43Z</dcterms:modified>
</cp:coreProperties>
</file>