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1.xml" ContentType="application/vnd.openxmlformats-officedocument.presentationml.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omments/comment2.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5"/>
  </p:notesMasterIdLst>
  <p:sldIdLst>
    <p:sldId id="256" r:id="rId2"/>
    <p:sldId id="261" r:id="rId3"/>
    <p:sldId id="262" r:id="rId4"/>
    <p:sldId id="265" r:id="rId5"/>
    <p:sldId id="264" r:id="rId6"/>
    <p:sldId id="277" r:id="rId7"/>
    <p:sldId id="275" r:id="rId8"/>
    <p:sldId id="263" r:id="rId9"/>
    <p:sldId id="274" r:id="rId10"/>
    <p:sldId id="267" r:id="rId11"/>
    <p:sldId id="276" r:id="rId12"/>
    <p:sldId id="269" r:id="rId13"/>
    <p:sldId id="273" r:id="rId14"/>
  </p:sldIdLst>
  <p:sldSz cx="9144000" cy="6858000" type="screen4x3"/>
  <p:notesSz cx="6858000" cy="9144000"/>
  <p:defaultTextStyle>
    <a:lvl1pPr defTabSz="457200">
      <a:defRPr>
        <a:solidFill>
          <a:srgbClr val="002569"/>
        </a:solidFill>
      </a:defRPr>
    </a:lvl1pPr>
    <a:lvl2pPr indent="457200" defTabSz="457200">
      <a:defRPr>
        <a:solidFill>
          <a:srgbClr val="002569"/>
        </a:solidFill>
      </a:defRPr>
    </a:lvl2pPr>
    <a:lvl3pPr indent="914400" defTabSz="457200">
      <a:defRPr>
        <a:solidFill>
          <a:srgbClr val="002569"/>
        </a:solidFill>
      </a:defRPr>
    </a:lvl3pPr>
    <a:lvl4pPr indent="1371600" defTabSz="457200">
      <a:defRPr>
        <a:solidFill>
          <a:srgbClr val="002569"/>
        </a:solidFill>
      </a:defRPr>
    </a:lvl4pPr>
    <a:lvl5pPr indent="1828800" defTabSz="457200">
      <a:defRPr>
        <a:solidFill>
          <a:srgbClr val="002569"/>
        </a:solidFill>
      </a:defRPr>
    </a:lvl5pPr>
    <a:lvl6pPr indent="2286000" defTabSz="457200">
      <a:defRPr>
        <a:solidFill>
          <a:srgbClr val="002569"/>
        </a:solidFill>
      </a:defRPr>
    </a:lvl6pPr>
    <a:lvl7pPr indent="2743200" defTabSz="457200">
      <a:defRPr>
        <a:solidFill>
          <a:srgbClr val="002569"/>
        </a:solidFill>
      </a:defRPr>
    </a:lvl7pPr>
    <a:lvl8pPr indent="3200400" defTabSz="457200">
      <a:defRPr>
        <a:solidFill>
          <a:srgbClr val="002569"/>
        </a:solidFill>
      </a:defRPr>
    </a:lvl8pPr>
    <a:lvl9pPr indent="3657600" defTabSz="457200">
      <a:defRPr>
        <a:solidFill>
          <a:srgbClr val="002569"/>
        </a:solidFil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Bradley Doorn" initials="BDD [7]" lastIdx="1" clrIdx="6">
    <p:extLst/>
  </p:cmAuthor>
  <p:cmAuthor id="1" name="Bradley Doorn" initials="BDD" lastIdx="1" clrIdx="0">
    <p:extLst/>
  </p:cmAuthor>
  <p:cmAuthor id="8" name="Bradley Doorn" initials="BDD [8]" lastIdx="1" clrIdx="7">
    <p:extLst/>
  </p:cmAuthor>
  <p:cmAuthor id="2" name="Bradley Doorn" initials="BDD [2]" lastIdx="1" clrIdx="1">
    <p:extLst/>
  </p:cmAuthor>
  <p:cmAuthor id="9" name="Alyssa Whitcraft" initials="AW" lastIdx="4" clrIdx="8">
    <p:extLst/>
  </p:cmAuthor>
  <p:cmAuthor id="3" name="Bradley Doorn" initials="BDD [3]" lastIdx="1" clrIdx="2">
    <p:extLst/>
  </p:cmAuthor>
  <p:cmAuthor id="4" name="Bradley Doorn" initials="BDD [4]" lastIdx="1" clrIdx="3">
    <p:extLst/>
  </p:cmAuthor>
  <p:cmAuthor id="5" name="Bradley Doorn" initials="BDD [5]" lastIdx="1" clrIdx="4">
    <p:extLst/>
  </p:cmAuthor>
  <p:cmAuthor id="6" name="Bradley Doorn" initials="BDD [6]" lastIdx="1"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04D84"/>
    <a:srgbClr val="F2F2F2"/>
    <a:srgbClr val="A7C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DDCA"/>
          </a:solidFill>
        </a:fill>
      </a:tcStyle>
    </a:wholeTbl>
    <a:band2H>
      <a:tcTxStyle/>
      <a:tcStyle>
        <a:tcBdr/>
        <a:fill>
          <a:solidFill>
            <a:srgbClr val="FFEFE6"/>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firstRow>
  </a:tblStyle>
  <a:tblStyle styleId="{C7B018BB-80A7-4F77-B60F-C8B233D01FF8}"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wholeTbl>
    <a:band2H>
      <a:tcTxStyle/>
      <a:tcStyle>
        <a:tcBdr/>
        <a:fill>
          <a:solidFill>
            <a:srgbClr val="FFFFFF"/>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Row>
  </a:tblStyle>
  <a:tblStyle styleId="{EEE7283C-3CF3-47DC-8721-378D4A62B228}"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BCBCB"/>
          </a:solidFill>
        </a:fill>
      </a:tcStyle>
    </a:wholeTbl>
    <a:band2H>
      <a:tcTxStyle/>
      <a:tcStyle>
        <a:tcBdr/>
        <a:fill>
          <a:solidFill>
            <a:srgbClr val="EEE7E7"/>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firstRow>
  </a:tblStyle>
  <a:tblStyle styleId="{CF821DB8-F4EB-4A41-A1BA-3FCAFE7338EE}" styleName="">
    <a:tblBg/>
    <a:wholeTbl>
      <a:tcTxStyle b="on" i="on">
        <a:fontRef idx="major">
          <a:srgbClr val="002569"/>
        </a:fontRef>
        <a:srgbClr val="002569"/>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7EA"/>
          </a:solidFill>
        </a:fill>
      </a:tcStyle>
    </a:wholeTbl>
    <a:band2H>
      <a:tcTxStyle/>
      <a:tcStyle>
        <a:tcBdr/>
        <a:fill>
          <a:solidFill>
            <a:srgbClr val="FFFFFF"/>
          </a:solidFill>
        </a:fill>
      </a:tcStyle>
    </a:band2H>
    <a:firstCol>
      <a:tcTxStyle b="on" i="on">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9A00"/>
          </a:solidFill>
        </a:fill>
      </a:tcStyle>
    </a:firstCol>
    <a:lastRow>
      <a:tcTxStyle b="on" i="on">
        <a:fontRef idx="major">
          <a:srgbClr val="002569"/>
        </a:fontRef>
        <a:srgbClr val="002569"/>
      </a:tcTxStyle>
      <a:tcStyle>
        <a:tcBdr>
          <a:left>
            <a:ln w="12700" cap="flat">
              <a:noFill/>
              <a:miter lim="400000"/>
            </a:ln>
          </a:left>
          <a:right>
            <a:ln w="12700" cap="flat">
              <a:noFill/>
              <a:miter lim="400000"/>
            </a:ln>
          </a:right>
          <a:top>
            <a:ln w="50800" cap="flat">
              <a:solidFill>
                <a:srgbClr val="002569"/>
              </a:solidFill>
              <a:prstDash val="solid"/>
              <a:bevel/>
            </a:ln>
          </a:top>
          <a:bottom>
            <a:ln w="25400" cap="flat">
              <a:solidFill>
                <a:srgbClr val="002569"/>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Ref idx="major">
          <a:srgbClr val="FFFFFF"/>
        </a:fontRef>
        <a:srgbClr val="FFFFFF"/>
      </a:tcTxStyle>
      <a:tcStyle>
        <a:tcBdr>
          <a:left>
            <a:ln w="12700" cap="flat">
              <a:noFill/>
              <a:miter lim="400000"/>
            </a:ln>
          </a:left>
          <a:right>
            <a:ln w="12700" cap="flat">
              <a:noFill/>
              <a:miter lim="400000"/>
            </a:ln>
          </a:right>
          <a:top>
            <a:ln w="25400" cap="flat">
              <a:solidFill>
                <a:srgbClr val="002569"/>
              </a:solidFill>
              <a:prstDash val="solid"/>
              <a:bevel/>
            </a:ln>
          </a:top>
          <a:bottom>
            <a:ln w="25400" cap="flat">
              <a:solidFill>
                <a:srgbClr val="002569"/>
              </a:solidFill>
              <a:prstDash val="solid"/>
              <a:bevel/>
            </a:ln>
          </a:bottom>
          <a:insideH>
            <a:ln w="12700" cap="flat">
              <a:noFill/>
              <a:miter lim="400000"/>
            </a:ln>
          </a:insideH>
          <a:insideV>
            <a:ln w="12700" cap="flat">
              <a:noFill/>
              <a:miter lim="400000"/>
            </a:ln>
          </a:insideV>
        </a:tcBdr>
        <a:fill>
          <a:solidFill>
            <a:srgbClr val="FF9A00"/>
          </a:solidFill>
        </a:fill>
      </a:tcStyle>
    </a:firstRow>
  </a:tblStyle>
  <a:tblStyle styleId="{33BA23B1-9221-436E-865A-0063620EA4FD}"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BD3"/>
          </a:solidFill>
        </a:fill>
      </a:tcStyle>
    </a:wholeTbl>
    <a:band2H>
      <a:tcTxStyle/>
      <a:tcStyle>
        <a:tcBdr/>
        <a:fill>
          <a:solidFill>
            <a:srgbClr val="E6E7EA"/>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firstRow>
  </a:tblStyle>
  <a:tblStyle styleId="{2708684C-4D16-4618-839F-0558EEFCDFE6}" styleName="">
    <a:tblBg/>
    <a:wholeTbl>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solidFill>
            <a:srgbClr val="002569">
              <a:alpha val="20000"/>
            </a:srgbClr>
          </a:solidFill>
        </a:fill>
      </a:tcStyle>
    </a:wholeTbl>
    <a:band2H>
      <a:tcTxStyle/>
      <a:tcStyle>
        <a:tcBdr/>
        <a:fill>
          <a:solidFill>
            <a:srgbClr val="FFFFFF"/>
          </a:solidFill>
        </a:fill>
      </a:tcStyle>
    </a:band2H>
    <a:firstCol>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solidFill>
            <a:srgbClr val="002569">
              <a:alpha val="20000"/>
            </a:srgbClr>
          </a:solidFill>
        </a:fill>
      </a:tcStyle>
    </a:firstCol>
    <a:lastRow>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508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noFill/>
        </a:fill>
      </a:tcStyle>
    </a:lastRow>
    <a:firstRow>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254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570"/>
    <p:restoredTop sz="95411" autoAdjust="0"/>
  </p:normalViewPr>
  <p:slideViewPr>
    <p:cSldViewPr>
      <p:cViewPr varScale="1">
        <p:scale>
          <a:sx n="85" d="100"/>
          <a:sy n="85" d="100"/>
        </p:scale>
        <p:origin x="821" y="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6-09-01T17:43:03.977" idx="1">
    <p:pos x="10" y="10"/>
    <p:text>Does this replace the old framework of columns and cross-cutting efforts?</p:text>
    <p:extLst>
      <p:ext uri="{C676402C-5697-4E1C-873F-D02D1690AC5C}">
        <p15:threadingInfo xmlns:p15="http://schemas.microsoft.com/office/powerpoint/2012/main" timeZoneBias="240"/>
      </p:ext>
    </p:extLst>
  </p:cm>
  <p:cm authorId="9" dt="2016-09-02T10:03:38.628" idx="1">
    <p:pos x="10" y="106"/>
    <p:text>Yes it will - although there will probably be some overlap in time between the two before we fully do away with components, mostly because we have to sort out what will happen to the component leadership. We don't want to do away with people who are doing good work - but we also need a leadership system that reflects where we want to go (not merely making use of where we are).</p:text>
    <p:extLst>
      <p:ext uri="{C676402C-5697-4E1C-873F-D02D1690AC5C}">
        <p15:threadingInfo xmlns:p15="http://schemas.microsoft.com/office/powerpoint/2012/main" timeZoneBias="360">
          <p15:parentCm authorId="1" idx="1"/>
        </p15:threadingInfo>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3" dt="2016-09-01T17:46:58.491" idx="1">
    <p:pos x="106" y="106"/>
    <p:text>What is the message for GEOGLAM?  Where are we implementing and at what stage?</p:text>
    <p:extLst>
      <p:ext uri="{C676402C-5697-4E1C-873F-D02D1690AC5C}">
        <p15:threadingInfo xmlns:p15="http://schemas.microsoft.com/office/powerpoint/2012/main" timeZoneBias="240"/>
      </p:ext>
    </p:extLst>
  </p:cm>
  <p:cm authorId="9" dt="2016-09-02T10:06:59.963" idx="2">
    <p:pos x="106" y="202"/>
    <p:text>I am not really clear on the question, so I'm sorry if this isn't clear... what this diagram is aiming to do is better define the problem from a usership perspective (I don't think that's 100% clear in CEOS - as providers, not suers - minds). It shows usership characteristics as 3 continuums (that tend to be correlated), and that for users along those continuums, the tiered system at right shows what they need in order to be able to utilize EO. GEOGLAM involves users who fall across all of the 3 usership characteristics (some are not engaged in GEOGLAM - but we would also target them and help enhance their capacity to monitor agriculture, using EO).</p:text>
    <p:extLst>
      <p:ext uri="{C676402C-5697-4E1C-873F-D02D1690AC5C}">
        <p15:threadingInfo xmlns:p15="http://schemas.microsoft.com/office/powerpoint/2012/main" timeZoneBias="360">
          <p15:parentCm authorId="3" idx="1"/>
        </p15:threadingInfo>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Shape 7"/>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8" name="Shape 8"/>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3530218368"/>
      </p:ext>
    </p:extLst>
  </p:cSld>
  <p:clrMap bg1="lt1" tx1="dk1" bg2="lt2" tx2="dk2" accent1="accent1" accent2="accent2" accent3="accent3" accent4="accent4" accent5="accent5" accent6="accent6" hlink="hlink" folHlink="folHlink"/>
  <p:notesStyle>
    <a:lvl1pPr defTabSz="457200">
      <a:lnSpc>
        <a:spcPct val="125000"/>
      </a:lnSpc>
      <a:defRPr sz="2400">
        <a:latin typeface="+mn-lt"/>
        <a:ea typeface="+mn-ea"/>
        <a:cs typeface="+mn-cs"/>
        <a:sym typeface="Avenir Roman"/>
      </a:defRPr>
    </a:lvl1pPr>
    <a:lvl2pPr indent="228600" defTabSz="457200">
      <a:lnSpc>
        <a:spcPct val="125000"/>
      </a:lnSpc>
      <a:defRPr sz="2400">
        <a:latin typeface="+mn-lt"/>
        <a:ea typeface="+mn-ea"/>
        <a:cs typeface="+mn-cs"/>
        <a:sym typeface="Avenir Roman"/>
      </a:defRPr>
    </a:lvl2pPr>
    <a:lvl3pPr indent="457200" defTabSz="457200">
      <a:lnSpc>
        <a:spcPct val="125000"/>
      </a:lnSpc>
      <a:defRPr sz="2400">
        <a:latin typeface="+mn-lt"/>
        <a:ea typeface="+mn-ea"/>
        <a:cs typeface="+mn-cs"/>
        <a:sym typeface="Avenir Roman"/>
      </a:defRPr>
    </a:lvl3pPr>
    <a:lvl4pPr indent="685800" defTabSz="457200">
      <a:lnSpc>
        <a:spcPct val="125000"/>
      </a:lnSpc>
      <a:defRPr sz="2400">
        <a:latin typeface="+mn-lt"/>
        <a:ea typeface="+mn-ea"/>
        <a:cs typeface="+mn-cs"/>
        <a:sym typeface="Avenir Roman"/>
      </a:defRPr>
    </a:lvl4pPr>
    <a:lvl5pPr indent="914400" defTabSz="457200">
      <a:lnSpc>
        <a:spcPct val="125000"/>
      </a:lnSpc>
      <a:defRPr sz="2400">
        <a:latin typeface="+mn-lt"/>
        <a:ea typeface="+mn-ea"/>
        <a:cs typeface="+mn-cs"/>
        <a:sym typeface="Avenir Roman"/>
      </a:defRPr>
    </a:lvl5pPr>
    <a:lvl6pPr indent="1143000" defTabSz="457200">
      <a:lnSpc>
        <a:spcPct val="125000"/>
      </a:lnSpc>
      <a:defRPr sz="2400">
        <a:latin typeface="+mn-lt"/>
        <a:ea typeface="+mn-ea"/>
        <a:cs typeface="+mn-cs"/>
        <a:sym typeface="Avenir Roman"/>
      </a:defRPr>
    </a:lvl6pPr>
    <a:lvl7pPr indent="1371600" defTabSz="457200">
      <a:lnSpc>
        <a:spcPct val="125000"/>
      </a:lnSpc>
      <a:defRPr sz="2400">
        <a:latin typeface="+mn-lt"/>
        <a:ea typeface="+mn-ea"/>
        <a:cs typeface="+mn-cs"/>
        <a:sym typeface="Avenir Roman"/>
      </a:defRPr>
    </a:lvl7pPr>
    <a:lvl8pPr indent="1600200" defTabSz="457200">
      <a:lnSpc>
        <a:spcPct val="125000"/>
      </a:lnSpc>
      <a:defRPr sz="2400">
        <a:latin typeface="+mn-lt"/>
        <a:ea typeface="+mn-ea"/>
        <a:cs typeface="+mn-cs"/>
        <a:sym typeface="Avenir Roman"/>
      </a:defRPr>
    </a:lvl8pPr>
    <a:lvl9pPr indent="1828800" defTabSz="457200">
      <a:lnSpc>
        <a:spcPct val="125000"/>
      </a:lnSpc>
      <a:defRPr sz="2400">
        <a:latin typeface="+mn-lt"/>
        <a:ea typeface="+mn-ea"/>
        <a:cs typeface="+mn-cs"/>
        <a:sym typeface="Avenir Roman"/>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Edit</a:t>
            </a:r>
            <a:endParaRPr lang="en-US" dirty="0"/>
          </a:p>
        </p:txBody>
      </p:sp>
    </p:spTree>
    <p:extLst>
      <p:ext uri="{BB962C8B-B14F-4D97-AF65-F5344CB8AC3E}">
        <p14:creationId xmlns:p14="http://schemas.microsoft.com/office/powerpoint/2010/main" val="20065049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b="1" i="0" dirty="0" smtClean="0">
                <a:effectLst/>
                <a:latin typeface="+mn-lt"/>
                <a:ea typeface="+mn-ea"/>
                <a:cs typeface="+mn-cs"/>
                <a:sym typeface="Avenir Roman"/>
              </a:rPr>
              <a:t>Overview of GI-01</a:t>
            </a:r>
            <a:endParaRPr lang="en-US" sz="2400" b="0" i="0" dirty="0" smtClean="0">
              <a:effectLst/>
              <a:latin typeface="+mn-lt"/>
              <a:ea typeface="+mn-ea"/>
              <a:cs typeface="+mn-cs"/>
              <a:sym typeface="Avenir Roman"/>
            </a:endParaRPr>
          </a:p>
          <a:p>
            <a:r>
              <a:rPr lang="en-US" sz="2400" b="0" i="0" dirty="0" smtClean="0">
                <a:effectLst/>
                <a:latin typeface="+mn-lt"/>
                <a:ea typeface="+mn-ea"/>
                <a:cs typeface="+mn-cs"/>
                <a:sym typeface="Avenir Roman"/>
              </a:rPr>
              <a:t>The task comprises 7 components:</a:t>
            </a:r>
          </a:p>
          <a:p>
            <a:r>
              <a:rPr lang="en-US" sz="2400" b="0" i="0" dirty="0" smtClean="0">
                <a:effectLst/>
                <a:latin typeface="+mn-lt"/>
                <a:ea typeface="+mn-ea"/>
                <a:cs typeface="+mn-cs"/>
                <a:sym typeface="Avenir Roman"/>
              </a:rPr>
              <a:t>Monthly production of a Global Crop Monitor bulletin (for wheat, maize, rice and soya) and delivery to AMIS Secretariat (Agricultural Market Information System);</a:t>
            </a:r>
          </a:p>
          <a:p>
            <a:r>
              <a:rPr lang="en-US" sz="2400" b="0" i="0" dirty="0" smtClean="0">
                <a:effectLst/>
                <a:latin typeface="+mn-lt"/>
                <a:ea typeface="+mn-ea"/>
                <a:cs typeface="+mn-cs"/>
                <a:sym typeface="Avenir Roman"/>
              </a:rPr>
              <a:t>Development of a Global Rangelands and Grasslands Monitoring System (RAPP, Rangeland and Pasture Productivity)</a:t>
            </a:r>
          </a:p>
          <a:p>
            <a:r>
              <a:rPr lang="en-US" sz="2400" b="0" i="0" dirty="0" smtClean="0">
                <a:effectLst/>
                <a:latin typeface="+mn-lt"/>
                <a:ea typeface="+mn-ea"/>
                <a:cs typeface="+mn-cs"/>
                <a:sym typeface="Avenir Roman"/>
              </a:rPr>
              <a:t>Development of an Crop Monitor for Early Warning in charge of monitoring crops in countries subject to periodic food security crises</a:t>
            </a:r>
          </a:p>
          <a:p>
            <a:r>
              <a:rPr lang="en-US" sz="2400" b="0" i="0" dirty="0" smtClean="0">
                <a:effectLst/>
                <a:latin typeface="+mn-lt"/>
                <a:ea typeface="+mn-ea"/>
                <a:cs typeface="+mn-cs"/>
                <a:sym typeface="Avenir Roman"/>
              </a:rPr>
              <a:t>Coordination of Capacity Building activities to enable new countries to develop EO-based crop monitoring activities</a:t>
            </a:r>
          </a:p>
          <a:p>
            <a:r>
              <a:rPr lang="en-US" sz="2400" b="0" i="0" dirty="0" smtClean="0">
                <a:effectLst/>
                <a:latin typeface="+mn-lt"/>
                <a:ea typeface="+mn-ea"/>
                <a:cs typeface="+mn-cs"/>
                <a:sym typeface="Avenir Roman"/>
              </a:rPr>
              <a:t>Coordination of the international Joint Experiment for Crop Assessment &amp; Monitoring (JECAM), to coordinate R&amp;D activities to improve crop monitoring methods</a:t>
            </a:r>
          </a:p>
          <a:p>
            <a:r>
              <a:rPr lang="en-US" sz="2400" b="0" i="0" dirty="0" smtClean="0">
                <a:effectLst/>
                <a:latin typeface="+mn-lt"/>
                <a:ea typeface="+mn-ea"/>
                <a:cs typeface="+mn-cs"/>
                <a:sym typeface="Avenir Roman"/>
              </a:rPr>
              <a:t>Keeping close links with Committee of Earth Observations Satellite (CEOS) to maintain an efficient access to EO imageries</a:t>
            </a:r>
          </a:p>
          <a:p>
            <a:r>
              <a:rPr lang="en-US" sz="2400" b="0" i="0" dirty="0" smtClean="0">
                <a:effectLst/>
                <a:latin typeface="+mn-lt"/>
                <a:ea typeface="+mn-ea"/>
                <a:cs typeface="+mn-cs"/>
                <a:sym typeface="Avenir Roman"/>
              </a:rPr>
              <a:t>Ensure delivery of EO-based information for agricultural monitoring in developing countries through the </a:t>
            </a:r>
            <a:r>
              <a:rPr lang="en-US" sz="2400" b="0" i="0" dirty="0" err="1" smtClean="0">
                <a:effectLst/>
                <a:latin typeface="+mn-lt"/>
                <a:ea typeface="+mn-ea"/>
                <a:cs typeface="+mn-cs"/>
                <a:sym typeface="Avenir Roman"/>
              </a:rPr>
              <a:t>GeoNetCast</a:t>
            </a:r>
            <a:r>
              <a:rPr lang="en-US" sz="2400" b="0" i="0" dirty="0" smtClean="0">
                <a:effectLst/>
                <a:latin typeface="+mn-lt"/>
                <a:ea typeface="+mn-ea"/>
                <a:cs typeface="+mn-cs"/>
                <a:sym typeface="Avenir Roman"/>
              </a:rPr>
              <a:t> network</a:t>
            </a:r>
          </a:p>
          <a:p>
            <a:r>
              <a:rPr lang="en-US" sz="2400" b="1" i="0" dirty="0" smtClean="0">
                <a:effectLst/>
                <a:latin typeface="+mn-lt"/>
                <a:ea typeface="+mn-ea"/>
                <a:cs typeface="+mn-cs"/>
                <a:sym typeface="Avenir Roman"/>
              </a:rPr>
              <a:t>Activities for 2016</a:t>
            </a:r>
            <a:endParaRPr lang="en-US" sz="2400" b="0" i="0" dirty="0" smtClean="0">
              <a:effectLst/>
              <a:latin typeface="+mn-lt"/>
              <a:ea typeface="+mn-ea"/>
              <a:cs typeface="+mn-cs"/>
              <a:sym typeface="Avenir Roman"/>
            </a:endParaRPr>
          </a:p>
          <a:p>
            <a:r>
              <a:rPr lang="en-US" sz="2400" b="0" i="0" dirty="0" smtClean="0">
                <a:effectLst/>
                <a:latin typeface="+mn-lt"/>
                <a:ea typeface="+mn-ea"/>
                <a:cs typeface="+mn-cs"/>
                <a:sym typeface="Avenir Roman"/>
              </a:rPr>
              <a:t>The plans for 2016 and onwards include dedicated additional efforts addressing components 2, 3 and 4, namely:</a:t>
            </a:r>
          </a:p>
          <a:p>
            <a:r>
              <a:rPr lang="en-US" sz="2400" b="0" i="0" dirty="0" smtClean="0">
                <a:effectLst/>
                <a:latin typeface="+mn-lt"/>
                <a:ea typeface="+mn-ea"/>
                <a:cs typeface="+mn-cs"/>
                <a:sym typeface="Avenir Roman"/>
              </a:rPr>
              <a:t>The RAPP (Rangeland and Pasture Productivity) Activity, through accurate forecasts of pasture and rangelands productivity and variability, aims at an improved global understanding of risk across all pastoral landscapes as impacted by climate and land use change.</a:t>
            </a:r>
          </a:p>
          <a:p>
            <a:r>
              <a:rPr lang="en-US" sz="2400" b="0" i="0" dirty="0" smtClean="0">
                <a:effectLst/>
                <a:latin typeface="+mn-lt"/>
                <a:ea typeface="+mn-ea"/>
                <a:cs typeface="+mn-cs"/>
                <a:sym typeface="Avenir Roman"/>
              </a:rPr>
              <a:t>The Early Warning Crop Monitor (EWCM) intends to coordinate an open, timely and accurate monitoring of agricultural production in chronically food deficit countries to better anticipate food crises (users: FAO, WFP, UN-HLTF, aid agencies…)</a:t>
            </a:r>
          </a:p>
          <a:p>
            <a:r>
              <a:rPr lang="en-US" sz="2400" b="0" i="0" dirty="0" smtClean="0">
                <a:effectLst/>
                <a:latin typeface="+mn-lt"/>
                <a:ea typeface="+mn-ea"/>
                <a:cs typeface="+mn-cs"/>
                <a:sym typeface="Avenir Roman"/>
              </a:rPr>
              <a:t>Capacity Building activities in new countries will allow these countries to benefit from EO-based information to better monitor their agricultural production, and therefore make better decisions in their agricultural planning.</a:t>
            </a:r>
          </a:p>
          <a:p>
            <a:endParaRPr lang="en-US" dirty="0"/>
          </a:p>
        </p:txBody>
      </p:sp>
    </p:spTree>
    <p:extLst>
      <p:ext uri="{BB962C8B-B14F-4D97-AF65-F5344CB8AC3E}">
        <p14:creationId xmlns:p14="http://schemas.microsoft.com/office/powerpoint/2010/main" val="2844443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a:p>
        </p:txBody>
      </p:sp>
    </p:spTree>
    <p:extLst>
      <p:ext uri="{BB962C8B-B14F-4D97-AF65-F5344CB8AC3E}">
        <p14:creationId xmlns:p14="http://schemas.microsoft.com/office/powerpoint/2010/main" val="20635270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25000"/>
              </a:lnSpc>
              <a:spcBef>
                <a:spcPts val="0"/>
              </a:spcBef>
              <a:spcAft>
                <a:spcPts val="0"/>
              </a:spcAft>
              <a:buClrTx/>
              <a:buSzTx/>
              <a:buFontTx/>
              <a:buNone/>
              <a:tabLst/>
              <a:defRPr/>
            </a:pPr>
            <a:r>
              <a:rPr lang="en-US" dirty="0" smtClean="0"/>
              <a:t>New “workflow” of GEOGLAM</a:t>
            </a:r>
            <a:r>
              <a:rPr lang="en-US" baseline="0" dirty="0" smtClean="0"/>
              <a:t> - </a:t>
            </a:r>
            <a:r>
              <a:rPr lang="en-US" sz="2400" b="1" dirty="0" smtClean="0">
                <a:effectLst/>
                <a:latin typeface="+mn-lt"/>
                <a:ea typeface="+mn-ea"/>
                <a:cs typeface="+mn-cs"/>
                <a:sym typeface="Avenir Roman"/>
              </a:rPr>
              <a:t>GEOGLAM’s </a:t>
            </a:r>
            <a:r>
              <a:rPr lang="en-US" sz="2400" dirty="0" smtClean="0">
                <a:effectLst/>
                <a:latin typeface="+mn-lt"/>
                <a:ea typeface="+mn-ea"/>
                <a:cs typeface="+mn-cs"/>
                <a:sym typeface="Avenir Roman"/>
              </a:rPr>
              <a:t>over-arching goal is to enhance the international community’s capacity to lever Earth observations to produce and disseminate timely, accurate, reliable, and actionable information on food production for both stabilizing markets and providing early warnings of food shortages. GEOGLAM’s structure follows a logical flow from coordinated, continuous acquisition of and access to multi-source Earth observation data, through the development and technology transfer of best-practices for monitoring to operational monitoring systems, with the end goal being strengthened national, regional, and global agricultural monitoring systems. GEOGLAM thus fosters and sustains a “System of Systems” that provides evidence-based information to facilitate and inform decisions, investments, actions, and policy in the realms of food security, agricultural markets, and within the broader context of climate change and sustainable development. </a:t>
            </a:r>
          </a:p>
          <a:p>
            <a:endParaRPr lang="en-US" dirty="0"/>
          </a:p>
        </p:txBody>
      </p:sp>
    </p:spTree>
    <p:extLst>
      <p:ext uri="{BB962C8B-B14F-4D97-AF65-F5344CB8AC3E}">
        <p14:creationId xmlns:p14="http://schemas.microsoft.com/office/powerpoint/2010/main" val="8069980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r>
              <a:rPr lang="en-US" baseline="0" dirty="0" smtClean="0"/>
              <a:t> This is from the G20 ag ministers… the final G20 language is pending the November meeting.</a:t>
            </a:r>
            <a:endParaRPr lang="en-US" dirty="0"/>
          </a:p>
        </p:txBody>
      </p:sp>
    </p:spTree>
    <p:extLst>
      <p:ext uri="{BB962C8B-B14F-4D97-AF65-F5344CB8AC3E}">
        <p14:creationId xmlns:p14="http://schemas.microsoft.com/office/powerpoint/2010/main" val="36407730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4475037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430608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7765357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[access in this diagram means internet connectivity and/or</a:t>
            </a:r>
            <a:r>
              <a:rPr lang="en-US" baseline="0" dirty="0" smtClean="0"/>
              <a:t> issues just discovering/accessing the data]</a:t>
            </a:r>
          </a:p>
          <a:p>
            <a:endParaRPr lang="en-US" dirty="0" smtClean="0"/>
          </a:p>
          <a:p>
            <a:pPr marL="0" marR="0" lvl="0" indent="0" defTabSz="457200" eaLnBrk="1" fontAlgn="auto" latinLnBrk="0" hangingPunct="1">
              <a:lnSpc>
                <a:spcPct val="125000"/>
              </a:lnSpc>
              <a:spcBef>
                <a:spcPts val="0"/>
              </a:spcBef>
              <a:spcAft>
                <a:spcPts val="0"/>
              </a:spcAft>
              <a:buClrTx/>
              <a:buSzTx/>
              <a:buFontTx/>
              <a:buNone/>
              <a:tabLst/>
              <a:defRPr/>
            </a:pPr>
            <a:r>
              <a:rPr lang="en-US" baseline="0" dirty="0" smtClean="0"/>
              <a:t>Although users can find themselves anywhere along these three characteristic continuums… </a:t>
            </a:r>
            <a:endParaRPr lang="en-US" dirty="0" smtClean="0"/>
          </a:p>
          <a:p>
            <a:r>
              <a:rPr lang="en-US" dirty="0" smtClean="0"/>
              <a:t>Lower</a:t>
            </a:r>
            <a:r>
              <a:rPr lang="en-US" baseline="0" dirty="0" smtClean="0"/>
              <a:t> capacity users typically also have less access to the data and less developed IT infrastructure</a:t>
            </a:r>
          </a:p>
          <a:p>
            <a:r>
              <a:rPr lang="en-US" baseline="0" dirty="0" smtClean="0"/>
              <a:t>Higher capacity users typically also have better access to the data and more developed IT infrastructure</a:t>
            </a:r>
          </a:p>
          <a:p>
            <a:endParaRPr lang="en-US" baseline="0" dirty="0" smtClean="0"/>
          </a:p>
          <a:p>
            <a:pPr marL="0" marR="0" lvl="0" indent="0" defTabSz="457200" eaLnBrk="1" fontAlgn="auto" latinLnBrk="0" hangingPunct="1">
              <a:lnSpc>
                <a:spcPct val="125000"/>
              </a:lnSpc>
              <a:spcBef>
                <a:spcPts val="0"/>
              </a:spcBef>
              <a:spcAft>
                <a:spcPts val="0"/>
              </a:spcAft>
              <a:buClrTx/>
              <a:buSzTx/>
              <a:buFontTx/>
              <a:buNone/>
              <a:tabLst/>
              <a:defRPr/>
            </a:pPr>
            <a:r>
              <a:rPr lang="en-US" baseline="0" dirty="0" smtClean="0"/>
              <a:t>And, the lower the capacity/access/IT, the more requirements they have in order to be able to effectively use EO (the blue figure is a bit like a tiered Venn diagram)</a:t>
            </a:r>
          </a:p>
          <a:p>
            <a:pPr marL="342900" indent="-342900">
              <a:buFontTx/>
              <a:buChar char="-"/>
            </a:pPr>
            <a:r>
              <a:rPr lang="en-US" baseline="0" dirty="0" smtClean="0"/>
              <a:t>A country with little IT infrastructure and bad connectivity will need help with items 1-3, and possibly also 4</a:t>
            </a:r>
          </a:p>
          <a:p>
            <a:pPr marL="342900" indent="-342900">
              <a:buFontTx/>
              <a:buChar char="-"/>
            </a:pPr>
            <a:r>
              <a:rPr lang="en-US" baseline="0" dirty="0" smtClean="0"/>
              <a:t>A country with good capacity and good access may not have great IT infrastructure – and could really use help with 1 &amp; 2</a:t>
            </a:r>
          </a:p>
          <a:p>
            <a:pPr marL="342900" indent="-342900">
              <a:buFontTx/>
              <a:buChar char="-"/>
            </a:pPr>
            <a:r>
              <a:rPr lang="en-US" baseline="0" dirty="0" smtClean="0"/>
              <a:t>A country, for example Canada, that is on the cutting edge of using remote sensing EO for agriculture, has great access, and has really good IT still needs help with data management (only 1 requirement)  – they have requested a Data Cube of their own! </a:t>
            </a:r>
          </a:p>
          <a:p>
            <a:pPr marL="342900" indent="-342900">
              <a:buFontTx/>
              <a:buChar char="-"/>
            </a:pPr>
            <a:endParaRPr lang="en-US" baseline="0" dirty="0" smtClean="0"/>
          </a:p>
        </p:txBody>
      </p:sp>
    </p:spTree>
    <p:extLst>
      <p:ext uri="{BB962C8B-B14F-4D97-AF65-F5344CB8AC3E}">
        <p14:creationId xmlns:p14="http://schemas.microsoft.com/office/powerpoint/2010/main" val="6164506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bg>
      <p:bgPr>
        <a:blipFill rotWithShape="1">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Blank">
    <p:spTree>
      <p:nvGrpSpPr>
        <p:cNvPr id="1" name=""/>
        <p:cNvGrpSpPr/>
        <p:nvPr/>
      </p:nvGrpSpPr>
      <p:grpSpPr>
        <a:xfrm>
          <a:off x="0" y="0"/>
          <a:ext cx="0" cy="0"/>
          <a:chOff x="0" y="0"/>
          <a:chExt cx="0" cy="0"/>
        </a:xfrm>
      </p:grpSpPr>
      <p:sp>
        <p:nvSpPr>
          <p:cNvPr id="6" name="Shape 6"/>
          <p:cNvSpPr>
            <a:spLocks noGrp="1"/>
          </p:cNvSpPr>
          <p:nvPr>
            <p:ph type="sldNum" sz="quarter" idx="2"/>
          </p:nvPr>
        </p:nvSpPr>
        <p:spPr>
          <a:xfrm>
            <a:off x="8763000" y="6629400"/>
            <a:ext cx="304800" cy="187285"/>
          </a:xfrm>
          <a:prstGeom prst="roundRect">
            <a:avLst/>
          </a:prstGeom>
          <a:solidFill>
            <a:schemeClr val="lt1">
              <a:alpha val="49000"/>
            </a:schemeClr>
          </a:solidFill>
          <a:ln>
            <a:solidFill>
              <a:schemeClr val="tx2">
                <a:alpha val="60000"/>
              </a:schemeClr>
            </a:solidFill>
          </a:ln>
        </p:spPr>
        <p:style>
          <a:lnRef idx="2">
            <a:schemeClr val="dk1"/>
          </a:lnRef>
          <a:fillRef idx="1">
            <a:schemeClr val="lt1"/>
          </a:fillRef>
          <a:effectRef idx="0">
            <a:schemeClr val="dk1"/>
          </a:effectRef>
          <a:fontRef idx="minor">
            <a:schemeClr val="dk1"/>
          </a:fontRef>
        </p:style>
        <p:txBody>
          <a:bodyPr wrap="square" lIns="0" tIns="0" rIns="0" bIns="0">
            <a:spAutoFit/>
          </a:bodyPr>
          <a:lstStyle>
            <a:lvl1pPr algn="ctr">
              <a:defRPr lang="uk-UA" sz="1100" i="1" smtClean="0">
                <a:solidFill>
                  <a:schemeClr val="tx2"/>
                </a:solidFill>
                <a:latin typeface="+mj-lt"/>
                <a:ea typeface="+mj-ea"/>
                <a:cs typeface="Proxima Nova Regular"/>
              </a:defRPr>
            </a:lvl1pPr>
          </a:lstStyle>
          <a:p>
            <a:pPr defTabSz="914400"/>
            <a:fld id="{86CB4B4D-7CA3-9044-876B-883B54F8677D}" type="slidenum">
              <a:rPr lang="uk-UA" smtClean="0"/>
              <a:pPr defTabSz="914400"/>
              <a:t>‹#›</a:t>
            </a:fld>
            <a:endParaRPr lang="uk-UA" dirty="0"/>
          </a:p>
        </p:txBody>
      </p:sp>
      <p:sp>
        <p:nvSpPr>
          <p:cNvPr id="3" name="Content Placeholder 2"/>
          <p:cNvSpPr>
            <a:spLocks noGrp="1"/>
          </p:cNvSpPr>
          <p:nvPr>
            <p:ph sz="quarter" idx="10"/>
          </p:nvPr>
        </p:nvSpPr>
        <p:spPr>
          <a:xfrm>
            <a:off x="457200" y="1600200"/>
            <a:ext cx="8153400" cy="4724400"/>
          </a:xfrm>
          <a:prstGeom prst="rect">
            <a:avLst/>
          </a:prstGeom>
        </p:spPr>
        <p:txBody>
          <a:bodyPr/>
          <a:lstStyle>
            <a:lvl1pPr>
              <a:defRPr sz="2000">
                <a:latin typeface="+mj-lt"/>
                <a:cs typeface="Arial" panose="020B0604020202020204" pitchFamily="34" charset="0"/>
              </a:defRPr>
            </a:lvl1pPr>
            <a:lvl2pPr marL="768927" indent="-311727">
              <a:buFont typeface="Courier New" panose="02070309020205020404" pitchFamily="49" charset="0"/>
              <a:buChar char="o"/>
              <a:defRPr sz="2000">
                <a:latin typeface="+mj-lt"/>
                <a:cs typeface="Arial" panose="020B0604020202020204" pitchFamily="34" charset="0"/>
              </a:defRPr>
            </a:lvl2pPr>
            <a:lvl3pPr marL="1188719" indent="-274319">
              <a:buFont typeface="Wingdings" panose="05000000000000000000" pitchFamily="2" charset="2"/>
              <a:buChar char="§"/>
              <a:defRPr sz="2000">
                <a:latin typeface="+mj-lt"/>
                <a:cs typeface="Arial" panose="020B0604020202020204" pitchFamily="34" charset="0"/>
              </a:defRPr>
            </a:lvl3pPr>
            <a:lvl4pPr>
              <a:defRPr sz="2000">
                <a:latin typeface="+mj-lt"/>
                <a:cs typeface="Arial" panose="020B0604020202020204" pitchFamily="34" charset="0"/>
              </a:defRPr>
            </a:lvl4pPr>
            <a:lvl5pPr>
              <a:defRPr sz="2000">
                <a:latin typeface="+mj-lt"/>
                <a:cs typeface="Arial" panose="020B0604020202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hape 3"/>
          <p:cNvSpPr/>
          <p:nvPr userDrawn="1"/>
        </p:nvSpPr>
        <p:spPr>
          <a:xfrm>
            <a:off x="76200" y="6629400"/>
            <a:ext cx="2133600" cy="187285"/>
          </a:xfrm>
          <a:prstGeom prst="roundRect">
            <a:avLst/>
          </a:prstGeom>
          <a:solidFill>
            <a:schemeClr val="lt1">
              <a:alpha val="49000"/>
            </a:schemeClr>
          </a:solidFill>
          <a:ln>
            <a:solidFill>
              <a:schemeClr val="tx2">
                <a:alpha val="60000"/>
              </a:schemeClr>
            </a:solidFill>
          </a:ln>
          <a:extLst>
            <a:ext uri="{C572A759-6A51-4108-AA02-DFA0A04FC94B}">
              <ma14:wrappingTextBoxFlag xmlns:ma14="http://schemas.microsoft.com/office/mac/drawingml/2011/main" xmlns="" val="1"/>
            </a:ext>
          </a:extLst>
        </p:spPr>
        <p:style>
          <a:lnRef idx="2">
            <a:schemeClr val="dk1"/>
          </a:lnRef>
          <a:fillRef idx="1">
            <a:schemeClr val="lt1"/>
          </a:fillRef>
          <a:effectRef idx="0">
            <a:schemeClr val="dk1"/>
          </a:effectRef>
          <a:fontRef idx="minor">
            <a:schemeClr val="dk1"/>
          </a:fontRef>
        </p:style>
        <p:txBody>
          <a:bodyPr wrap="square" lIns="0" tIns="0" rIns="0" bIns="0">
            <a:spAutoFit/>
          </a:bodyPr>
          <a:lstStyle/>
          <a:p>
            <a:pPr lvl="0" algn="ctr" defTabSz="914400">
              <a:defRPr>
                <a:solidFill>
                  <a:srgbClr val="000000"/>
                </a:solidFill>
              </a:defRPr>
            </a:pPr>
            <a:r>
              <a:rPr lang="en-AU" sz="1100" i="1" dirty="0" smtClean="0">
                <a:solidFill>
                  <a:schemeClr val="tx2"/>
                </a:solidFill>
                <a:latin typeface="+mj-ea"/>
                <a:ea typeface="+mj-ea"/>
                <a:cs typeface="Proxima Nova Regular"/>
                <a:sym typeface="Proxima Nova Regular"/>
              </a:rPr>
              <a:t>SIT TWS ‘16, 14-15 Sept 2016</a:t>
            </a:r>
            <a:endParaRPr sz="1100" i="1" dirty="0">
              <a:solidFill>
                <a:schemeClr val="tx2"/>
              </a:solidFill>
              <a:latin typeface="+mj-ea"/>
              <a:ea typeface="+mj-ea"/>
              <a:cs typeface="Proxima Nova Regular"/>
              <a:sym typeface="Proxima Nova Regular"/>
            </a:endParaRPr>
          </a:p>
        </p:txBody>
      </p:sp>
      <p:sp>
        <p:nvSpPr>
          <p:cNvPr id="9" name="Content Placeholder 3"/>
          <p:cNvSpPr>
            <a:spLocks noGrp="1"/>
          </p:cNvSpPr>
          <p:nvPr>
            <p:ph sz="quarter" idx="11" hasCustomPrompt="1"/>
          </p:nvPr>
        </p:nvSpPr>
        <p:spPr>
          <a:xfrm>
            <a:off x="2057400" y="304800"/>
            <a:ext cx="4953000" cy="533400"/>
          </a:xfrm>
          <a:prstGeom prst="rect">
            <a:avLst/>
          </a:prstGeom>
        </p:spPr>
        <p:txBody>
          <a:bodyPr/>
          <a:lstStyle>
            <a:lvl1pPr marL="0" indent="0">
              <a:buNone/>
              <a:defRPr>
                <a:solidFill>
                  <a:schemeClr val="bg1"/>
                </a:solidFill>
                <a:latin typeface="+mj-lt"/>
              </a:defRPr>
            </a:lvl1pPr>
          </a:lstStyle>
          <a:p>
            <a:pPr marL="342900" marR="0" lvl="0" indent="-342900" defTabSz="914400" eaLnBrk="1" fontAlgn="auto" latinLnBrk="0" hangingPunct="1">
              <a:lnSpc>
                <a:spcPct val="100000"/>
              </a:lnSpc>
              <a:spcBef>
                <a:spcPts val="500"/>
              </a:spcBef>
              <a:spcAft>
                <a:spcPts val="0"/>
              </a:spcAft>
              <a:buClrTx/>
              <a:buSzPct val="100000"/>
              <a:tabLst/>
              <a:defRPr/>
            </a:pPr>
            <a:r>
              <a:rPr lang="en-US" dirty="0" smtClean="0"/>
              <a:t>Title TBA</a:t>
            </a:r>
            <a:endParaRPr lang="en-US"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sldNum" sz="quarter" idx="10"/>
          </p:nvPr>
        </p:nvSpPr>
        <p:spPr>
          <a:xfrm>
            <a:off x="7239000" y="6400800"/>
            <a:ext cx="1905000" cy="457200"/>
          </a:xfrm>
        </p:spPr>
        <p:txBody>
          <a:bodyPr/>
          <a:lstStyle>
            <a:lvl1pPr>
              <a:defRPr>
                <a:latin typeface="Arial Unicode MS" charset="0"/>
              </a:defRPr>
            </a:lvl1pPr>
          </a:lstStyle>
          <a:p>
            <a:pPr>
              <a:defRPr/>
            </a:pPr>
            <a:fld id="{EC3FFFD2-AA3A-EE4E-9461-7856104AAD48}" type="slidenum">
              <a:rPr lang="en-US"/>
              <a:pPr>
                <a:defRPr/>
              </a:pPr>
              <a:t>‹#›</a:t>
            </a:fld>
            <a:endParaRPr lang="en-US" dirty="0"/>
          </a:p>
        </p:txBody>
      </p:sp>
    </p:spTree>
    <p:extLst>
      <p:ext uri="{BB962C8B-B14F-4D97-AF65-F5344CB8AC3E}">
        <p14:creationId xmlns:p14="http://schemas.microsoft.com/office/powerpoint/2010/main" val="2955833828"/>
      </p:ext>
    </p:extLst>
  </p:cSld>
  <p:clrMapOvr>
    <a:masterClrMapping/>
  </p:clrMapOvr>
  <p:transition spd="slow">
    <p:wipe dir="r"/>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5"/>
          <a:srcRect/>
          <a:stretch>
            <a:fillRect/>
          </a:stretch>
        </a:blipFill>
        <a:effectLst/>
      </p:bgPr>
    </p:bg>
    <p:spTree>
      <p:nvGrpSpPr>
        <p:cNvPr id="1" name=""/>
        <p:cNvGrpSpPr/>
        <p:nvPr/>
      </p:nvGrpSpPr>
      <p:grpSpPr>
        <a:xfrm>
          <a:off x="0" y="0"/>
          <a:ext cx="0" cy="0"/>
          <a:chOff x="0" y="0"/>
          <a:chExt cx="0" cy="0"/>
        </a:xfrm>
      </p:grpSpPr>
      <p:sp>
        <p:nvSpPr>
          <p:cNvPr id="2" name="Shape 2"/>
          <p:cNvSpPr>
            <a:spLocks noGrp="1"/>
          </p:cNvSpPr>
          <p:nvPr>
            <p:ph type="sldNum" sz="quarter" idx="2"/>
          </p:nvPr>
        </p:nvSpPr>
        <p:spPr>
          <a:xfrm>
            <a:off x="7239000" y="6546850"/>
            <a:ext cx="1905000" cy="256540"/>
          </a:xfrm>
          <a:prstGeom prst="rect">
            <a:avLst/>
          </a:prstGeom>
          <a:ln w="12700">
            <a:miter lim="400000"/>
          </a:ln>
        </p:spPr>
        <p:txBody>
          <a:bodyPr lIns="45719" rIns="45719">
            <a:spAutoFit/>
          </a:bodyPr>
          <a:lstStyle>
            <a:lvl1pPr algn="r">
              <a:spcBef>
                <a:spcPts val="600"/>
              </a:spcBef>
              <a:defRPr sz="1000">
                <a:latin typeface="Calibri"/>
                <a:ea typeface="Calibri"/>
                <a:cs typeface="Calibri"/>
                <a:sym typeface="Calibri"/>
              </a:defRPr>
            </a:lvl1pPr>
          </a:lstStyle>
          <a:p>
            <a:pPr lvl="0"/>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ransition spd="med"/>
  <p:hf hdr="0" ftr="0" dt="0"/>
  <p:txStyles>
    <p:titleStyle>
      <a:lvl1pPr algn="r">
        <a:defRPr sz="3200">
          <a:solidFill>
            <a:srgbClr val="FFFFFF"/>
          </a:solidFill>
          <a:latin typeface="Arial Bold"/>
          <a:ea typeface="Arial Bold"/>
          <a:cs typeface="Arial Bold"/>
          <a:sym typeface="Arial Bold"/>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p:titleStyle>
    <p:bodyStyle>
      <a:lvl1pPr marL="342900" indent="-342900">
        <a:spcBef>
          <a:spcPts val="500"/>
        </a:spcBef>
        <a:buSzPct val="100000"/>
        <a:buFont typeface="Arial"/>
        <a:buChar char="•"/>
        <a:defRPr sz="2400">
          <a:solidFill>
            <a:srgbClr val="002569"/>
          </a:solidFill>
          <a:latin typeface="Arial Bold"/>
          <a:ea typeface="Arial Bold"/>
          <a:cs typeface="Arial Bold"/>
          <a:sym typeface="Arial Bold"/>
        </a:defRPr>
      </a:lvl1pPr>
      <a:lvl2pPr marL="768927" indent="-311727">
        <a:spcBef>
          <a:spcPts val="500"/>
        </a:spcBef>
        <a:buSzPct val="100000"/>
        <a:buFont typeface="Arial"/>
        <a:buChar char="•"/>
        <a:defRPr sz="2400">
          <a:solidFill>
            <a:srgbClr val="002569"/>
          </a:solidFill>
          <a:latin typeface="Arial Bold"/>
          <a:ea typeface="Arial Bold"/>
          <a:cs typeface="Arial Bold"/>
          <a:sym typeface="Arial Bold"/>
        </a:defRPr>
      </a:lvl2pPr>
      <a:lvl3pPr marL="1188719" indent="-274319">
        <a:spcBef>
          <a:spcPts val="500"/>
        </a:spcBef>
        <a:buSzPct val="100000"/>
        <a:buFont typeface="Arial"/>
        <a:buChar char="o"/>
        <a:defRPr sz="2400">
          <a:solidFill>
            <a:srgbClr val="002569"/>
          </a:solidFill>
          <a:latin typeface="Arial Bold"/>
          <a:ea typeface="Arial Bold"/>
          <a:cs typeface="Arial Bold"/>
          <a:sym typeface="Arial Bold"/>
        </a:defRPr>
      </a:lvl3pPr>
      <a:lvl4pPr marL="1676400" indent="-304800">
        <a:spcBef>
          <a:spcPts val="500"/>
        </a:spcBef>
        <a:buSzPct val="100000"/>
        <a:buFont typeface="Arial"/>
        <a:buChar char="▪"/>
        <a:defRPr sz="2400">
          <a:solidFill>
            <a:srgbClr val="002569"/>
          </a:solidFill>
          <a:latin typeface="Arial Bold"/>
          <a:ea typeface="Arial Bold"/>
          <a:cs typeface="Arial Bold"/>
          <a:sym typeface="Arial Bold"/>
        </a:defRPr>
      </a:lvl4pPr>
      <a:lvl5pPr marL="2171700" indent="-342900">
        <a:spcBef>
          <a:spcPts val="500"/>
        </a:spcBef>
        <a:buSzPct val="100000"/>
        <a:buFont typeface="Arial"/>
        <a:buChar char="•"/>
        <a:defRPr sz="2400">
          <a:solidFill>
            <a:srgbClr val="002569"/>
          </a:solidFill>
          <a:latin typeface="Arial Bold"/>
          <a:ea typeface="Arial Bold"/>
          <a:cs typeface="Arial Bold"/>
          <a:sym typeface="Arial Bold"/>
        </a:defRPr>
      </a:lvl5pPr>
      <a:lvl6pPr indent="2286000">
        <a:spcBef>
          <a:spcPts val="500"/>
        </a:spcBef>
        <a:buFont typeface="Arial"/>
        <a:defRPr sz="2400">
          <a:solidFill>
            <a:srgbClr val="002569"/>
          </a:solidFill>
          <a:latin typeface="Arial Bold"/>
          <a:ea typeface="Arial Bold"/>
          <a:cs typeface="Arial Bold"/>
          <a:sym typeface="Arial Bold"/>
        </a:defRPr>
      </a:lvl6pPr>
      <a:lvl7pPr indent="2743200">
        <a:spcBef>
          <a:spcPts val="500"/>
        </a:spcBef>
        <a:buFont typeface="Arial"/>
        <a:defRPr sz="2400">
          <a:solidFill>
            <a:srgbClr val="002569"/>
          </a:solidFill>
          <a:latin typeface="Arial Bold"/>
          <a:ea typeface="Arial Bold"/>
          <a:cs typeface="Arial Bold"/>
          <a:sym typeface="Arial Bold"/>
        </a:defRPr>
      </a:lvl7pPr>
      <a:lvl8pPr indent="3200400">
        <a:spcBef>
          <a:spcPts val="500"/>
        </a:spcBef>
        <a:buFont typeface="Arial"/>
        <a:defRPr sz="2400">
          <a:solidFill>
            <a:srgbClr val="002569"/>
          </a:solidFill>
          <a:latin typeface="Arial Bold"/>
          <a:ea typeface="Arial Bold"/>
          <a:cs typeface="Arial Bold"/>
          <a:sym typeface="Arial Bold"/>
        </a:defRPr>
      </a:lvl8pPr>
      <a:lvl9pPr indent="3657600">
        <a:spcBef>
          <a:spcPts val="500"/>
        </a:spcBef>
        <a:buFont typeface="Arial"/>
        <a:defRPr sz="2400">
          <a:solidFill>
            <a:srgbClr val="002569"/>
          </a:solidFill>
          <a:latin typeface="Arial Bold"/>
          <a:ea typeface="Arial Bold"/>
          <a:cs typeface="Arial Bold"/>
          <a:sym typeface="Arial Bold"/>
        </a:defRPr>
      </a:lvl9pPr>
    </p:bodyStyle>
    <p:otherStyle>
      <a:lvl1pPr algn="r" defTabSz="457200">
        <a:spcBef>
          <a:spcPts val="600"/>
        </a:spcBef>
        <a:defRPr sz="1000">
          <a:solidFill>
            <a:schemeClr val="tx1"/>
          </a:solidFill>
          <a:latin typeface="+mn-lt"/>
          <a:ea typeface="+mn-ea"/>
          <a:cs typeface="+mn-cs"/>
          <a:sym typeface="Calibri"/>
        </a:defRPr>
      </a:lvl1pPr>
      <a:lvl2pPr indent="457200" algn="r" defTabSz="457200">
        <a:spcBef>
          <a:spcPts val="600"/>
        </a:spcBef>
        <a:defRPr sz="1000">
          <a:solidFill>
            <a:schemeClr val="tx1"/>
          </a:solidFill>
          <a:latin typeface="+mn-lt"/>
          <a:ea typeface="+mn-ea"/>
          <a:cs typeface="+mn-cs"/>
          <a:sym typeface="Calibri"/>
        </a:defRPr>
      </a:lvl2pPr>
      <a:lvl3pPr indent="914400" algn="r" defTabSz="457200">
        <a:spcBef>
          <a:spcPts val="600"/>
        </a:spcBef>
        <a:defRPr sz="1000">
          <a:solidFill>
            <a:schemeClr val="tx1"/>
          </a:solidFill>
          <a:latin typeface="+mn-lt"/>
          <a:ea typeface="+mn-ea"/>
          <a:cs typeface="+mn-cs"/>
          <a:sym typeface="Calibri"/>
        </a:defRPr>
      </a:lvl3pPr>
      <a:lvl4pPr indent="1371600" algn="r" defTabSz="457200">
        <a:spcBef>
          <a:spcPts val="600"/>
        </a:spcBef>
        <a:defRPr sz="1000">
          <a:solidFill>
            <a:schemeClr val="tx1"/>
          </a:solidFill>
          <a:latin typeface="+mn-lt"/>
          <a:ea typeface="+mn-ea"/>
          <a:cs typeface="+mn-cs"/>
          <a:sym typeface="Calibri"/>
        </a:defRPr>
      </a:lvl4pPr>
      <a:lvl5pPr indent="1828800" algn="r" defTabSz="457200">
        <a:spcBef>
          <a:spcPts val="600"/>
        </a:spcBef>
        <a:defRPr sz="1000">
          <a:solidFill>
            <a:schemeClr val="tx1"/>
          </a:solidFill>
          <a:latin typeface="+mn-lt"/>
          <a:ea typeface="+mn-ea"/>
          <a:cs typeface="+mn-cs"/>
          <a:sym typeface="Calibri"/>
        </a:defRPr>
      </a:lvl5pPr>
      <a:lvl6pPr indent="2286000" algn="r" defTabSz="457200">
        <a:spcBef>
          <a:spcPts val="600"/>
        </a:spcBef>
        <a:defRPr sz="1000">
          <a:solidFill>
            <a:schemeClr val="tx1"/>
          </a:solidFill>
          <a:latin typeface="+mn-lt"/>
          <a:ea typeface="+mn-ea"/>
          <a:cs typeface="+mn-cs"/>
          <a:sym typeface="Calibri"/>
        </a:defRPr>
      </a:lvl6pPr>
      <a:lvl7pPr indent="2743200" algn="r" defTabSz="457200">
        <a:spcBef>
          <a:spcPts val="600"/>
        </a:spcBef>
        <a:defRPr sz="1000">
          <a:solidFill>
            <a:schemeClr val="tx1"/>
          </a:solidFill>
          <a:latin typeface="+mn-lt"/>
          <a:ea typeface="+mn-ea"/>
          <a:cs typeface="+mn-cs"/>
          <a:sym typeface="Calibri"/>
        </a:defRPr>
      </a:lvl7pPr>
      <a:lvl8pPr indent="3200400" algn="r" defTabSz="457200">
        <a:spcBef>
          <a:spcPts val="600"/>
        </a:spcBef>
        <a:defRPr sz="1000">
          <a:solidFill>
            <a:schemeClr val="tx1"/>
          </a:solidFill>
          <a:latin typeface="+mn-lt"/>
          <a:ea typeface="+mn-ea"/>
          <a:cs typeface="+mn-cs"/>
          <a:sym typeface="Calibri"/>
        </a:defRPr>
      </a:lvl8pPr>
      <a:lvl9pPr indent="3657600" algn="r" defTabSz="457200">
        <a:spcBef>
          <a:spcPts val="600"/>
        </a:spcBef>
        <a:defRPr sz="1000">
          <a:solidFill>
            <a:schemeClr val="tx1"/>
          </a:solidFill>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0"/>
          <p:cNvSpPr>
            <a:spLocks noGrp="1"/>
          </p:cNvSpPr>
          <p:nvPr>
            <p:ph type="title" idx="4294967295"/>
          </p:nvPr>
        </p:nvSpPr>
        <p:spPr>
          <a:xfrm>
            <a:off x="622789" y="2514600"/>
            <a:ext cx="5746243" cy="9931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4200" b="1">
                <a:latin typeface="Droid Serif"/>
                <a:ea typeface="Droid Serif"/>
                <a:cs typeface="Droid Serif"/>
                <a:sym typeface="Droid Serif"/>
              </a:defRPr>
            </a:lvl1pPr>
          </a:lstStyle>
          <a:p>
            <a:pPr lvl="0">
              <a:defRPr sz="1800" b="0">
                <a:solidFill>
                  <a:srgbClr val="000000"/>
                </a:solidFill>
              </a:defRPr>
            </a:pPr>
            <a:r>
              <a:rPr lang="en-US" sz="4200" b="1" dirty="0" smtClean="0">
                <a:solidFill>
                  <a:srgbClr val="FFFFFF"/>
                </a:solidFill>
                <a:latin typeface="+mj-lt"/>
              </a:rPr>
              <a:t>CEOS Ad Hoc WG on GEOGLAM</a:t>
            </a:r>
            <a:endParaRPr sz="4200" b="1" dirty="0">
              <a:solidFill>
                <a:srgbClr val="FFFFFF"/>
              </a:solidFill>
              <a:latin typeface="+mj-lt"/>
            </a:endParaRPr>
          </a:p>
        </p:txBody>
      </p:sp>
      <p:sp>
        <p:nvSpPr>
          <p:cNvPr id="11" name="Shape 11"/>
          <p:cNvSpPr/>
          <p:nvPr/>
        </p:nvSpPr>
        <p:spPr>
          <a:xfrm>
            <a:off x="622789" y="3759200"/>
            <a:ext cx="4810858" cy="2541589"/>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p>
            <a:pPr lvl="0" defTabSz="914400">
              <a:lnSpc>
                <a:spcPct val="150000"/>
              </a:lnSpc>
              <a:defRPr>
                <a:solidFill>
                  <a:srgbClr val="000000"/>
                </a:solidFill>
              </a:defRPr>
            </a:pPr>
            <a:r>
              <a:rPr lang="en-US" dirty="0" smtClean="0">
                <a:solidFill>
                  <a:schemeClr val="bg1"/>
                </a:solidFill>
                <a:latin typeface="+mj-lt"/>
                <a:ea typeface="Arial Bold"/>
                <a:cs typeface="Arial Bold"/>
                <a:sym typeface="Arial Bold"/>
              </a:rPr>
              <a:t>Selma </a:t>
            </a:r>
            <a:r>
              <a:rPr lang="en-US" dirty="0" err="1" smtClean="0">
                <a:solidFill>
                  <a:schemeClr val="bg1"/>
                </a:solidFill>
                <a:latin typeface="+mj-lt"/>
                <a:ea typeface="Arial Bold"/>
                <a:cs typeface="Arial Bold"/>
                <a:sym typeface="Arial Bold"/>
              </a:rPr>
              <a:t>Cherchali</a:t>
            </a:r>
            <a:r>
              <a:rPr lang="en-US" dirty="0" smtClean="0">
                <a:solidFill>
                  <a:schemeClr val="bg1"/>
                </a:solidFill>
                <a:latin typeface="+mj-lt"/>
                <a:ea typeface="Arial Bold"/>
                <a:cs typeface="Arial Bold"/>
                <a:sym typeface="Arial Bold"/>
              </a:rPr>
              <a:t>, CNES</a:t>
            </a:r>
          </a:p>
          <a:p>
            <a:pPr lvl="0" defTabSz="914400">
              <a:lnSpc>
                <a:spcPct val="150000"/>
              </a:lnSpc>
              <a:defRPr>
                <a:solidFill>
                  <a:srgbClr val="000000"/>
                </a:solidFill>
              </a:defRPr>
            </a:pPr>
            <a:r>
              <a:rPr lang="en-US" dirty="0" smtClean="0">
                <a:solidFill>
                  <a:schemeClr val="bg1"/>
                </a:solidFill>
                <a:latin typeface="+mj-lt"/>
                <a:ea typeface="Arial Bold"/>
                <a:cs typeface="Arial Bold"/>
                <a:sym typeface="Arial Bold"/>
              </a:rPr>
              <a:t>Brad Doorn, NASA</a:t>
            </a:r>
            <a:endParaRPr dirty="0">
              <a:solidFill>
                <a:schemeClr val="bg1"/>
              </a:solidFill>
              <a:latin typeface="+mj-lt"/>
              <a:ea typeface="Arial Bold"/>
              <a:cs typeface="Arial Bold"/>
              <a:sym typeface="Arial Bold"/>
            </a:endParaRPr>
          </a:p>
          <a:p>
            <a:pPr lvl="0" defTabSz="914400">
              <a:lnSpc>
                <a:spcPct val="150000"/>
              </a:lnSpc>
              <a:defRPr>
                <a:solidFill>
                  <a:srgbClr val="000000"/>
                </a:solidFill>
              </a:defRPr>
            </a:pPr>
            <a:r>
              <a:rPr lang="en-AU" dirty="0" smtClean="0">
                <a:solidFill>
                  <a:schemeClr val="bg1"/>
                </a:solidFill>
                <a:latin typeface="+mj-lt"/>
                <a:ea typeface="Arial Bold"/>
                <a:cs typeface="Arial Bold"/>
                <a:sym typeface="Arial Bold"/>
              </a:rPr>
              <a:t>SIT Tech Workshop 2016 </a:t>
            </a:r>
            <a:r>
              <a:rPr dirty="0" smtClean="0">
                <a:solidFill>
                  <a:schemeClr val="bg1"/>
                </a:solidFill>
                <a:latin typeface="+mj-lt"/>
                <a:ea typeface="Arial Bold"/>
                <a:cs typeface="Arial Bold"/>
                <a:sym typeface="Arial Bold"/>
              </a:rPr>
              <a:t>Agenda </a:t>
            </a:r>
            <a:r>
              <a:rPr dirty="0">
                <a:solidFill>
                  <a:schemeClr val="bg1"/>
                </a:solidFill>
                <a:latin typeface="+mj-lt"/>
                <a:ea typeface="Arial Bold"/>
                <a:cs typeface="Arial Bold"/>
                <a:sym typeface="Arial Bold"/>
              </a:rPr>
              <a:t>Item </a:t>
            </a:r>
            <a:r>
              <a:rPr dirty="0" smtClean="0">
                <a:solidFill>
                  <a:schemeClr val="bg1"/>
                </a:solidFill>
                <a:latin typeface="+mj-lt"/>
                <a:ea typeface="Arial Bold"/>
                <a:cs typeface="Arial Bold"/>
                <a:sym typeface="Arial Bold"/>
              </a:rPr>
              <a:t>#</a:t>
            </a:r>
            <a:r>
              <a:rPr lang="en-US" dirty="0" smtClean="0">
                <a:solidFill>
                  <a:schemeClr val="bg1"/>
                </a:solidFill>
                <a:latin typeface="+mj-lt"/>
                <a:ea typeface="Arial Bold"/>
                <a:cs typeface="Arial Bold"/>
                <a:sym typeface="Arial Bold"/>
              </a:rPr>
              <a:t>15</a:t>
            </a:r>
            <a:endParaRPr dirty="0">
              <a:solidFill>
                <a:schemeClr val="bg1"/>
              </a:solidFill>
              <a:latin typeface="+mj-lt"/>
              <a:ea typeface="Arial Bold"/>
              <a:cs typeface="Arial Bold"/>
              <a:sym typeface="Arial Bold"/>
            </a:endParaRPr>
          </a:p>
          <a:p>
            <a:pPr lvl="0" defTabSz="914400">
              <a:lnSpc>
                <a:spcPct val="150000"/>
              </a:lnSpc>
              <a:defRPr>
                <a:solidFill>
                  <a:srgbClr val="000000"/>
                </a:solidFill>
              </a:defRPr>
            </a:pPr>
            <a:r>
              <a:rPr dirty="0" smtClean="0">
                <a:solidFill>
                  <a:srgbClr val="FFFFFF"/>
                </a:solidFill>
                <a:latin typeface="+mj-lt"/>
                <a:ea typeface="Arial Bold"/>
                <a:cs typeface="Arial Bold"/>
                <a:sym typeface="Arial Bold"/>
              </a:rPr>
              <a:t>CEOS S</a:t>
            </a:r>
            <a:r>
              <a:rPr lang="en-AU" dirty="0" err="1" smtClean="0">
                <a:solidFill>
                  <a:srgbClr val="FFFFFF"/>
                </a:solidFill>
                <a:latin typeface="+mj-lt"/>
                <a:ea typeface="Arial Bold"/>
                <a:cs typeface="Arial Bold"/>
                <a:sym typeface="Arial Bold"/>
              </a:rPr>
              <a:t>trategic</a:t>
            </a:r>
            <a:r>
              <a:rPr lang="en-AU" dirty="0" smtClean="0">
                <a:solidFill>
                  <a:srgbClr val="FFFFFF"/>
                </a:solidFill>
                <a:latin typeface="+mj-lt"/>
                <a:ea typeface="Arial Bold"/>
                <a:cs typeface="Arial Bold"/>
                <a:sym typeface="Arial Bold"/>
              </a:rPr>
              <a:t> Implementation Team Tech Workshop</a:t>
            </a: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lang="en-AU" dirty="0" smtClean="0">
                <a:solidFill>
                  <a:srgbClr val="FFFFFF"/>
                </a:solidFill>
                <a:latin typeface="+mj-lt"/>
                <a:ea typeface="Arial Bold"/>
                <a:cs typeface="Arial Bold"/>
                <a:sym typeface="Arial Bold"/>
              </a:rPr>
              <a:t>Oxford, UK</a:t>
            </a: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lang="en-AU" dirty="0" smtClean="0">
                <a:solidFill>
                  <a:srgbClr val="FFFFFF"/>
                </a:solidFill>
                <a:latin typeface="+mj-lt"/>
                <a:ea typeface="Arial Bold"/>
                <a:cs typeface="Arial Bold"/>
                <a:sym typeface="Arial Bold"/>
              </a:rPr>
              <a:t>14</a:t>
            </a:r>
            <a:r>
              <a:rPr lang="en-AU" baseline="30000" dirty="0" smtClean="0">
                <a:solidFill>
                  <a:srgbClr val="FFFFFF"/>
                </a:solidFill>
                <a:latin typeface="+mj-lt"/>
                <a:ea typeface="Arial Bold"/>
                <a:cs typeface="Arial Bold"/>
                <a:sym typeface="Arial Bold"/>
              </a:rPr>
              <a:t>th</a:t>
            </a:r>
            <a:r>
              <a:rPr lang="en-AU" dirty="0" smtClean="0">
                <a:solidFill>
                  <a:srgbClr val="FFFFFF"/>
                </a:solidFill>
                <a:latin typeface="+mj-lt"/>
                <a:ea typeface="Arial Bold"/>
                <a:cs typeface="Arial Bold"/>
                <a:sym typeface="Arial Bold"/>
              </a:rPr>
              <a:t>-15</a:t>
            </a:r>
            <a:r>
              <a:rPr lang="en-AU" baseline="30000" dirty="0" smtClean="0">
                <a:solidFill>
                  <a:srgbClr val="FFFFFF"/>
                </a:solidFill>
                <a:latin typeface="+mj-lt"/>
                <a:ea typeface="Arial Bold"/>
                <a:cs typeface="Arial Bold"/>
                <a:sym typeface="Arial Bold"/>
              </a:rPr>
              <a:t>th</a:t>
            </a:r>
            <a:r>
              <a:rPr lang="en-AU" dirty="0" smtClean="0">
                <a:solidFill>
                  <a:srgbClr val="FFFFFF"/>
                </a:solidFill>
                <a:latin typeface="+mj-lt"/>
                <a:ea typeface="Arial Bold"/>
                <a:cs typeface="Arial Bold"/>
                <a:sym typeface="Arial Bold"/>
              </a:rPr>
              <a:t> September 2016</a:t>
            </a:r>
            <a:endParaRPr dirty="0">
              <a:solidFill>
                <a:srgbClr val="FFFFFF"/>
              </a:solidFill>
              <a:latin typeface="+mj-lt"/>
              <a:ea typeface="Arial Bold"/>
              <a:cs typeface="Arial Bold"/>
              <a:sym typeface="Arial Bold"/>
            </a:endParaRPr>
          </a:p>
        </p:txBody>
      </p:sp>
      <p:pic>
        <p:nvPicPr>
          <p:cNvPr id="12" name="ceos_logo.png"/>
          <p:cNvPicPr/>
          <p:nvPr/>
        </p:nvPicPr>
        <p:blipFill>
          <a:blip r:embed="rId3">
            <a:extLst/>
          </a:blip>
          <a:stretch>
            <a:fillRect/>
          </a:stretch>
        </p:blipFill>
        <p:spPr>
          <a:xfrm>
            <a:off x="622789" y="1217405"/>
            <a:ext cx="2507906" cy="993132"/>
          </a:xfrm>
          <a:prstGeom prst="rect">
            <a:avLst/>
          </a:prstGeom>
          <a:ln w="12700">
            <a:miter lim="400000"/>
          </a:ln>
        </p:spPr>
      </p:pic>
      <p:sp>
        <p:nvSpPr>
          <p:cNvPr id="5" name="Shape 10"/>
          <p:cNvSpPr txBox="1">
            <a:spLocks/>
          </p:cNvSpPr>
          <p:nvPr/>
        </p:nvSpPr>
        <p:spPr>
          <a:xfrm>
            <a:off x="622789" y="2246634"/>
            <a:ext cx="2806211" cy="210183"/>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1050" dirty="0" smtClean="0">
                <a:solidFill>
                  <a:schemeClr val="bg1">
                    <a:lumMod val="20000"/>
                    <a:lumOff val="80000"/>
                  </a:schemeClr>
                </a:solidFill>
                <a:latin typeface="+mj-lt"/>
              </a:rPr>
              <a:t>Committee on Earth Observation Satellites</a:t>
            </a:r>
            <a:endParaRPr lang="en-US" sz="1050" dirty="0">
              <a:solidFill>
                <a:schemeClr val="bg1">
                  <a:lumMod val="20000"/>
                  <a:lumOff val="80000"/>
                </a:schemeClr>
              </a:solidFill>
              <a:latin typeface="+mj-lt"/>
            </a:endParaRPr>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pPr defTabSz="914400"/>
            <a:fld id="{86CB4B4D-7CA3-9044-876B-883B54F8677D}" type="slidenum">
              <a:rPr lang="uk-UA" smtClean="0"/>
              <a:pPr defTabSz="914400"/>
              <a:t>10</a:t>
            </a:fld>
            <a:endParaRPr lang="uk-UA" dirty="0"/>
          </a:p>
        </p:txBody>
      </p:sp>
      <p:sp>
        <p:nvSpPr>
          <p:cNvPr id="3" name="Content Placeholder 2"/>
          <p:cNvSpPr>
            <a:spLocks noGrp="1"/>
          </p:cNvSpPr>
          <p:nvPr>
            <p:ph sz="quarter" idx="10"/>
          </p:nvPr>
        </p:nvSpPr>
        <p:spPr>
          <a:xfrm>
            <a:off x="457200" y="1524000"/>
            <a:ext cx="8153400" cy="4724400"/>
          </a:xfrm>
        </p:spPr>
        <p:txBody>
          <a:bodyPr/>
          <a:lstStyle/>
          <a:p>
            <a:r>
              <a:rPr lang="en-US" dirty="0"/>
              <a:t>Commercial engagement – also a priority from the GEOGLAM AC</a:t>
            </a:r>
          </a:p>
          <a:p>
            <a:pPr lvl="1"/>
            <a:r>
              <a:rPr lang="en-US" sz="1800" dirty="0"/>
              <a:t>Three basic </a:t>
            </a:r>
            <a:r>
              <a:rPr lang="en-US" sz="1800" dirty="0" smtClean="0"/>
              <a:t>types of private/commercial entities for GEOGLAM:</a:t>
            </a:r>
          </a:p>
          <a:p>
            <a:pPr lvl="2"/>
            <a:r>
              <a:rPr lang="en-US" sz="1800" dirty="0" smtClean="0"/>
              <a:t>Data providers </a:t>
            </a:r>
          </a:p>
          <a:p>
            <a:pPr lvl="2"/>
            <a:r>
              <a:rPr lang="en-US" sz="1800" dirty="0" smtClean="0"/>
              <a:t>IT/computational industry</a:t>
            </a:r>
          </a:p>
          <a:p>
            <a:pPr lvl="2"/>
            <a:r>
              <a:rPr lang="en-US" sz="1800" dirty="0" smtClean="0"/>
              <a:t>agricultural </a:t>
            </a:r>
            <a:r>
              <a:rPr lang="en-US" sz="1800" dirty="0"/>
              <a:t>industry “</a:t>
            </a:r>
            <a:r>
              <a:rPr lang="en-US" sz="1800" dirty="0" smtClean="0"/>
              <a:t>value-added”</a:t>
            </a:r>
          </a:p>
          <a:p>
            <a:pPr lvl="1"/>
            <a:endParaRPr lang="en-US" sz="1800" b="1" u="sng" dirty="0"/>
          </a:p>
          <a:p>
            <a:pPr marL="365760" lvl="1" indent="0" algn="just">
              <a:buNone/>
            </a:pPr>
            <a:r>
              <a:rPr lang="en-US" sz="2800" b="1" u="sng" dirty="0" smtClean="0"/>
              <a:t>Action</a:t>
            </a:r>
            <a:r>
              <a:rPr lang="en-US" sz="2800" dirty="0" smtClean="0"/>
              <a:t>: </a:t>
            </a:r>
            <a:r>
              <a:rPr lang="en-US" dirty="0" smtClean="0"/>
              <a:t>CEOS and GEOGLAM to </a:t>
            </a:r>
            <a:r>
              <a:rPr lang="en-US" dirty="0" smtClean="0"/>
              <a:t>discuss guiding </a:t>
            </a:r>
            <a:r>
              <a:rPr lang="en-US" dirty="0" smtClean="0"/>
              <a:t>principles for engaging the commercial space sector, including </a:t>
            </a:r>
            <a:r>
              <a:rPr lang="en-US" dirty="0"/>
              <a:t>a </a:t>
            </a:r>
            <a:r>
              <a:rPr lang="en-US" dirty="0" smtClean="0"/>
              <a:t>clear statement of the value proposition for each entity involved. </a:t>
            </a:r>
          </a:p>
          <a:p>
            <a:endParaRPr lang="en-US" dirty="0"/>
          </a:p>
        </p:txBody>
      </p:sp>
      <p:sp>
        <p:nvSpPr>
          <p:cNvPr id="4" name="Content Placeholder 3"/>
          <p:cNvSpPr>
            <a:spLocks noGrp="1"/>
          </p:cNvSpPr>
          <p:nvPr>
            <p:ph sz="quarter" idx="11"/>
          </p:nvPr>
        </p:nvSpPr>
        <p:spPr/>
        <p:txBody>
          <a:bodyPr/>
          <a:lstStyle/>
          <a:p>
            <a:r>
              <a:rPr lang="en-US" dirty="0" smtClean="0"/>
              <a:t>Key Priorities for 2016-17 (3/3)</a:t>
            </a:r>
            <a:endParaRPr lang="en-US" dirty="0"/>
          </a:p>
        </p:txBody>
      </p:sp>
      <p:sp>
        <p:nvSpPr>
          <p:cNvPr id="5" name="Right Brace 4"/>
          <p:cNvSpPr/>
          <p:nvPr/>
        </p:nvSpPr>
        <p:spPr>
          <a:xfrm>
            <a:off x="4495800" y="2362200"/>
            <a:ext cx="762000" cy="533400"/>
          </a:xfrm>
          <a:prstGeom prst="rightBrace">
            <a:avLst/>
          </a:prstGeom>
          <a:noFill/>
          <a:ln w="25400" cap="flat">
            <a:solidFill>
              <a:srgbClr val="FF9A00"/>
            </a:solidFill>
            <a:prstDash val="solid"/>
            <a:bevel/>
          </a:ln>
          <a:effectLst>
            <a:outerShdw blurRad="38100" dist="20000" dir="5400000" rotWithShape="0">
              <a:srgbClr val="000000">
                <a:alpha val="38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endParaRPr>
          </a:p>
        </p:txBody>
      </p:sp>
      <p:sp>
        <p:nvSpPr>
          <p:cNvPr id="6" name="TextBox 5"/>
          <p:cNvSpPr txBox="1"/>
          <p:nvPr/>
        </p:nvSpPr>
        <p:spPr>
          <a:xfrm>
            <a:off x="5257800" y="2305735"/>
            <a:ext cx="2204720" cy="646329"/>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lang="en-US" dirty="0" smtClean="0"/>
              <a:t>CEOS engagement </a:t>
            </a:r>
          </a:p>
          <a:p>
            <a:pPr marL="0" marR="0" indent="0" algn="ctr" defTabSz="457200" rtl="0" fontAlgn="auto" latinLnBrk="1" hangingPunct="0">
              <a:lnSpc>
                <a:spcPct val="100000"/>
              </a:lnSpc>
              <a:spcBef>
                <a:spcPts val="0"/>
              </a:spcBef>
              <a:spcAft>
                <a:spcPts val="0"/>
              </a:spcAft>
              <a:buClrTx/>
              <a:buSzTx/>
              <a:buFontTx/>
              <a:buNone/>
              <a:tabLst/>
            </a:pPr>
            <a:r>
              <a:rPr lang="en-US" dirty="0" smtClean="0"/>
              <a:t>points of entry</a:t>
            </a:r>
            <a:endParaRPr kumimoji="0" lang="en-US" sz="1800" b="0" i="0" u="none" strike="noStrike" cap="none" spc="0" normalizeH="0" baseline="0" dirty="0">
              <a:ln>
                <a:noFill/>
              </a:ln>
              <a:solidFill>
                <a:srgbClr val="002569"/>
              </a:solidFill>
              <a:effectLst/>
              <a:uFillTx/>
            </a:endParaRPr>
          </a:p>
        </p:txBody>
      </p:sp>
    </p:spTree>
    <p:extLst>
      <p:ext uri="{BB962C8B-B14F-4D97-AF65-F5344CB8AC3E}">
        <p14:creationId xmlns:p14="http://schemas.microsoft.com/office/powerpoint/2010/main" val="2961305686"/>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57400" y="2362200"/>
            <a:ext cx="3505200" cy="58477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1" hangingPunct="0">
              <a:lnSpc>
                <a:spcPct val="100000"/>
              </a:lnSpc>
              <a:spcBef>
                <a:spcPts val="0"/>
              </a:spcBef>
              <a:spcAft>
                <a:spcPts val="0"/>
              </a:spcAft>
              <a:buClrTx/>
              <a:buSzTx/>
              <a:buFontTx/>
              <a:buNone/>
              <a:tabLst/>
            </a:pPr>
            <a:r>
              <a:rPr kumimoji="0" lang="en-US" sz="3200" b="0" i="0" u="none" strike="noStrike" cap="none" spc="0" normalizeH="0" baseline="0" dirty="0" smtClean="0">
                <a:ln>
                  <a:noFill/>
                </a:ln>
                <a:solidFill>
                  <a:schemeClr val="bg1"/>
                </a:solidFill>
                <a:effectLst/>
                <a:uFillTx/>
              </a:rPr>
              <a:t>Backup materials</a:t>
            </a:r>
            <a:endParaRPr kumimoji="0" lang="en-US" sz="3200" b="0" i="0" u="none" strike="noStrike" cap="none" spc="0" normalizeH="0" baseline="0" dirty="0">
              <a:ln>
                <a:noFill/>
              </a:ln>
              <a:solidFill>
                <a:schemeClr val="bg1"/>
              </a:solidFill>
              <a:effectLst/>
              <a:uFillTx/>
            </a:endParaRPr>
          </a:p>
        </p:txBody>
      </p:sp>
    </p:spTree>
    <p:extLst>
      <p:ext uri="{BB962C8B-B14F-4D97-AF65-F5344CB8AC3E}">
        <p14:creationId xmlns:p14="http://schemas.microsoft.com/office/powerpoint/2010/main" val="1117315644"/>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644"/>
            <a:ext cx="8229600" cy="990600"/>
          </a:xfrm>
        </p:spPr>
        <p:txBody>
          <a:bodyPr/>
          <a:lstStyle/>
          <a:p>
            <a:pPr algn="ctr"/>
            <a:r>
              <a:rPr lang="en-US" sz="4000" b="1" dirty="0" smtClean="0"/>
              <a:t>How can CEOS help?</a:t>
            </a:r>
            <a:endParaRPr lang="en-US" sz="4000" b="1" dirty="0"/>
          </a:p>
        </p:txBody>
      </p:sp>
      <p:sp>
        <p:nvSpPr>
          <p:cNvPr id="3" name="Content Placeholder 2"/>
          <p:cNvSpPr>
            <a:spLocks noGrp="1"/>
          </p:cNvSpPr>
          <p:nvPr>
            <p:ph idx="1"/>
          </p:nvPr>
        </p:nvSpPr>
        <p:spPr>
          <a:xfrm>
            <a:off x="1752600" y="1295400"/>
            <a:ext cx="7401560" cy="5638800"/>
          </a:xfrm>
        </p:spPr>
        <p:txBody>
          <a:bodyPr/>
          <a:lstStyle/>
          <a:p>
            <a:r>
              <a:rPr lang="en-US" sz="1600" dirty="0" smtClean="0">
                <a:latin typeface="Arial" panose="020B0604020202020204" pitchFamily="34" charset="0"/>
                <a:cs typeface="Arial" panose="020B0604020202020204" pitchFamily="34" charset="0"/>
              </a:rPr>
              <a:t>Establish mechanisms and processes for meeting GEOGLAM requirements:</a:t>
            </a:r>
          </a:p>
          <a:p>
            <a:pPr lvl="1"/>
            <a:r>
              <a:rPr lang="en-US" sz="1400" dirty="0" smtClean="0">
                <a:latin typeface="Arial" panose="020B0604020202020204" pitchFamily="34" charset="0"/>
                <a:cs typeface="Arial" panose="020B0604020202020204" pitchFamily="34" charset="0"/>
              </a:rPr>
              <a:t>Facilitating GEOGLAM access to SAR, duty-cycle limited, or restricted datasets </a:t>
            </a:r>
          </a:p>
          <a:p>
            <a:pPr lvl="2"/>
            <a:r>
              <a:rPr lang="en-US" sz="1400" dirty="0" smtClean="0">
                <a:latin typeface="Arial" panose="020B0604020202020204" pitchFamily="34" charset="0"/>
                <a:cs typeface="Arial" panose="020B0604020202020204" pitchFamily="34" charset="0"/>
              </a:rPr>
              <a:t>Continued user demand for free &amp; open datasets </a:t>
            </a:r>
          </a:p>
          <a:p>
            <a:pPr lvl="1"/>
            <a:r>
              <a:rPr lang="en-US" sz="1400" dirty="0" smtClean="0">
                <a:latin typeface="Arial" panose="020B0604020202020204" pitchFamily="34" charset="0"/>
                <a:cs typeface="Arial" panose="020B0604020202020204" pitchFamily="34" charset="0"/>
              </a:rPr>
              <a:t>Pre-processing into </a:t>
            </a:r>
            <a:r>
              <a:rPr lang="en-US" sz="1400" dirty="0">
                <a:latin typeface="Arial" panose="020B0604020202020204" pitchFamily="34" charset="0"/>
                <a:cs typeface="Arial" panose="020B0604020202020204" pitchFamily="34" charset="0"/>
              </a:rPr>
              <a:t>analysis-ready data products (example of S2 and S1 data)</a:t>
            </a:r>
          </a:p>
          <a:p>
            <a:pPr lvl="1"/>
            <a:r>
              <a:rPr lang="en-US" sz="1400" dirty="0" smtClean="0">
                <a:latin typeface="Arial" panose="020B0604020202020204" pitchFamily="34" charset="0"/>
                <a:cs typeface="Arial" panose="020B0604020202020204" pitchFamily="34" charset="0"/>
              </a:rPr>
              <a:t>Developing data services solutions </a:t>
            </a:r>
            <a:r>
              <a:rPr lang="en-US" sz="1400" dirty="0">
                <a:latin typeface="Arial" panose="020B0604020202020204" pitchFamily="34" charset="0"/>
                <a:cs typeface="Arial" panose="020B0604020202020204" pitchFamily="34" charset="0"/>
              </a:rPr>
              <a:t>to </a:t>
            </a:r>
            <a:r>
              <a:rPr lang="en-US" sz="1400" dirty="0" smtClean="0">
                <a:latin typeface="Arial" panose="020B0604020202020204" pitchFamily="34" charset="0"/>
                <a:cs typeface="Arial" panose="020B0604020202020204" pitchFamily="34" charset="0"/>
              </a:rPr>
              <a:t>efficiently distribute and </a:t>
            </a:r>
            <a:r>
              <a:rPr lang="en-US" sz="1400" dirty="0">
                <a:latin typeface="Arial" panose="020B0604020202020204" pitchFamily="34" charset="0"/>
                <a:cs typeface="Arial" panose="020B0604020202020204" pitchFamily="34" charset="0"/>
              </a:rPr>
              <a:t>manage data, such as SDMS and Data Cube solutions </a:t>
            </a:r>
            <a:endParaRPr lang="en-US" sz="1400" dirty="0" smtClean="0">
              <a:latin typeface="Arial" panose="020B0604020202020204" pitchFamily="34" charset="0"/>
              <a:cs typeface="Arial" panose="020B0604020202020204" pitchFamily="34" charset="0"/>
            </a:endParaRPr>
          </a:p>
          <a:p>
            <a:pPr lvl="1"/>
            <a:endParaRPr lang="en-US" sz="1400" dirty="0" smtClean="0">
              <a:latin typeface="Arial" panose="020B0604020202020204" pitchFamily="34" charset="0"/>
              <a:cs typeface="Arial" panose="020B0604020202020204" pitchFamily="34" charset="0"/>
            </a:endParaRPr>
          </a:p>
          <a:p>
            <a:r>
              <a:rPr lang="en-US" sz="1600" dirty="0" smtClean="0">
                <a:latin typeface="Arial" panose="020B0604020202020204" pitchFamily="34" charset="0"/>
                <a:cs typeface="Arial" panose="020B0604020202020204" pitchFamily="34" charset="0"/>
              </a:rPr>
              <a:t>Increase EO </a:t>
            </a:r>
            <a:r>
              <a:rPr lang="en-US" sz="1600" dirty="0">
                <a:latin typeface="Arial" panose="020B0604020202020204" pitchFamily="34" charset="0"/>
                <a:cs typeface="Arial" panose="020B0604020202020204" pitchFamily="34" charset="0"/>
              </a:rPr>
              <a:t>data utilization by non-traditional users, especially in countries with poor internet connection, computational power</a:t>
            </a:r>
            <a:r>
              <a:rPr lang="en-US" sz="1600" dirty="0" smtClean="0">
                <a:latin typeface="Arial" panose="020B0604020202020204" pitchFamily="34" charset="0"/>
                <a:cs typeface="Arial" panose="020B0604020202020204" pitchFamily="34" charset="0"/>
              </a:rPr>
              <a:t>, EO-utilization</a:t>
            </a:r>
            <a:endParaRPr lang="en-US" sz="1600" dirty="0">
              <a:latin typeface="Arial" panose="020B0604020202020204" pitchFamily="34" charset="0"/>
              <a:cs typeface="Arial" panose="020B0604020202020204" pitchFamily="34" charset="0"/>
            </a:endParaRPr>
          </a:p>
          <a:p>
            <a:pPr lvl="1"/>
            <a:r>
              <a:rPr lang="en-US" sz="1400" dirty="0" smtClean="0">
                <a:latin typeface="Arial" panose="020B0604020202020204" pitchFamily="34" charset="0"/>
                <a:cs typeface="Arial" panose="020B0604020202020204" pitchFamily="34" charset="0"/>
              </a:rPr>
              <a:t>WG </a:t>
            </a:r>
            <a:r>
              <a:rPr lang="en-US" sz="1400" dirty="0" err="1" smtClean="0">
                <a:latin typeface="Arial" panose="020B0604020202020204" pitchFamily="34" charset="0"/>
                <a:cs typeface="Arial" panose="020B0604020202020204" pitchFamily="34" charset="0"/>
              </a:rPr>
              <a:t>CapD</a:t>
            </a:r>
            <a:r>
              <a:rPr lang="en-US" sz="1400" dirty="0" smtClean="0">
                <a:latin typeface="Arial" panose="020B0604020202020204" pitchFamily="34" charset="0"/>
                <a:cs typeface="Arial" panose="020B0604020202020204" pitchFamily="34" charset="0"/>
              </a:rPr>
              <a:t> training and capacity development with GEOGLAM</a:t>
            </a:r>
          </a:p>
          <a:p>
            <a:pPr lvl="1"/>
            <a:r>
              <a:rPr lang="en-US" sz="1400" dirty="0" smtClean="0">
                <a:latin typeface="Arial" panose="020B0604020202020204" pitchFamily="34" charset="0"/>
                <a:cs typeface="Arial" panose="020B0604020202020204" pitchFamily="34" charset="0"/>
              </a:rPr>
              <a:t>Consider Data Cube options, further develop “analysis ready data” framework</a:t>
            </a:r>
          </a:p>
          <a:p>
            <a:pPr lvl="1"/>
            <a:endParaRPr lang="en-US" sz="1400" dirty="0">
              <a:latin typeface="Arial" panose="020B0604020202020204" pitchFamily="34" charset="0"/>
              <a:cs typeface="Arial" panose="020B0604020202020204" pitchFamily="34" charset="0"/>
            </a:endParaRPr>
          </a:p>
          <a:p>
            <a:r>
              <a:rPr lang="en-US" sz="1600" dirty="0" smtClean="0">
                <a:latin typeface="Arial" panose="020B0604020202020204" pitchFamily="34" charset="0"/>
                <a:cs typeface="Arial" panose="020B0604020202020204" pitchFamily="34" charset="0"/>
              </a:rPr>
              <a:t>Facilitate access to data in support of generating improved </a:t>
            </a:r>
            <a:r>
              <a:rPr lang="en-US" sz="1600" dirty="0">
                <a:latin typeface="Arial" panose="020B0604020202020204" pitchFamily="34" charset="0"/>
                <a:cs typeface="Arial" panose="020B0604020202020204" pitchFamily="34" charset="0"/>
              </a:rPr>
              <a:t>baseline datasets (crop masks and crop calendars)</a:t>
            </a:r>
            <a:endParaRPr lang="en-US" sz="1600" dirty="0" smtClean="0">
              <a:latin typeface="Arial" panose="020B0604020202020204" pitchFamily="34" charset="0"/>
              <a:cs typeface="Arial" panose="020B0604020202020204" pitchFamily="34" charset="0"/>
            </a:endParaRPr>
          </a:p>
          <a:p>
            <a:pPr lvl="1"/>
            <a:r>
              <a:rPr lang="en-US" sz="1400" dirty="0" smtClean="0">
                <a:latin typeface="Arial" panose="020B0604020202020204" pitchFamily="34" charset="0"/>
                <a:cs typeface="Arial" panose="020B0604020202020204" pitchFamily="34" charset="0"/>
              </a:rPr>
              <a:t>Increasing COVE tool archive links to support archive analyses</a:t>
            </a:r>
          </a:p>
          <a:p>
            <a:pPr lvl="1"/>
            <a:r>
              <a:rPr lang="en-US" sz="1400" dirty="0" smtClean="0">
                <a:latin typeface="Arial" panose="020B0604020202020204" pitchFamily="34" charset="0"/>
                <a:cs typeface="Arial" panose="020B0604020202020204" pitchFamily="34" charset="0"/>
              </a:rPr>
              <a:t>Establishing mechanism to secure data for 3-5 year updates</a:t>
            </a:r>
          </a:p>
          <a:p>
            <a:pPr lvl="1">
              <a:spcBef>
                <a:spcPts val="0"/>
              </a:spcBef>
            </a:pPr>
            <a:endParaRPr lang="en-US" sz="1400" dirty="0" smtClean="0">
              <a:latin typeface="Arial" panose="020B0604020202020204" pitchFamily="34" charset="0"/>
              <a:cs typeface="Arial" panose="020B0604020202020204" pitchFamily="34" charset="0"/>
            </a:endParaRPr>
          </a:p>
          <a:p>
            <a:r>
              <a:rPr lang="en-US" sz="1600" dirty="0" smtClean="0">
                <a:latin typeface="Arial" panose="020B0604020202020204" pitchFamily="34" charset="0"/>
                <a:cs typeface="Arial" panose="020B0604020202020204" pitchFamily="34" charset="0"/>
              </a:rPr>
              <a:t>Engage GEOGLAM in mission planning stages</a:t>
            </a:r>
          </a:p>
        </p:txBody>
      </p:sp>
      <p:sp>
        <p:nvSpPr>
          <p:cNvPr id="4" name="TextBox 3"/>
          <p:cNvSpPr txBox="1"/>
          <p:nvPr/>
        </p:nvSpPr>
        <p:spPr>
          <a:xfrm rot="19499361">
            <a:off x="-419499" y="2112621"/>
            <a:ext cx="3070834" cy="52321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2800" b="0" i="0" u="none" strike="noStrike" cap="none" spc="0" normalizeH="0" baseline="0" dirty="0" smtClean="0">
                <a:ln>
                  <a:noFill/>
                </a:ln>
                <a:solidFill>
                  <a:srgbClr val="FF0000"/>
                </a:solidFill>
                <a:effectLst/>
                <a:uFillTx/>
              </a:rPr>
              <a:t>In Progress</a:t>
            </a:r>
            <a:endParaRPr kumimoji="0" lang="en-US" sz="2800" b="0" i="0" u="none" strike="noStrike" cap="none" spc="0" normalizeH="0" baseline="0" dirty="0">
              <a:ln>
                <a:noFill/>
              </a:ln>
              <a:solidFill>
                <a:srgbClr val="FF0000"/>
              </a:solidFill>
              <a:effectLst/>
              <a:uFillTx/>
            </a:endParaRPr>
          </a:p>
        </p:txBody>
      </p:sp>
      <p:sp>
        <p:nvSpPr>
          <p:cNvPr id="6" name="TextBox 5"/>
          <p:cNvSpPr txBox="1"/>
          <p:nvPr/>
        </p:nvSpPr>
        <p:spPr>
          <a:xfrm>
            <a:off x="2438400" y="615960"/>
            <a:ext cx="4459970" cy="52321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2800" b="0" i="0" u="none" strike="noStrike" cap="none" spc="0" normalizeH="0" baseline="0" dirty="0" smtClean="0">
                <a:ln>
                  <a:noFill/>
                </a:ln>
                <a:solidFill>
                  <a:srgbClr val="FF0000"/>
                </a:solidFill>
                <a:effectLst/>
                <a:uFillTx/>
              </a:rPr>
              <a:t>FROM</a:t>
            </a:r>
            <a:r>
              <a:rPr kumimoji="0" lang="en-US" sz="2800" b="0" i="0" u="none" strike="noStrike" cap="none" spc="0" normalizeH="0" dirty="0" smtClean="0">
                <a:ln>
                  <a:noFill/>
                </a:ln>
                <a:solidFill>
                  <a:srgbClr val="FF0000"/>
                </a:solidFill>
                <a:effectLst/>
                <a:uFillTx/>
              </a:rPr>
              <a:t> CEOS SIT-31</a:t>
            </a:r>
            <a:endParaRPr kumimoji="0" lang="en-US" sz="2800" b="0" i="0" u="none" strike="noStrike" cap="none" spc="0" normalizeH="0" baseline="0" dirty="0">
              <a:ln>
                <a:noFill/>
              </a:ln>
              <a:solidFill>
                <a:srgbClr val="FF0000"/>
              </a:solidFill>
              <a:effectLst/>
              <a:uFillTx/>
            </a:endParaRPr>
          </a:p>
        </p:txBody>
      </p:sp>
      <p:sp>
        <p:nvSpPr>
          <p:cNvPr id="7" name="TextBox 6"/>
          <p:cNvSpPr txBox="1"/>
          <p:nvPr/>
        </p:nvSpPr>
        <p:spPr>
          <a:xfrm>
            <a:off x="6420299" y="5867400"/>
            <a:ext cx="2461234" cy="40010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2000" b="0" i="0" u="none" strike="noStrike" cap="none" spc="0" normalizeH="0" baseline="0" dirty="0" smtClean="0">
                <a:ln>
                  <a:noFill/>
                </a:ln>
                <a:solidFill>
                  <a:srgbClr val="FF0000"/>
                </a:solidFill>
                <a:effectLst/>
                <a:uFillTx/>
              </a:rPr>
              <a:t>Ongoing Request</a:t>
            </a:r>
            <a:endParaRPr kumimoji="0" lang="en-US" sz="2000" b="0" i="0" u="none" strike="noStrike" cap="none" spc="0" normalizeH="0" baseline="0" dirty="0">
              <a:ln>
                <a:noFill/>
              </a:ln>
              <a:solidFill>
                <a:srgbClr val="FF0000"/>
              </a:solidFill>
              <a:effectLst/>
              <a:uFillTx/>
            </a:endParaRPr>
          </a:p>
        </p:txBody>
      </p:sp>
      <p:sp>
        <p:nvSpPr>
          <p:cNvPr id="8" name="TextBox 7"/>
          <p:cNvSpPr txBox="1"/>
          <p:nvPr/>
        </p:nvSpPr>
        <p:spPr>
          <a:xfrm rot="19499361">
            <a:off x="-254351" y="3457532"/>
            <a:ext cx="2514131" cy="92332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b="0" i="0" u="none" strike="noStrike" cap="none" spc="0" normalizeH="0" baseline="0" dirty="0" smtClean="0">
                <a:ln>
                  <a:noFill/>
                </a:ln>
                <a:solidFill>
                  <a:srgbClr val="FF0000"/>
                </a:solidFill>
                <a:effectLst/>
                <a:uFillTx/>
              </a:rPr>
              <a:t>AGU Session w/</a:t>
            </a:r>
            <a:r>
              <a:rPr kumimoji="0" lang="en-US" b="0" i="0" u="none" strike="noStrike" cap="none" spc="0" normalizeH="0" dirty="0" smtClean="0">
                <a:ln>
                  <a:noFill/>
                </a:ln>
                <a:solidFill>
                  <a:srgbClr val="FF0000"/>
                </a:solidFill>
                <a:effectLst/>
                <a:uFillTx/>
              </a:rPr>
              <a:t> </a:t>
            </a:r>
          </a:p>
          <a:p>
            <a:pPr marL="0" marR="0" indent="0" algn="ctr" defTabSz="457200" rtl="0" fontAlgn="auto" latinLnBrk="1" hangingPunct="0">
              <a:lnSpc>
                <a:spcPct val="100000"/>
              </a:lnSpc>
              <a:spcBef>
                <a:spcPts val="0"/>
              </a:spcBef>
              <a:spcAft>
                <a:spcPts val="0"/>
              </a:spcAft>
              <a:buClrTx/>
              <a:buSzTx/>
              <a:buFontTx/>
              <a:buNone/>
              <a:tabLst/>
            </a:pPr>
            <a:r>
              <a:rPr kumimoji="0" lang="en-US" b="0" i="0" u="none" strike="noStrike" cap="none" spc="0" normalizeH="0" dirty="0" smtClean="0">
                <a:ln>
                  <a:noFill/>
                </a:ln>
                <a:solidFill>
                  <a:srgbClr val="FF0000"/>
                </a:solidFill>
                <a:effectLst/>
                <a:uFillTx/>
              </a:rPr>
              <a:t>WG </a:t>
            </a:r>
            <a:r>
              <a:rPr kumimoji="0" lang="en-US" b="0" i="0" u="none" strike="noStrike" cap="none" spc="0" normalizeH="0" dirty="0" err="1" smtClean="0">
                <a:ln>
                  <a:noFill/>
                </a:ln>
                <a:solidFill>
                  <a:srgbClr val="FF0000"/>
                </a:solidFill>
                <a:effectLst/>
                <a:uFillTx/>
              </a:rPr>
              <a:t>CapD</a:t>
            </a:r>
            <a:r>
              <a:rPr kumimoji="0" lang="en-US" b="0" i="0" u="none" strike="noStrike" cap="none" spc="0" normalizeH="0" dirty="0" smtClean="0">
                <a:ln>
                  <a:noFill/>
                </a:ln>
                <a:solidFill>
                  <a:srgbClr val="FF0000"/>
                </a:solidFill>
                <a:effectLst/>
                <a:uFillTx/>
              </a:rPr>
              <a:t> </a:t>
            </a:r>
          </a:p>
          <a:p>
            <a:pPr marL="0" marR="0" indent="0" algn="ctr" defTabSz="457200" rtl="0" fontAlgn="auto" latinLnBrk="1" hangingPunct="0">
              <a:lnSpc>
                <a:spcPct val="100000"/>
              </a:lnSpc>
              <a:spcBef>
                <a:spcPts val="0"/>
              </a:spcBef>
              <a:spcAft>
                <a:spcPts val="0"/>
              </a:spcAft>
              <a:buClrTx/>
              <a:buSzTx/>
              <a:buFontTx/>
              <a:buNone/>
              <a:tabLst/>
            </a:pPr>
            <a:r>
              <a:rPr kumimoji="0" lang="en-US" b="0" i="0" u="none" strike="noStrike" cap="none" spc="0" normalizeH="0" dirty="0" smtClean="0">
                <a:ln>
                  <a:noFill/>
                </a:ln>
                <a:solidFill>
                  <a:srgbClr val="FF0000"/>
                </a:solidFill>
                <a:effectLst/>
                <a:uFillTx/>
              </a:rPr>
              <a:t>Participation</a:t>
            </a:r>
            <a:endParaRPr kumimoji="0" lang="en-US" b="0" i="0" u="none" strike="noStrike" cap="none" spc="0" normalizeH="0" baseline="0" dirty="0">
              <a:ln>
                <a:noFill/>
              </a:ln>
              <a:solidFill>
                <a:srgbClr val="FF0000"/>
              </a:solidFill>
              <a:effectLst/>
              <a:uFillTx/>
            </a:endParaRPr>
          </a:p>
        </p:txBody>
      </p:sp>
      <p:sp>
        <p:nvSpPr>
          <p:cNvPr id="10" name="TextBox 9"/>
          <p:cNvSpPr txBox="1"/>
          <p:nvPr/>
        </p:nvSpPr>
        <p:spPr>
          <a:xfrm rot="19499361">
            <a:off x="-113129" y="4869316"/>
            <a:ext cx="2514131" cy="92332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b="0" i="0" u="none" strike="noStrike" cap="none" spc="0" normalizeH="0" baseline="0" dirty="0" smtClean="0">
                <a:ln>
                  <a:noFill/>
                </a:ln>
                <a:solidFill>
                  <a:srgbClr val="FF0000"/>
                </a:solidFill>
                <a:effectLst/>
                <a:uFillTx/>
              </a:rPr>
              <a:t>Pending Data Request</a:t>
            </a:r>
            <a:r>
              <a:rPr kumimoji="0" lang="en-US" b="0" i="0" u="none" strike="noStrike" cap="none" spc="0" normalizeH="0" dirty="0" smtClean="0">
                <a:ln>
                  <a:noFill/>
                </a:ln>
                <a:solidFill>
                  <a:srgbClr val="FF0000"/>
                </a:solidFill>
                <a:effectLst/>
                <a:uFillTx/>
              </a:rPr>
              <a:t> Submissions from </a:t>
            </a:r>
          </a:p>
          <a:p>
            <a:pPr marL="0" marR="0" indent="0" algn="ctr" defTabSz="457200" rtl="0" fontAlgn="auto" latinLnBrk="1" hangingPunct="0">
              <a:lnSpc>
                <a:spcPct val="100000"/>
              </a:lnSpc>
              <a:spcBef>
                <a:spcPts val="0"/>
              </a:spcBef>
              <a:spcAft>
                <a:spcPts val="0"/>
              </a:spcAft>
              <a:buClrTx/>
              <a:buSzTx/>
              <a:buFontTx/>
              <a:buNone/>
              <a:tabLst/>
            </a:pPr>
            <a:r>
              <a:rPr kumimoji="0" lang="en-US" b="0" i="0" u="none" strike="noStrike" cap="none" spc="0" normalizeH="0" dirty="0" smtClean="0">
                <a:ln>
                  <a:noFill/>
                </a:ln>
                <a:solidFill>
                  <a:srgbClr val="FF0000"/>
                </a:solidFill>
                <a:effectLst/>
                <a:uFillTx/>
              </a:rPr>
              <a:t>GEOGLAM</a:t>
            </a:r>
            <a:endParaRPr kumimoji="0" lang="en-US" b="0" i="0" u="none" strike="noStrike" cap="none" spc="0" normalizeH="0" baseline="0" dirty="0">
              <a:ln>
                <a:noFill/>
              </a:ln>
              <a:solidFill>
                <a:srgbClr val="FF0000"/>
              </a:solidFill>
              <a:effectLst/>
              <a:uFillTx/>
            </a:endParaRPr>
          </a:p>
        </p:txBody>
      </p:sp>
    </p:spTree>
    <p:extLst>
      <p:ext uri="{BB962C8B-B14F-4D97-AF65-F5344CB8AC3E}">
        <p14:creationId xmlns:p14="http://schemas.microsoft.com/office/powerpoint/2010/main" val="2360260707"/>
      </p:ext>
    </p:extLst>
  </p:cSld>
  <p:clrMapOvr>
    <a:masterClrMapping/>
  </p:clrMapOvr>
  <p:transition spd="slow">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4876800" y="1976352"/>
            <a:ext cx="3296371" cy="4625107"/>
          </a:xfrm>
          <a:prstGeom prst="roundRect">
            <a:avLst/>
          </a:prstGeom>
          <a:solidFill>
            <a:srgbClr val="204D84"/>
          </a:solidFill>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chemeClr val="tx1"/>
              </a:solidFill>
            </a:endParaRPr>
          </a:p>
          <a:p>
            <a:pPr algn="ctr"/>
            <a:endParaRPr lang="en-US" dirty="0">
              <a:solidFill>
                <a:schemeClr val="tx1"/>
              </a:solidFill>
            </a:endParaRPr>
          </a:p>
          <a:p>
            <a:pPr algn="ctr"/>
            <a:endParaRPr lang="en-US" dirty="0" smtClean="0">
              <a:solidFill>
                <a:schemeClr val="tx1"/>
              </a:solidFill>
            </a:endParaRPr>
          </a:p>
          <a:p>
            <a:pPr algn="ctr"/>
            <a:endParaRPr lang="en-US" dirty="0">
              <a:solidFill>
                <a:schemeClr val="tx1"/>
              </a:solidFill>
            </a:endParaRPr>
          </a:p>
          <a:p>
            <a:pPr algn="ctr"/>
            <a:endParaRPr lang="en-US" dirty="0" smtClean="0">
              <a:solidFill>
                <a:schemeClr val="tx1"/>
              </a:solidFill>
            </a:endParaRPr>
          </a:p>
          <a:p>
            <a:pPr algn="ctr"/>
            <a:endParaRPr lang="en-US" dirty="0">
              <a:solidFill>
                <a:schemeClr val="tx1"/>
              </a:solidFill>
            </a:endParaRPr>
          </a:p>
          <a:p>
            <a:pPr algn="ctr"/>
            <a:endParaRPr lang="en-US" dirty="0" smtClean="0">
              <a:solidFill>
                <a:schemeClr val="tx1"/>
              </a:solidFill>
            </a:endParaRPr>
          </a:p>
          <a:p>
            <a:pPr algn="ctr"/>
            <a:endParaRPr lang="en-US" dirty="0">
              <a:solidFill>
                <a:schemeClr val="tx1"/>
              </a:solidFill>
            </a:endParaRPr>
          </a:p>
          <a:p>
            <a:pPr algn="ctr"/>
            <a:endParaRPr lang="en-US" dirty="0" smtClean="0">
              <a:solidFill>
                <a:schemeClr val="tx1"/>
              </a:solidFill>
            </a:endParaRPr>
          </a:p>
          <a:p>
            <a:pPr algn="ctr"/>
            <a:endParaRPr lang="en-US" dirty="0">
              <a:solidFill>
                <a:schemeClr val="tx1"/>
              </a:solidFill>
            </a:endParaRPr>
          </a:p>
          <a:p>
            <a:pPr algn="ctr"/>
            <a:endParaRPr lang="en-US" dirty="0" smtClean="0">
              <a:solidFill>
                <a:schemeClr val="tx1"/>
              </a:solidFill>
            </a:endParaRPr>
          </a:p>
          <a:p>
            <a:pPr algn="ctr"/>
            <a:endParaRPr lang="en-US" dirty="0">
              <a:solidFill>
                <a:schemeClr val="tx1"/>
              </a:solidFill>
            </a:endParaRPr>
          </a:p>
          <a:p>
            <a:pPr algn="ctr"/>
            <a:endParaRPr lang="en-US" sz="1600" dirty="0" smtClean="0">
              <a:solidFill>
                <a:schemeClr val="tx1"/>
              </a:solidFill>
            </a:endParaRPr>
          </a:p>
          <a:p>
            <a:pPr algn="ctr"/>
            <a:endParaRPr lang="en-US" sz="1600" dirty="0" smtClean="0">
              <a:solidFill>
                <a:schemeClr val="tx1"/>
              </a:solidFill>
            </a:endParaRPr>
          </a:p>
          <a:p>
            <a:pPr algn="ctr"/>
            <a:r>
              <a:rPr lang="en-US" sz="1600" dirty="0" smtClean="0">
                <a:solidFill>
                  <a:schemeClr val="bg1">
                    <a:lumMod val="65000"/>
                  </a:schemeClr>
                </a:solidFill>
              </a:rPr>
              <a:t>4. Easy-to-implement tools</a:t>
            </a:r>
          </a:p>
        </p:txBody>
      </p:sp>
      <p:sp>
        <p:nvSpPr>
          <p:cNvPr id="27" name="Rounded Rectangle 26"/>
          <p:cNvSpPr/>
          <p:nvPr/>
        </p:nvSpPr>
        <p:spPr>
          <a:xfrm>
            <a:off x="5191486" y="2042462"/>
            <a:ext cx="2667000" cy="3548001"/>
          </a:xfrm>
          <a:prstGeom prst="roundRect">
            <a:avLst/>
          </a:prstGeom>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algn="ctr"/>
            <a:endParaRPr lang="en-US" sz="1600" dirty="0" smtClean="0">
              <a:solidFill>
                <a:schemeClr val="tx1"/>
              </a:solidFill>
            </a:endParaRPr>
          </a:p>
          <a:p>
            <a:pPr algn="ctr"/>
            <a:endParaRPr lang="en-US" sz="1600" dirty="0">
              <a:solidFill>
                <a:schemeClr val="tx1"/>
              </a:solidFill>
            </a:endParaRPr>
          </a:p>
          <a:p>
            <a:pPr algn="ctr"/>
            <a:endParaRPr lang="en-US" sz="1600" dirty="0" smtClean="0">
              <a:solidFill>
                <a:schemeClr val="tx1"/>
              </a:solidFill>
            </a:endParaRPr>
          </a:p>
          <a:p>
            <a:pPr algn="ctr"/>
            <a:endParaRPr lang="en-US" sz="1600" dirty="0">
              <a:solidFill>
                <a:schemeClr val="tx1"/>
              </a:solidFill>
            </a:endParaRPr>
          </a:p>
          <a:p>
            <a:pPr algn="ctr"/>
            <a:endParaRPr lang="en-US" sz="1600" dirty="0" smtClean="0">
              <a:solidFill>
                <a:schemeClr val="tx1"/>
              </a:solidFill>
            </a:endParaRPr>
          </a:p>
          <a:p>
            <a:pPr algn="ctr"/>
            <a:endParaRPr lang="en-US" sz="1600" dirty="0">
              <a:solidFill>
                <a:schemeClr val="tx1"/>
              </a:solidFill>
            </a:endParaRPr>
          </a:p>
          <a:p>
            <a:pPr algn="ctr"/>
            <a:endParaRPr lang="en-US" sz="1600" dirty="0" smtClean="0">
              <a:solidFill>
                <a:schemeClr val="tx1"/>
              </a:solidFill>
            </a:endParaRPr>
          </a:p>
          <a:p>
            <a:pPr algn="ctr"/>
            <a:endParaRPr lang="en-US" sz="1600" dirty="0">
              <a:solidFill>
                <a:schemeClr val="tx1"/>
              </a:solidFill>
            </a:endParaRPr>
          </a:p>
          <a:p>
            <a:pPr algn="ctr"/>
            <a:endParaRPr lang="en-US" sz="1600" dirty="0" smtClean="0">
              <a:solidFill>
                <a:schemeClr val="tx1"/>
              </a:solidFill>
            </a:endParaRPr>
          </a:p>
          <a:p>
            <a:pPr algn="ctr"/>
            <a:endParaRPr lang="en-US" sz="1600" dirty="0">
              <a:solidFill>
                <a:schemeClr val="tx1"/>
              </a:solidFill>
            </a:endParaRPr>
          </a:p>
          <a:p>
            <a:pPr algn="ctr"/>
            <a:endParaRPr lang="en-US" sz="1600" dirty="0" smtClean="0">
              <a:solidFill>
                <a:schemeClr val="tx1"/>
              </a:solidFill>
            </a:endParaRPr>
          </a:p>
          <a:p>
            <a:pPr algn="ctr"/>
            <a:endParaRPr lang="en-US" sz="1600" dirty="0">
              <a:solidFill>
                <a:schemeClr val="tx1"/>
              </a:solidFill>
            </a:endParaRPr>
          </a:p>
          <a:p>
            <a:pPr algn="ctr"/>
            <a:r>
              <a:rPr lang="en-US" sz="1600" dirty="0" smtClean="0">
                <a:solidFill>
                  <a:schemeClr val="tx1"/>
                </a:solidFill>
              </a:rPr>
              <a:t>3. Access &amp; Connectivity</a:t>
            </a:r>
            <a:endParaRPr lang="en-US" sz="1600" dirty="0">
              <a:solidFill>
                <a:schemeClr val="tx1"/>
              </a:solidFill>
            </a:endParaRPr>
          </a:p>
        </p:txBody>
      </p:sp>
      <p:sp>
        <p:nvSpPr>
          <p:cNvPr id="4" name="Rounded Rectangle 3"/>
          <p:cNvSpPr/>
          <p:nvPr/>
        </p:nvSpPr>
        <p:spPr>
          <a:xfrm>
            <a:off x="5443239" y="2136021"/>
            <a:ext cx="2180327" cy="2931871"/>
          </a:xfrm>
          <a:prstGeom prst="roundRect">
            <a:avLst/>
          </a:prstGeom>
          <a:solidFill>
            <a:schemeClr val="accent1">
              <a:lumMod val="60000"/>
              <a:lumOff val="40000"/>
            </a:schemeClr>
          </a:solidFill>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smtClean="0">
              <a:solidFill>
                <a:schemeClr val="tx1"/>
              </a:solidFill>
            </a:endParaRPr>
          </a:p>
          <a:p>
            <a:pPr algn="ctr"/>
            <a:endParaRPr lang="en-US" sz="1600" dirty="0">
              <a:solidFill>
                <a:schemeClr val="tx1"/>
              </a:solidFill>
            </a:endParaRPr>
          </a:p>
          <a:p>
            <a:pPr algn="ctr"/>
            <a:endParaRPr lang="en-US" sz="1600" dirty="0" smtClean="0">
              <a:solidFill>
                <a:schemeClr val="tx1"/>
              </a:solidFill>
            </a:endParaRPr>
          </a:p>
          <a:p>
            <a:pPr algn="ctr"/>
            <a:endParaRPr lang="en-US" sz="1600" dirty="0">
              <a:solidFill>
                <a:schemeClr val="tx1"/>
              </a:solidFill>
            </a:endParaRPr>
          </a:p>
          <a:p>
            <a:pPr algn="ctr"/>
            <a:endParaRPr lang="en-US" sz="1600" dirty="0" smtClean="0">
              <a:solidFill>
                <a:schemeClr val="tx1"/>
              </a:solidFill>
            </a:endParaRPr>
          </a:p>
          <a:p>
            <a:pPr algn="ctr"/>
            <a:endParaRPr lang="en-US" sz="1600" dirty="0" smtClean="0">
              <a:solidFill>
                <a:schemeClr val="tx1"/>
              </a:solidFill>
            </a:endParaRPr>
          </a:p>
          <a:p>
            <a:pPr algn="ctr"/>
            <a:endParaRPr lang="en-US" sz="1600" dirty="0" smtClean="0">
              <a:solidFill>
                <a:schemeClr val="tx1"/>
              </a:solidFill>
            </a:endParaRPr>
          </a:p>
          <a:p>
            <a:pPr algn="ctr"/>
            <a:r>
              <a:rPr lang="en-US" sz="1600" dirty="0" smtClean="0">
                <a:solidFill>
                  <a:schemeClr val="tx1"/>
                </a:solidFill>
              </a:rPr>
              <a:t>2. Analysis-Ready Data</a:t>
            </a:r>
            <a:endParaRPr lang="en-US" sz="1600" dirty="0">
              <a:solidFill>
                <a:schemeClr val="tx1"/>
              </a:solidFill>
            </a:endParaRPr>
          </a:p>
        </p:txBody>
      </p:sp>
      <p:sp>
        <p:nvSpPr>
          <p:cNvPr id="5" name="Rounded Rectangle 4"/>
          <p:cNvSpPr/>
          <p:nvPr/>
        </p:nvSpPr>
        <p:spPr>
          <a:xfrm>
            <a:off x="5720033" y="2391146"/>
            <a:ext cx="1609907" cy="1545686"/>
          </a:xfrm>
          <a:prstGeom prst="roundRect">
            <a:avLst/>
          </a:prstGeom>
          <a:solidFill>
            <a:schemeClr val="accent1">
              <a:lumMod val="40000"/>
              <a:lumOff val="60000"/>
            </a:schemeClr>
          </a:solidFill>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1. Data management </a:t>
            </a:r>
          </a:p>
        </p:txBody>
      </p:sp>
      <p:sp>
        <p:nvSpPr>
          <p:cNvPr id="9" name="TextBox 8"/>
          <p:cNvSpPr txBox="1"/>
          <p:nvPr/>
        </p:nvSpPr>
        <p:spPr>
          <a:xfrm>
            <a:off x="137569" y="2438401"/>
            <a:ext cx="1403950" cy="646331"/>
          </a:xfrm>
          <a:prstGeom prst="rect">
            <a:avLst/>
          </a:prstGeom>
          <a:noFill/>
        </p:spPr>
        <p:txBody>
          <a:bodyPr wrap="square" rtlCol="0">
            <a:spAutoFit/>
          </a:bodyPr>
          <a:lstStyle/>
          <a:p>
            <a:pPr algn="ctr"/>
            <a:r>
              <a:rPr lang="en-US" dirty="0" smtClean="0"/>
              <a:t>Higher Capacity</a:t>
            </a:r>
            <a:endParaRPr lang="en-US" dirty="0"/>
          </a:p>
        </p:txBody>
      </p:sp>
      <p:sp>
        <p:nvSpPr>
          <p:cNvPr id="10" name="TextBox 9"/>
          <p:cNvSpPr txBox="1"/>
          <p:nvPr/>
        </p:nvSpPr>
        <p:spPr>
          <a:xfrm>
            <a:off x="119060" y="5346544"/>
            <a:ext cx="1403950" cy="646331"/>
          </a:xfrm>
          <a:prstGeom prst="rect">
            <a:avLst/>
          </a:prstGeom>
          <a:noFill/>
        </p:spPr>
        <p:txBody>
          <a:bodyPr wrap="square" rtlCol="0">
            <a:spAutoFit/>
          </a:bodyPr>
          <a:lstStyle/>
          <a:p>
            <a:pPr algn="ctr"/>
            <a:r>
              <a:rPr lang="en-US" dirty="0" smtClean="0"/>
              <a:t>Lower Capacity</a:t>
            </a:r>
            <a:endParaRPr lang="en-US" dirty="0"/>
          </a:p>
        </p:txBody>
      </p:sp>
      <p:cxnSp>
        <p:nvCxnSpPr>
          <p:cNvPr id="16" name="Straight Arrow Connector 15"/>
          <p:cNvCxnSpPr>
            <a:stCxn id="10" idx="0"/>
            <a:endCxn id="9" idx="2"/>
          </p:cNvCxnSpPr>
          <p:nvPr/>
        </p:nvCxnSpPr>
        <p:spPr>
          <a:xfrm flipV="1">
            <a:off x="821035" y="3084732"/>
            <a:ext cx="18509" cy="226181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4" name="Content Placeholder 23"/>
          <p:cNvSpPr>
            <a:spLocks noGrp="1"/>
          </p:cNvSpPr>
          <p:nvPr>
            <p:ph sz="quarter" idx="11"/>
          </p:nvPr>
        </p:nvSpPr>
        <p:spPr>
          <a:xfrm>
            <a:off x="2057400" y="151632"/>
            <a:ext cx="5272540" cy="533400"/>
          </a:xfrm>
        </p:spPr>
        <p:txBody>
          <a:bodyPr/>
          <a:lstStyle/>
          <a:p>
            <a:r>
              <a:rPr lang="en-US" sz="2200" dirty="0" smtClean="0"/>
              <a:t>Usership Characteristics &amp; Requirements  for Data Cube &amp; CARD4L</a:t>
            </a:r>
            <a:endParaRPr lang="en-US" sz="2200" dirty="0"/>
          </a:p>
        </p:txBody>
      </p:sp>
      <p:sp>
        <p:nvSpPr>
          <p:cNvPr id="30" name="TextBox 29"/>
          <p:cNvSpPr txBox="1"/>
          <p:nvPr/>
        </p:nvSpPr>
        <p:spPr>
          <a:xfrm>
            <a:off x="1664056" y="2438401"/>
            <a:ext cx="1403950" cy="646331"/>
          </a:xfrm>
          <a:prstGeom prst="rect">
            <a:avLst/>
          </a:prstGeom>
          <a:noFill/>
        </p:spPr>
        <p:txBody>
          <a:bodyPr wrap="square" rtlCol="0">
            <a:spAutoFit/>
          </a:bodyPr>
          <a:lstStyle/>
          <a:p>
            <a:pPr algn="ctr"/>
            <a:r>
              <a:rPr lang="en-US" dirty="0" smtClean="0"/>
              <a:t>More Access</a:t>
            </a:r>
            <a:endParaRPr lang="en-US" dirty="0"/>
          </a:p>
        </p:txBody>
      </p:sp>
      <p:sp>
        <p:nvSpPr>
          <p:cNvPr id="31" name="TextBox 30"/>
          <p:cNvSpPr txBox="1"/>
          <p:nvPr/>
        </p:nvSpPr>
        <p:spPr>
          <a:xfrm>
            <a:off x="1654802" y="5346544"/>
            <a:ext cx="1403950" cy="646331"/>
          </a:xfrm>
          <a:prstGeom prst="rect">
            <a:avLst/>
          </a:prstGeom>
          <a:noFill/>
        </p:spPr>
        <p:txBody>
          <a:bodyPr wrap="square" rtlCol="0">
            <a:spAutoFit/>
          </a:bodyPr>
          <a:lstStyle/>
          <a:p>
            <a:pPr algn="ctr"/>
            <a:r>
              <a:rPr lang="en-US" dirty="0" smtClean="0"/>
              <a:t>Less Access</a:t>
            </a:r>
            <a:endParaRPr lang="en-US" dirty="0"/>
          </a:p>
        </p:txBody>
      </p:sp>
      <p:cxnSp>
        <p:nvCxnSpPr>
          <p:cNvPr id="32" name="Straight Arrow Connector 31"/>
          <p:cNvCxnSpPr>
            <a:stCxn id="31" idx="0"/>
            <a:endCxn id="30" idx="2"/>
          </p:cNvCxnSpPr>
          <p:nvPr/>
        </p:nvCxnSpPr>
        <p:spPr>
          <a:xfrm flipV="1">
            <a:off x="2356777" y="3084732"/>
            <a:ext cx="9254" cy="226181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1004094" y="1330024"/>
            <a:ext cx="2499708" cy="646329"/>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1800" b="1" i="1" u="none" strike="noStrike" cap="none" spc="0" normalizeH="0" baseline="0" dirty="0" smtClean="0">
                <a:ln>
                  <a:noFill/>
                </a:ln>
                <a:solidFill>
                  <a:srgbClr val="002569"/>
                </a:solidFill>
                <a:effectLst/>
                <a:uFillTx/>
              </a:rPr>
              <a:t>Usership </a:t>
            </a:r>
          </a:p>
          <a:p>
            <a:pPr marL="0" marR="0" indent="0" algn="ctr" defTabSz="457200" rtl="0" fontAlgn="auto" latinLnBrk="1" hangingPunct="0">
              <a:lnSpc>
                <a:spcPct val="100000"/>
              </a:lnSpc>
              <a:spcBef>
                <a:spcPts val="0"/>
              </a:spcBef>
              <a:spcAft>
                <a:spcPts val="0"/>
              </a:spcAft>
              <a:buClrTx/>
              <a:buSzTx/>
              <a:buFontTx/>
              <a:buNone/>
              <a:tabLst/>
            </a:pPr>
            <a:r>
              <a:rPr kumimoji="0" lang="en-US" sz="1800" b="1" i="1" u="none" strike="noStrike" cap="none" spc="0" normalizeH="0" baseline="0" dirty="0" smtClean="0">
                <a:ln>
                  <a:noFill/>
                </a:ln>
                <a:solidFill>
                  <a:srgbClr val="002569"/>
                </a:solidFill>
                <a:effectLst/>
                <a:uFillTx/>
              </a:rPr>
              <a:t>Characteristics</a:t>
            </a:r>
            <a:endParaRPr kumimoji="0" lang="en-US" sz="1800" b="1" i="1" u="none" strike="noStrike" cap="none" spc="0" normalizeH="0" baseline="0" dirty="0">
              <a:ln>
                <a:noFill/>
              </a:ln>
              <a:solidFill>
                <a:srgbClr val="002569"/>
              </a:solidFill>
              <a:effectLst/>
              <a:uFillTx/>
            </a:endParaRPr>
          </a:p>
        </p:txBody>
      </p:sp>
      <p:sp>
        <p:nvSpPr>
          <p:cNvPr id="23" name="TextBox 22"/>
          <p:cNvSpPr txBox="1"/>
          <p:nvPr/>
        </p:nvSpPr>
        <p:spPr>
          <a:xfrm>
            <a:off x="5147422" y="1236899"/>
            <a:ext cx="2499708" cy="646329"/>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1800" b="1" i="1" u="none" strike="noStrike" cap="none" spc="0" normalizeH="0" baseline="0" dirty="0" smtClean="0">
                <a:ln>
                  <a:noFill/>
                </a:ln>
                <a:solidFill>
                  <a:srgbClr val="002569"/>
                </a:solidFill>
                <a:effectLst/>
                <a:uFillTx/>
              </a:rPr>
              <a:t>Requirements for </a:t>
            </a:r>
          </a:p>
          <a:p>
            <a:pPr marL="0" marR="0" indent="0" algn="ctr" defTabSz="457200" rtl="0" fontAlgn="auto" latinLnBrk="1" hangingPunct="0">
              <a:lnSpc>
                <a:spcPct val="100000"/>
              </a:lnSpc>
              <a:spcBef>
                <a:spcPts val="0"/>
              </a:spcBef>
              <a:spcAft>
                <a:spcPts val="0"/>
              </a:spcAft>
              <a:buClrTx/>
              <a:buSzTx/>
              <a:buFontTx/>
              <a:buNone/>
              <a:tabLst/>
            </a:pPr>
            <a:r>
              <a:rPr kumimoji="0" lang="en-US" sz="1800" b="1" i="1" u="none" strike="noStrike" cap="none" spc="0" normalizeH="0" baseline="0" dirty="0" smtClean="0">
                <a:ln>
                  <a:noFill/>
                </a:ln>
                <a:solidFill>
                  <a:srgbClr val="002569"/>
                </a:solidFill>
                <a:effectLst/>
                <a:uFillTx/>
              </a:rPr>
              <a:t>Effective Use of EO</a:t>
            </a:r>
            <a:endParaRPr kumimoji="0" lang="en-US" sz="1800" b="1" i="1" u="none" strike="noStrike" cap="none" spc="0" normalizeH="0" baseline="0" dirty="0">
              <a:ln>
                <a:noFill/>
              </a:ln>
              <a:solidFill>
                <a:srgbClr val="002569"/>
              </a:solidFill>
              <a:effectLst/>
              <a:uFillTx/>
            </a:endParaRPr>
          </a:p>
        </p:txBody>
      </p:sp>
      <p:cxnSp>
        <p:nvCxnSpPr>
          <p:cNvPr id="28" name="Straight Arrow Connector 27"/>
          <p:cNvCxnSpPr>
            <a:stCxn id="33" idx="0"/>
            <a:endCxn id="29" idx="2"/>
          </p:cNvCxnSpPr>
          <p:nvPr/>
        </p:nvCxnSpPr>
        <p:spPr>
          <a:xfrm flipH="1" flipV="1">
            <a:off x="3865056" y="3084731"/>
            <a:ext cx="17266" cy="226181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3163081" y="2438400"/>
            <a:ext cx="1403950" cy="646331"/>
          </a:xfrm>
          <a:prstGeom prst="rect">
            <a:avLst/>
          </a:prstGeom>
          <a:noFill/>
        </p:spPr>
        <p:txBody>
          <a:bodyPr wrap="square" rtlCol="0">
            <a:spAutoFit/>
          </a:bodyPr>
          <a:lstStyle/>
          <a:p>
            <a:pPr algn="ctr"/>
            <a:r>
              <a:rPr lang="en-US" dirty="0" smtClean="0"/>
              <a:t>Developed IT</a:t>
            </a:r>
            <a:endParaRPr lang="en-US" dirty="0"/>
          </a:p>
        </p:txBody>
      </p:sp>
      <p:sp>
        <p:nvSpPr>
          <p:cNvPr id="33" name="TextBox 32"/>
          <p:cNvSpPr txBox="1"/>
          <p:nvPr/>
        </p:nvSpPr>
        <p:spPr>
          <a:xfrm>
            <a:off x="3040243" y="5346544"/>
            <a:ext cx="1684157" cy="646331"/>
          </a:xfrm>
          <a:prstGeom prst="rect">
            <a:avLst/>
          </a:prstGeom>
          <a:noFill/>
        </p:spPr>
        <p:txBody>
          <a:bodyPr wrap="square" rtlCol="0">
            <a:spAutoFit/>
          </a:bodyPr>
          <a:lstStyle/>
          <a:p>
            <a:pPr algn="ctr"/>
            <a:r>
              <a:rPr lang="en-US" dirty="0" smtClean="0"/>
              <a:t>Under-developed IT</a:t>
            </a:r>
            <a:endParaRPr lang="en-US" dirty="0"/>
          </a:p>
        </p:txBody>
      </p:sp>
      <p:sp>
        <p:nvSpPr>
          <p:cNvPr id="41" name="TextBox 40"/>
          <p:cNvSpPr txBox="1"/>
          <p:nvPr/>
        </p:nvSpPr>
        <p:spPr>
          <a:xfrm>
            <a:off x="540120" y="1976737"/>
            <a:ext cx="3427656" cy="46166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2400" b="0" i="1" u="none" strike="noStrike" cap="none" spc="0" normalizeH="0" baseline="0" dirty="0" smtClean="0">
                <a:ln>
                  <a:noFill/>
                </a:ln>
                <a:solidFill>
                  <a:schemeClr val="accent6">
                    <a:lumMod val="75000"/>
                  </a:schemeClr>
                </a:solidFill>
                <a:effectLst>
                  <a:outerShdw blurRad="38100" dist="38100" dir="2700000" algn="tl">
                    <a:srgbClr val="000000">
                      <a:alpha val="43137"/>
                    </a:srgbClr>
                  </a:outerShdw>
                </a:effectLst>
                <a:uFillTx/>
              </a:rPr>
              <a:t>Already using EO</a:t>
            </a:r>
            <a:endParaRPr kumimoji="0" lang="en-US" sz="2400" b="0" i="1" u="none" strike="noStrike" cap="none" spc="0" normalizeH="0" baseline="0" dirty="0">
              <a:ln>
                <a:noFill/>
              </a:ln>
              <a:solidFill>
                <a:schemeClr val="accent6">
                  <a:lumMod val="75000"/>
                </a:schemeClr>
              </a:solidFill>
              <a:effectLst>
                <a:outerShdw blurRad="38100" dist="38100" dir="2700000" algn="tl">
                  <a:srgbClr val="000000">
                    <a:alpha val="43137"/>
                  </a:srgbClr>
                </a:outerShdw>
              </a:effectLst>
              <a:uFillTx/>
            </a:endParaRPr>
          </a:p>
        </p:txBody>
      </p:sp>
      <p:sp>
        <p:nvSpPr>
          <p:cNvPr id="42" name="TextBox 41"/>
          <p:cNvSpPr txBox="1"/>
          <p:nvPr/>
        </p:nvSpPr>
        <p:spPr>
          <a:xfrm>
            <a:off x="652203" y="5958311"/>
            <a:ext cx="3427656" cy="46166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lang="en-US" sz="2400" i="1" dirty="0" smtClean="0">
                <a:solidFill>
                  <a:schemeClr val="accent6">
                    <a:lumMod val="75000"/>
                  </a:schemeClr>
                </a:solidFill>
                <a:effectLst>
                  <a:outerShdw blurRad="38100" dist="38100" dir="2700000" algn="tl">
                    <a:srgbClr val="000000">
                      <a:alpha val="43137"/>
                    </a:srgbClr>
                  </a:outerShdw>
                </a:effectLst>
              </a:rPr>
              <a:t>New EO Users</a:t>
            </a:r>
            <a:endParaRPr kumimoji="0" lang="en-US" sz="2400" b="0" i="1" u="none" strike="noStrike" cap="none" spc="0" normalizeH="0" baseline="0" dirty="0">
              <a:ln>
                <a:noFill/>
              </a:ln>
              <a:solidFill>
                <a:schemeClr val="accent6">
                  <a:lumMod val="75000"/>
                </a:schemeClr>
              </a:solidFill>
              <a:effectLst>
                <a:outerShdw blurRad="38100" dist="38100" dir="2700000" algn="tl">
                  <a:srgbClr val="000000">
                    <a:alpha val="43137"/>
                  </a:srgbClr>
                </a:outerShdw>
              </a:effectLst>
              <a:uFillTx/>
            </a:endParaRPr>
          </a:p>
        </p:txBody>
      </p:sp>
    </p:spTree>
    <p:extLst>
      <p:ext uri="{BB962C8B-B14F-4D97-AF65-F5344CB8AC3E}">
        <p14:creationId xmlns:p14="http://schemas.microsoft.com/office/powerpoint/2010/main" val="2602607151"/>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pPr defTabSz="914400"/>
            <a:fld id="{86CB4B4D-7CA3-9044-876B-883B54F8677D}" type="slidenum">
              <a:rPr lang="uk-UA" smtClean="0"/>
              <a:pPr defTabSz="914400"/>
              <a:t>2</a:t>
            </a:fld>
            <a:endParaRPr lang="uk-UA" dirty="0"/>
          </a:p>
        </p:txBody>
      </p:sp>
      <p:sp>
        <p:nvSpPr>
          <p:cNvPr id="3" name="Content Placeholder 2"/>
          <p:cNvSpPr>
            <a:spLocks noGrp="1"/>
          </p:cNvSpPr>
          <p:nvPr>
            <p:ph sz="quarter" idx="10"/>
          </p:nvPr>
        </p:nvSpPr>
        <p:spPr>
          <a:xfrm>
            <a:off x="457200" y="1295400"/>
            <a:ext cx="8153400" cy="5334000"/>
          </a:xfrm>
        </p:spPr>
        <p:txBody>
          <a:bodyPr/>
          <a:lstStyle/>
          <a:p>
            <a:r>
              <a:rPr lang="en-US" dirty="0" smtClean="0"/>
              <a:t>SBA = “Food Security and Sustainable Development”</a:t>
            </a:r>
          </a:p>
          <a:p>
            <a:pPr lvl="1"/>
            <a:r>
              <a:rPr lang="en-US" sz="1800" dirty="0" smtClean="0"/>
              <a:t>GI-01: GEOGLAM-Global Agricultural Monitoring and Early Warning</a:t>
            </a:r>
            <a:endParaRPr lang="en-US" dirty="0" smtClean="0"/>
          </a:p>
          <a:p>
            <a:r>
              <a:rPr lang="en-US" dirty="0" smtClean="0"/>
              <a:t>GEOGLAM Secretariat is composed of 1 full time + 2 part-time individuals</a:t>
            </a:r>
          </a:p>
          <a:p>
            <a:pPr lvl="1"/>
            <a:r>
              <a:rPr lang="en-US" sz="1800" dirty="0" smtClean="0"/>
              <a:t>GEO Lead on Agriculture SBA / GEOGLAM Program Coordinator</a:t>
            </a:r>
          </a:p>
          <a:p>
            <a:pPr lvl="2"/>
            <a:r>
              <a:rPr lang="en-US" sz="1600" dirty="0"/>
              <a:t>Brazilian (INPE) and now French (</a:t>
            </a:r>
            <a:r>
              <a:rPr lang="en-US" sz="1600" dirty="0" err="1"/>
              <a:t>MinAg</a:t>
            </a:r>
            <a:r>
              <a:rPr lang="en-US" sz="1600" dirty="0"/>
              <a:t>) contribution – 2011-Present, on a full-time basis</a:t>
            </a:r>
          </a:p>
          <a:p>
            <a:pPr lvl="1"/>
            <a:r>
              <a:rPr lang="en-US" sz="1800" dirty="0" smtClean="0"/>
              <a:t>Program Scientist/Crop Monitors Coordinator </a:t>
            </a:r>
          </a:p>
          <a:p>
            <a:pPr lvl="2"/>
            <a:r>
              <a:rPr lang="en-US" sz="1600" dirty="0" smtClean="0"/>
              <a:t>US (NASA) </a:t>
            </a:r>
            <a:r>
              <a:rPr lang="en-US" sz="1600" dirty="0"/>
              <a:t>contribution – 2015-Present, on a part-time basis</a:t>
            </a:r>
          </a:p>
          <a:p>
            <a:pPr lvl="1"/>
            <a:r>
              <a:rPr lang="en-US" sz="1800" dirty="0" smtClean="0"/>
              <a:t>Program Scientist/</a:t>
            </a:r>
            <a:r>
              <a:rPr lang="en-US" sz="1800" u="sng" dirty="0" smtClean="0"/>
              <a:t>EO Data Coordination Lead</a:t>
            </a:r>
            <a:r>
              <a:rPr lang="en-US" sz="1800" dirty="0" smtClean="0"/>
              <a:t> [Alyssa Whitcraft]</a:t>
            </a:r>
          </a:p>
          <a:p>
            <a:pPr lvl="2"/>
            <a:r>
              <a:rPr lang="en-US" sz="1600" dirty="0" smtClean="0"/>
              <a:t>US (NASA) contribution – 2015-Present, on a part-time basis</a:t>
            </a:r>
          </a:p>
          <a:p>
            <a:pPr lvl="2"/>
            <a:r>
              <a:rPr lang="en-US" sz="1600" dirty="0" smtClean="0"/>
              <a:t>Active on CEOS Ad Hoc WG</a:t>
            </a:r>
          </a:p>
          <a:p>
            <a:pPr lvl="2"/>
            <a:r>
              <a:rPr lang="en-US" sz="1600" dirty="0" smtClean="0"/>
              <a:t>Participates in LSI-VC to help coordinate around agricultural requirements </a:t>
            </a:r>
          </a:p>
          <a:p>
            <a:pPr lvl="2"/>
            <a:r>
              <a:rPr lang="en-US" sz="1600" dirty="0" smtClean="0"/>
              <a:t>Efforts to connect with CEOS </a:t>
            </a:r>
            <a:r>
              <a:rPr lang="en-US" sz="1600" dirty="0" err="1" smtClean="0"/>
              <a:t>WGCapD</a:t>
            </a:r>
            <a:r>
              <a:rPr lang="en-US" sz="1600" dirty="0" smtClean="0"/>
              <a:t> </a:t>
            </a:r>
          </a:p>
          <a:p>
            <a:r>
              <a:rPr lang="en-US" dirty="0" smtClean="0"/>
              <a:t>GEOGLAM Secretariat is still below “critical mass” – working on concept paper with specific requests and necessary budget</a:t>
            </a:r>
          </a:p>
          <a:p>
            <a:endParaRPr lang="en-US" dirty="0" smtClean="0"/>
          </a:p>
        </p:txBody>
      </p:sp>
      <p:sp>
        <p:nvSpPr>
          <p:cNvPr id="4" name="Content Placeholder 3"/>
          <p:cNvSpPr>
            <a:spLocks noGrp="1"/>
          </p:cNvSpPr>
          <p:nvPr>
            <p:ph sz="quarter" idx="11"/>
          </p:nvPr>
        </p:nvSpPr>
        <p:spPr/>
        <p:txBody>
          <a:bodyPr/>
          <a:lstStyle/>
          <a:p>
            <a:r>
              <a:rPr lang="en-US" dirty="0" smtClean="0"/>
              <a:t>Status of GEO Coordination</a:t>
            </a:r>
            <a:endParaRPr lang="en-US" dirty="0"/>
          </a:p>
        </p:txBody>
      </p:sp>
    </p:spTree>
    <p:extLst>
      <p:ext uri="{BB962C8B-B14F-4D97-AF65-F5344CB8AC3E}">
        <p14:creationId xmlns:p14="http://schemas.microsoft.com/office/powerpoint/2010/main" val="3138526665"/>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pPr defTabSz="914400"/>
            <a:fld id="{86CB4B4D-7CA3-9044-876B-883B54F8677D}" type="slidenum">
              <a:rPr lang="uk-UA" smtClean="0"/>
              <a:pPr defTabSz="914400"/>
              <a:t>3</a:t>
            </a:fld>
            <a:endParaRPr lang="uk-UA" dirty="0"/>
          </a:p>
        </p:txBody>
      </p:sp>
      <p:sp>
        <p:nvSpPr>
          <p:cNvPr id="4" name="Content Placeholder 3"/>
          <p:cNvSpPr>
            <a:spLocks noGrp="1"/>
          </p:cNvSpPr>
          <p:nvPr>
            <p:ph sz="quarter" idx="11"/>
          </p:nvPr>
        </p:nvSpPr>
        <p:spPr/>
        <p:txBody>
          <a:bodyPr/>
          <a:lstStyle/>
          <a:p>
            <a:r>
              <a:rPr lang="en-US" dirty="0" smtClean="0"/>
              <a:t>Users of EO Data Coordinated and Derived Information </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337901314"/>
              </p:ext>
            </p:extLst>
          </p:nvPr>
        </p:nvGraphicFramePr>
        <p:xfrm>
          <a:off x="574040" y="1416809"/>
          <a:ext cx="8153400" cy="2077720"/>
        </p:xfrm>
        <a:graphic>
          <a:graphicData uri="http://schemas.openxmlformats.org/drawingml/2006/table">
            <a:tbl>
              <a:tblPr firstRow="1" bandRow="1">
                <a:tableStyleId>{5940675A-B579-460E-94D1-54222C63F5DA}</a:tableStyleId>
              </a:tblPr>
              <a:tblGrid>
                <a:gridCol w="4076700"/>
                <a:gridCol w="4076700"/>
              </a:tblGrid>
              <a:tr h="370840">
                <a:tc>
                  <a:txBody>
                    <a:bodyPr/>
                    <a:lstStyle/>
                    <a:p>
                      <a:pPr algn="ctr"/>
                      <a:r>
                        <a:rPr lang="en-US" sz="1600" b="1" dirty="0" smtClean="0"/>
                        <a:t>Primary Users of EO Data</a:t>
                      </a:r>
                      <a:endParaRPr lang="en-US" sz="1600" b="1" dirty="0"/>
                    </a:p>
                  </a:txBody>
                  <a:tcPr/>
                </a:tc>
                <a:tc>
                  <a:txBody>
                    <a:bodyPr/>
                    <a:lstStyle/>
                    <a:p>
                      <a:pPr algn="ctr"/>
                      <a:r>
                        <a:rPr lang="en-US" sz="1600" b="1" dirty="0" smtClean="0"/>
                        <a:t>Secondar</a:t>
                      </a:r>
                      <a:r>
                        <a:rPr lang="en-US" sz="1600" b="1" baseline="0" dirty="0" smtClean="0"/>
                        <a:t>y Users of Derived Information</a:t>
                      </a:r>
                      <a:endParaRPr lang="en-US" sz="1600" b="1" dirty="0"/>
                    </a:p>
                  </a:txBody>
                  <a:tcPr/>
                </a:tc>
              </a:tr>
              <a:tr h="1483360">
                <a:tc>
                  <a:txBody>
                    <a:bodyPr/>
                    <a:lstStyle/>
                    <a:p>
                      <a:pPr algn="l"/>
                      <a:r>
                        <a:rPr lang="en-US" sz="1600" dirty="0" smtClean="0"/>
                        <a:t>GEOGLAM </a:t>
                      </a:r>
                      <a:r>
                        <a:rPr lang="en-US" sz="1600" baseline="0" dirty="0" smtClean="0"/>
                        <a:t>Community of Practice</a:t>
                      </a:r>
                    </a:p>
                    <a:p>
                      <a:pPr algn="l"/>
                      <a:r>
                        <a:rPr lang="en-US" sz="1600" baseline="0" dirty="0" smtClean="0"/>
                        <a:t>Crop Monitor participants (countries &amp; major early warning entities (e.g. WFP, FAO GIEWS, USAID FEWS NET, JRC MARS))</a:t>
                      </a:r>
                      <a:endParaRPr lang="en-US" sz="1600" dirty="0"/>
                    </a:p>
                    <a:p>
                      <a:pPr algn="l"/>
                      <a:r>
                        <a:rPr lang="en-US" sz="1600" dirty="0" smtClean="0"/>
                        <a:t>National Monitoring</a:t>
                      </a:r>
                      <a:r>
                        <a:rPr lang="en-US" sz="1600" baseline="0" dirty="0" smtClean="0"/>
                        <a:t> Agencies</a:t>
                      </a:r>
                      <a:endParaRPr lang="en-US" sz="1600" dirty="0"/>
                    </a:p>
                  </a:txBody>
                  <a:tcPr/>
                </a:tc>
                <a:tc>
                  <a:txBody>
                    <a:bodyPr/>
                    <a:lstStyle/>
                    <a:p>
                      <a:r>
                        <a:rPr lang="en-US" sz="1600" dirty="0" smtClean="0"/>
                        <a:t>Agricultural Market Information System (AMIS)</a:t>
                      </a:r>
                    </a:p>
                    <a:p>
                      <a:r>
                        <a:rPr lang="en-US" sz="1600" baseline="0" dirty="0" smtClean="0"/>
                        <a:t>Food policy and food aid agencies</a:t>
                      </a:r>
                      <a:endParaRPr lang="en-US" sz="1600" dirty="0" smtClean="0"/>
                    </a:p>
                    <a:p>
                      <a:r>
                        <a:rPr lang="en-US" sz="1600" dirty="0" smtClean="0"/>
                        <a:t>National</a:t>
                      </a:r>
                      <a:r>
                        <a:rPr lang="en-US" sz="1600" baseline="0" dirty="0" smtClean="0"/>
                        <a:t> Ministries of Agriculture</a:t>
                      </a:r>
                      <a:endParaRPr lang="en-US" sz="1600" dirty="0"/>
                    </a:p>
                    <a:p>
                      <a:r>
                        <a:rPr lang="en-US" sz="1600" dirty="0" smtClean="0"/>
                        <a:t>Commodities</a:t>
                      </a:r>
                      <a:r>
                        <a:rPr lang="en-US" sz="1600" baseline="0" dirty="0" smtClean="0"/>
                        <a:t> </a:t>
                      </a:r>
                      <a:r>
                        <a:rPr lang="en-US" sz="1600" baseline="0" dirty="0" err="1" smtClean="0"/>
                        <a:t>marketeers</a:t>
                      </a:r>
                      <a:endParaRPr lang="en-US" sz="1600" dirty="0"/>
                    </a:p>
                  </a:txBody>
                  <a:tcPr/>
                </a:tc>
              </a:tr>
            </a:tbl>
          </a:graphicData>
        </a:graphic>
      </p:graphicFrame>
      <p:pic>
        <p:nvPicPr>
          <p:cNvPr id="6" name="Picture 5"/>
          <p:cNvPicPr>
            <a:picLocks noChangeAspect="1"/>
          </p:cNvPicPr>
          <p:nvPr/>
        </p:nvPicPr>
        <p:blipFill>
          <a:blip r:embed="rId3"/>
          <a:stretch>
            <a:fillRect/>
          </a:stretch>
        </p:blipFill>
        <p:spPr>
          <a:xfrm>
            <a:off x="1828800" y="3581400"/>
            <a:ext cx="5505980" cy="2895600"/>
          </a:xfrm>
          <a:prstGeom prst="rect">
            <a:avLst/>
          </a:prstGeom>
        </p:spPr>
      </p:pic>
    </p:spTree>
    <p:extLst>
      <p:ext uri="{BB962C8B-B14F-4D97-AF65-F5344CB8AC3E}">
        <p14:creationId xmlns:p14="http://schemas.microsoft.com/office/powerpoint/2010/main" val="3463450997"/>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pPr defTabSz="914400"/>
            <a:fld id="{86CB4B4D-7CA3-9044-876B-883B54F8677D}" type="slidenum">
              <a:rPr lang="uk-UA" smtClean="0"/>
              <a:pPr defTabSz="914400"/>
              <a:t>4</a:t>
            </a:fld>
            <a:endParaRPr lang="uk-UA"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00069" y="109837"/>
            <a:ext cx="7128528" cy="6367162"/>
          </a:xfrm>
          <a:prstGeom prst="rect">
            <a:avLst/>
          </a:prstGeom>
        </p:spPr>
      </p:pic>
      <p:sp>
        <p:nvSpPr>
          <p:cNvPr id="6" name="TextBox 5"/>
          <p:cNvSpPr txBox="1"/>
          <p:nvPr/>
        </p:nvSpPr>
        <p:spPr>
          <a:xfrm>
            <a:off x="152400" y="109836"/>
            <a:ext cx="2286000" cy="1938990"/>
          </a:xfrm>
          <a:prstGeom prst="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1" hangingPunct="0">
              <a:lnSpc>
                <a:spcPct val="100000"/>
              </a:lnSpc>
              <a:spcBef>
                <a:spcPts val="0"/>
              </a:spcBef>
              <a:spcAft>
                <a:spcPts val="0"/>
              </a:spcAft>
              <a:buClrTx/>
              <a:buSzTx/>
              <a:buFontTx/>
              <a:buNone/>
              <a:tabLst/>
            </a:pPr>
            <a:r>
              <a:rPr lang="en-US" sz="2400" b="1" dirty="0" smtClean="0"/>
              <a:t>New Draft</a:t>
            </a:r>
          </a:p>
          <a:p>
            <a:pPr marL="0" marR="0" indent="0" algn="l" defTabSz="457200" rtl="0" fontAlgn="auto" latinLnBrk="1" hangingPunct="0">
              <a:lnSpc>
                <a:spcPct val="100000"/>
              </a:lnSpc>
              <a:spcBef>
                <a:spcPts val="0"/>
              </a:spcBef>
              <a:spcAft>
                <a:spcPts val="0"/>
              </a:spcAft>
              <a:buClrTx/>
              <a:buSzTx/>
              <a:buFontTx/>
              <a:buNone/>
              <a:tabLst/>
            </a:pPr>
            <a:r>
              <a:rPr lang="en-US" sz="2400" b="1" dirty="0" smtClean="0"/>
              <a:t>Organizational </a:t>
            </a:r>
          </a:p>
          <a:p>
            <a:pPr marL="0" marR="0" indent="0" algn="l" defTabSz="457200" rtl="0" fontAlgn="auto" latinLnBrk="1" hangingPunct="0">
              <a:lnSpc>
                <a:spcPct val="100000"/>
              </a:lnSpc>
              <a:spcBef>
                <a:spcPts val="0"/>
              </a:spcBef>
              <a:spcAft>
                <a:spcPts val="0"/>
              </a:spcAft>
              <a:buClrTx/>
              <a:buSzTx/>
              <a:buFontTx/>
              <a:buNone/>
              <a:tabLst/>
            </a:pPr>
            <a:r>
              <a:rPr lang="en-US" sz="2400" b="1" dirty="0" smtClean="0"/>
              <a:t>Framework for </a:t>
            </a:r>
          </a:p>
          <a:p>
            <a:pPr marL="0" marR="0" indent="0" algn="l" defTabSz="457200" rtl="0" fontAlgn="auto" latinLnBrk="1" hangingPunct="0">
              <a:lnSpc>
                <a:spcPct val="100000"/>
              </a:lnSpc>
              <a:spcBef>
                <a:spcPts val="0"/>
              </a:spcBef>
              <a:spcAft>
                <a:spcPts val="0"/>
              </a:spcAft>
              <a:buClrTx/>
              <a:buSzTx/>
              <a:buFontTx/>
              <a:buNone/>
              <a:tabLst/>
            </a:pPr>
            <a:r>
              <a:rPr lang="en-US" sz="2400" b="1" dirty="0" smtClean="0"/>
              <a:t>GEOGLAM</a:t>
            </a:r>
          </a:p>
          <a:p>
            <a:pPr marL="0" marR="0" indent="0" algn="l" defTabSz="457200" rtl="0" fontAlgn="auto" latinLnBrk="1" hangingPunct="0">
              <a:lnSpc>
                <a:spcPct val="100000"/>
              </a:lnSpc>
              <a:spcBef>
                <a:spcPts val="0"/>
              </a:spcBef>
              <a:spcAft>
                <a:spcPts val="0"/>
              </a:spcAft>
              <a:buClrTx/>
              <a:buSzTx/>
              <a:buFontTx/>
              <a:buNone/>
              <a:tabLst/>
            </a:pPr>
            <a:endParaRPr lang="en-US" sz="2400" b="1" dirty="0" smtClean="0"/>
          </a:p>
        </p:txBody>
      </p:sp>
    </p:spTree>
    <p:extLst>
      <p:ext uri="{BB962C8B-B14F-4D97-AF65-F5344CB8AC3E}">
        <p14:creationId xmlns:p14="http://schemas.microsoft.com/office/powerpoint/2010/main" val="2844631428"/>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pPr defTabSz="914400"/>
            <a:fld id="{86CB4B4D-7CA3-9044-876B-883B54F8677D}" type="slidenum">
              <a:rPr lang="uk-UA" smtClean="0"/>
              <a:pPr defTabSz="914400"/>
              <a:t>5</a:t>
            </a:fld>
            <a:endParaRPr lang="uk-UA" dirty="0"/>
          </a:p>
        </p:txBody>
      </p:sp>
      <p:sp>
        <p:nvSpPr>
          <p:cNvPr id="3" name="Content Placeholder 2"/>
          <p:cNvSpPr>
            <a:spLocks noGrp="1"/>
          </p:cNvSpPr>
          <p:nvPr>
            <p:ph sz="quarter" idx="10"/>
          </p:nvPr>
        </p:nvSpPr>
        <p:spPr>
          <a:xfrm>
            <a:off x="457200" y="1288102"/>
            <a:ext cx="8153400" cy="5188897"/>
          </a:xfrm>
        </p:spPr>
        <p:txBody>
          <a:bodyPr/>
          <a:lstStyle/>
          <a:p>
            <a:r>
              <a:rPr lang="en-US" sz="1800" dirty="0" smtClean="0"/>
              <a:t>G20 Ag Ministers Communique</a:t>
            </a:r>
          </a:p>
          <a:p>
            <a:endParaRPr lang="en-US" sz="1800" dirty="0"/>
          </a:p>
          <a:p>
            <a:endParaRPr lang="en-US" sz="1800" dirty="0" smtClean="0"/>
          </a:p>
          <a:p>
            <a:endParaRPr lang="en-US" sz="1800" dirty="0"/>
          </a:p>
          <a:p>
            <a:endParaRPr lang="en-US" sz="1800" dirty="0" smtClean="0"/>
          </a:p>
          <a:p>
            <a:endParaRPr lang="en-US" sz="1800" dirty="0"/>
          </a:p>
          <a:p>
            <a:endParaRPr lang="en-US" sz="1800" dirty="0" smtClean="0"/>
          </a:p>
          <a:p>
            <a:r>
              <a:rPr lang="en-US" sz="1800" dirty="0" smtClean="0"/>
              <a:t>GEOGLAM’s </a:t>
            </a:r>
            <a:r>
              <a:rPr lang="en-US" sz="1800" dirty="0" smtClean="0"/>
              <a:t>important contribution to AMIS acknowledged via unanimous vote of GEOGLAM to AMIS Steering Committee &amp; Secretariat</a:t>
            </a:r>
          </a:p>
          <a:p>
            <a:endParaRPr lang="en-US" sz="1800" dirty="0" smtClean="0"/>
          </a:p>
          <a:p>
            <a:r>
              <a:rPr lang="en-US" sz="1800" dirty="0" smtClean="0"/>
              <a:t>2</a:t>
            </a:r>
            <a:r>
              <a:rPr lang="en-US" sz="1800" baseline="30000" dirty="0" smtClean="0"/>
              <a:t>nd</a:t>
            </a:r>
            <a:r>
              <a:rPr lang="en-US" sz="1800" dirty="0" smtClean="0"/>
              <a:t> </a:t>
            </a:r>
            <a:r>
              <a:rPr lang="en-US" sz="1800" dirty="0" smtClean="0"/>
              <a:t>Advisory Committee Meeting – June 2016</a:t>
            </a:r>
          </a:p>
          <a:p>
            <a:pPr lvl="1"/>
            <a:r>
              <a:rPr lang="en-US" sz="1800" dirty="0" smtClean="0"/>
              <a:t>Relevant to CEOS: data coordination at core (CEOS data as key input, among others) – reflected in </a:t>
            </a:r>
            <a:r>
              <a:rPr lang="en-US" sz="1800" dirty="0"/>
              <a:t>new framework [previous slide] </a:t>
            </a:r>
            <a:endParaRPr lang="en-US" sz="1800" dirty="0" smtClean="0"/>
          </a:p>
          <a:p>
            <a:endParaRPr lang="en-US" sz="1800" dirty="0"/>
          </a:p>
        </p:txBody>
      </p:sp>
      <p:sp>
        <p:nvSpPr>
          <p:cNvPr id="4" name="Content Placeholder 3"/>
          <p:cNvSpPr>
            <a:spLocks noGrp="1"/>
          </p:cNvSpPr>
          <p:nvPr>
            <p:ph sz="quarter" idx="11"/>
          </p:nvPr>
        </p:nvSpPr>
        <p:spPr/>
        <p:txBody>
          <a:bodyPr/>
          <a:lstStyle/>
          <a:p>
            <a:r>
              <a:rPr lang="en-US" dirty="0" smtClean="0"/>
              <a:t>Main GEOGLAM News </a:t>
            </a:r>
          </a:p>
          <a:p>
            <a:r>
              <a:rPr lang="en-US" dirty="0" smtClean="0"/>
              <a:t>(Q2/Q3 2017)</a:t>
            </a:r>
            <a:endParaRPr lang="en-US" dirty="0"/>
          </a:p>
        </p:txBody>
      </p:sp>
      <p:pic>
        <p:nvPicPr>
          <p:cNvPr id="5" name="Picture 4"/>
          <p:cNvPicPr>
            <a:picLocks noChangeAspect="1"/>
          </p:cNvPicPr>
          <p:nvPr/>
        </p:nvPicPr>
        <p:blipFill rotWithShape="1">
          <a:blip r:embed="rId3"/>
          <a:srcRect l="65800" b="69828"/>
          <a:stretch/>
        </p:blipFill>
        <p:spPr>
          <a:xfrm>
            <a:off x="304800" y="2161645"/>
            <a:ext cx="1997745" cy="636098"/>
          </a:xfrm>
          <a:prstGeom prst="rect">
            <a:avLst/>
          </a:prstGeom>
          <a:ln>
            <a:noFill/>
          </a:ln>
          <a:effectLst>
            <a:outerShdw blurRad="190500" algn="tl" rotWithShape="0">
              <a:srgbClr val="000000">
                <a:alpha val="70000"/>
              </a:srgbClr>
            </a:outerShdw>
          </a:effectLst>
        </p:spPr>
      </p:pic>
      <p:pic>
        <p:nvPicPr>
          <p:cNvPr id="6" name="Picture 5"/>
          <p:cNvPicPr>
            <a:picLocks noChangeAspect="1"/>
          </p:cNvPicPr>
          <p:nvPr/>
        </p:nvPicPr>
        <p:blipFill>
          <a:blip r:embed="rId4"/>
          <a:stretch>
            <a:fillRect/>
          </a:stretch>
        </p:blipFill>
        <p:spPr>
          <a:xfrm>
            <a:off x="2438400" y="1742433"/>
            <a:ext cx="5943600" cy="1474522"/>
          </a:xfrm>
          <a:prstGeom prst="rect">
            <a:avLst/>
          </a:prstGeom>
          <a:ln>
            <a:noFill/>
          </a:ln>
          <a:effectLst>
            <a:outerShdw blurRad="190500" algn="tl" rotWithShape="0">
              <a:srgbClr val="000000">
                <a:alpha val="70000"/>
              </a:srgbClr>
            </a:outerShdw>
          </a:effectLst>
        </p:spPr>
      </p:pic>
      <p:cxnSp>
        <p:nvCxnSpPr>
          <p:cNvPr id="7" name="Straight Connector 6"/>
          <p:cNvCxnSpPr/>
          <p:nvPr/>
        </p:nvCxnSpPr>
        <p:spPr>
          <a:xfrm>
            <a:off x="3581400" y="2895600"/>
            <a:ext cx="37338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6509998"/>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pPr defTabSz="914400"/>
            <a:fld id="{86CB4B4D-7CA3-9044-876B-883B54F8677D}" type="slidenum">
              <a:rPr lang="uk-UA" smtClean="0"/>
              <a:pPr defTabSz="914400"/>
              <a:t>6</a:t>
            </a:fld>
            <a:endParaRPr lang="uk-UA" dirty="0"/>
          </a:p>
        </p:txBody>
      </p:sp>
      <p:sp>
        <p:nvSpPr>
          <p:cNvPr id="3" name="Content Placeholder 2"/>
          <p:cNvSpPr>
            <a:spLocks noGrp="1"/>
          </p:cNvSpPr>
          <p:nvPr>
            <p:ph sz="quarter" idx="10"/>
          </p:nvPr>
        </p:nvSpPr>
        <p:spPr/>
        <p:txBody>
          <a:bodyPr/>
          <a:lstStyle/>
          <a:p>
            <a:r>
              <a:rPr lang="en-US" dirty="0"/>
              <a:t>Interaction with LSI-VC – application of GEOGLAM’s EO Data Requirements Development and Evaluation Framework for other land applications </a:t>
            </a:r>
            <a:endParaRPr lang="en-US" dirty="0" smtClean="0"/>
          </a:p>
          <a:p>
            <a:endParaRPr lang="en-US" dirty="0"/>
          </a:p>
          <a:p>
            <a:r>
              <a:rPr lang="en-US" dirty="0"/>
              <a:t>GEOGLAM </a:t>
            </a:r>
            <a:r>
              <a:rPr lang="en-US" dirty="0" err="1"/>
              <a:t>Latinoamérica</a:t>
            </a:r>
            <a:r>
              <a:rPr lang="en-US" dirty="0"/>
              <a:t>: training event in June 2016 in Bogota spurring interest for new usership of EO for agricultural </a:t>
            </a:r>
            <a:r>
              <a:rPr lang="en-US" dirty="0" smtClean="0"/>
              <a:t>monitoring</a:t>
            </a:r>
          </a:p>
          <a:p>
            <a:endParaRPr lang="en-US" dirty="0" smtClean="0"/>
          </a:p>
          <a:p>
            <a:r>
              <a:rPr lang="en-US" dirty="0" smtClean="0"/>
              <a:t>GEOGLAM launching “</a:t>
            </a:r>
            <a:r>
              <a:rPr lang="en-US" dirty="0" err="1" smtClean="0"/>
              <a:t>AfriGAM</a:t>
            </a:r>
            <a:r>
              <a:rPr lang="en-US" dirty="0" smtClean="0"/>
              <a:t>” </a:t>
            </a:r>
            <a:endParaRPr lang="en-US" dirty="0"/>
          </a:p>
          <a:p>
            <a:pPr lvl="1"/>
            <a:r>
              <a:rPr lang="en-US" dirty="0" smtClean="0"/>
              <a:t>Discussions with CEOS WG </a:t>
            </a:r>
            <a:r>
              <a:rPr lang="en-US" dirty="0" err="1" smtClean="0"/>
              <a:t>CapD</a:t>
            </a:r>
            <a:endParaRPr lang="en-US" dirty="0" smtClean="0"/>
          </a:p>
          <a:p>
            <a:pPr lvl="1"/>
            <a:r>
              <a:rPr lang="en-US" dirty="0" smtClean="0"/>
              <a:t>Proposed session between CEOS WG </a:t>
            </a:r>
            <a:r>
              <a:rPr lang="en-US" dirty="0" err="1" smtClean="0"/>
              <a:t>CapD</a:t>
            </a:r>
            <a:r>
              <a:rPr lang="en-US" dirty="0" smtClean="0"/>
              <a:t>/GEOGLAM at CEOS Plenary in Brisbane</a:t>
            </a:r>
          </a:p>
          <a:p>
            <a:pPr lvl="2"/>
            <a:r>
              <a:rPr lang="en-US" dirty="0" smtClean="0"/>
              <a:t>Capacity </a:t>
            </a:r>
            <a:r>
              <a:rPr lang="en-US" dirty="0"/>
              <a:t>Development – e.g. South Africa “</a:t>
            </a:r>
            <a:r>
              <a:rPr lang="en-US" dirty="0" err="1"/>
              <a:t>AfriFarms</a:t>
            </a:r>
            <a:r>
              <a:rPr lang="en-US" dirty="0"/>
              <a:t>”</a:t>
            </a:r>
          </a:p>
          <a:p>
            <a:endParaRPr lang="en-US" dirty="0"/>
          </a:p>
          <a:p>
            <a:endParaRPr lang="en-US" dirty="0"/>
          </a:p>
        </p:txBody>
      </p:sp>
      <p:sp>
        <p:nvSpPr>
          <p:cNvPr id="4" name="Content Placeholder 3"/>
          <p:cNvSpPr>
            <a:spLocks noGrp="1"/>
          </p:cNvSpPr>
          <p:nvPr>
            <p:ph sz="quarter" idx="11"/>
          </p:nvPr>
        </p:nvSpPr>
        <p:spPr/>
        <p:txBody>
          <a:bodyPr/>
          <a:lstStyle/>
          <a:p>
            <a:r>
              <a:rPr lang="en-US" dirty="0" smtClean="0"/>
              <a:t>Main GEOGLAM News (2/3)</a:t>
            </a:r>
          </a:p>
          <a:p>
            <a:r>
              <a:rPr lang="en-US" dirty="0"/>
              <a:t>(Q2/Q3 2017)</a:t>
            </a:r>
          </a:p>
          <a:p>
            <a:endParaRPr lang="en-US" dirty="0"/>
          </a:p>
        </p:txBody>
      </p:sp>
    </p:spTree>
    <p:extLst>
      <p:ext uri="{BB962C8B-B14F-4D97-AF65-F5344CB8AC3E}">
        <p14:creationId xmlns:p14="http://schemas.microsoft.com/office/powerpoint/2010/main" val="2742343553"/>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pPr defTabSz="914400"/>
            <a:fld id="{86CB4B4D-7CA3-9044-876B-883B54F8677D}" type="slidenum">
              <a:rPr lang="uk-UA" smtClean="0"/>
              <a:pPr defTabSz="914400"/>
              <a:t>7</a:t>
            </a:fld>
            <a:endParaRPr lang="uk-UA" dirty="0"/>
          </a:p>
        </p:txBody>
      </p:sp>
      <p:sp>
        <p:nvSpPr>
          <p:cNvPr id="3" name="Content Placeholder 2"/>
          <p:cNvSpPr>
            <a:spLocks noGrp="1"/>
          </p:cNvSpPr>
          <p:nvPr>
            <p:ph sz="quarter" idx="10"/>
          </p:nvPr>
        </p:nvSpPr>
        <p:spPr>
          <a:xfrm>
            <a:off x="457200" y="1288102"/>
            <a:ext cx="8153400" cy="5188897"/>
          </a:xfrm>
        </p:spPr>
        <p:txBody>
          <a:bodyPr/>
          <a:lstStyle/>
          <a:p>
            <a:pPr marL="0" indent="0">
              <a:buNone/>
            </a:pPr>
            <a:r>
              <a:rPr lang="en-US" sz="2400" b="1" dirty="0"/>
              <a:t>CNES supports </a:t>
            </a:r>
            <a:r>
              <a:rPr lang="en-US" sz="2400" b="1" dirty="0" smtClean="0"/>
              <a:t>Asia-</a:t>
            </a:r>
            <a:r>
              <a:rPr lang="en-US" sz="2400" b="1" dirty="0" err="1" smtClean="0"/>
              <a:t>RiCE</a:t>
            </a:r>
            <a:r>
              <a:rPr lang="en-US" sz="2400" b="1" dirty="0" smtClean="0"/>
              <a:t> </a:t>
            </a:r>
            <a:r>
              <a:rPr lang="en-US" sz="2400" b="1" dirty="0"/>
              <a:t>activities in GEOGLAM (Thuy </a:t>
            </a:r>
            <a:r>
              <a:rPr lang="en-US" sz="2400" b="1" dirty="0" err="1"/>
              <a:t>LeToan</a:t>
            </a:r>
            <a:r>
              <a:rPr lang="en-US" sz="2400" b="1" dirty="0"/>
              <a:t>, CESBIO)</a:t>
            </a:r>
          </a:p>
          <a:p>
            <a:endParaRPr lang="en-US" sz="1800" dirty="0" smtClean="0"/>
          </a:p>
          <a:p>
            <a:r>
              <a:rPr lang="en-US" sz="1800" dirty="0" smtClean="0"/>
              <a:t>Securing </a:t>
            </a:r>
            <a:r>
              <a:rPr lang="en-US" sz="1800" dirty="0"/>
              <a:t>EO observations and data access (Sentinels, ALOS, SPOT, </a:t>
            </a:r>
            <a:r>
              <a:rPr lang="en-US" sz="1800" dirty="0" err="1"/>
              <a:t>Pléiades</a:t>
            </a:r>
            <a:r>
              <a:rPr lang="en-US" sz="1800" dirty="0"/>
              <a:t>, </a:t>
            </a:r>
            <a:r>
              <a:rPr lang="en-US" sz="1800" dirty="0" smtClean="0"/>
              <a:t>VENUS)</a:t>
            </a:r>
            <a:endParaRPr lang="en-US" sz="1800" dirty="0"/>
          </a:p>
          <a:p>
            <a:r>
              <a:rPr lang="en-US" sz="1800" dirty="0" smtClean="0"/>
              <a:t>Coordinating </a:t>
            </a:r>
            <a:r>
              <a:rPr lang="en-US" sz="1800" dirty="0"/>
              <a:t>experiments across sites (SAR and optical EO for rice monitoring and yield </a:t>
            </a:r>
            <a:r>
              <a:rPr lang="en-US" sz="1800" dirty="0" smtClean="0"/>
              <a:t>estimation)</a:t>
            </a:r>
          </a:p>
          <a:p>
            <a:r>
              <a:rPr lang="en-US" sz="1800" dirty="0" smtClean="0"/>
              <a:t>Coordinating </a:t>
            </a:r>
            <a:r>
              <a:rPr lang="en-US" sz="1800" dirty="0"/>
              <a:t>in-situ data collection and for cross validation</a:t>
            </a:r>
          </a:p>
          <a:p>
            <a:r>
              <a:rPr lang="en-US" sz="1800" dirty="0" smtClean="0"/>
              <a:t>Capacity </a:t>
            </a:r>
            <a:r>
              <a:rPr lang="en-US" sz="1800" dirty="0"/>
              <a:t>building </a:t>
            </a:r>
            <a:r>
              <a:rPr lang="en-US" sz="1800" dirty="0" smtClean="0"/>
              <a:t>on </a:t>
            </a:r>
            <a:r>
              <a:rPr lang="en-US" sz="1800" dirty="0"/>
              <a:t>the effective use of SAR data through training and joint workshop  </a:t>
            </a:r>
          </a:p>
          <a:p>
            <a:r>
              <a:rPr lang="en-US" sz="1800" dirty="0" smtClean="0"/>
              <a:t>Contribution </a:t>
            </a:r>
            <a:r>
              <a:rPr lang="en-US" sz="1800" dirty="0"/>
              <a:t>to the workshop/meeting in Ho Chi Minh 17-19 Oct 2016 .</a:t>
            </a:r>
          </a:p>
          <a:p>
            <a:r>
              <a:rPr lang="en-US" sz="1800" dirty="0"/>
              <a:t>Helping establish JECAM site (s) for Asia-</a:t>
            </a:r>
            <a:r>
              <a:rPr lang="en-US" sz="1800" dirty="0" err="1"/>
              <a:t>RiCE</a:t>
            </a:r>
            <a:endParaRPr lang="en-US" sz="1800" dirty="0"/>
          </a:p>
          <a:p>
            <a:r>
              <a:rPr lang="en-US" sz="1800" dirty="0" smtClean="0"/>
              <a:t>JAXA </a:t>
            </a:r>
            <a:r>
              <a:rPr lang="en-US" sz="1800" dirty="0"/>
              <a:t>proposes to set up the super site in Mekong delta for </a:t>
            </a:r>
            <a:r>
              <a:rPr lang="en-US" sz="1800" dirty="0" smtClean="0"/>
              <a:t>Asia-</a:t>
            </a:r>
            <a:r>
              <a:rPr lang="en-US" sz="1800" dirty="0" err="1" smtClean="0"/>
              <a:t>RiCE</a:t>
            </a:r>
            <a:r>
              <a:rPr lang="en-US" sz="1800" dirty="0" smtClean="0"/>
              <a:t>, </a:t>
            </a:r>
            <a:r>
              <a:rPr lang="en-US" sz="1800" dirty="0"/>
              <a:t>in cooperation with CNES, </a:t>
            </a:r>
            <a:r>
              <a:rPr lang="en-US" sz="1800" dirty="0" smtClean="0"/>
              <a:t>VNSC, </a:t>
            </a:r>
            <a:r>
              <a:rPr lang="en-US" sz="1800" dirty="0"/>
              <a:t>and other partners and the site should also be a JECAM site</a:t>
            </a:r>
          </a:p>
          <a:p>
            <a:pPr marL="0" indent="0">
              <a:buNone/>
            </a:pPr>
            <a:endParaRPr lang="en-US" sz="1800" dirty="0"/>
          </a:p>
        </p:txBody>
      </p:sp>
      <p:sp>
        <p:nvSpPr>
          <p:cNvPr id="4" name="Content Placeholder 3"/>
          <p:cNvSpPr>
            <a:spLocks noGrp="1"/>
          </p:cNvSpPr>
          <p:nvPr>
            <p:ph sz="quarter" idx="11"/>
          </p:nvPr>
        </p:nvSpPr>
        <p:spPr/>
        <p:txBody>
          <a:bodyPr/>
          <a:lstStyle/>
          <a:p>
            <a:r>
              <a:rPr lang="en-US" dirty="0" smtClean="0"/>
              <a:t>Main GEOGLAM News </a:t>
            </a:r>
            <a:r>
              <a:rPr lang="en-US" dirty="0" smtClean="0"/>
              <a:t>(3/3)</a:t>
            </a:r>
            <a:endParaRPr lang="en-US" dirty="0" smtClean="0"/>
          </a:p>
          <a:p>
            <a:r>
              <a:rPr lang="en-US" dirty="0"/>
              <a:t>(Q2/Q3 2017)</a:t>
            </a:r>
            <a:endParaRPr lang="en-US" dirty="0"/>
          </a:p>
        </p:txBody>
      </p:sp>
    </p:spTree>
    <p:extLst>
      <p:ext uri="{BB962C8B-B14F-4D97-AF65-F5344CB8AC3E}">
        <p14:creationId xmlns:p14="http://schemas.microsoft.com/office/powerpoint/2010/main" val="2021074335"/>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pPr defTabSz="914400"/>
            <a:fld id="{86CB4B4D-7CA3-9044-876B-883B54F8677D}" type="slidenum">
              <a:rPr lang="uk-UA" smtClean="0"/>
              <a:pPr defTabSz="914400"/>
              <a:t>8</a:t>
            </a:fld>
            <a:endParaRPr lang="uk-UA" dirty="0"/>
          </a:p>
        </p:txBody>
      </p:sp>
      <p:sp>
        <p:nvSpPr>
          <p:cNvPr id="3" name="Content Placeholder 2"/>
          <p:cNvSpPr>
            <a:spLocks noGrp="1"/>
          </p:cNvSpPr>
          <p:nvPr>
            <p:ph sz="quarter" idx="10"/>
          </p:nvPr>
        </p:nvSpPr>
        <p:spPr>
          <a:xfrm>
            <a:off x="457200" y="1524000"/>
            <a:ext cx="8153400" cy="4953000"/>
          </a:xfrm>
        </p:spPr>
        <p:txBody>
          <a:bodyPr/>
          <a:lstStyle/>
          <a:p>
            <a:r>
              <a:rPr lang="en-US" dirty="0" smtClean="0"/>
              <a:t>Upcoming </a:t>
            </a:r>
            <a:r>
              <a:rPr lang="en-US" dirty="0"/>
              <a:t>“reboot” of GEOGLAM EO Data Requirements</a:t>
            </a:r>
          </a:p>
          <a:p>
            <a:pPr lvl="1"/>
            <a:r>
              <a:rPr lang="en-US" sz="1800" dirty="0" smtClean="0"/>
              <a:t>Refining the table to account for evolution of “best practices” and new data </a:t>
            </a:r>
            <a:r>
              <a:rPr lang="en-US" sz="1800" dirty="0" smtClean="0"/>
              <a:t>streams; RAPP data requirements;</a:t>
            </a:r>
            <a:endParaRPr lang="en-US" sz="1800" dirty="0" smtClean="0"/>
          </a:p>
          <a:p>
            <a:pPr lvl="1"/>
            <a:r>
              <a:rPr lang="en-US" sz="1800" dirty="0" smtClean="0"/>
              <a:t>Incorporating </a:t>
            </a:r>
            <a:r>
              <a:rPr lang="en-US" sz="1800" i="1" dirty="0" smtClean="0"/>
              <a:t>in situ</a:t>
            </a:r>
            <a:r>
              <a:rPr lang="en-US" sz="1800" dirty="0" smtClean="0"/>
              <a:t> and agro-met with space-based EO </a:t>
            </a:r>
            <a:r>
              <a:rPr lang="en-US" sz="1800" dirty="0" err="1" smtClean="0"/>
              <a:t>req’s</a:t>
            </a:r>
            <a:r>
              <a:rPr lang="en-US" sz="1800" dirty="0" smtClean="0"/>
              <a:t> toward “Methods &amp; Guidance” type documentation for GEOGLAM</a:t>
            </a:r>
          </a:p>
          <a:p>
            <a:pPr lvl="1"/>
            <a:r>
              <a:rPr lang="en-US" sz="1800" dirty="0" smtClean="0"/>
              <a:t>Including community effort to define “analysis ready data” for agricultural monitoring applications </a:t>
            </a:r>
          </a:p>
          <a:p>
            <a:pPr lvl="1"/>
            <a:r>
              <a:rPr lang="en-US" sz="1800" dirty="0" smtClean="0"/>
              <a:t>Beginning at JECAM </a:t>
            </a:r>
            <a:r>
              <a:rPr lang="en-US" sz="1800" dirty="0"/>
              <a:t>meeting </a:t>
            </a:r>
            <a:r>
              <a:rPr lang="en-US" sz="1800" dirty="0" smtClean="0"/>
              <a:t>(Kiev, Oct </a:t>
            </a:r>
            <a:r>
              <a:rPr lang="en-US" sz="1800" dirty="0"/>
              <a:t>2016), culminating in Q2 2017 session (TBC: </a:t>
            </a:r>
            <a:r>
              <a:rPr lang="en-US" sz="1800" dirty="0" smtClean="0"/>
              <a:t>ESRIN, </a:t>
            </a:r>
            <a:r>
              <a:rPr lang="en-US" sz="1800" dirty="0"/>
              <a:t>May </a:t>
            </a:r>
            <a:r>
              <a:rPr lang="en-US" sz="1800" dirty="0" smtClean="0"/>
              <a:t>2017)</a:t>
            </a:r>
            <a:endParaRPr lang="en-US" sz="1800" dirty="0" smtClean="0"/>
          </a:p>
          <a:p>
            <a:pPr marL="31173" indent="0">
              <a:buNone/>
            </a:pPr>
            <a:endParaRPr lang="en-US" sz="1600" b="1" u="sng" dirty="0"/>
          </a:p>
          <a:p>
            <a:pPr marL="374073"/>
            <a:r>
              <a:rPr lang="en-US" dirty="0" smtClean="0"/>
              <a:t>Starting after Q2 2017 meeting, CEOS </a:t>
            </a:r>
            <a:r>
              <a:rPr lang="en-US" dirty="0" smtClean="0"/>
              <a:t>Ad Hoc WG on GEOGLAM and LSI-VC to participate in the </a:t>
            </a:r>
            <a:r>
              <a:rPr lang="en-US" dirty="0" smtClean="0"/>
              <a:t>re-evaluation </a:t>
            </a:r>
            <a:r>
              <a:rPr lang="en-US" dirty="0" smtClean="0"/>
              <a:t>of GEOGLAM EO data </a:t>
            </a:r>
            <a:r>
              <a:rPr lang="en-US" dirty="0" smtClean="0"/>
              <a:t>requirements, including RAPP requirements. </a:t>
            </a:r>
            <a:r>
              <a:rPr lang="en-US" dirty="0" smtClean="0"/>
              <a:t>CEOS to review the outcomes at the next Plenary (2017).  </a:t>
            </a:r>
            <a:endParaRPr lang="en-US" dirty="0"/>
          </a:p>
          <a:p>
            <a:pPr lvl="1"/>
            <a:endParaRPr lang="en-US" sz="1600" dirty="0" smtClean="0"/>
          </a:p>
          <a:p>
            <a:pPr lvl="1"/>
            <a:endParaRPr lang="en-US" dirty="0"/>
          </a:p>
          <a:p>
            <a:pPr lvl="1"/>
            <a:endParaRPr lang="en-US" dirty="0" smtClean="0"/>
          </a:p>
          <a:p>
            <a:endParaRPr lang="en-US" dirty="0"/>
          </a:p>
        </p:txBody>
      </p:sp>
      <p:sp>
        <p:nvSpPr>
          <p:cNvPr id="4" name="Content Placeholder 3"/>
          <p:cNvSpPr>
            <a:spLocks noGrp="1"/>
          </p:cNvSpPr>
          <p:nvPr>
            <p:ph sz="quarter" idx="11"/>
          </p:nvPr>
        </p:nvSpPr>
        <p:spPr>
          <a:xfrm>
            <a:off x="2057400" y="304800"/>
            <a:ext cx="5257800" cy="533400"/>
          </a:xfrm>
        </p:spPr>
        <p:txBody>
          <a:bodyPr/>
          <a:lstStyle/>
          <a:p>
            <a:r>
              <a:rPr lang="en-US" dirty="0" smtClean="0"/>
              <a:t>Key Priorities for 2016-17 (1/3)</a:t>
            </a:r>
            <a:endParaRPr lang="en-US" dirty="0"/>
          </a:p>
        </p:txBody>
      </p:sp>
    </p:spTree>
    <p:extLst>
      <p:ext uri="{BB962C8B-B14F-4D97-AF65-F5344CB8AC3E}">
        <p14:creationId xmlns:p14="http://schemas.microsoft.com/office/powerpoint/2010/main" val="2488563025"/>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pPr defTabSz="914400"/>
            <a:fld id="{86CB4B4D-7CA3-9044-876B-883B54F8677D}" type="slidenum">
              <a:rPr lang="uk-UA" smtClean="0"/>
              <a:pPr defTabSz="914400"/>
              <a:t>9</a:t>
            </a:fld>
            <a:endParaRPr lang="uk-UA" dirty="0"/>
          </a:p>
        </p:txBody>
      </p:sp>
      <p:sp>
        <p:nvSpPr>
          <p:cNvPr id="3" name="Content Placeholder 2"/>
          <p:cNvSpPr>
            <a:spLocks noGrp="1"/>
          </p:cNvSpPr>
          <p:nvPr>
            <p:ph sz="quarter" idx="10"/>
          </p:nvPr>
        </p:nvSpPr>
        <p:spPr>
          <a:xfrm>
            <a:off x="457200" y="1524000"/>
            <a:ext cx="8153400" cy="4953000"/>
          </a:xfrm>
        </p:spPr>
        <p:txBody>
          <a:bodyPr/>
          <a:lstStyle/>
          <a:p>
            <a:r>
              <a:rPr lang="en-US" dirty="0" smtClean="0"/>
              <a:t>First prototype of Data Cube in progress for GEOGLAM RAPP</a:t>
            </a:r>
          </a:p>
          <a:p>
            <a:endParaRPr lang="en-US" dirty="0"/>
          </a:p>
          <a:p>
            <a:r>
              <a:rPr lang="en-US" dirty="0" smtClean="0"/>
              <a:t>Continued </a:t>
            </a:r>
            <a:r>
              <a:rPr lang="en-US" dirty="0"/>
              <a:t>effort </a:t>
            </a:r>
            <a:r>
              <a:rPr lang="en-US" dirty="0" smtClean="0"/>
              <a:t>needed around issues of accessing and implementing EO data </a:t>
            </a:r>
            <a:endParaRPr lang="en-US" dirty="0" smtClean="0"/>
          </a:p>
          <a:p>
            <a:pPr lvl="1"/>
            <a:r>
              <a:rPr lang="en-US" dirty="0" smtClean="0"/>
              <a:t>and </a:t>
            </a:r>
            <a:r>
              <a:rPr lang="en-US" dirty="0" smtClean="0"/>
              <a:t>expanding usership of EO </a:t>
            </a:r>
            <a:r>
              <a:rPr lang="en-US" dirty="0" smtClean="0"/>
              <a:t>data</a:t>
            </a:r>
          </a:p>
          <a:p>
            <a:pPr lvl="1"/>
            <a:endParaRPr lang="en-US" dirty="0" smtClean="0"/>
          </a:p>
          <a:p>
            <a:r>
              <a:rPr lang="en-US" dirty="0" smtClean="0"/>
              <a:t>GEOGLAM to continue working with LSI-VC &amp; CEOS SEO on data dissemination and access issues relevant to agricultural monitoring</a:t>
            </a:r>
          </a:p>
          <a:p>
            <a:endParaRPr lang="en-US" dirty="0" smtClean="0"/>
          </a:p>
          <a:p>
            <a:pPr marL="457200" lvl="1" indent="0" algn="l">
              <a:buNone/>
            </a:pPr>
            <a:r>
              <a:rPr lang="en-US" sz="2800" b="1" u="sng" dirty="0" smtClean="0">
                <a:solidFill>
                  <a:srgbClr val="204D84"/>
                </a:solidFill>
              </a:rPr>
              <a:t>Action</a:t>
            </a:r>
            <a:r>
              <a:rPr lang="en-US" sz="2800" dirty="0">
                <a:solidFill>
                  <a:srgbClr val="204D84"/>
                </a:solidFill>
              </a:rPr>
              <a:t>: </a:t>
            </a:r>
            <a:r>
              <a:rPr lang="en-US" dirty="0"/>
              <a:t>Request for continued support from CEOS Plenary for these efforts – especially the prototyping of a Data Cube for agricultural monitoring.</a:t>
            </a:r>
          </a:p>
          <a:p>
            <a:endParaRPr lang="en-US" dirty="0"/>
          </a:p>
        </p:txBody>
      </p:sp>
      <p:sp>
        <p:nvSpPr>
          <p:cNvPr id="4" name="Content Placeholder 3"/>
          <p:cNvSpPr>
            <a:spLocks noGrp="1"/>
          </p:cNvSpPr>
          <p:nvPr>
            <p:ph sz="quarter" idx="11"/>
          </p:nvPr>
        </p:nvSpPr>
        <p:spPr>
          <a:xfrm>
            <a:off x="2057400" y="304800"/>
            <a:ext cx="5257800" cy="533400"/>
          </a:xfrm>
        </p:spPr>
        <p:txBody>
          <a:bodyPr/>
          <a:lstStyle/>
          <a:p>
            <a:r>
              <a:rPr lang="en-US" dirty="0" smtClean="0"/>
              <a:t>Key Priorities for 2016-17 (2/3)</a:t>
            </a:r>
            <a:endParaRPr lang="en-US" dirty="0"/>
          </a:p>
        </p:txBody>
      </p:sp>
    </p:spTree>
    <p:extLst>
      <p:ext uri="{BB962C8B-B14F-4D97-AF65-F5344CB8AC3E}">
        <p14:creationId xmlns:p14="http://schemas.microsoft.com/office/powerpoint/2010/main" val="1077995628"/>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Defaul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FF9A00"/>
          </a:solidFill>
          <a:prstDash val="solid"/>
          <a:bevel/>
        </a:ln>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9A00"/>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FF9A00"/>
      </a:accent1>
      <a:accent2>
        <a:srgbClr val="9F2D20"/>
      </a:accent2>
      <a:accent3>
        <a:srgbClr val="8F8F8F"/>
      </a:accent3>
      <a:accent4>
        <a:srgbClr val="001E59"/>
      </a:accent4>
      <a:accent5>
        <a:srgbClr val="FFCAAA"/>
      </a:accent5>
      <a:accent6>
        <a:srgbClr val="90281C"/>
      </a:accent6>
      <a:hlink>
        <a:srgbClr val="0000FF"/>
      </a:hlink>
      <a:folHlink>
        <a:srgbClr val="FF00FF"/>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FF9A00"/>
          </a:solidFill>
          <a:prstDash val="solid"/>
          <a:bevel/>
        </a:ln>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9A00"/>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11096</TotalTime>
  <Words>1617</Words>
  <Application>Microsoft Office PowerPoint</Application>
  <PresentationFormat>On-screen Show (4:3)</PresentationFormat>
  <Paragraphs>210</Paragraphs>
  <Slides>13</Slides>
  <Notes>9</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13</vt:i4>
      </vt:variant>
    </vt:vector>
  </HeadingPairs>
  <TitlesOfParts>
    <vt:vector size="24" baseType="lpstr">
      <vt:lpstr>Arial Unicode MS</vt:lpstr>
      <vt:lpstr>Arial</vt:lpstr>
      <vt:lpstr>Arial Bold</vt:lpstr>
      <vt:lpstr>Avenir Roman</vt:lpstr>
      <vt:lpstr>Calibri</vt:lpstr>
      <vt:lpstr>Courier New</vt:lpstr>
      <vt:lpstr>Droid Serif</vt:lpstr>
      <vt:lpstr>Helvetica</vt:lpstr>
      <vt:lpstr>Proxima Nova Regular</vt:lpstr>
      <vt:lpstr>Wingdings</vt:lpstr>
      <vt:lpstr>Default</vt:lpstr>
      <vt:lpstr>CEOS Ad Hoc WG on GEOGLAM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How can CEOS help?</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Goes Here</dc:title>
  <dc:creator>Brian R. Williams</dc:creator>
  <cp:lastModifiedBy>Alyssa Whitcraft</cp:lastModifiedBy>
  <cp:revision>195</cp:revision>
  <dcterms:modified xsi:type="dcterms:W3CDTF">2016-09-12T10:56:44Z</dcterms:modified>
</cp:coreProperties>
</file>