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0"/>
  </p:notesMasterIdLst>
  <p:sldIdLst>
    <p:sldId id="261" r:id="rId2"/>
    <p:sldId id="262" r:id="rId3"/>
    <p:sldId id="263" r:id="rId4"/>
    <p:sldId id="264" r:id="rId5"/>
    <p:sldId id="265" r:id="rId6"/>
    <p:sldId id="266" r:id="rId7"/>
    <p:sldId id="267" r:id="rId8"/>
    <p:sldId id="276" r:id="rId9"/>
    <p:sldId id="269" r:id="rId10"/>
    <p:sldId id="272" r:id="rId11"/>
    <p:sldId id="273" r:id="rId12"/>
    <p:sldId id="268" r:id="rId13"/>
    <p:sldId id="270" r:id="rId14"/>
    <p:sldId id="271" r:id="rId15"/>
    <p:sldId id="278" r:id="rId16"/>
    <p:sldId id="274" r:id="rId17"/>
    <p:sldId id="275" r:id="rId18"/>
    <p:sldId id="277" r:id="rId19"/>
  </p:sldIdLst>
  <p:sldSz cx="9144000" cy="6858000" type="screen4x3"/>
  <p:notesSz cx="6858000" cy="9144000"/>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8"/>
    <p:restoredTop sz="94745"/>
  </p:normalViewPr>
  <p:slideViewPr>
    <p:cSldViewPr>
      <p:cViewPr varScale="1">
        <p:scale>
          <a:sx n="102" d="100"/>
          <a:sy n="102" d="100"/>
        </p:scale>
        <p:origin x="1368" y="18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530218368"/>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xfrm>
            <a:off x="3884613" y="8685213"/>
            <a:ext cx="2971800" cy="457200"/>
          </a:xfrm>
          <a:prstGeom prst="rect">
            <a:avLst/>
          </a:prstGeom>
          <a:noFill/>
          <a:ln>
            <a:miter lim="800000"/>
            <a:headEnd/>
            <a:tailEnd/>
          </a:ln>
        </p:spPr>
        <p:txBody>
          <a:bodyPr/>
          <a:lstStyle/>
          <a:p>
            <a:fld id="{47D10890-62FC-4A72-AC60-97757228D65B}" type="slidenum">
              <a:rPr lang="en-US" smtClean="0">
                <a:solidFill>
                  <a:srgbClr val="000000"/>
                </a:solidFill>
              </a:rPr>
              <a:pPr/>
              <a:t>3</a:t>
            </a:fld>
            <a:endParaRPr lang="en-US" dirty="0" smtClean="0">
              <a:solidFill>
                <a:srgbClr val="000000"/>
              </a:solidFill>
            </a:endParaRPr>
          </a:p>
        </p:txBody>
      </p:sp>
      <p:sp>
        <p:nvSpPr>
          <p:cNvPr id="5125" name="Header Placeholder 4"/>
          <p:cNvSpPr>
            <a:spLocks noGrp="1"/>
          </p:cNvSpPr>
          <p:nvPr>
            <p:ph type="hdr" sz="quarter"/>
          </p:nvPr>
        </p:nvSpPr>
        <p:spPr bwMode="auto">
          <a:xfrm>
            <a:off x="0" y="0"/>
            <a:ext cx="2971800" cy="457200"/>
          </a:xfrm>
          <a:prstGeom prst="rect">
            <a:avLst/>
          </a:prstGeom>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2020439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Activation highlighted in red consistent with </a:t>
            </a:r>
            <a:r>
              <a:rPr lang="en-GB" dirty="0" err="1" smtClean="0"/>
              <a:t>WGClimate</a:t>
            </a:r>
            <a:r>
              <a:rPr lang="en-GB" dirty="0" smtClean="0"/>
              <a:t> Inventory-Gap Analysis</a:t>
            </a:r>
            <a:r>
              <a:rPr lang="en-GB" baseline="0" dirty="0" smtClean="0"/>
              <a:t> process</a:t>
            </a:r>
            <a:endParaRPr lang="en-GB" dirty="0"/>
          </a:p>
        </p:txBody>
      </p:sp>
    </p:spTree>
    <p:extLst>
      <p:ext uri="{BB962C8B-B14F-4D97-AF65-F5344CB8AC3E}">
        <p14:creationId xmlns:p14="http://schemas.microsoft.com/office/powerpoint/2010/main" val="1555721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Engagement</a:t>
            </a:r>
            <a:r>
              <a:rPr lang="en-GB" baseline="0" dirty="0" smtClean="0"/>
              <a:t> in GEO Carbon Flagship facilitates engagement with in-situ </a:t>
            </a:r>
            <a:endParaRPr lang="en-GB" dirty="0"/>
          </a:p>
        </p:txBody>
      </p:sp>
    </p:spTree>
    <p:extLst>
      <p:ext uri="{BB962C8B-B14F-4D97-AF65-F5344CB8AC3E}">
        <p14:creationId xmlns:p14="http://schemas.microsoft.com/office/powerpoint/2010/main" val="458359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sp>
        <p:nvSpPr>
          <p:cNvPr id="6" name="Shape 6"/>
          <p:cNvSpPr>
            <a:spLocks noGrp="1"/>
          </p:cNvSpPr>
          <p:nvPr>
            <p:ph type="sldNum" sz="quarter" idx="2"/>
          </p:nvPr>
        </p:nvSpPr>
        <p:spPr>
          <a:xfrm>
            <a:off x="8763000" y="6629400"/>
            <a:ext cx="304800" cy="187285"/>
          </a:xfrm>
          <a:prstGeom prst="roundRect">
            <a:avLst/>
          </a:prstGeom>
          <a:solidFill>
            <a:schemeClr val="lt1">
              <a:alpha val="49000"/>
            </a:schemeClr>
          </a:solidFill>
          <a:ln>
            <a:solidFill>
              <a:schemeClr val="tx2">
                <a:alpha val="60000"/>
              </a:schemeClr>
            </a:solid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a:defRPr lang="uk-UA" sz="1100" i="1" smtClean="0">
                <a:solidFill>
                  <a:schemeClr val="tx2"/>
                </a:solidFill>
                <a:latin typeface="+mj-lt"/>
                <a:ea typeface="+mj-ea"/>
                <a:cs typeface="Proxima Nova Regular"/>
              </a:defRPr>
            </a:lvl1pPr>
          </a:lstStyle>
          <a:p>
            <a:pPr defTabSz="914400"/>
            <a:fld id="{86CB4B4D-7CA3-9044-876B-883B54F8677D}" type="slidenum">
              <a:rPr lang="uk-UA" smtClean="0"/>
              <a:pPr defTabSz="914400"/>
              <a:t>‹#›</a:t>
            </a:fld>
            <a:endParaRPr lang="uk-UA" dirty="0"/>
          </a:p>
        </p:txBody>
      </p:sp>
      <p:sp>
        <p:nvSpPr>
          <p:cNvPr id="3" name="Content Placeholder 2"/>
          <p:cNvSpPr>
            <a:spLocks noGrp="1"/>
          </p:cNvSpPr>
          <p:nvPr>
            <p:ph sz="quarter" idx="10"/>
          </p:nvPr>
        </p:nvSpPr>
        <p:spPr>
          <a:xfrm>
            <a:off x="457200" y="1600200"/>
            <a:ext cx="8153400" cy="4724400"/>
          </a:xfrm>
          <a:prstGeom prst="rect">
            <a:avLst/>
          </a:prstGeom>
        </p:spPr>
        <p:txBody>
          <a:bodyPr/>
          <a:lstStyle>
            <a:lvl1pPr>
              <a:defRPr sz="2000">
                <a:latin typeface="+mj-lt"/>
                <a:cs typeface="Arial" panose="020B0604020202020204" pitchFamily="34" charset="0"/>
              </a:defRPr>
            </a:lvl1pPr>
            <a:lvl2pPr marL="768927" indent="-311727">
              <a:buFont typeface="Courier New" panose="02070309020205020404" pitchFamily="49" charset="0"/>
              <a:buChar char="o"/>
              <a:defRPr sz="2000">
                <a:latin typeface="+mj-lt"/>
                <a:cs typeface="Arial" panose="020B0604020202020204" pitchFamily="34" charset="0"/>
              </a:defRPr>
            </a:lvl2pPr>
            <a:lvl3pPr marL="1188719" indent="-274319">
              <a:buFont typeface="Wingdings" panose="05000000000000000000" pitchFamily="2" charset="2"/>
              <a:buChar char="§"/>
              <a:defRPr sz="2000">
                <a:latin typeface="+mj-lt"/>
                <a:cs typeface="Arial" panose="020B0604020202020204" pitchFamily="34" charset="0"/>
              </a:defRPr>
            </a:lvl3pPr>
            <a:lvl4pPr>
              <a:defRPr sz="2000">
                <a:latin typeface="+mj-lt"/>
                <a:cs typeface="Arial" panose="020B0604020202020204" pitchFamily="34" charset="0"/>
              </a:defRPr>
            </a:lvl4pPr>
            <a:lvl5pPr>
              <a:defRPr sz="2000">
                <a:latin typeface="+mj-lt"/>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hape 3"/>
          <p:cNvSpPr/>
          <p:nvPr userDrawn="1"/>
        </p:nvSpPr>
        <p:spPr>
          <a:xfrm>
            <a:off x="76200" y="6629400"/>
            <a:ext cx="2133600" cy="187285"/>
          </a:xfrm>
          <a:prstGeom prst="roundRect">
            <a:avLst/>
          </a:prstGeom>
          <a:solidFill>
            <a:schemeClr val="lt1">
              <a:alpha val="49000"/>
            </a:schemeClr>
          </a:solidFill>
          <a:ln>
            <a:solidFill>
              <a:schemeClr val="tx2">
                <a:alpha val="60000"/>
              </a:schemeClr>
            </a:solidFill>
          </a:ln>
          <a:extLst>
            <a:ext uri="{C572A759-6A51-4108-AA02-DFA0A04FC94B}">
              <ma14:wrappingTextBoxFlag xmlns:ma14="http://schemas.microsoft.com/office/mac/drawingml/2011/main" val="1"/>
            </a:ext>
          </a:extLst>
        </p:spPr>
        <p:style>
          <a:lnRef idx="2">
            <a:schemeClr val="dk1"/>
          </a:lnRef>
          <a:fillRef idx="1">
            <a:schemeClr val="lt1"/>
          </a:fillRef>
          <a:effectRef idx="0">
            <a:schemeClr val="dk1"/>
          </a:effectRef>
          <a:fontRef idx="minor">
            <a:schemeClr val="dk1"/>
          </a:fontRef>
        </p:style>
        <p:txBody>
          <a:bodyPr wrap="square" lIns="0" tIns="0" rIns="0" bIns="0">
            <a:spAutoFit/>
          </a:bodyPr>
          <a:lstStyle/>
          <a:p>
            <a:pPr lvl="0" algn="ctr" defTabSz="914400">
              <a:defRPr>
                <a:solidFill>
                  <a:srgbClr val="000000"/>
                </a:solidFill>
              </a:defRPr>
            </a:pPr>
            <a:r>
              <a:rPr lang="en-AU" sz="1100" i="1" dirty="0" smtClean="0">
                <a:solidFill>
                  <a:schemeClr val="tx2"/>
                </a:solidFill>
                <a:latin typeface="+mj-ea"/>
                <a:ea typeface="+mj-ea"/>
                <a:cs typeface="Proxima Nova Regular"/>
                <a:sym typeface="Proxima Nova Regular"/>
              </a:rPr>
              <a:t>SIT TWS ‘16, 14-15 Sept 2016</a:t>
            </a:r>
            <a:endParaRPr sz="1100" i="1" dirty="0">
              <a:solidFill>
                <a:schemeClr val="tx2"/>
              </a:solidFill>
              <a:latin typeface="+mj-ea"/>
              <a:ea typeface="+mj-ea"/>
              <a:cs typeface="Proxima Nova Regular"/>
              <a:sym typeface="Proxima Nova Regular"/>
            </a:endParaRPr>
          </a:p>
        </p:txBody>
      </p:sp>
      <p:sp>
        <p:nvSpPr>
          <p:cNvPr id="9" name="Content Placeholder 3"/>
          <p:cNvSpPr>
            <a:spLocks noGrp="1"/>
          </p:cNvSpPr>
          <p:nvPr>
            <p:ph sz="quarter" idx="11" hasCustomPrompt="1"/>
          </p:nvPr>
        </p:nvSpPr>
        <p:spPr>
          <a:xfrm>
            <a:off x="2057400" y="304800"/>
            <a:ext cx="4953000" cy="533400"/>
          </a:xfrm>
          <a:prstGeom prst="rect">
            <a:avLst/>
          </a:prstGeom>
        </p:spPr>
        <p:txBody>
          <a:bodyPr/>
          <a:lstStyle>
            <a:lvl1pPr marL="0" indent="0">
              <a:buNone/>
              <a:defRPr>
                <a:solidFill>
                  <a:schemeClr val="bg1"/>
                </a:solidFill>
                <a:latin typeface="+mj-lt"/>
              </a:defRPr>
            </a:lvl1pPr>
          </a:lstStyle>
          <a:p>
            <a:pPr marL="342900" marR="0" lvl="0" indent="-342900" defTabSz="914400" eaLnBrk="1" fontAlgn="auto" latinLnBrk="0" hangingPunct="1">
              <a:lnSpc>
                <a:spcPct val="100000"/>
              </a:lnSpc>
              <a:spcBef>
                <a:spcPts val="500"/>
              </a:spcBef>
              <a:spcAft>
                <a:spcPts val="0"/>
              </a:spcAft>
              <a:buClrTx/>
              <a:buSzPct val="100000"/>
              <a:tabLst/>
              <a:defRPr/>
            </a:pPr>
            <a:r>
              <a:rPr lang="en-US" dirty="0" smtClean="0"/>
              <a:t>Title TBA</a:t>
            </a:r>
            <a:endParaRPr lang="en-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a:prstGeom prst="rect">
            <a:avLst/>
          </a:prstGeom>
        </p:spPr>
        <p:txBody>
          <a:bodyPr/>
          <a:lstStyle/>
          <a:p>
            <a:r>
              <a:rPr kumimoji="0" lang="en-US" smtClean="0"/>
              <a:t>Click to edit Master title style</a:t>
            </a:r>
            <a:endParaRPr kumimoji="0" lang="en-US"/>
          </a:p>
        </p:txBody>
      </p:sp>
      <p:sp>
        <p:nvSpPr>
          <p:cNvPr id="5" name="Footer Placeholder 4"/>
          <p:cNvSpPr>
            <a:spLocks noGrp="1"/>
          </p:cNvSpPr>
          <p:nvPr>
            <p:ph type="ftr" sz="quarter" idx="11"/>
          </p:nvPr>
        </p:nvSpPr>
        <p:spPr>
          <a:xfrm>
            <a:off x="1187624" y="6356350"/>
            <a:ext cx="6192688" cy="365760"/>
          </a:xfrm>
          <a:prstGeom prst="rect">
            <a:avLst/>
          </a:prstGeom>
        </p:spPr>
        <p:txBody>
          <a:bodyPr/>
          <a:lstStyle>
            <a:lvl1pPr>
              <a:defRPr sz="1100"/>
            </a:lvl1pPr>
          </a:lstStyle>
          <a:p>
            <a:r>
              <a:rPr lang="en-US" dirty="0" smtClean="0"/>
              <a:t>6th Meeting of the Joint CEOS/CGMS Working Group on Climate, 07-09 March, Paris (France)</a:t>
            </a:r>
            <a:endParaRPr lang="en-GB" dirty="0"/>
          </a:p>
        </p:txBody>
      </p:sp>
      <p:sp>
        <p:nvSpPr>
          <p:cNvPr id="6" name="Slide Number Placeholder 5"/>
          <p:cNvSpPr>
            <a:spLocks noGrp="1"/>
          </p:cNvSpPr>
          <p:nvPr>
            <p:ph type="sldNum" sz="quarter" idx="12"/>
          </p:nvPr>
        </p:nvSpPr>
        <p:spPr>
          <a:xfrm>
            <a:off x="612648" y="6356350"/>
            <a:ext cx="502968" cy="365760"/>
          </a:xfrm>
          <a:prstGeom prst="rect">
            <a:avLst/>
          </a:prstGeom>
        </p:spPr>
        <p:txBody>
          <a:bodyPr/>
          <a:lstStyle>
            <a:lvl1pPr>
              <a:defRPr sz="1200">
                <a:solidFill>
                  <a:schemeClr val="tx2"/>
                </a:solidFill>
              </a:defRPr>
            </a:lvl1pPr>
          </a:lstStyle>
          <a:p>
            <a:fld id="{C8E38066-F069-41C9-B38D-47DB557F2632}" type="slidenum">
              <a:rPr lang="en-GB" smtClean="0"/>
              <a:pPr/>
              <a:t>‹#›</a:t>
            </a:fld>
            <a:endParaRPr lang="en-GB" dirty="0"/>
          </a:p>
        </p:txBody>
      </p:sp>
      <p:sp>
        <p:nvSpPr>
          <p:cNvPr id="8" name="Content Placeholder 7"/>
          <p:cNvSpPr>
            <a:spLocks noGrp="1"/>
          </p:cNvSpPr>
          <p:nvPr>
            <p:ph sz="quarter" idx="1"/>
          </p:nvPr>
        </p:nvSpPr>
        <p:spPr>
          <a:xfrm>
            <a:off x="457200" y="1219200"/>
            <a:ext cx="8229600" cy="4937760"/>
          </a:xfrm>
          <a:prstGeom prst="rect">
            <a:avLst/>
          </a:prstGeo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454046" y="6381328"/>
            <a:ext cx="646346" cy="388639"/>
          </a:xfrm>
          <a:prstGeom prst="rect">
            <a:avLst/>
          </a:prstGeom>
          <a:noFill/>
          <a:ln w="12700">
            <a:noFill/>
            <a:miter lim="800000"/>
            <a:headEnd/>
            <a:tailEnd/>
          </a:ln>
          <a:extLst>
            <a:ext uri="{FAA26D3D-D897-4be2-8F04-BA451C77F1D7}">
              <ma14:placeholderFlag xmlns:ma14="http://schemas.microsoft.com/office/mac/drawingml/2011/main"/>
            </a:ext>
          </a:extLst>
        </p:spPr>
      </p:pic>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72400" y="6221495"/>
            <a:ext cx="478984" cy="519873"/>
          </a:xfrm>
          <a:prstGeom prst="rect">
            <a:avLst/>
          </a:prstGeom>
          <a:extLst>
            <a:ext uri="{FAA26D3D-D897-4be2-8F04-BA451C77F1D7}">
              <ma14:placeholderFlag xmlns:ma14="http://schemas.microsoft.com/office/mac/drawingml/2011/main"/>
            </a:ext>
          </a:extLst>
        </p:spPr>
      </p:pic>
    </p:spTree>
    <p:extLst>
      <p:ext uri="{BB962C8B-B14F-4D97-AF65-F5344CB8AC3E}">
        <p14:creationId xmlns:p14="http://schemas.microsoft.com/office/powerpoint/2010/main" val="600043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Diapositiva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770670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6"/>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239000" y="6546850"/>
            <a:ext cx="1905000" cy="256540"/>
          </a:xfrm>
          <a:prstGeom prst="rect">
            <a:avLst/>
          </a:prstGeom>
          <a:ln w="12700">
            <a:miter lim="400000"/>
          </a:ln>
        </p:spPr>
        <p:txBody>
          <a:bodyPr lIns="45719" rIns="45719">
            <a:spAutoFit/>
          </a:bodyPr>
          <a:lstStyle>
            <a:lvl1pPr algn="r">
              <a:spcBef>
                <a:spcPts val="600"/>
              </a:spcBef>
              <a:defRPr sz="1000">
                <a:latin typeface="Calibri"/>
                <a:ea typeface="Calibri"/>
                <a:cs typeface="Calibri"/>
                <a:sym typeface="Calibri"/>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ransition spd="med"/>
  <p:hf hdr="0" ftr="0" dt="0"/>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NUL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6540011" cy="99313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r>
              <a:rPr lang="en-US" dirty="0"/>
              <a:t>Carbon </a:t>
            </a:r>
            <a:r>
              <a:rPr lang="en-US" dirty="0" smtClean="0"/>
              <a:t>side session with WGs and VCs </a:t>
            </a:r>
            <a:endParaRPr lang="en-US" dirty="0"/>
          </a:p>
        </p:txBody>
      </p:sp>
      <p:sp>
        <p:nvSpPr>
          <p:cNvPr id="11" name="Shape 11"/>
          <p:cNvSpPr/>
          <p:nvPr/>
        </p:nvSpPr>
        <p:spPr>
          <a:xfrm>
            <a:off x="622789" y="4191000"/>
            <a:ext cx="4810858" cy="210978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defTabSz="914400">
              <a:lnSpc>
                <a:spcPct val="150000"/>
              </a:lnSpc>
              <a:defRPr>
                <a:solidFill>
                  <a:srgbClr val="000000"/>
                </a:solidFill>
              </a:defRPr>
            </a:pPr>
            <a:r>
              <a:rPr lang="en-US" dirty="0" smtClean="0">
                <a:solidFill>
                  <a:srgbClr val="FFFFFF"/>
                </a:solidFill>
                <a:latin typeface="+mj-lt"/>
                <a:ea typeface="Arial Bold"/>
                <a:cs typeface="Arial Bold"/>
                <a:sym typeface="Arial Bold"/>
              </a:rPr>
              <a:t>Mark Dowell (EC-JRC)</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Oxford, UK</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14</a:t>
            </a:r>
            <a:r>
              <a:rPr lang="en-AU" baseline="30000" dirty="0" smtClean="0">
                <a:solidFill>
                  <a:srgbClr val="FFFFFF"/>
                </a:solidFill>
                <a:latin typeface="+mj-lt"/>
                <a:ea typeface="Arial Bold"/>
                <a:cs typeface="Arial Bold"/>
                <a:sym typeface="Arial Bold"/>
              </a:rPr>
              <a:t>th</a:t>
            </a:r>
            <a:r>
              <a:rPr lang="en-AU" dirty="0" smtClean="0">
                <a:solidFill>
                  <a:srgbClr val="FFFFFF"/>
                </a:solidFill>
                <a:latin typeface="+mj-lt"/>
                <a:ea typeface="Arial Bold"/>
                <a:cs typeface="Arial Bold"/>
                <a:sym typeface="Arial Bold"/>
              </a:rPr>
              <a:t>-15</a:t>
            </a:r>
            <a:r>
              <a:rPr lang="en-AU" baseline="30000" dirty="0" smtClean="0">
                <a:solidFill>
                  <a:srgbClr val="FFFFFF"/>
                </a:solidFill>
                <a:latin typeface="+mj-lt"/>
                <a:ea typeface="Arial Bold"/>
                <a:cs typeface="Arial Bold"/>
                <a:sym typeface="Arial Bold"/>
              </a:rPr>
              <a:t>th</a:t>
            </a:r>
            <a:r>
              <a:rPr lang="en-AU" dirty="0" smtClean="0">
                <a:solidFill>
                  <a:srgbClr val="FFFFFF"/>
                </a:solidFill>
                <a:latin typeface="+mj-lt"/>
                <a:ea typeface="Arial Bold"/>
                <a:cs typeface="Arial Bold"/>
                <a:sym typeface="Arial Bold"/>
              </a:rPr>
              <a:t> September 2016</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smtClean="0">
                <a:solidFill>
                  <a:schemeClr val="bg1">
                    <a:lumMod val="20000"/>
                    <a:lumOff val="80000"/>
                  </a:schemeClr>
                </a:solidFill>
                <a:latin typeface="+mj-lt"/>
              </a:rPr>
              <a:t>Committee on Earth Observation Satellites</a:t>
            </a:r>
            <a:endParaRPr lang="en-US" sz="1050" dirty="0">
              <a:solidFill>
                <a:schemeClr val="bg1">
                  <a:lumMod val="20000"/>
                  <a:lumOff val="80000"/>
                </a:schemeClr>
              </a:solidFill>
              <a:latin typeface="+mj-lt"/>
            </a:endParaRPr>
          </a:p>
        </p:txBody>
      </p:sp>
    </p:spTree>
    <p:extLst>
      <p:ext uri="{BB962C8B-B14F-4D97-AF65-F5344CB8AC3E}">
        <p14:creationId xmlns:p14="http://schemas.microsoft.com/office/powerpoint/2010/main" val="675425838"/>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838200" y="1239868"/>
          <a:ext cx="6571456" cy="5389532"/>
        </p:xfrm>
        <a:graphic>
          <a:graphicData uri="http://schemas.openxmlformats.org/drawingml/2006/table">
            <a:tbl>
              <a:tblPr>
                <a:tableStyleId>{5940675A-B579-460E-94D1-54222C63F5DA}</a:tableStyleId>
              </a:tblPr>
              <a:tblGrid>
                <a:gridCol w="5199856"/>
                <a:gridCol w="1371600"/>
              </a:tblGrid>
              <a:tr h="1143000">
                <a:tc>
                  <a:txBody>
                    <a:bodyPr/>
                    <a:lstStyle/>
                    <a:p>
                      <a:pPr algn="l" fontAlgn="ctr"/>
                      <a:r>
                        <a:rPr lang="en-AU" sz="1600" u="none" strike="noStrike" dirty="0" smtClean="0">
                          <a:solidFill>
                            <a:srgbClr val="FF0000"/>
                          </a:solidFill>
                          <a:effectLst/>
                        </a:rPr>
                        <a:t>Encourage </a:t>
                      </a:r>
                      <a:r>
                        <a:rPr lang="en-AU" sz="1600" u="none" strike="noStrike" dirty="0">
                          <a:solidFill>
                            <a:srgbClr val="FF0000"/>
                          </a:solidFill>
                          <a:effectLst/>
                        </a:rPr>
                        <a:t>the production and availability of high-quality, consistent long time series data products based on multiple sensors and missions </a:t>
                      </a:r>
                      <a:r>
                        <a:rPr lang="en-AU" sz="1600" u="none" strike="noStrike" dirty="0">
                          <a:effectLst/>
                        </a:rPr>
                        <a:t>for carbon and climate science and for model-data and data-data </a:t>
                      </a:r>
                      <a:r>
                        <a:rPr lang="en-AU" sz="1600" u="none" strike="noStrike" dirty="0" err="1">
                          <a:effectLst/>
                        </a:rPr>
                        <a:t>intercomparison</a:t>
                      </a:r>
                      <a:r>
                        <a:rPr lang="en-AU" sz="1600" u="none" strike="noStrike" dirty="0">
                          <a:effectLst/>
                        </a:rPr>
                        <a:t> exercises.  </a:t>
                      </a:r>
                      <a:endParaRPr lang="en-AU" sz="1600" b="0" i="0" u="none" strike="noStrike" dirty="0">
                        <a:solidFill>
                          <a:srgbClr val="000000"/>
                        </a:solidFill>
                        <a:effectLst/>
                        <a:latin typeface="Calibri"/>
                      </a:endParaRPr>
                    </a:p>
                  </a:txBody>
                  <a:tcPr marL="36000" marR="36000" marT="36000" marB="36000" anchor="ctr">
                    <a:solidFill>
                      <a:srgbClr val="FFFFFF"/>
                    </a:solidFill>
                  </a:tcPr>
                </a:tc>
                <a:tc>
                  <a:txBody>
                    <a:bodyPr/>
                    <a:lstStyle/>
                    <a:p>
                      <a:pPr algn="l" fontAlgn="ctr"/>
                      <a:r>
                        <a:rPr lang="en-AU" sz="1400" u="none" strike="noStrike">
                          <a:effectLst/>
                        </a:rPr>
                        <a:t>WGCV</a:t>
                      </a:r>
                      <a:br>
                        <a:rPr lang="en-AU" sz="1400" u="none" strike="noStrike">
                          <a:effectLst/>
                        </a:rPr>
                      </a:br>
                      <a:r>
                        <a:rPr lang="en-AU" sz="1400" u="none" strike="noStrike">
                          <a:effectLst/>
                        </a:rPr>
                        <a:t>AC-VC</a:t>
                      </a:r>
                      <a:br>
                        <a:rPr lang="en-AU" sz="1400" u="none" strike="noStrike">
                          <a:effectLst/>
                        </a:rPr>
                      </a:br>
                      <a:r>
                        <a:rPr lang="en-AU" sz="1400" u="none" strike="noStrike">
                          <a:effectLst/>
                        </a:rPr>
                        <a:t>LSI-VC</a:t>
                      </a:r>
                      <a:br>
                        <a:rPr lang="en-AU" sz="1400" u="none" strike="noStrike">
                          <a:effectLst/>
                        </a:rPr>
                      </a:br>
                      <a:r>
                        <a:rPr lang="en-AU" sz="1400" u="none" strike="noStrike">
                          <a:effectLst/>
                        </a:rPr>
                        <a:t>OCR-VC</a:t>
                      </a:r>
                      <a:endParaRPr lang="en-AU" sz="1400" b="0" i="0" u="none" strike="noStrike">
                        <a:solidFill>
                          <a:srgbClr val="000000"/>
                        </a:solidFill>
                        <a:effectLst/>
                        <a:latin typeface="Calibri"/>
                      </a:endParaRPr>
                    </a:p>
                  </a:txBody>
                  <a:tcPr marL="9525" marR="9525" marT="9525" marB="0" anchor="ctr">
                    <a:solidFill>
                      <a:srgbClr val="FFFFFF"/>
                    </a:solidFill>
                  </a:tcPr>
                </a:tc>
              </a:tr>
              <a:tr h="685800">
                <a:tc>
                  <a:txBody>
                    <a:bodyPr/>
                    <a:lstStyle/>
                    <a:p>
                      <a:pPr algn="l" fontAlgn="ctr"/>
                      <a:r>
                        <a:rPr lang="en-AU" sz="1600" u="none" strike="noStrike" dirty="0" smtClean="0">
                          <a:solidFill>
                            <a:srgbClr val="FF0000"/>
                          </a:solidFill>
                          <a:effectLst/>
                        </a:rPr>
                        <a:t>Make </a:t>
                      </a:r>
                      <a:r>
                        <a:rPr lang="en-AU" sz="1600" u="none" strike="noStrike" dirty="0">
                          <a:solidFill>
                            <a:srgbClr val="FF0000"/>
                          </a:solidFill>
                          <a:effectLst/>
                        </a:rPr>
                        <a:t>publicly available all information necessary to document the accuracy, clarity, and traceability of the satellite data and data products they produce.</a:t>
                      </a:r>
                      <a:endParaRPr lang="en-AU" sz="1600" b="0" i="0" u="none" strike="noStrike" dirty="0">
                        <a:solidFill>
                          <a:srgbClr val="FF0000"/>
                        </a:solidFill>
                        <a:effectLst/>
                        <a:latin typeface="Calibri"/>
                      </a:endParaRPr>
                    </a:p>
                  </a:txBody>
                  <a:tcPr marL="36000" marR="36000" marT="36000" marB="36000" anchor="ctr">
                    <a:solidFill>
                      <a:srgbClr val="FFFFFF"/>
                    </a:solidFill>
                  </a:tcPr>
                </a:tc>
                <a:tc>
                  <a:txBody>
                    <a:bodyPr/>
                    <a:lstStyle/>
                    <a:p>
                      <a:pPr algn="l" fontAlgn="ctr"/>
                      <a:r>
                        <a:rPr lang="en-AU" sz="1400" u="none" strike="noStrike">
                          <a:effectLst/>
                        </a:rPr>
                        <a:t>WGCV</a:t>
                      </a:r>
                      <a:br>
                        <a:rPr lang="en-AU" sz="1400" u="none" strike="noStrike">
                          <a:effectLst/>
                        </a:rPr>
                      </a:br>
                      <a:r>
                        <a:rPr lang="en-AU" sz="1400" u="none" strike="noStrike">
                          <a:effectLst/>
                        </a:rPr>
                        <a:t>VCs</a:t>
                      </a:r>
                      <a:endParaRPr lang="en-AU" sz="1400" b="0" i="0" u="none" strike="noStrike">
                        <a:solidFill>
                          <a:srgbClr val="000000"/>
                        </a:solidFill>
                        <a:effectLst/>
                        <a:latin typeface="Calibri"/>
                      </a:endParaRPr>
                    </a:p>
                  </a:txBody>
                  <a:tcPr marL="9525" marR="9525" marT="9525" marB="0" anchor="ctr">
                    <a:solidFill>
                      <a:srgbClr val="FFFFFF"/>
                    </a:solidFill>
                  </a:tcPr>
                </a:tc>
              </a:tr>
              <a:tr h="1089212">
                <a:tc>
                  <a:txBody>
                    <a:bodyPr/>
                    <a:lstStyle/>
                    <a:p>
                      <a:pPr algn="l" fontAlgn="ctr"/>
                      <a:r>
                        <a:rPr lang="en-AU" sz="1600" u="none" strike="noStrike" dirty="0" smtClean="0">
                          <a:effectLst/>
                        </a:rPr>
                        <a:t>Coordinate efforts </a:t>
                      </a:r>
                      <a:r>
                        <a:rPr lang="en-AU" sz="1600" u="none" strike="noStrike" dirty="0">
                          <a:effectLst/>
                        </a:rPr>
                        <a:t>to develop compatible (e.g., temporal and spatial resolution, grids, data formats, common auxiliary data, units) carbon data products from multiple </a:t>
                      </a:r>
                      <a:r>
                        <a:rPr lang="en-AU" sz="1600" u="none" strike="noStrike" dirty="0" smtClean="0">
                          <a:effectLst/>
                        </a:rPr>
                        <a:t>missions</a:t>
                      </a:r>
                      <a:endParaRPr lang="en-AU" sz="1600" b="0" i="0" u="none" strike="noStrike" dirty="0">
                        <a:solidFill>
                          <a:srgbClr val="003B3A"/>
                        </a:solidFill>
                        <a:effectLst/>
                        <a:latin typeface="Calibri"/>
                      </a:endParaRPr>
                    </a:p>
                  </a:txBody>
                  <a:tcPr marL="36000" marR="36000" marT="36000" marB="36000" anchor="ctr">
                    <a:solidFill>
                      <a:srgbClr val="FFFFFF"/>
                    </a:solidFill>
                  </a:tcPr>
                </a:tc>
                <a:tc>
                  <a:txBody>
                    <a:bodyPr/>
                    <a:lstStyle/>
                    <a:p>
                      <a:pPr algn="l" fontAlgn="ctr"/>
                      <a:r>
                        <a:rPr lang="en-AU" sz="1400" u="none" strike="noStrike">
                          <a:effectLst/>
                        </a:rPr>
                        <a:t>OCR-VC</a:t>
                      </a:r>
                      <a:br>
                        <a:rPr lang="en-AU" sz="1400" u="none" strike="noStrike">
                          <a:effectLst/>
                        </a:rPr>
                      </a:br>
                      <a:r>
                        <a:rPr lang="en-AU" sz="1400" u="none" strike="noStrike">
                          <a:effectLst/>
                        </a:rPr>
                        <a:t>AC-VC</a:t>
                      </a:r>
                      <a:br>
                        <a:rPr lang="en-AU" sz="1400" u="none" strike="noStrike">
                          <a:effectLst/>
                        </a:rPr>
                      </a:br>
                      <a:r>
                        <a:rPr lang="en-AU" sz="1400" u="none" strike="noStrike">
                          <a:effectLst/>
                        </a:rPr>
                        <a:t>LSI-VC</a:t>
                      </a:r>
                      <a:br>
                        <a:rPr lang="en-AU" sz="1400" u="none" strike="noStrike">
                          <a:effectLst/>
                        </a:rPr>
                      </a:br>
                      <a:r>
                        <a:rPr lang="en-AU" sz="1400" u="none" strike="noStrike">
                          <a:effectLst/>
                        </a:rPr>
                        <a:t>WGCV</a:t>
                      </a:r>
                      <a:endParaRPr lang="en-AU" sz="1400" b="0" i="0" u="none" strike="noStrike">
                        <a:solidFill>
                          <a:srgbClr val="000000"/>
                        </a:solidFill>
                        <a:effectLst/>
                        <a:latin typeface="Calibri"/>
                      </a:endParaRPr>
                    </a:p>
                  </a:txBody>
                  <a:tcPr marL="9525" marR="9525" marT="9525" marB="0" anchor="ctr">
                    <a:solidFill>
                      <a:srgbClr val="FFFFFF"/>
                    </a:solidFill>
                  </a:tcPr>
                </a:tc>
              </a:tr>
              <a:tr h="1143000">
                <a:tc>
                  <a:txBody>
                    <a:bodyPr/>
                    <a:lstStyle/>
                    <a:p>
                      <a:pPr algn="l" fontAlgn="ctr"/>
                      <a:r>
                        <a:rPr lang="en-AU" sz="1600" u="none" strike="noStrike" dirty="0" smtClean="0">
                          <a:solidFill>
                            <a:srgbClr val="FF0000"/>
                          </a:solidFill>
                          <a:effectLst/>
                        </a:rPr>
                        <a:t>Ensure </a:t>
                      </a:r>
                      <a:r>
                        <a:rPr lang="en-AU" sz="1600" u="none" strike="noStrike" dirty="0">
                          <a:solidFill>
                            <a:srgbClr val="FF0000"/>
                          </a:solidFill>
                          <a:effectLst/>
                        </a:rPr>
                        <a:t>the long-term accessibility of satellite data and data products for carbon cycle science and policy.  This must include arrangement for secure archives, documentation, and metadata as well as for provisions for easy discovery and </a:t>
                      </a:r>
                      <a:r>
                        <a:rPr lang="en-AU" sz="1600" u="none" strike="noStrike" dirty="0" smtClean="0">
                          <a:effectLst/>
                        </a:rPr>
                        <a:t>access</a:t>
                      </a:r>
                      <a:endParaRPr lang="en-AU" sz="1600" b="0" i="0" u="none" strike="noStrike" dirty="0">
                        <a:solidFill>
                          <a:srgbClr val="003B3A"/>
                        </a:solidFill>
                        <a:effectLst/>
                        <a:latin typeface="Calibri"/>
                      </a:endParaRPr>
                    </a:p>
                  </a:txBody>
                  <a:tcPr marL="36000" marR="36000" marT="36000" marB="36000" anchor="ctr">
                    <a:solidFill>
                      <a:srgbClr val="FFFFFF"/>
                    </a:solidFill>
                  </a:tcPr>
                </a:tc>
                <a:tc>
                  <a:txBody>
                    <a:bodyPr/>
                    <a:lstStyle/>
                    <a:p>
                      <a:pPr algn="l" fontAlgn="ctr"/>
                      <a:r>
                        <a:rPr lang="en-AU" sz="1400" u="none" strike="noStrike">
                          <a:effectLst/>
                        </a:rPr>
                        <a:t>WGISS</a:t>
                      </a:r>
                      <a:endParaRPr lang="en-AU" sz="1400" b="0" i="0" u="none" strike="noStrike">
                        <a:solidFill>
                          <a:srgbClr val="000000"/>
                        </a:solidFill>
                        <a:effectLst/>
                        <a:latin typeface="Calibri"/>
                      </a:endParaRPr>
                    </a:p>
                  </a:txBody>
                  <a:tcPr marL="9525" marR="9525" marT="9525" marB="0" anchor="ctr">
                    <a:solidFill>
                      <a:srgbClr val="FFFFFF"/>
                    </a:solidFill>
                  </a:tcPr>
                </a:tc>
              </a:tr>
              <a:tr h="914400">
                <a:tc>
                  <a:txBody>
                    <a:bodyPr/>
                    <a:lstStyle/>
                    <a:p>
                      <a:pPr algn="l" fontAlgn="ctr"/>
                      <a:r>
                        <a:rPr lang="en-AU" sz="1600" u="none" strike="noStrike" dirty="0" smtClean="0">
                          <a:effectLst/>
                        </a:rPr>
                        <a:t>Serve </a:t>
                      </a:r>
                      <a:r>
                        <a:rPr lang="en-AU" sz="1600" u="none" strike="noStrike" dirty="0">
                          <a:effectLst/>
                        </a:rPr>
                        <a:t>as a point-of-contact for appropriate satellite products for major model-data </a:t>
                      </a:r>
                      <a:r>
                        <a:rPr lang="en-AU" sz="1600" u="none" strike="noStrike" dirty="0" err="1">
                          <a:effectLst/>
                        </a:rPr>
                        <a:t>intercomparison</a:t>
                      </a:r>
                      <a:r>
                        <a:rPr lang="en-AU" sz="1600" u="none" strike="noStrike" dirty="0">
                          <a:effectLst/>
                        </a:rPr>
                        <a:t> exercises related to the carbon cycle.</a:t>
                      </a:r>
                      <a:endParaRPr lang="en-AU" sz="1600" b="0" i="0" u="none" strike="noStrike" dirty="0">
                        <a:solidFill>
                          <a:srgbClr val="000000"/>
                        </a:solidFill>
                        <a:effectLst/>
                        <a:latin typeface="Calibri"/>
                      </a:endParaRPr>
                    </a:p>
                  </a:txBody>
                  <a:tcPr marL="36000" marR="36000" marT="36000" marB="36000" anchor="ctr">
                    <a:solidFill>
                      <a:srgbClr val="FFFFFF"/>
                    </a:solidFill>
                  </a:tcPr>
                </a:tc>
                <a:tc>
                  <a:txBody>
                    <a:bodyPr/>
                    <a:lstStyle/>
                    <a:p>
                      <a:pPr algn="l" fontAlgn="ctr"/>
                      <a:r>
                        <a:rPr lang="en-AU" sz="1400" u="none" strike="noStrike" dirty="0" err="1">
                          <a:effectLst/>
                        </a:rPr>
                        <a:t>WGClimate</a:t>
                      </a:r>
                      <a:r>
                        <a:rPr lang="en-AU" sz="1400" u="none" strike="noStrike" dirty="0">
                          <a:effectLst/>
                        </a:rPr>
                        <a:t> chair membership on WDAC</a:t>
                      </a:r>
                      <a:endParaRPr lang="en-AU" sz="1400" b="0" i="0" u="none" strike="noStrike" dirty="0">
                        <a:solidFill>
                          <a:srgbClr val="000000"/>
                        </a:solidFill>
                        <a:effectLst/>
                        <a:latin typeface="Calibri"/>
                      </a:endParaRPr>
                    </a:p>
                  </a:txBody>
                  <a:tcPr marL="9525" marR="9525" marT="9525" marB="0" anchor="ctr">
                    <a:solidFill>
                      <a:srgbClr val="FFFFFF"/>
                    </a:solidFill>
                  </a:tcPr>
                </a:tc>
              </a:tr>
            </a:tbl>
          </a:graphicData>
        </a:graphic>
      </p:graphicFrame>
      <p:sp>
        <p:nvSpPr>
          <p:cNvPr id="3" name="Title 2"/>
          <p:cNvSpPr txBox="1">
            <a:spLocks/>
          </p:cNvSpPr>
          <p:nvPr/>
        </p:nvSpPr>
        <p:spPr>
          <a:xfrm>
            <a:off x="1752600" y="381000"/>
            <a:ext cx="6995864" cy="896471"/>
          </a:xfrm>
          <a:prstGeom prst="rect">
            <a:avLst/>
          </a:prstGeom>
        </p:spPr>
        <p:txBody>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algn="l" defTabSz="914400"/>
            <a:r>
              <a:rPr lang="en-US" b="0" kern="0" dirty="0" smtClean="0">
                <a:solidFill>
                  <a:srgbClr val="EEECE1"/>
                </a:solidFill>
                <a:latin typeface="Arial Bold" panose="020B0704020202020204" pitchFamily="34" charset="0"/>
                <a:cs typeface="Arial Bold" panose="020B0704020202020204" pitchFamily="34" charset="0"/>
              </a:rPr>
              <a:t>Actions assigned to </a:t>
            </a:r>
            <a:r>
              <a:rPr lang="en-US" b="0" kern="0" dirty="0" err="1" smtClean="0">
                <a:solidFill>
                  <a:srgbClr val="EEECE1"/>
                </a:solidFill>
                <a:latin typeface="Arial Bold" panose="020B0704020202020204" pitchFamily="34" charset="0"/>
                <a:cs typeface="Arial Bold" panose="020B0704020202020204" pitchFamily="34" charset="0"/>
              </a:rPr>
              <a:t>WGClimate</a:t>
            </a:r>
            <a:endParaRPr lang="en-US" b="0" i="1" kern="0" dirty="0">
              <a:solidFill>
                <a:srgbClr val="EEECE1"/>
              </a:solidFill>
              <a:latin typeface="Arial Bold" panose="020B0704020202020204" pitchFamily="34" charset="0"/>
              <a:cs typeface="Arial Bold" panose="020B0704020202020204" pitchFamily="34" charset="0"/>
            </a:endParaRPr>
          </a:p>
        </p:txBody>
      </p:sp>
    </p:spTree>
    <p:extLst>
      <p:ext uri="{BB962C8B-B14F-4D97-AF65-F5344CB8AC3E}">
        <p14:creationId xmlns:p14="http://schemas.microsoft.com/office/powerpoint/2010/main" val="530223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152400"/>
            <a:ext cx="6858000" cy="990600"/>
          </a:xfrm>
        </p:spPr>
        <p:txBody>
          <a:bodyPr/>
          <a:lstStyle/>
          <a:p>
            <a:pPr algn="ctr"/>
            <a:r>
              <a:rPr lang="en-GB" dirty="0" err="1" smtClean="0">
                <a:solidFill>
                  <a:srgbClr val="EEECE1"/>
                </a:solidFill>
              </a:rPr>
              <a:t>WGClimate</a:t>
            </a:r>
            <a:r>
              <a:rPr lang="en-GB" dirty="0" smtClean="0">
                <a:solidFill>
                  <a:srgbClr val="EEECE1"/>
                </a:solidFill>
              </a:rPr>
              <a:t> Initiative</a:t>
            </a:r>
            <a:endParaRPr lang="en-GB" dirty="0">
              <a:solidFill>
                <a:srgbClr val="EEECE1"/>
              </a:solidFill>
            </a:endParaRPr>
          </a:p>
        </p:txBody>
      </p:sp>
      <p:sp>
        <p:nvSpPr>
          <p:cNvPr id="2" name="Footer Placeholder 1"/>
          <p:cNvSpPr>
            <a:spLocks noGrp="1"/>
          </p:cNvSpPr>
          <p:nvPr>
            <p:ph type="ftr" sz="quarter" idx="11"/>
          </p:nvPr>
        </p:nvSpPr>
        <p:spPr/>
        <p:txBody>
          <a:bodyPr/>
          <a:lstStyle/>
          <a:p>
            <a:r>
              <a:rPr lang="en-US" smtClean="0"/>
              <a:t>6th Meeting of the Joint CEOS/CGMS Working Group on Climate, 07-09 March, Paris (France)</a:t>
            </a:r>
            <a:endParaRPr lang="en-GB"/>
          </a:p>
        </p:txBody>
      </p:sp>
      <p:sp>
        <p:nvSpPr>
          <p:cNvPr id="4" name="Content Placeholder 3"/>
          <p:cNvSpPr>
            <a:spLocks noGrp="1"/>
          </p:cNvSpPr>
          <p:nvPr>
            <p:ph sz="quarter" idx="1"/>
          </p:nvPr>
        </p:nvSpPr>
        <p:spPr/>
        <p:txBody>
          <a:bodyPr>
            <a:normAutofit/>
          </a:bodyPr>
          <a:lstStyle/>
          <a:p>
            <a:pPr marL="0" indent="0">
              <a:buNone/>
            </a:pPr>
            <a:r>
              <a:rPr lang="en-GB" dirty="0" smtClean="0"/>
              <a:t>For consistent ECV - Carbon products </a:t>
            </a:r>
            <a:r>
              <a:rPr lang="en-GB" u="sng" dirty="0" smtClean="0"/>
              <a:t>take advantage of Inventory output to produce </a:t>
            </a:r>
            <a:r>
              <a:rPr lang="en-GB" u="sng" smtClean="0"/>
              <a:t>gap analysis of subset </a:t>
            </a:r>
            <a:r>
              <a:rPr lang="en-GB" u="sng" dirty="0" smtClean="0"/>
              <a:t>of ECV Products contributing to Carbon Strategy</a:t>
            </a:r>
          </a:p>
          <a:p>
            <a:pPr marL="0" indent="0">
              <a:buNone/>
            </a:pPr>
            <a:endParaRPr lang="en-GB" dirty="0"/>
          </a:p>
        </p:txBody>
      </p:sp>
      <p:sp>
        <p:nvSpPr>
          <p:cNvPr id="5" name="Oval 4"/>
          <p:cNvSpPr/>
          <p:nvPr/>
        </p:nvSpPr>
        <p:spPr>
          <a:xfrm>
            <a:off x="337420" y="3124200"/>
            <a:ext cx="3124200" cy="2438400"/>
          </a:xfrm>
          <a:prstGeom prst="ellipse">
            <a:avLst/>
          </a:prstGeom>
          <a:solidFill>
            <a:srgbClr val="FFFFFF"/>
          </a:solidFill>
          <a:ln w="25400" cap="flat">
            <a:solidFill>
              <a:srgbClr val="FF9A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rm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GB" sz="1800" b="0" i="0" u="none" strike="noStrike" cap="none" spc="0" normalizeH="0" baseline="0" dirty="0" smtClean="0">
                <a:ln>
                  <a:noFill/>
                </a:ln>
                <a:solidFill>
                  <a:srgbClr val="002569"/>
                </a:solidFill>
                <a:effectLst/>
                <a:uFillTx/>
              </a:rPr>
              <a:t>Space Based GCOS ECVs in Inventory</a:t>
            </a:r>
            <a:endParaRPr kumimoji="0" lang="en-GB" sz="1800" b="0" i="0" u="none" strike="noStrike" cap="none" spc="0" normalizeH="0" baseline="0" dirty="0">
              <a:ln>
                <a:noFill/>
              </a:ln>
              <a:solidFill>
                <a:srgbClr val="002569"/>
              </a:solidFill>
              <a:effectLst/>
              <a:uFillTx/>
            </a:endParaRPr>
          </a:p>
        </p:txBody>
      </p:sp>
      <p:sp>
        <p:nvSpPr>
          <p:cNvPr id="6" name="Oval 5"/>
          <p:cNvSpPr/>
          <p:nvPr/>
        </p:nvSpPr>
        <p:spPr>
          <a:xfrm>
            <a:off x="2242420" y="3124200"/>
            <a:ext cx="2971800" cy="2362200"/>
          </a:xfrm>
          <a:prstGeom prst="ellipse">
            <a:avLst/>
          </a:prstGeom>
          <a:solidFill>
            <a:srgbClr val="FFFFFF">
              <a:alpha val="61000"/>
            </a:srgbClr>
          </a:solidFill>
          <a:ln w="25400" cap="flat">
            <a:solidFill>
              <a:srgbClr val="FF9A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1" hangingPunct="0">
              <a:lnSpc>
                <a:spcPct val="100000"/>
              </a:lnSpc>
              <a:spcBef>
                <a:spcPts val="0"/>
              </a:spcBef>
              <a:spcAft>
                <a:spcPts val="0"/>
              </a:spcAft>
              <a:buClrTx/>
              <a:buSzTx/>
              <a:buFontTx/>
              <a:buNone/>
              <a:tabLst/>
            </a:pPr>
            <a:endParaRPr lang="en-GB" dirty="0" smtClean="0"/>
          </a:p>
          <a:p>
            <a:pPr marL="0" marR="0" indent="0" algn="l" defTabSz="457200" rtl="0" fontAlgn="auto" latinLnBrk="1" hangingPunct="0">
              <a:lnSpc>
                <a:spcPct val="100000"/>
              </a:lnSpc>
              <a:spcBef>
                <a:spcPts val="0"/>
              </a:spcBef>
              <a:spcAft>
                <a:spcPts val="0"/>
              </a:spcAft>
              <a:buClrTx/>
              <a:buSzTx/>
              <a:buFontTx/>
              <a:buNone/>
              <a:tabLst/>
            </a:pPr>
            <a:endParaRPr lang="en-GB" dirty="0"/>
          </a:p>
          <a:p>
            <a:pPr marL="0" marR="0" indent="0" algn="l" defTabSz="457200" rtl="0" fontAlgn="auto" latinLnBrk="1" hangingPunct="0">
              <a:lnSpc>
                <a:spcPct val="100000"/>
              </a:lnSpc>
              <a:spcBef>
                <a:spcPts val="0"/>
              </a:spcBef>
              <a:spcAft>
                <a:spcPts val="0"/>
              </a:spcAft>
              <a:buClrTx/>
              <a:buSzTx/>
              <a:buFontTx/>
              <a:buNone/>
              <a:tabLst/>
            </a:pPr>
            <a:endParaRPr lang="en-GB" dirty="0" smtClean="0"/>
          </a:p>
          <a:p>
            <a:pPr marL="0" marR="0" indent="0" algn="l" defTabSz="457200" rtl="0" fontAlgn="auto" latinLnBrk="1" hangingPunct="0">
              <a:lnSpc>
                <a:spcPct val="100000"/>
              </a:lnSpc>
              <a:spcBef>
                <a:spcPts val="0"/>
              </a:spcBef>
              <a:spcAft>
                <a:spcPts val="0"/>
              </a:spcAft>
              <a:buClrTx/>
              <a:buSzTx/>
              <a:buFontTx/>
              <a:buNone/>
              <a:tabLst/>
            </a:pPr>
            <a:r>
              <a:rPr lang="en-GB" dirty="0" smtClean="0"/>
              <a:t>Products requested in Carbon Strategy</a:t>
            </a:r>
            <a:endParaRPr kumimoji="0" lang="en-GB" sz="1800" b="0" i="0" u="none" strike="noStrike" cap="none" spc="0" normalizeH="0" baseline="0" dirty="0">
              <a:ln>
                <a:noFill/>
              </a:ln>
              <a:solidFill>
                <a:srgbClr val="002569"/>
              </a:solidFill>
              <a:effectLst/>
              <a:uFillTx/>
            </a:endParaRPr>
          </a:p>
        </p:txBody>
      </p:sp>
      <p:pic>
        <p:nvPicPr>
          <p:cNvPr id="8" name="Picture 7"/>
          <p:cNvPicPr>
            <a:picLocks noChangeAspect="1"/>
          </p:cNvPicPr>
          <p:nvPr/>
        </p:nvPicPr>
        <p:blipFill>
          <a:blip r:embed="rId2"/>
          <a:stretch>
            <a:fillRect/>
          </a:stretch>
        </p:blipFill>
        <p:spPr>
          <a:xfrm>
            <a:off x="5481488" y="2590800"/>
            <a:ext cx="3340100" cy="3327400"/>
          </a:xfrm>
          <a:prstGeom prst="rect">
            <a:avLst/>
          </a:prstGeom>
        </p:spPr>
      </p:pic>
    </p:spTree>
    <p:extLst>
      <p:ext uri="{BB962C8B-B14F-4D97-AF65-F5344CB8AC3E}">
        <p14:creationId xmlns:p14="http://schemas.microsoft.com/office/powerpoint/2010/main" val="1397579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WGISS Initiative</a:t>
            </a:r>
            <a:endParaRPr lang="en-GB" dirty="0"/>
          </a:p>
        </p:txBody>
      </p:sp>
      <p:sp>
        <p:nvSpPr>
          <p:cNvPr id="3" name="Slide Number Placeholder 2"/>
          <p:cNvSpPr>
            <a:spLocks noGrp="1"/>
          </p:cNvSpPr>
          <p:nvPr>
            <p:ph type="sldNum" sz="quarter" idx="12"/>
          </p:nvPr>
        </p:nvSpPr>
        <p:spPr/>
        <p:txBody>
          <a:bodyPr/>
          <a:lstStyle/>
          <a:p>
            <a:fld id="{C8E38066-F069-41C9-B38D-47DB557F2632}" type="slidenum">
              <a:rPr lang="en-GB" smtClean="0"/>
              <a:pPr/>
              <a:t>12</a:t>
            </a:fld>
            <a:endParaRPr lang="en-GB" dirty="0"/>
          </a:p>
        </p:txBody>
      </p:sp>
      <p:sp>
        <p:nvSpPr>
          <p:cNvPr id="4" name="Content Placeholder 3"/>
          <p:cNvSpPr>
            <a:spLocks noGrp="1"/>
          </p:cNvSpPr>
          <p:nvPr>
            <p:ph sz="quarter" idx="1"/>
          </p:nvPr>
        </p:nvSpPr>
        <p:spPr/>
        <p:txBody>
          <a:bodyPr/>
          <a:lstStyle/>
          <a:p>
            <a:r>
              <a:rPr lang="en-GB" dirty="0" smtClean="0"/>
              <a:t>Placeholder</a:t>
            </a:r>
            <a:endParaRPr lang="en-GB" dirty="0"/>
          </a:p>
        </p:txBody>
      </p:sp>
    </p:spTree>
    <p:extLst>
      <p:ext uri="{BB962C8B-B14F-4D97-AF65-F5344CB8AC3E}">
        <p14:creationId xmlns:p14="http://schemas.microsoft.com/office/powerpoint/2010/main" val="3491419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WGCV Initiative</a:t>
            </a:r>
            <a:endParaRPr lang="en-GB" dirty="0"/>
          </a:p>
        </p:txBody>
      </p:sp>
      <p:sp>
        <p:nvSpPr>
          <p:cNvPr id="3" name="Slide Number Placeholder 2"/>
          <p:cNvSpPr>
            <a:spLocks noGrp="1"/>
          </p:cNvSpPr>
          <p:nvPr>
            <p:ph type="sldNum" sz="quarter" idx="12"/>
          </p:nvPr>
        </p:nvSpPr>
        <p:spPr/>
        <p:txBody>
          <a:bodyPr/>
          <a:lstStyle/>
          <a:p>
            <a:fld id="{C8E38066-F069-41C9-B38D-47DB557F2632}" type="slidenum">
              <a:rPr lang="en-GB" smtClean="0"/>
              <a:pPr/>
              <a:t>13</a:t>
            </a:fld>
            <a:endParaRPr lang="en-GB" dirty="0"/>
          </a:p>
        </p:txBody>
      </p:sp>
      <p:sp>
        <p:nvSpPr>
          <p:cNvPr id="4" name="Content Placeholder 3"/>
          <p:cNvSpPr>
            <a:spLocks noGrp="1"/>
          </p:cNvSpPr>
          <p:nvPr>
            <p:ph sz="quarter" idx="1"/>
          </p:nvPr>
        </p:nvSpPr>
        <p:spPr/>
        <p:txBody>
          <a:bodyPr/>
          <a:lstStyle/>
          <a:p>
            <a:r>
              <a:rPr lang="en-GB" dirty="0" smtClean="0"/>
              <a:t>Placeholder</a:t>
            </a:r>
            <a:endParaRPr lang="en-GB" dirty="0"/>
          </a:p>
        </p:txBody>
      </p:sp>
    </p:spTree>
    <p:extLst>
      <p:ext uri="{BB962C8B-B14F-4D97-AF65-F5344CB8AC3E}">
        <p14:creationId xmlns:p14="http://schemas.microsoft.com/office/powerpoint/2010/main" val="1359985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NASA Initiative</a:t>
            </a:r>
            <a:endParaRPr lang="en-GB" dirty="0"/>
          </a:p>
        </p:txBody>
      </p:sp>
      <p:sp>
        <p:nvSpPr>
          <p:cNvPr id="3" name="Slide Number Placeholder 2"/>
          <p:cNvSpPr>
            <a:spLocks noGrp="1"/>
          </p:cNvSpPr>
          <p:nvPr>
            <p:ph type="sldNum" sz="quarter" idx="12"/>
          </p:nvPr>
        </p:nvSpPr>
        <p:spPr/>
        <p:txBody>
          <a:bodyPr/>
          <a:lstStyle/>
          <a:p>
            <a:fld id="{C8E38066-F069-41C9-B38D-47DB557F2632}" type="slidenum">
              <a:rPr lang="en-GB" smtClean="0"/>
              <a:pPr/>
              <a:t>14</a:t>
            </a:fld>
            <a:endParaRPr lang="en-GB" dirty="0"/>
          </a:p>
        </p:txBody>
      </p:sp>
      <p:sp>
        <p:nvSpPr>
          <p:cNvPr id="4" name="Content Placeholder 3"/>
          <p:cNvSpPr>
            <a:spLocks noGrp="1"/>
          </p:cNvSpPr>
          <p:nvPr>
            <p:ph sz="quarter" idx="1"/>
          </p:nvPr>
        </p:nvSpPr>
        <p:spPr/>
        <p:txBody>
          <a:bodyPr/>
          <a:lstStyle/>
          <a:p>
            <a:r>
              <a:rPr lang="en-GB" dirty="0" smtClean="0"/>
              <a:t>Placeholder</a:t>
            </a:r>
            <a:endParaRPr lang="en-GB" dirty="0"/>
          </a:p>
        </p:txBody>
      </p:sp>
    </p:spTree>
    <p:extLst>
      <p:ext uri="{BB962C8B-B14F-4D97-AF65-F5344CB8AC3E}">
        <p14:creationId xmlns:p14="http://schemas.microsoft.com/office/powerpoint/2010/main" val="8051302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JAXA Presentation</a:t>
            </a:r>
            <a:endParaRPr lang="en-US" dirty="0"/>
          </a:p>
        </p:txBody>
      </p:sp>
      <p:sp>
        <p:nvSpPr>
          <p:cNvPr id="3" name="Slide Number Placeholder 2"/>
          <p:cNvSpPr>
            <a:spLocks noGrp="1"/>
          </p:cNvSpPr>
          <p:nvPr>
            <p:ph type="sldNum" sz="quarter" idx="12"/>
          </p:nvPr>
        </p:nvSpPr>
        <p:spPr/>
        <p:txBody>
          <a:bodyPr/>
          <a:lstStyle/>
          <a:p>
            <a:fld id="{C8E38066-F069-41C9-B38D-47DB557F2632}" type="slidenum">
              <a:rPr lang="en-GB" smtClean="0"/>
              <a:pPr/>
              <a:t>15</a:t>
            </a:fld>
            <a:endParaRPr lang="en-GB" dirty="0"/>
          </a:p>
        </p:txBody>
      </p:sp>
      <p:sp>
        <p:nvSpPr>
          <p:cNvPr id="4" name="Content Placeholder 3"/>
          <p:cNvSpPr>
            <a:spLocks noGrp="1"/>
          </p:cNvSpPr>
          <p:nvPr>
            <p:ph sz="quarter" idx="1"/>
          </p:nvPr>
        </p:nvSpPr>
        <p:spPr/>
        <p:txBody>
          <a:bodyPr/>
          <a:lstStyle/>
          <a:p>
            <a:r>
              <a:rPr lang="en-US" dirty="0" smtClean="0"/>
              <a:t>Placeholder</a:t>
            </a:r>
            <a:endParaRPr lang="en-US" dirty="0"/>
          </a:p>
        </p:txBody>
      </p:sp>
    </p:spTree>
    <p:extLst>
      <p:ext uri="{BB962C8B-B14F-4D97-AF65-F5344CB8AC3E}">
        <p14:creationId xmlns:p14="http://schemas.microsoft.com/office/powerpoint/2010/main" val="1270627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23528" y="1556792"/>
            <a:ext cx="8568952" cy="3862596"/>
          </a:xfrm>
          <a:prstGeom prst="rect">
            <a:avLst/>
          </a:prstGeom>
          <a:solidFill>
            <a:schemeClr val="bg1">
              <a:alpha val="0"/>
            </a:schemeClr>
          </a:solidFill>
        </p:spPr>
        <p:txBody>
          <a:bodyPr wrap="square" rtlCol="0">
            <a:spAutoFit/>
          </a:bodyPr>
          <a:lstStyle/>
          <a:p>
            <a:r>
              <a:rPr lang="en-US" sz="2400" b="1" u="sng" dirty="0"/>
              <a:t>A common platform for coordination of interfaces and joint work</a:t>
            </a:r>
            <a:endParaRPr lang="it-IT" sz="2400" u="sng" dirty="0"/>
          </a:p>
          <a:p>
            <a:r>
              <a:rPr lang="en-US" sz="2400" dirty="0" smtClean="0">
                <a:solidFill>
                  <a:schemeClr val="tx2"/>
                </a:solidFill>
              </a:rPr>
              <a:t>The </a:t>
            </a:r>
            <a:r>
              <a:rPr lang="en-US" sz="2400" dirty="0">
                <a:solidFill>
                  <a:schemeClr val="tx2"/>
                </a:solidFill>
              </a:rPr>
              <a:t>GEO </a:t>
            </a:r>
            <a:r>
              <a:rPr lang="en-US" sz="2400" dirty="0" smtClean="0">
                <a:solidFill>
                  <a:schemeClr val="tx2"/>
                </a:solidFill>
              </a:rPr>
              <a:t>C-Flagship initiative </a:t>
            </a:r>
            <a:r>
              <a:rPr lang="en-US" sz="2400" dirty="0">
                <a:solidFill>
                  <a:schemeClr val="tx2"/>
                </a:solidFill>
              </a:rPr>
              <a:t>will provide </a:t>
            </a:r>
            <a:r>
              <a:rPr lang="en-US" sz="2400" u="sng" dirty="0">
                <a:solidFill>
                  <a:schemeClr val="tx2"/>
                </a:solidFill>
              </a:rPr>
              <a:t>cross integration</a:t>
            </a:r>
            <a:r>
              <a:rPr lang="en-US" sz="2400" dirty="0">
                <a:solidFill>
                  <a:schemeClr val="tx2"/>
                </a:solidFill>
              </a:rPr>
              <a:t> among the different pieces of the global system, acting as the </a:t>
            </a:r>
            <a:r>
              <a:rPr lang="en-US" sz="2400" u="sng" dirty="0">
                <a:solidFill>
                  <a:schemeClr val="tx2"/>
                </a:solidFill>
              </a:rPr>
              <a:t>coordination of the interfaces</a:t>
            </a:r>
            <a:r>
              <a:rPr lang="en-US" sz="2400" dirty="0">
                <a:solidFill>
                  <a:schemeClr val="tx2"/>
                </a:solidFill>
              </a:rPr>
              <a:t> (between: atmosphere, ocean and terrestrial domains; space-based, air-borne and in-situ monitoring systems; other initiatives with global relevance inside and outside GEO) and promoting </a:t>
            </a:r>
            <a:r>
              <a:rPr lang="en-US" sz="2400" u="sng" dirty="0">
                <a:solidFill>
                  <a:schemeClr val="tx2"/>
                </a:solidFill>
              </a:rPr>
              <a:t>interoperability</a:t>
            </a:r>
            <a:r>
              <a:rPr lang="en-US" sz="2400" dirty="0">
                <a:solidFill>
                  <a:schemeClr val="tx2"/>
                </a:solidFill>
              </a:rPr>
              <a:t>. </a:t>
            </a:r>
            <a:endParaRPr lang="it-IT" sz="2400" dirty="0">
              <a:solidFill>
                <a:schemeClr val="tx2"/>
              </a:solidFill>
            </a:endParaRPr>
          </a:p>
          <a:p>
            <a:pPr>
              <a:spcBef>
                <a:spcPts val="600"/>
              </a:spcBef>
            </a:pPr>
            <a:r>
              <a:rPr lang="en-US" sz="2400" dirty="0" smtClean="0">
                <a:solidFill>
                  <a:schemeClr val="tx2"/>
                </a:solidFill>
              </a:rPr>
              <a:t>The C-Flagship </a:t>
            </a:r>
            <a:r>
              <a:rPr lang="en-US" sz="2400" dirty="0">
                <a:solidFill>
                  <a:schemeClr val="tx2"/>
                </a:solidFill>
              </a:rPr>
              <a:t>will establish a </a:t>
            </a:r>
            <a:r>
              <a:rPr lang="en-US" sz="2400" u="sng" dirty="0">
                <a:solidFill>
                  <a:schemeClr val="tx2"/>
                </a:solidFill>
              </a:rPr>
              <a:t>common platform</a:t>
            </a:r>
            <a:r>
              <a:rPr lang="en-US" sz="2400" dirty="0">
                <a:solidFill>
                  <a:schemeClr val="tx2"/>
                </a:solidFill>
              </a:rPr>
              <a:t> to plan joint strategies and implement joint activities.</a:t>
            </a:r>
            <a:endParaRPr lang="it-IT" sz="2400" dirty="0">
              <a:solidFill>
                <a:schemeClr val="tx2"/>
              </a:solidFill>
            </a:endParaRPr>
          </a:p>
        </p:txBody>
      </p:sp>
      <p:sp>
        <p:nvSpPr>
          <p:cNvPr id="3" name="Rettangolo 2"/>
          <p:cNvSpPr/>
          <p:nvPr/>
        </p:nvSpPr>
        <p:spPr>
          <a:xfrm>
            <a:off x="324294" y="5364540"/>
            <a:ext cx="8496177" cy="1569660"/>
          </a:xfrm>
          <a:prstGeom prst="rect">
            <a:avLst/>
          </a:prstGeom>
        </p:spPr>
        <p:txBody>
          <a:bodyPr wrap="square">
            <a:spAutoFit/>
          </a:bodyPr>
          <a:lstStyle/>
          <a:p>
            <a:pPr algn="just"/>
            <a:r>
              <a:rPr lang="en-US" sz="2400" b="1" dirty="0">
                <a:solidFill>
                  <a:schemeClr val="tx2"/>
                </a:solidFill>
              </a:rPr>
              <a:t>Final aim</a:t>
            </a:r>
            <a:r>
              <a:rPr lang="en-US" sz="2400" b="1" dirty="0" smtClean="0">
                <a:solidFill>
                  <a:schemeClr val="tx2"/>
                </a:solidFill>
              </a:rPr>
              <a:t>: </a:t>
            </a:r>
            <a:r>
              <a:rPr lang="en-US" sz="2400" dirty="0" smtClean="0">
                <a:solidFill>
                  <a:schemeClr val="tx2"/>
                </a:solidFill>
              </a:rPr>
              <a:t>a global</a:t>
            </a:r>
            <a:r>
              <a:rPr lang="en-US" sz="2400" dirty="0">
                <a:solidFill>
                  <a:schemeClr val="tx2"/>
                </a:solidFill>
              </a:rPr>
              <a:t>, integrated, comprehensive, financially sustained, long-term observational system for carbon cycle and GHGs providing data for scientists and knowledge for policy makers and </a:t>
            </a:r>
            <a:r>
              <a:rPr lang="en-US" sz="2400" dirty="0" smtClean="0">
                <a:solidFill>
                  <a:schemeClr val="tx2"/>
                </a:solidFill>
              </a:rPr>
              <a:t>society.</a:t>
            </a:r>
            <a:endParaRPr lang="en-US" sz="2400" dirty="0">
              <a:solidFill>
                <a:schemeClr val="tx2"/>
              </a:solidFill>
            </a:endParaRPr>
          </a:p>
        </p:txBody>
      </p:sp>
      <p:sp>
        <p:nvSpPr>
          <p:cNvPr id="5" name="CasellaDiTesto 4"/>
          <p:cNvSpPr txBox="1"/>
          <p:nvPr/>
        </p:nvSpPr>
        <p:spPr>
          <a:xfrm>
            <a:off x="251520" y="1086225"/>
            <a:ext cx="8568952" cy="523220"/>
          </a:xfrm>
          <a:prstGeom prst="rect">
            <a:avLst/>
          </a:prstGeom>
          <a:noFill/>
        </p:spPr>
        <p:txBody>
          <a:bodyPr wrap="square" rtlCol="0">
            <a:spAutoFit/>
          </a:bodyPr>
          <a:lstStyle/>
          <a:p>
            <a:r>
              <a:rPr lang="en-US" sz="2800" b="1" dirty="0" smtClean="0">
                <a:solidFill>
                  <a:schemeClr val="tx2"/>
                </a:solidFill>
              </a:rPr>
              <a:t>The GEO C-FLAGSHIP</a:t>
            </a:r>
            <a:endParaRPr lang="en-US" sz="2800" dirty="0" smtClean="0">
              <a:solidFill>
                <a:schemeClr val="tx2"/>
              </a:solidFill>
            </a:endParaRPr>
          </a:p>
        </p:txBody>
      </p:sp>
    </p:spTree>
    <p:extLst>
      <p:ext uri="{BB962C8B-B14F-4D97-AF65-F5344CB8AC3E}">
        <p14:creationId xmlns:p14="http://schemas.microsoft.com/office/powerpoint/2010/main" val="3512321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17</a:t>
            </a:fld>
            <a:endParaRPr lang="uk-UA" dirty="0"/>
          </a:p>
        </p:txBody>
      </p:sp>
      <p:sp>
        <p:nvSpPr>
          <p:cNvPr id="3" name="Content Placeholder 2"/>
          <p:cNvSpPr>
            <a:spLocks noGrp="1"/>
          </p:cNvSpPr>
          <p:nvPr>
            <p:ph sz="quarter" idx="10"/>
          </p:nvPr>
        </p:nvSpPr>
        <p:spPr>
          <a:xfrm>
            <a:off x="228600" y="1143000"/>
            <a:ext cx="8686800" cy="5334000"/>
          </a:xfrm>
        </p:spPr>
        <p:txBody>
          <a:bodyPr/>
          <a:lstStyle/>
          <a:p>
            <a:pPr marL="0" indent="0">
              <a:buNone/>
            </a:pPr>
            <a:endParaRPr lang="en-US" b="1" dirty="0" smtClean="0"/>
          </a:p>
          <a:p>
            <a:pPr marL="883227" lvl="1" indent="-457200" algn="just">
              <a:buFont typeface="+mj-lt"/>
              <a:buAutoNum type="arabicPeriod"/>
            </a:pPr>
            <a:r>
              <a:rPr lang="en-GB" sz="1800" u="sng" dirty="0" smtClean="0">
                <a:solidFill>
                  <a:srgbClr val="1F497D"/>
                </a:solidFill>
              </a:rPr>
              <a:t>GEO Carbon Flagship is an active contribution to the climate component of the GEO 2016-2025 Work Plan t</a:t>
            </a:r>
            <a:r>
              <a:rPr lang="en-GB" sz="1800" dirty="0" smtClean="0">
                <a:solidFill>
                  <a:srgbClr val="1F497D"/>
                </a:solidFill>
              </a:rPr>
              <a:t>o provide decision makers with data, information and products needed to address climate policies and tackle global change</a:t>
            </a:r>
          </a:p>
          <a:p>
            <a:pPr marL="883227" lvl="1" indent="-457200" algn="just">
              <a:buFont typeface="+mj-lt"/>
              <a:buAutoNum type="arabicPeriod"/>
            </a:pPr>
            <a:r>
              <a:rPr lang="en-GB" sz="1800" dirty="0" smtClean="0">
                <a:solidFill>
                  <a:srgbClr val="1F497D"/>
                </a:solidFill>
              </a:rPr>
              <a:t>Represents an umbrella that links relevant different carbon-related initiatives within and beyond GEO, including being an implementing mechanism for the </a:t>
            </a:r>
            <a:r>
              <a:rPr lang="en-GB" sz="1800" b="1" u="sng" dirty="0" smtClean="0">
                <a:solidFill>
                  <a:srgbClr val="1F497D"/>
                </a:solidFill>
              </a:rPr>
              <a:t>CEOS Carbon Strategy</a:t>
            </a:r>
            <a:r>
              <a:rPr lang="en-GB" sz="1800" dirty="0" smtClean="0">
                <a:solidFill>
                  <a:srgbClr val="1F497D"/>
                </a:solidFill>
              </a:rPr>
              <a:t>.</a:t>
            </a:r>
          </a:p>
          <a:p>
            <a:pPr marL="883227" lvl="1" indent="-457200" algn="just">
              <a:buFont typeface="+mj-lt"/>
              <a:buAutoNum type="arabicPeriod"/>
            </a:pPr>
            <a:r>
              <a:rPr lang="en-GB" sz="1800" dirty="0" smtClean="0">
                <a:solidFill>
                  <a:srgbClr val="1F497D"/>
                </a:solidFill>
              </a:rPr>
              <a:t>Coordinating Team and a Steering Committee for GEO Carbon Flagship set up with Stephen Plummer (ESA) tasked through to represent CEOS.</a:t>
            </a:r>
          </a:p>
          <a:p>
            <a:pPr marL="883227" lvl="1" indent="-457200" algn="just">
              <a:buFont typeface="+mj-lt"/>
              <a:buAutoNum type="arabicPeriod"/>
            </a:pPr>
            <a:r>
              <a:rPr lang="en-GB" sz="1800" dirty="0">
                <a:solidFill>
                  <a:srgbClr val="1F497D"/>
                </a:solidFill>
              </a:rPr>
              <a:t>C</a:t>
            </a:r>
            <a:r>
              <a:rPr lang="en-GB" sz="1800" dirty="0" smtClean="0">
                <a:solidFill>
                  <a:srgbClr val="1F497D"/>
                </a:solidFill>
              </a:rPr>
              <a:t>lose liaison in this process with SIT Carbon Actions coordinator</a:t>
            </a:r>
            <a:endParaRPr lang="en-GB" sz="1800" dirty="0">
              <a:solidFill>
                <a:srgbClr val="1F497D"/>
              </a:solidFill>
            </a:endParaRPr>
          </a:p>
          <a:p>
            <a:pPr marL="883227" lvl="1" indent="-457200" algn="just">
              <a:buFont typeface="+mj-lt"/>
              <a:buAutoNum type="arabicPeriod"/>
            </a:pPr>
            <a:r>
              <a:rPr lang="en-GB" sz="1800" dirty="0" smtClean="0">
                <a:solidFill>
                  <a:srgbClr val="1F497D"/>
                </a:solidFill>
              </a:rPr>
              <a:t>Others involved CMCC, GCP, ICOS, WMO/IG3IS, NEON, US Carbon Cycle Science Program, Active research centres in the GEO Carbon Task </a:t>
            </a:r>
          </a:p>
          <a:p>
            <a:pPr marL="883227" lvl="1" indent="-457200" algn="just">
              <a:buFont typeface="+mj-lt"/>
              <a:buAutoNum type="arabicPeriod"/>
            </a:pPr>
            <a:r>
              <a:rPr lang="en-GB" sz="1800" dirty="0" smtClean="0">
                <a:solidFill>
                  <a:srgbClr val="1F497D"/>
                </a:solidFill>
              </a:rPr>
              <a:t>Implementation Plan (IP) with tasks, roles and teams being written for submission to GEO-XIII Plenary.</a:t>
            </a:r>
            <a:endParaRPr lang="en-GB" sz="1800" b="1" dirty="0" smtClean="0">
              <a:solidFill>
                <a:srgbClr val="1F497D"/>
              </a:solidFill>
            </a:endParaRPr>
          </a:p>
        </p:txBody>
      </p:sp>
      <p:sp>
        <p:nvSpPr>
          <p:cNvPr id="4" name="Content Placeholder 3"/>
          <p:cNvSpPr>
            <a:spLocks noGrp="1"/>
          </p:cNvSpPr>
          <p:nvPr>
            <p:ph sz="quarter" idx="11"/>
          </p:nvPr>
        </p:nvSpPr>
        <p:spPr>
          <a:xfrm>
            <a:off x="2057400" y="228600"/>
            <a:ext cx="4953000" cy="533400"/>
          </a:xfrm>
        </p:spPr>
        <p:txBody>
          <a:bodyPr/>
          <a:lstStyle/>
          <a:p>
            <a:r>
              <a:rPr lang="en-GB" dirty="0" smtClean="0"/>
              <a:t>CEOS link to GEO Carbon Flagship</a:t>
            </a:r>
            <a:endParaRPr lang="en-GB" dirty="0"/>
          </a:p>
        </p:txBody>
      </p:sp>
    </p:spTree>
    <p:extLst>
      <p:ext uri="{BB962C8B-B14F-4D97-AF65-F5344CB8AC3E}">
        <p14:creationId xmlns:p14="http://schemas.microsoft.com/office/powerpoint/2010/main" val="1874204111"/>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781800" cy="990600"/>
          </a:xfrm>
        </p:spPr>
        <p:txBody>
          <a:bodyPr/>
          <a:lstStyle/>
          <a:p>
            <a:pPr algn="l"/>
            <a:r>
              <a:rPr lang="is-IS" dirty="0" smtClean="0"/>
              <a:t>… and J</a:t>
            </a:r>
            <a:r>
              <a:rPr lang="en-US" dirty="0" smtClean="0"/>
              <a:t>o</a:t>
            </a:r>
            <a:r>
              <a:rPr lang="is-IS" dirty="0" smtClean="0"/>
              <a:t>int WGClimate WGCV</a:t>
            </a:r>
            <a:endParaRPr lang="en-GB" dirty="0"/>
          </a:p>
        </p:txBody>
      </p:sp>
      <p:sp>
        <p:nvSpPr>
          <p:cNvPr id="3" name="Footer Placeholder 2"/>
          <p:cNvSpPr>
            <a:spLocks noGrp="1"/>
          </p:cNvSpPr>
          <p:nvPr>
            <p:ph type="ftr" sz="quarter" idx="11"/>
          </p:nvPr>
        </p:nvSpPr>
        <p:spPr/>
        <p:txBody>
          <a:bodyPr/>
          <a:lstStyle/>
          <a:p>
            <a:r>
              <a:rPr lang="en-US" smtClean="0"/>
              <a:t>6th Meeting of the Joint CEOS/CGMS Working Group on Climate, 07-09 March, Paris (France)</a:t>
            </a:r>
            <a:endParaRPr lang="en-GB" dirty="0"/>
          </a:p>
        </p:txBody>
      </p:sp>
      <p:sp>
        <p:nvSpPr>
          <p:cNvPr id="4" name="Content Placeholder 3"/>
          <p:cNvSpPr>
            <a:spLocks noGrp="1"/>
          </p:cNvSpPr>
          <p:nvPr>
            <p:ph sz="quarter" idx="1"/>
          </p:nvPr>
        </p:nvSpPr>
        <p:spPr>
          <a:xfrm>
            <a:off x="457200" y="1981200"/>
            <a:ext cx="8229600" cy="4175760"/>
          </a:xfrm>
        </p:spPr>
        <p:txBody>
          <a:bodyPr/>
          <a:lstStyle/>
          <a:p>
            <a:pPr marL="0" indent="0" algn="ctr">
              <a:buNone/>
            </a:pPr>
            <a:r>
              <a:rPr lang="en-AU" sz="2800" dirty="0" smtClean="0"/>
              <a:t>“For </a:t>
            </a:r>
            <a:r>
              <a:rPr lang="en-AU" sz="2800" dirty="0"/>
              <a:t>each of the relevant variables in each of the domains CEOS will work with the carbon science community to </a:t>
            </a:r>
            <a:r>
              <a:rPr lang="en-AU" sz="2800" dirty="0">
                <a:solidFill>
                  <a:srgbClr val="FF0000"/>
                </a:solidFill>
              </a:rPr>
              <a:t>assess the current provision of validation data in terms of quality</a:t>
            </a:r>
            <a:r>
              <a:rPr lang="en-AU" sz="2800" dirty="0"/>
              <a:t> (defined by protocols (e.g., WGCV </a:t>
            </a:r>
            <a:r>
              <a:rPr lang="en-AU" sz="2800" dirty="0" smtClean="0"/>
              <a:t>LPV protocols) </a:t>
            </a:r>
            <a:r>
              <a:rPr lang="en-AU" sz="2800" dirty="0" smtClean="0">
                <a:solidFill>
                  <a:srgbClr val="FF0000"/>
                </a:solidFill>
              </a:rPr>
              <a:t>and/or </a:t>
            </a:r>
            <a:r>
              <a:rPr lang="en-AU" sz="2800" dirty="0">
                <a:solidFill>
                  <a:srgbClr val="FF0000"/>
                </a:solidFill>
              </a:rPr>
              <a:t>maturity matrices (e.g., WG Climate)) </a:t>
            </a:r>
            <a:r>
              <a:rPr lang="en-AU" sz="2800" dirty="0"/>
              <a:t>and spatial and temporal coverage</a:t>
            </a:r>
            <a:r>
              <a:rPr lang="en-AU" sz="2800" dirty="0" smtClean="0"/>
              <a:t>.”</a:t>
            </a:r>
            <a:endParaRPr lang="en-AU" sz="2800" dirty="0"/>
          </a:p>
          <a:p>
            <a:endParaRPr lang="en-GB" dirty="0"/>
          </a:p>
        </p:txBody>
      </p:sp>
    </p:spTree>
    <p:extLst>
      <p:ext uri="{BB962C8B-B14F-4D97-AF65-F5344CB8AC3E}">
        <p14:creationId xmlns:p14="http://schemas.microsoft.com/office/powerpoint/2010/main" val="32515225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2</a:t>
            </a:fld>
            <a:endParaRPr lang="uk-UA" dirty="0"/>
          </a:p>
        </p:txBody>
      </p:sp>
      <p:sp>
        <p:nvSpPr>
          <p:cNvPr id="3" name="Content Placeholder 2"/>
          <p:cNvSpPr>
            <a:spLocks noGrp="1"/>
          </p:cNvSpPr>
          <p:nvPr>
            <p:ph sz="quarter" idx="10"/>
          </p:nvPr>
        </p:nvSpPr>
        <p:spPr>
          <a:xfrm>
            <a:off x="457200" y="1752600"/>
            <a:ext cx="8153400" cy="4572000"/>
          </a:xfrm>
        </p:spPr>
        <p:txBody>
          <a:bodyPr/>
          <a:lstStyle/>
          <a:p>
            <a:pPr marL="457200" indent="-457200">
              <a:buFont typeface="+mj-lt"/>
              <a:buAutoNum type="arabicPeriod"/>
            </a:pPr>
            <a:r>
              <a:rPr lang="en-US" dirty="0" smtClean="0"/>
              <a:t>Introduction </a:t>
            </a:r>
            <a:r>
              <a:rPr lang="en-US" dirty="0"/>
              <a:t>and proposed approach to addressing the CEOS Carbon Strategy CEOS Actions - </a:t>
            </a:r>
            <a:r>
              <a:rPr lang="en-US" dirty="0" err="1" smtClean="0"/>
              <a:t>M.Dowell</a:t>
            </a:r>
            <a:endParaRPr lang="en-US" dirty="0"/>
          </a:p>
          <a:p>
            <a:pPr marL="457200" indent="-457200">
              <a:buFont typeface="+mj-lt"/>
              <a:buAutoNum type="arabicPeriod"/>
            </a:pPr>
            <a:r>
              <a:rPr lang="en-US" dirty="0" smtClean="0"/>
              <a:t>Short </a:t>
            </a:r>
            <a:r>
              <a:rPr lang="en-US" dirty="0"/>
              <a:t>(10 min) presentations by first round of Carbon Strategy activities </a:t>
            </a:r>
            <a:r>
              <a:rPr lang="en-US" dirty="0" smtClean="0"/>
              <a:t>(WG </a:t>
            </a:r>
            <a:r>
              <a:rPr lang="en-US" dirty="0"/>
              <a:t>and VCs proposing initial projects)</a:t>
            </a:r>
          </a:p>
          <a:p>
            <a:pPr marL="457200" indent="-457200">
              <a:buFont typeface="+mj-lt"/>
              <a:buAutoNum type="arabicPeriod"/>
            </a:pPr>
            <a:r>
              <a:rPr lang="en-US" dirty="0" smtClean="0"/>
              <a:t>Discussion </a:t>
            </a:r>
            <a:r>
              <a:rPr lang="en-US" dirty="0"/>
              <a:t>on </a:t>
            </a:r>
            <a:r>
              <a:rPr lang="en-US" dirty="0" smtClean="0"/>
              <a:t>additional </a:t>
            </a:r>
            <a:r>
              <a:rPr lang="en-US" dirty="0"/>
              <a:t>possible "projects" cross cutting WGs and VCs - </a:t>
            </a:r>
            <a:r>
              <a:rPr lang="en-US" dirty="0" smtClean="0"/>
              <a:t>All</a:t>
            </a:r>
            <a:endParaRPr lang="en-US" dirty="0"/>
          </a:p>
          <a:p>
            <a:pPr marL="457200" indent="-457200">
              <a:buFont typeface="+mj-lt"/>
              <a:buAutoNum type="arabicPeriod"/>
            </a:pPr>
            <a:r>
              <a:rPr lang="en-US" dirty="0" smtClean="0"/>
              <a:t>Discussion </a:t>
            </a:r>
            <a:r>
              <a:rPr lang="en-US" dirty="0"/>
              <a:t>on CEOS CGMS collaboration/coordination on </a:t>
            </a:r>
            <a:r>
              <a:rPr lang="en-US" dirty="0" smtClean="0"/>
              <a:t>Carbon/CO2 </a:t>
            </a:r>
            <a:r>
              <a:rPr lang="en-US" dirty="0" err="1" smtClean="0"/>
              <a:t>S.Briggs</a:t>
            </a:r>
            <a:endParaRPr lang="en-US" dirty="0"/>
          </a:p>
          <a:p>
            <a:pPr marL="457200" indent="-457200">
              <a:buFont typeface="+mj-lt"/>
              <a:buAutoNum type="arabicPeriod"/>
            </a:pPr>
            <a:r>
              <a:rPr lang="en-US" dirty="0" smtClean="0"/>
              <a:t>Additional </a:t>
            </a:r>
            <a:r>
              <a:rPr lang="en-US" dirty="0"/>
              <a:t>topics: mapping agency carbon projects/</a:t>
            </a:r>
            <a:r>
              <a:rPr lang="en-US" dirty="0" err="1"/>
              <a:t>programmes</a:t>
            </a:r>
            <a:r>
              <a:rPr lang="en-US" dirty="0"/>
              <a:t>, </a:t>
            </a:r>
            <a:r>
              <a:rPr lang="en-US" dirty="0" err="1"/>
              <a:t>GEOCarbon</a:t>
            </a:r>
            <a:r>
              <a:rPr lang="en-US" dirty="0"/>
              <a:t> engagement, dedicated multi- day meeting in 2017, agreed Actions and preparation for Plenary </a:t>
            </a:r>
            <a:r>
              <a:rPr lang="en-US" dirty="0" smtClean="0"/>
              <a:t>- </a:t>
            </a:r>
            <a:r>
              <a:rPr lang="en-US" dirty="0"/>
              <a:t>All, mod </a:t>
            </a:r>
            <a:r>
              <a:rPr lang="en-US" dirty="0" err="1"/>
              <a:t>M.Dowell</a:t>
            </a:r>
            <a:endParaRPr lang="en-US" dirty="0"/>
          </a:p>
        </p:txBody>
      </p:sp>
      <p:sp>
        <p:nvSpPr>
          <p:cNvPr id="4" name="Content Placeholder 3"/>
          <p:cNvSpPr>
            <a:spLocks noGrp="1"/>
          </p:cNvSpPr>
          <p:nvPr>
            <p:ph sz="quarter" idx="11"/>
          </p:nvPr>
        </p:nvSpPr>
        <p:spPr/>
        <p:txBody>
          <a:bodyPr/>
          <a:lstStyle/>
          <a:p>
            <a:r>
              <a:rPr lang="en-US" dirty="0" smtClean="0"/>
              <a:t>Carbon Session Agenda</a:t>
            </a:r>
            <a:endParaRPr lang="en-US" dirty="0"/>
          </a:p>
        </p:txBody>
      </p:sp>
    </p:spTree>
    <p:extLst>
      <p:ext uri="{BB962C8B-B14F-4D97-AF65-F5344CB8AC3E}">
        <p14:creationId xmlns:p14="http://schemas.microsoft.com/office/powerpoint/2010/main" val="28350122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2"/>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a:t>
            </a:fld>
            <a:endParaRPr lang="en-US" dirty="0" smtClean="0"/>
          </a:p>
        </p:txBody>
      </p:sp>
      <p:sp>
        <p:nvSpPr>
          <p:cNvPr id="4" name="Content Placeholder 3"/>
          <p:cNvSpPr>
            <a:spLocks noGrp="1"/>
          </p:cNvSpPr>
          <p:nvPr>
            <p:ph sz="quarter" idx="10"/>
          </p:nvPr>
        </p:nvSpPr>
        <p:spPr>
          <a:xfrm>
            <a:off x="533400" y="1371600"/>
            <a:ext cx="8153400" cy="4724400"/>
          </a:xfrm>
        </p:spPr>
        <p:txBody>
          <a:bodyPr/>
          <a:lstStyle/>
          <a:p>
            <a:pPr marL="31173" indent="0">
              <a:spcAft>
                <a:spcPts val="1200"/>
              </a:spcAft>
              <a:buNone/>
            </a:pPr>
            <a:r>
              <a:rPr lang="en-US" sz="2400" dirty="0" smtClean="0"/>
              <a:t>Spreadsheet </a:t>
            </a:r>
            <a:r>
              <a:rPr lang="en-US" sz="2400" dirty="0"/>
              <a:t>identified lead CEOS </a:t>
            </a:r>
            <a:r>
              <a:rPr lang="en-US" sz="2400" dirty="0" smtClean="0"/>
              <a:t>“Entity” </a:t>
            </a:r>
            <a:r>
              <a:rPr lang="en-US" sz="2400" dirty="0"/>
              <a:t>as:</a:t>
            </a:r>
          </a:p>
          <a:p>
            <a:pPr marL="1257300" lvl="2" indent="-342900">
              <a:spcAft>
                <a:spcPts val="1200"/>
              </a:spcAft>
              <a:buFont typeface="Arial"/>
              <a:buChar char="•"/>
            </a:pPr>
            <a:r>
              <a:rPr lang="en-US" sz="2400" dirty="0"/>
              <a:t>Atmospheric Chemistry-VC: 6 Actions</a:t>
            </a:r>
          </a:p>
          <a:p>
            <a:pPr marL="1257300" lvl="2" indent="-342900">
              <a:spcAft>
                <a:spcPts val="1200"/>
              </a:spcAft>
              <a:buFont typeface="Arial"/>
              <a:buChar char="•"/>
            </a:pPr>
            <a:r>
              <a:rPr lang="en-US" sz="2400" dirty="0"/>
              <a:t>Land Surface Imaging-VC: 4 Actions</a:t>
            </a:r>
          </a:p>
          <a:p>
            <a:pPr marL="1257300" lvl="2" indent="-342900">
              <a:spcAft>
                <a:spcPts val="1200"/>
              </a:spcAft>
              <a:buFont typeface="Arial"/>
              <a:buChar char="•"/>
            </a:pPr>
            <a:r>
              <a:rPr lang="en-US" sz="2400" dirty="0"/>
              <a:t>Working Group  Climate: 7 Actions</a:t>
            </a:r>
          </a:p>
          <a:p>
            <a:pPr marL="1257300" lvl="2" indent="-342900">
              <a:spcAft>
                <a:spcPts val="1200"/>
              </a:spcAft>
              <a:buFont typeface="Arial"/>
              <a:buChar char="•"/>
            </a:pPr>
            <a:r>
              <a:rPr lang="en-US" sz="2400" dirty="0"/>
              <a:t>Working Group Calibration/Validation: 11 Actions</a:t>
            </a:r>
          </a:p>
          <a:p>
            <a:pPr marL="1257300" lvl="2" indent="-342900">
              <a:spcAft>
                <a:spcPts val="1200"/>
              </a:spcAft>
              <a:buFont typeface="Arial"/>
              <a:buChar char="•"/>
            </a:pPr>
            <a:r>
              <a:rPr lang="en-US" sz="2400" dirty="0"/>
              <a:t>Strategic Implementation Team: 7 Actions</a:t>
            </a:r>
          </a:p>
          <a:p>
            <a:pPr marL="1257300" lvl="2" indent="-342900">
              <a:spcAft>
                <a:spcPts val="1200"/>
              </a:spcAft>
              <a:buFont typeface="Arial"/>
              <a:buChar char="•"/>
            </a:pPr>
            <a:r>
              <a:rPr lang="en-US" sz="2400" dirty="0"/>
              <a:t>N/A: 2 </a:t>
            </a:r>
            <a:r>
              <a:rPr lang="en-US" sz="2400" dirty="0" smtClean="0"/>
              <a:t>Actions</a:t>
            </a:r>
          </a:p>
          <a:p>
            <a:pPr marL="1257300" lvl="2" indent="-342900">
              <a:spcAft>
                <a:spcPts val="1200"/>
              </a:spcAft>
              <a:buFont typeface="Arial"/>
              <a:buChar char="•"/>
            </a:pPr>
            <a:r>
              <a:rPr lang="en-US" sz="2400" dirty="0" smtClean="0"/>
              <a:t>Many other WGs and VCs named as contributing</a:t>
            </a:r>
            <a:endParaRPr lang="en-US" sz="2400" dirty="0"/>
          </a:p>
          <a:p>
            <a:endParaRPr lang="en-GB" dirty="0"/>
          </a:p>
        </p:txBody>
      </p:sp>
      <p:sp>
        <p:nvSpPr>
          <p:cNvPr id="2" name="Content Placeholder 1"/>
          <p:cNvSpPr>
            <a:spLocks noGrp="1"/>
          </p:cNvSpPr>
          <p:nvPr>
            <p:ph sz="quarter" idx="11"/>
          </p:nvPr>
        </p:nvSpPr>
        <p:spPr>
          <a:xfrm>
            <a:off x="1905000" y="304800"/>
            <a:ext cx="5486400" cy="533400"/>
          </a:xfrm>
        </p:spPr>
        <p:txBody>
          <a:bodyPr/>
          <a:lstStyle/>
          <a:p>
            <a:r>
              <a:rPr lang="en-GB" sz="2800" dirty="0" smtClean="0"/>
              <a:t>Truly cross-cutting within CEOS</a:t>
            </a:r>
            <a:endParaRPr lang="en-GB" sz="2800" dirty="0"/>
          </a:p>
        </p:txBody>
      </p:sp>
    </p:spTree>
    <p:extLst>
      <p:ext uri="{BB962C8B-B14F-4D97-AF65-F5344CB8AC3E}">
        <p14:creationId xmlns:p14="http://schemas.microsoft.com/office/powerpoint/2010/main" val="1686342722"/>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981200" y="65784"/>
            <a:ext cx="4891336" cy="107721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l" rtl="0" latinLnBrk="1" hangingPunct="0"/>
            <a:r>
              <a:rPr lang="en-US" altLang="ja-JP" sz="3600" dirty="0" smtClean="0">
                <a:solidFill>
                  <a:srgbClr val="EEECE1"/>
                </a:solidFill>
                <a:latin typeface="Droid Serif"/>
              </a:rPr>
              <a:t>Plenary 2015 </a:t>
            </a:r>
          </a:p>
          <a:p>
            <a:pPr algn="l" rtl="0" latinLnBrk="1" hangingPunct="0"/>
            <a:r>
              <a:rPr lang="en-US" altLang="ja-JP" sz="2800" dirty="0" smtClean="0">
                <a:solidFill>
                  <a:srgbClr val="EEECE1"/>
                </a:solidFill>
                <a:latin typeface="Droid Serif"/>
              </a:rPr>
              <a:t>Way Forward</a:t>
            </a:r>
            <a:endParaRPr kumimoji="0" lang="ja-JP" altLang="en-US" sz="2800" i="0" u="none" strike="noStrike" cap="none" spc="0" normalizeH="0" baseline="0" dirty="0">
              <a:ln>
                <a:noFill/>
              </a:ln>
              <a:solidFill>
                <a:srgbClr val="EEECE1"/>
              </a:solidFill>
              <a:effectLst/>
              <a:uFillTx/>
              <a:latin typeface="Droid Serif"/>
            </a:endParaRPr>
          </a:p>
        </p:txBody>
      </p:sp>
      <p:sp>
        <p:nvSpPr>
          <p:cNvPr id="3" name="Rectangle 2"/>
          <p:cNvSpPr/>
          <p:nvPr/>
        </p:nvSpPr>
        <p:spPr>
          <a:xfrm>
            <a:off x="304800" y="1765300"/>
            <a:ext cx="8839200" cy="2769989"/>
          </a:xfrm>
          <a:prstGeom prst="rect">
            <a:avLst/>
          </a:prstGeom>
        </p:spPr>
        <p:txBody>
          <a:bodyPr wrap="square">
            <a:spAutoFit/>
          </a:bodyPr>
          <a:lstStyle/>
          <a:p>
            <a:pPr marL="457200" indent="-457200">
              <a:spcAft>
                <a:spcPts val="1200"/>
              </a:spcAft>
              <a:buFont typeface="+mj-lt"/>
              <a:buAutoNum type="arabicPeriod"/>
            </a:pPr>
            <a:r>
              <a:rPr lang="en-AU" b="1" dirty="0" smtClean="0">
                <a:latin typeface="Arial" panose="020B0604020202020204" pitchFamily="34" charset="0"/>
                <a:cs typeface="Arial" panose="020B0604020202020204" pitchFamily="34" charset="0"/>
              </a:rPr>
              <a:t>VCs and WGs were reassured that Principals </a:t>
            </a:r>
            <a:r>
              <a:rPr lang="en-AU" b="1" dirty="0">
                <a:latin typeface="Arial" panose="020B0604020202020204" pitchFamily="34" charset="0"/>
                <a:cs typeface="Arial" panose="020B0604020202020204" pitchFamily="34" charset="0"/>
              </a:rPr>
              <a:t>understand that ‘finishing’ many of the actions is a long-term </a:t>
            </a:r>
            <a:r>
              <a:rPr lang="en-AU" b="1" dirty="0" smtClean="0">
                <a:latin typeface="Arial" panose="020B0604020202020204" pitchFamily="34" charset="0"/>
                <a:cs typeface="Arial" panose="020B0604020202020204" pitchFamily="34" charset="0"/>
              </a:rPr>
              <a:t>effort and that an ‘agile’ approach is appropriate.</a:t>
            </a:r>
            <a:endParaRPr lang="en-AU" b="1" dirty="0">
              <a:latin typeface="Arial" panose="020B0604020202020204" pitchFamily="34" charset="0"/>
              <a:cs typeface="Arial" panose="020B0604020202020204" pitchFamily="34" charset="0"/>
            </a:endParaRPr>
          </a:p>
          <a:p>
            <a:pPr marL="457200" indent="-457200">
              <a:spcAft>
                <a:spcPts val="1200"/>
              </a:spcAft>
              <a:buFont typeface="+mj-lt"/>
              <a:buAutoNum type="arabicPeriod"/>
            </a:pPr>
            <a:r>
              <a:rPr lang="en-AU" b="1" dirty="0" smtClean="0">
                <a:latin typeface="Arial" panose="020B0604020202020204" pitchFamily="34" charset="0"/>
                <a:cs typeface="Arial" panose="020B0604020202020204" pitchFamily="34" charset="0"/>
              </a:rPr>
              <a:t>Noting the need to build momentum the SIT Vice Chair suggested that:</a:t>
            </a:r>
          </a:p>
          <a:p>
            <a:pPr marL="1008000" indent="-457200">
              <a:spcAft>
                <a:spcPts val="1200"/>
              </a:spcAft>
              <a:buFont typeface="Arial" panose="020B0604020202020204" pitchFamily="34" charset="0"/>
              <a:buChar char="•"/>
            </a:pPr>
            <a:r>
              <a:rPr lang="en-AU" dirty="0" smtClean="0">
                <a:latin typeface="Arial" panose="020B0604020202020204" pitchFamily="34" charset="0"/>
                <a:cs typeface="Arial" panose="020B0604020202020204" pitchFamily="34" charset="0"/>
              </a:rPr>
              <a:t>VCs and WGs focus </a:t>
            </a:r>
            <a:r>
              <a:rPr lang="en-AU" dirty="0">
                <a:latin typeface="Arial" panose="020B0604020202020204" pitchFamily="34" charset="0"/>
                <a:cs typeface="Arial" panose="020B0604020202020204" pitchFamily="34" charset="0"/>
              </a:rPr>
              <a:t>specific near-term (1 year) steps that </a:t>
            </a:r>
            <a:r>
              <a:rPr lang="en-AU" dirty="0" smtClean="0">
                <a:latin typeface="Arial" panose="020B0604020202020204" pitchFamily="34" charset="0"/>
                <a:cs typeface="Arial" panose="020B0604020202020204" pitchFamily="34" charset="0"/>
              </a:rPr>
              <a:t>are achievable and will </a:t>
            </a:r>
            <a:r>
              <a:rPr lang="en-AU" dirty="0">
                <a:latin typeface="Arial" panose="020B0604020202020204" pitchFamily="34" charset="0"/>
                <a:cs typeface="Arial" panose="020B0604020202020204" pitchFamily="34" charset="0"/>
              </a:rPr>
              <a:t>show </a:t>
            </a:r>
            <a:r>
              <a:rPr lang="en-AU" dirty="0" smtClean="0">
                <a:latin typeface="Arial" panose="020B0604020202020204" pitchFamily="34" charset="0"/>
                <a:cs typeface="Arial" panose="020B0604020202020204" pitchFamily="34" charset="0"/>
              </a:rPr>
              <a:t>progress.</a:t>
            </a:r>
          </a:p>
          <a:p>
            <a:pPr marL="1008000" indent="-457200">
              <a:spcAft>
                <a:spcPts val="1200"/>
              </a:spcAft>
              <a:buFont typeface="Arial" panose="020B0604020202020204" pitchFamily="34" charset="0"/>
              <a:buChar char="•"/>
            </a:pPr>
            <a:r>
              <a:rPr lang="en-AU" dirty="0" smtClean="0">
                <a:latin typeface="Arial" panose="020B0604020202020204" pitchFamily="34" charset="0"/>
                <a:cs typeface="Arial" panose="020B0604020202020204" pitchFamily="34" charset="0"/>
              </a:rPr>
              <a:t>Principals be engaged to determine their support for these proposed ‘next steps’; with this helping give VCs and WGs confidence in their direction.</a:t>
            </a:r>
            <a:endParaRPr lang="en-AU"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10124001"/>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fld id="{C8E38066-F069-41C9-B38D-47DB557F2632}" type="slidenum">
              <a:rPr lang="en-GB" smtClean="0"/>
              <a:pPr/>
              <a:t>5</a:t>
            </a:fld>
            <a:endParaRPr lang="en-GB" dirty="0"/>
          </a:p>
        </p:txBody>
      </p:sp>
      <p:sp>
        <p:nvSpPr>
          <p:cNvPr id="5" name="Content Placeholder 4"/>
          <p:cNvSpPr>
            <a:spLocks noGrp="1"/>
          </p:cNvSpPr>
          <p:nvPr>
            <p:ph sz="quarter" idx="10"/>
          </p:nvPr>
        </p:nvSpPr>
        <p:spPr>
          <a:xfrm>
            <a:off x="533400" y="1600200"/>
            <a:ext cx="8153400" cy="4724400"/>
          </a:xfrm>
        </p:spPr>
        <p:txBody>
          <a:bodyPr/>
          <a:lstStyle/>
          <a:p>
            <a:pPr marL="0" indent="0">
              <a:buNone/>
            </a:pPr>
            <a:r>
              <a:rPr lang="en-GB" sz="2400" dirty="0" smtClean="0"/>
              <a:t>Birth of the Carbon Strategy meta-Action</a:t>
            </a:r>
          </a:p>
          <a:p>
            <a:endParaRPr lang="en-GB" sz="2400" dirty="0"/>
          </a:p>
          <a:p>
            <a:r>
              <a:rPr lang="en-GB" sz="2400" dirty="0"/>
              <a:t>CARB-8: Implementation of agreed actions in response to CEOS Strategy for Carbon Observations from Space</a:t>
            </a:r>
          </a:p>
          <a:p>
            <a:endParaRPr lang="en-GB" sz="2400" dirty="0" smtClean="0"/>
          </a:p>
          <a:p>
            <a:pPr marL="0" indent="0">
              <a:buNone/>
            </a:pPr>
            <a:r>
              <a:rPr lang="en-GB" sz="2400" dirty="0" smtClean="0"/>
              <a:t>And dedicated Action on support to GEO Carbon Flagship</a:t>
            </a:r>
          </a:p>
          <a:p>
            <a:endParaRPr lang="en-GB" sz="2400" dirty="0"/>
          </a:p>
          <a:p>
            <a:r>
              <a:rPr lang="en-GB" sz="2400" dirty="0"/>
              <a:t>CARB-12: Support for definition of a potential GEO Carbon Flagship</a:t>
            </a:r>
          </a:p>
        </p:txBody>
      </p:sp>
      <p:sp>
        <p:nvSpPr>
          <p:cNvPr id="6" name="Content Placeholder 5"/>
          <p:cNvSpPr>
            <a:spLocks noGrp="1"/>
          </p:cNvSpPr>
          <p:nvPr>
            <p:ph sz="quarter" idx="11"/>
          </p:nvPr>
        </p:nvSpPr>
        <p:spPr/>
        <p:txBody>
          <a:bodyPr/>
          <a:lstStyle/>
          <a:p>
            <a:r>
              <a:rPr lang="en-GB" sz="3200" dirty="0" smtClean="0"/>
              <a:t>CEOS WP 2016-2018</a:t>
            </a:r>
            <a:endParaRPr lang="en-GB" sz="3200" dirty="0"/>
          </a:p>
        </p:txBody>
      </p:sp>
    </p:spTree>
    <p:extLst>
      <p:ext uri="{BB962C8B-B14F-4D97-AF65-F5344CB8AC3E}">
        <p14:creationId xmlns:p14="http://schemas.microsoft.com/office/powerpoint/2010/main" val="169234456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6</a:t>
            </a:fld>
            <a:endParaRPr lang="uk-UA" dirty="0"/>
          </a:p>
        </p:txBody>
      </p:sp>
      <p:sp>
        <p:nvSpPr>
          <p:cNvPr id="3" name="Content Placeholder 2"/>
          <p:cNvSpPr>
            <a:spLocks noGrp="1"/>
          </p:cNvSpPr>
          <p:nvPr>
            <p:ph sz="quarter" idx="10"/>
          </p:nvPr>
        </p:nvSpPr>
        <p:spPr>
          <a:xfrm>
            <a:off x="533400" y="1371600"/>
            <a:ext cx="8153400" cy="4724400"/>
          </a:xfrm>
        </p:spPr>
        <p:txBody>
          <a:bodyPr/>
          <a:lstStyle/>
          <a:p>
            <a:r>
              <a:rPr lang="en-GB" dirty="0" smtClean="0"/>
              <a:t>Forego the “traffic light” approach to monitoring and review Carbon Action for some time [Although we will internally keep an overview of overall progress]</a:t>
            </a:r>
          </a:p>
          <a:p>
            <a:r>
              <a:rPr lang="en-GB" dirty="0" smtClean="0"/>
              <a:t>Focus on a number (5-7) of WG and VC proposed initiatives</a:t>
            </a:r>
          </a:p>
          <a:p>
            <a:r>
              <a:rPr lang="en-GB" dirty="0" smtClean="0"/>
              <a:t>These will also act as “prototypes” for number of  crosscutting aspects related to the Carbon Action implementation i.e.:</a:t>
            </a:r>
          </a:p>
          <a:p>
            <a:pPr lvl="1"/>
            <a:r>
              <a:rPr lang="en-GB" dirty="0" smtClean="0"/>
              <a:t>Initiatives addressing multiple Actions</a:t>
            </a:r>
          </a:p>
          <a:p>
            <a:pPr lvl="1"/>
            <a:r>
              <a:rPr lang="en-GB" dirty="0" smtClean="0"/>
              <a:t>Initiatives across multiple CEOS entities VCs &amp; WGs</a:t>
            </a:r>
          </a:p>
          <a:p>
            <a:pPr lvl="1"/>
            <a:r>
              <a:rPr lang="en-GB" dirty="0" smtClean="0"/>
              <a:t>Initiatives addressing multiple thematic examples from the same Carbon Action</a:t>
            </a:r>
          </a:p>
          <a:p>
            <a:pPr lvl="1"/>
            <a:r>
              <a:rPr lang="en-GB" dirty="0" smtClean="0"/>
              <a:t>Initiatives which “</a:t>
            </a:r>
            <a:r>
              <a:rPr lang="en-GB" dirty="0" err="1" smtClean="0"/>
              <a:t>CEOSize</a:t>
            </a:r>
            <a:r>
              <a:rPr lang="en-GB" dirty="0" smtClean="0"/>
              <a:t>” efforts previously undertaken within a specific CEOS Agency or through bilateral efforts</a:t>
            </a:r>
          </a:p>
          <a:p>
            <a:r>
              <a:rPr lang="en-GB" dirty="0" smtClean="0"/>
              <a:t>In parallel we would continue several supporting activities: GEO Carbon Flagship engagement, mapping Agency level projects onto Carbon Actions, 2 </a:t>
            </a:r>
            <a:r>
              <a:rPr lang="en-GB" dirty="0" err="1" smtClean="0"/>
              <a:t>yr</a:t>
            </a:r>
            <a:r>
              <a:rPr lang="en-GB" dirty="0" smtClean="0"/>
              <a:t> CEOS Carbon Workshop</a:t>
            </a:r>
          </a:p>
        </p:txBody>
      </p:sp>
      <p:sp>
        <p:nvSpPr>
          <p:cNvPr id="4" name="Content Placeholder 3"/>
          <p:cNvSpPr>
            <a:spLocks noGrp="1"/>
          </p:cNvSpPr>
          <p:nvPr>
            <p:ph sz="quarter" idx="11"/>
          </p:nvPr>
        </p:nvSpPr>
        <p:spPr/>
        <p:txBody>
          <a:bodyPr/>
          <a:lstStyle/>
          <a:p>
            <a:r>
              <a:rPr lang="en-GB" dirty="0" smtClean="0"/>
              <a:t>Proposed Process</a:t>
            </a:r>
            <a:endParaRPr lang="en-GB" dirty="0"/>
          </a:p>
        </p:txBody>
      </p:sp>
    </p:spTree>
    <p:extLst>
      <p:ext uri="{BB962C8B-B14F-4D97-AF65-F5344CB8AC3E}">
        <p14:creationId xmlns:p14="http://schemas.microsoft.com/office/powerpoint/2010/main" val="196161585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7</a:t>
            </a:fld>
            <a:endParaRPr lang="uk-UA" dirty="0"/>
          </a:p>
        </p:txBody>
      </p:sp>
      <p:sp>
        <p:nvSpPr>
          <p:cNvPr id="3" name="Content Placeholder 2"/>
          <p:cNvSpPr>
            <a:spLocks noGrp="1"/>
          </p:cNvSpPr>
          <p:nvPr>
            <p:ph sz="quarter" idx="10"/>
          </p:nvPr>
        </p:nvSpPr>
        <p:spPr>
          <a:xfrm>
            <a:off x="457200" y="1524000"/>
            <a:ext cx="8153400" cy="4191000"/>
          </a:xfrm>
        </p:spPr>
        <p:txBody>
          <a:bodyPr/>
          <a:lstStyle/>
          <a:p>
            <a:pPr marL="457200" indent="-457200">
              <a:lnSpc>
                <a:spcPct val="120000"/>
              </a:lnSpc>
              <a:buFont typeface="+mj-lt"/>
              <a:buAutoNum type="arabicPeriod"/>
            </a:pPr>
            <a:r>
              <a:rPr lang="en-GB" b="1" dirty="0"/>
              <a:t>ACC</a:t>
            </a:r>
            <a:r>
              <a:rPr lang="en-GB" dirty="0"/>
              <a:t> – Whitepaper on geo and polar GHG constellation</a:t>
            </a:r>
          </a:p>
          <a:p>
            <a:pPr marL="457200" indent="-457200">
              <a:lnSpc>
                <a:spcPct val="120000"/>
              </a:lnSpc>
              <a:buFont typeface="+mj-lt"/>
              <a:buAutoNum type="arabicPeriod"/>
            </a:pPr>
            <a:r>
              <a:rPr lang="en-GB" b="1" dirty="0" err="1"/>
              <a:t>WGClimate</a:t>
            </a:r>
            <a:r>
              <a:rPr lang="en-GB" dirty="0"/>
              <a:t> – Meta gap analysis of ECV compatible Carbon variable, following </a:t>
            </a:r>
            <a:r>
              <a:rPr lang="en-GB" dirty="0" err="1"/>
              <a:t>WGClimate</a:t>
            </a:r>
            <a:r>
              <a:rPr lang="en-GB" dirty="0"/>
              <a:t> Inventory gap analysis</a:t>
            </a:r>
          </a:p>
          <a:p>
            <a:pPr marL="457200" indent="-457200">
              <a:lnSpc>
                <a:spcPct val="120000"/>
              </a:lnSpc>
              <a:buFont typeface="+mj-lt"/>
              <a:buAutoNum type="arabicPeriod"/>
            </a:pPr>
            <a:r>
              <a:rPr lang="en-GB" b="1" dirty="0" smtClean="0"/>
              <a:t>WGISS</a:t>
            </a:r>
            <a:r>
              <a:rPr lang="en-GB" dirty="0" smtClean="0"/>
              <a:t> – CEOS Carbon Data Portal, Discoverability assessments</a:t>
            </a:r>
          </a:p>
          <a:p>
            <a:pPr marL="457200" indent="-457200">
              <a:lnSpc>
                <a:spcPct val="120000"/>
              </a:lnSpc>
              <a:buFont typeface="+mj-lt"/>
              <a:buAutoNum type="arabicPeriod"/>
            </a:pPr>
            <a:r>
              <a:rPr lang="en-GB" b="1" dirty="0" smtClean="0"/>
              <a:t>WGCV</a:t>
            </a:r>
            <a:r>
              <a:rPr lang="en-GB" dirty="0" smtClean="0"/>
              <a:t> –</a:t>
            </a:r>
          </a:p>
          <a:p>
            <a:pPr marL="457200" indent="-457200">
              <a:lnSpc>
                <a:spcPct val="120000"/>
              </a:lnSpc>
              <a:buFont typeface="+mj-lt"/>
              <a:buAutoNum type="arabicPeriod"/>
            </a:pPr>
            <a:r>
              <a:rPr lang="en-GB" b="1" dirty="0" smtClean="0"/>
              <a:t>NASA</a:t>
            </a:r>
            <a:r>
              <a:rPr lang="en-GB" dirty="0" smtClean="0"/>
              <a:t>  - follow on from NASA-ESA Biomass workshop, prioritize next step on Cal/Val, </a:t>
            </a:r>
            <a:r>
              <a:rPr lang="en-GB" dirty="0" err="1" smtClean="0"/>
              <a:t>inisitu</a:t>
            </a:r>
            <a:r>
              <a:rPr lang="en-GB" dirty="0" smtClean="0"/>
              <a:t> site identification</a:t>
            </a:r>
          </a:p>
          <a:p>
            <a:pPr marL="457200" indent="-457200">
              <a:lnSpc>
                <a:spcPct val="120000"/>
              </a:lnSpc>
              <a:buFont typeface="+mj-lt"/>
              <a:buAutoNum type="arabicPeriod"/>
            </a:pPr>
            <a:r>
              <a:rPr lang="is-IS" b="1" dirty="0" smtClean="0"/>
              <a:t>JAXA </a:t>
            </a:r>
            <a:r>
              <a:rPr lang="is-IS" b="1" dirty="0" smtClean="0"/>
              <a:t>– </a:t>
            </a:r>
            <a:r>
              <a:rPr lang="is-IS" dirty="0" smtClean="0"/>
              <a:t>IPCC and UNFCCC engagement</a:t>
            </a:r>
          </a:p>
          <a:p>
            <a:pPr marL="457200" indent="-457200">
              <a:lnSpc>
                <a:spcPct val="120000"/>
              </a:lnSpc>
              <a:buFont typeface="+mj-lt"/>
              <a:buAutoNum type="arabicPeriod"/>
            </a:pPr>
            <a:r>
              <a:rPr lang="is-IS" dirty="0" smtClean="0"/>
              <a:t>...</a:t>
            </a:r>
            <a:endParaRPr lang="en-GB" dirty="0"/>
          </a:p>
        </p:txBody>
      </p:sp>
      <p:sp>
        <p:nvSpPr>
          <p:cNvPr id="4" name="Content Placeholder 3"/>
          <p:cNvSpPr>
            <a:spLocks noGrp="1"/>
          </p:cNvSpPr>
          <p:nvPr>
            <p:ph sz="quarter" idx="11"/>
          </p:nvPr>
        </p:nvSpPr>
        <p:spPr/>
        <p:txBody>
          <a:bodyPr/>
          <a:lstStyle/>
          <a:p>
            <a:r>
              <a:rPr lang="en-GB" dirty="0" smtClean="0"/>
              <a:t>Initial Proposed Initiatives (TBC)</a:t>
            </a:r>
            <a:endParaRPr lang="en-GB" dirty="0"/>
          </a:p>
        </p:txBody>
      </p:sp>
      <p:sp>
        <p:nvSpPr>
          <p:cNvPr id="5" name="TextBox 4"/>
          <p:cNvSpPr txBox="1"/>
          <p:nvPr/>
        </p:nvSpPr>
        <p:spPr>
          <a:xfrm>
            <a:off x="381000" y="5867400"/>
            <a:ext cx="8458200" cy="36933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GB" sz="1800" b="1" i="0" u="none" strike="noStrike" cap="none" spc="0" normalizeH="0" baseline="0" dirty="0" smtClean="0">
                <a:ln>
                  <a:noFill/>
                </a:ln>
                <a:solidFill>
                  <a:srgbClr val="002569"/>
                </a:solidFill>
                <a:effectLst/>
                <a:uFillTx/>
              </a:rPr>
              <a:t>These address a good cross-section </a:t>
            </a:r>
            <a:r>
              <a:rPr kumimoji="0" lang="en-GB" sz="1800" b="1" i="0" u="none" strike="noStrike" cap="none" spc="0" normalizeH="0" dirty="0" smtClean="0">
                <a:ln>
                  <a:noFill/>
                </a:ln>
                <a:solidFill>
                  <a:srgbClr val="002569"/>
                </a:solidFill>
                <a:effectLst/>
                <a:uFillTx/>
              </a:rPr>
              <a:t>of Actions across the Carbon Strategy</a:t>
            </a:r>
            <a:endParaRPr kumimoji="0" lang="en-GB" sz="1800" b="1" i="0" u="none" strike="noStrike" cap="none" spc="0" normalizeH="0" baseline="0" dirty="0">
              <a:ln>
                <a:noFill/>
              </a:ln>
              <a:solidFill>
                <a:srgbClr val="002569"/>
              </a:solidFill>
              <a:effectLst/>
              <a:uFillTx/>
            </a:endParaRPr>
          </a:p>
        </p:txBody>
      </p:sp>
    </p:spTree>
    <p:extLst>
      <p:ext uri="{BB962C8B-B14F-4D97-AF65-F5344CB8AC3E}">
        <p14:creationId xmlns:p14="http://schemas.microsoft.com/office/powerpoint/2010/main" val="70879346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1219200"/>
            <a:ext cx="8839200" cy="2000548"/>
          </a:xfrm>
          <a:prstGeom prst="rect">
            <a:avLst/>
          </a:prstGeom>
        </p:spPr>
        <p:txBody>
          <a:bodyPr wrap="square">
            <a:spAutoFit/>
          </a:bodyPr>
          <a:lstStyle/>
          <a:p>
            <a:pPr marL="550800">
              <a:spcAft>
                <a:spcPts val="1200"/>
              </a:spcAft>
            </a:pPr>
            <a:endParaRPr lang="en-AU" sz="2400" b="1" dirty="0" smtClean="0">
              <a:latin typeface="Arial" panose="020B0604020202020204" pitchFamily="34" charset="0"/>
              <a:cs typeface="Arial" panose="020B0604020202020204" pitchFamily="34" charset="0"/>
            </a:endParaRPr>
          </a:p>
          <a:p>
            <a:pPr marL="457200" indent="-457200">
              <a:spcAft>
                <a:spcPts val="1200"/>
              </a:spcAft>
              <a:buFont typeface="+mj-lt"/>
              <a:buAutoNum type="arabicPeriod"/>
            </a:pPr>
            <a:endParaRPr lang="en-US" sz="2400" dirty="0" smtClean="0">
              <a:latin typeface="Arial" panose="020B0604020202020204" pitchFamily="34" charset="0"/>
              <a:cs typeface="Arial" panose="020B0604020202020204" pitchFamily="34" charset="0"/>
            </a:endParaRPr>
          </a:p>
          <a:p>
            <a:pPr marL="648000" lvl="6" indent="-342900">
              <a:spcAft>
                <a:spcPts val="1200"/>
              </a:spcAft>
              <a:buFont typeface="Arial"/>
              <a:buChar char="•"/>
            </a:pPr>
            <a:endParaRPr lang="en-US" sz="2400" dirty="0" smtClean="0">
              <a:latin typeface="Arial" panose="020B0604020202020204" pitchFamily="34" charset="0"/>
              <a:cs typeface="Arial" panose="020B0604020202020204" pitchFamily="34" charset="0"/>
            </a:endParaRPr>
          </a:p>
          <a:p>
            <a:pPr marL="800100" lvl="1" indent="-342900">
              <a:spcAft>
                <a:spcPts val="1200"/>
              </a:spcAft>
              <a:buFont typeface="Courier New" panose="02070309020205020404" pitchFamily="49" charset="0"/>
              <a:buChar char="o"/>
            </a:pPr>
            <a:endParaRPr lang="en-US" sz="2200" dirty="0">
              <a:latin typeface="Arial" panose="020B0604020202020204" pitchFamily="34" charset="0"/>
              <a:cs typeface="Arial" panose="020B0604020202020204" pitchFamily="34" charset="0"/>
            </a:endParaRPr>
          </a:p>
        </p:txBody>
      </p:sp>
      <p:sp>
        <p:nvSpPr>
          <p:cNvPr id="5" name="Content Placeholder 4"/>
          <p:cNvSpPr>
            <a:spLocks noGrp="1"/>
          </p:cNvSpPr>
          <p:nvPr>
            <p:ph sz="quarter" idx="10"/>
          </p:nvPr>
        </p:nvSpPr>
        <p:spPr>
          <a:xfrm>
            <a:off x="15988" y="1295400"/>
            <a:ext cx="8839200" cy="5410200"/>
          </a:xfrm>
        </p:spPr>
        <p:txBody>
          <a:bodyPr>
            <a:noAutofit/>
          </a:bodyPr>
          <a:lstStyle/>
          <a:p>
            <a:pPr>
              <a:buFont typeface="+mj-lt"/>
              <a:buAutoNum type="arabicPeriod"/>
            </a:pPr>
            <a:r>
              <a:rPr lang="en-GB" sz="1800" dirty="0" smtClean="0">
                <a:solidFill>
                  <a:srgbClr val="1F497D"/>
                </a:solidFill>
              </a:rPr>
              <a:t>Plenary to agree on overall approach i.e. a smaller number of dedicated activity addressing multiple Actions</a:t>
            </a:r>
          </a:p>
          <a:p>
            <a:pPr lvl="1"/>
            <a:r>
              <a:rPr lang="en-GB" sz="1800" dirty="0" smtClean="0">
                <a:solidFill>
                  <a:srgbClr val="1F497D"/>
                </a:solidFill>
              </a:rPr>
              <a:t>Update would be provided at </a:t>
            </a:r>
            <a:r>
              <a:rPr lang="en-GB" sz="1800" dirty="0" smtClean="0">
                <a:solidFill>
                  <a:srgbClr val="1F497D"/>
                </a:solidFill>
              </a:rPr>
              <a:t>Plenary </a:t>
            </a:r>
            <a:r>
              <a:rPr lang="en-GB" sz="1800" dirty="0" smtClean="0">
                <a:solidFill>
                  <a:srgbClr val="1F497D"/>
                </a:solidFill>
              </a:rPr>
              <a:t>2017, process to be </a:t>
            </a:r>
            <a:r>
              <a:rPr lang="en-GB" sz="1800" dirty="0" smtClean="0">
                <a:solidFill>
                  <a:srgbClr val="1F497D"/>
                </a:solidFill>
              </a:rPr>
              <a:t>reviewed </a:t>
            </a:r>
            <a:r>
              <a:rPr lang="en-GB" sz="1800" dirty="0" smtClean="0">
                <a:solidFill>
                  <a:srgbClr val="1F497D"/>
                </a:solidFill>
              </a:rPr>
              <a:t>at Plenary 2018</a:t>
            </a:r>
          </a:p>
          <a:p>
            <a:pPr lvl="1"/>
            <a:r>
              <a:rPr lang="en-GB" sz="1800" dirty="0" smtClean="0">
                <a:solidFill>
                  <a:srgbClr val="1F497D"/>
                </a:solidFill>
              </a:rPr>
              <a:t>Additional initiatives could be added at any point if critical mass and resources available</a:t>
            </a:r>
          </a:p>
          <a:p>
            <a:pPr>
              <a:buFont typeface="+mj-lt"/>
              <a:buAutoNum type="arabicPeriod"/>
            </a:pPr>
            <a:r>
              <a:rPr lang="en-GB" sz="1800" dirty="0" smtClean="0">
                <a:solidFill>
                  <a:srgbClr val="1F497D"/>
                </a:solidFill>
              </a:rPr>
              <a:t>Plenary to comment on initial Initiatives proposed</a:t>
            </a:r>
          </a:p>
          <a:p>
            <a:pPr lvl="1"/>
            <a:r>
              <a:rPr lang="en-GB" sz="1800" dirty="0" smtClean="0">
                <a:solidFill>
                  <a:srgbClr val="1F497D"/>
                </a:solidFill>
              </a:rPr>
              <a:t>Big omissions we should follow-up on</a:t>
            </a:r>
          </a:p>
          <a:p>
            <a:pPr lvl="1"/>
            <a:r>
              <a:rPr lang="en-GB" sz="1800" dirty="0" smtClean="0">
                <a:solidFill>
                  <a:srgbClr val="1F497D"/>
                </a:solidFill>
              </a:rPr>
              <a:t>Generous offers of dedicated resources welcome</a:t>
            </a:r>
          </a:p>
          <a:p>
            <a:pPr lvl="1">
              <a:buFont typeface="+mj-lt"/>
              <a:buAutoNum type="arabicPeriod"/>
            </a:pPr>
            <a:endParaRPr lang="en-GB" sz="1800" dirty="0">
              <a:solidFill>
                <a:srgbClr val="1F497D"/>
              </a:solidFill>
            </a:endParaRPr>
          </a:p>
          <a:p>
            <a:pPr>
              <a:buFont typeface="+mj-lt"/>
              <a:buAutoNum type="arabicPeriod"/>
            </a:pPr>
            <a:r>
              <a:rPr lang="en-GB" sz="1800" dirty="0" smtClean="0">
                <a:solidFill>
                  <a:srgbClr val="1F497D"/>
                </a:solidFill>
              </a:rPr>
              <a:t>Additional comments welcome on:</a:t>
            </a:r>
          </a:p>
          <a:p>
            <a:pPr lvl="1"/>
            <a:r>
              <a:rPr lang="en-GB" sz="1800" dirty="0" smtClean="0">
                <a:solidFill>
                  <a:srgbClr val="1F497D"/>
                </a:solidFill>
              </a:rPr>
              <a:t>Organisation of dedicated CEOS Carbon Workshop (across WGs and VCs) first one Q3 2017 – then every 2 </a:t>
            </a:r>
            <a:r>
              <a:rPr lang="en-GB" sz="1800" dirty="0" err="1" smtClean="0">
                <a:solidFill>
                  <a:srgbClr val="1F497D"/>
                </a:solidFill>
              </a:rPr>
              <a:t>yrs</a:t>
            </a:r>
            <a:endParaRPr lang="en-GB" sz="1800" dirty="0" smtClean="0">
              <a:solidFill>
                <a:srgbClr val="1F497D"/>
              </a:solidFill>
            </a:endParaRPr>
          </a:p>
          <a:p>
            <a:pPr lvl="1"/>
            <a:r>
              <a:rPr lang="en-GB" sz="1800" dirty="0" err="1" smtClean="0">
                <a:solidFill>
                  <a:srgbClr val="1F497D"/>
                </a:solidFill>
              </a:rPr>
              <a:t>GEOCarbon</a:t>
            </a:r>
            <a:r>
              <a:rPr lang="en-GB" sz="1800" dirty="0" smtClean="0">
                <a:solidFill>
                  <a:srgbClr val="1F497D"/>
                </a:solidFill>
              </a:rPr>
              <a:t> Flagship engagement and involvement with other external stakeholders</a:t>
            </a:r>
          </a:p>
          <a:p>
            <a:pPr>
              <a:buFont typeface="+mj-lt"/>
              <a:buAutoNum type="arabicPeriod"/>
            </a:pPr>
            <a:endParaRPr lang="en-GB" sz="1800" dirty="0">
              <a:solidFill>
                <a:srgbClr val="1F497D"/>
              </a:solidFill>
            </a:endParaRPr>
          </a:p>
          <a:p>
            <a:pPr lvl="5"/>
            <a:r>
              <a:rPr lang="en-GB" sz="2200" dirty="0" smtClean="0">
                <a:solidFill>
                  <a:srgbClr val="1F497D"/>
                </a:solidFill>
              </a:rPr>
              <a:t>			</a:t>
            </a:r>
            <a:endParaRPr lang="en-GB" sz="2200" u="sng" dirty="0" smtClean="0">
              <a:solidFill>
                <a:srgbClr val="1F497D"/>
              </a:solidFill>
            </a:endParaRPr>
          </a:p>
        </p:txBody>
      </p:sp>
      <p:sp>
        <p:nvSpPr>
          <p:cNvPr id="3" name="Title 2"/>
          <p:cNvSpPr>
            <a:spLocks noGrp="1"/>
          </p:cNvSpPr>
          <p:nvPr>
            <p:ph type="title" idx="4294967295"/>
          </p:nvPr>
        </p:nvSpPr>
        <p:spPr>
          <a:xfrm>
            <a:off x="1828800" y="152400"/>
            <a:ext cx="6792912" cy="806450"/>
          </a:xfrm>
          <a:prstGeom prst="rect">
            <a:avLst/>
          </a:prstGeom>
        </p:spPr>
        <p:txBody>
          <a:bodyPr/>
          <a:lstStyle/>
          <a:p>
            <a:pPr algn="l"/>
            <a:r>
              <a:rPr lang="en-GB" dirty="0" smtClean="0">
                <a:solidFill>
                  <a:srgbClr val="EEECE1"/>
                </a:solidFill>
              </a:rPr>
              <a:t>Proposed point to make to Plenary</a:t>
            </a:r>
            <a:endParaRPr lang="en-GB" dirty="0">
              <a:solidFill>
                <a:srgbClr val="EEECE1"/>
              </a:solidFill>
            </a:endParaRPr>
          </a:p>
        </p:txBody>
      </p:sp>
    </p:spTree>
    <p:extLst>
      <p:ext uri="{BB962C8B-B14F-4D97-AF65-F5344CB8AC3E}">
        <p14:creationId xmlns:p14="http://schemas.microsoft.com/office/powerpoint/2010/main" val="622274678"/>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ACC Initiative </a:t>
            </a:r>
            <a:endParaRPr lang="en-GB" dirty="0"/>
          </a:p>
        </p:txBody>
      </p:sp>
      <p:sp>
        <p:nvSpPr>
          <p:cNvPr id="3" name="Slide Number Placeholder 2"/>
          <p:cNvSpPr>
            <a:spLocks noGrp="1"/>
          </p:cNvSpPr>
          <p:nvPr>
            <p:ph type="sldNum" sz="quarter" idx="12"/>
          </p:nvPr>
        </p:nvSpPr>
        <p:spPr/>
        <p:txBody>
          <a:bodyPr/>
          <a:lstStyle/>
          <a:p>
            <a:fld id="{C8E38066-F069-41C9-B38D-47DB557F2632}" type="slidenum">
              <a:rPr lang="en-GB" smtClean="0"/>
              <a:pPr/>
              <a:t>9</a:t>
            </a:fld>
            <a:endParaRPr lang="en-GB" dirty="0"/>
          </a:p>
        </p:txBody>
      </p:sp>
      <p:sp>
        <p:nvSpPr>
          <p:cNvPr id="4" name="Content Placeholder 3"/>
          <p:cNvSpPr>
            <a:spLocks noGrp="1"/>
          </p:cNvSpPr>
          <p:nvPr>
            <p:ph sz="quarter" idx="1"/>
          </p:nvPr>
        </p:nvSpPr>
        <p:spPr/>
        <p:txBody>
          <a:bodyPr/>
          <a:lstStyle/>
          <a:p>
            <a:r>
              <a:rPr lang="en-GB" dirty="0" smtClean="0"/>
              <a:t>Placeholder</a:t>
            </a:r>
            <a:endParaRPr lang="en-GB" dirty="0"/>
          </a:p>
        </p:txBody>
      </p:sp>
    </p:spTree>
    <p:extLst>
      <p:ext uri="{BB962C8B-B14F-4D97-AF65-F5344CB8AC3E}">
        <p14:creationId xmlns:p14="http://schemas.microsoft.com/office/powerpoint/2010/main" val="1102690538"/>
      </p:ext>
    </p:extLst>
  </p:cSld>
  <p:clrMapOvr>
    <a:masterClrMapping/>
  </p:clrMapOvr>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8830</TotalTime>
  <Words>1224</Words>
  <Application>Microsoft Macintosh PowerPoint</Application>
  <PresentationFormat>On-screen Show (4:3)</PresentationFormat>
  <Paragraphs>127</Paragraphs>
  <Slides>18</Slides>
  <Notes>3</Notes>
  <HiddenSlides>1</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18</vt:i4>
      </vt:variant>
    </vt:vector>
  </HeadingPairs>
  <TitlesOfParts>
    <vt:vector size="30" baseType="lpstr">
      <vt:lpstr>Arial Bold</vt:lpstr>
      <vt:lpstr>Avenir Roman</vt:lpstr>
      <vt:lpstr>Calibri</vt:lpstr>
      <vt:lpstr>Courier New</vt:lpstr>
      <vt:lpstr>Droid Serif</vt:lpstr>
      <vt:lpstr>Helvetica</vt:lpstr>
      <vt:lpstr>ＭＳ Ｐゴシック</vt:lpstr>
      <vt:lpstr>Proxima Nova Regular</vt:lpstr>
      <vt:lpstr>Times New Roman</vt:lpstr>
      <vt:lpstr>Wingdings</vt:lpstr>
      <vt:lpstr>Arial</vt:lpstr>
      <vt:lpstr>Default</vt:lpstr>
      <vt:lpstr>Carbon side session with WGs and VCs </vt:lpstr>
      <vt:lpstr>PowerPoint Presentation</vt:lpstr>
      <vt:lpstr>PowerPoint Presentation</vt:lpstr>
      <vt:lpstr>PowerPoint Presentation</vt:lpstr>
      <vt:lpstr>PowerPoint Presentation</vt:lpstr>
      <vt:lpstr>PowerPoint Presentation</vt:lpstr>
      <vt:lpstr>PowerPoint Presentation</vt:lpstr>
      <vt:lpstr>Proposed point to make to Plenary</vt:lpstr>
      <vt:lpstr>ACC Initiative </vt:lpstr>
      <vt:lpstr>PowerPoint Presentation</vt:lpstr>
      <vt:lpstr>WGClimate Initiative</vt:lpstr>
      <vt:lpstr>WGISS Initiative</vt:lpstr>
      <vt:lpstr>WGCV Initiative</vt:lpstr>
      <vt:lpstr>NASA Initiative</vt:lpstr>
      <vt:lpstr>JAXA Presentation</vt:lpstr>
      <vt:lpstr>PowerPoint Presentation</vt:lpstr>
      <vt:lpstr>PowerPoint Presentation</vt:lpstr>
      <vt:lpstr>… and Joint WGClimate WGCV</vt:lpstr>
    </vt:vector>
  </TitlesOfParts>
  <LinksUpToDate>false</LinksUpToDate>
  <SharedDoc>false</SharedDoc>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Microsoft Office User</cp:lastModifiedBy>
  <cp:revision>117</cp:revision>
  <dcterms:modified xsi:type="dcterms:W3CDTF">2016-09-12T22:43:09Z</dcterms:modified>
</cp:coreProperties>
</file>