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76" r:id="rId9"/>
    <p:sldId id="272" r:id="rId10"/>
    <p:sldId id="273" r:id="rId11"/>
    <p:sldId id="268" r:id="rId12"/>
    <p:sldId id="269" r:id="rId13"/>
    <p:sldId id="270" r:id="rId14"/>
    <p:sldId id="274" r:id="rId15"/>
    <p:sldId id="277" r:id="rId16"/>
    <p:sldId id="271" r:id="rId17"/>
  </p:sldIdLst>
  <p:sldSz cx="9144000" cy="6858000" type="screen4x3"/>
  <p:notesSz cx="6807200" cy="9939338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8"/>
    <p:restoredTop sz="94716"/>
  </p:normalViewPr>
  <p:slideViewPr>
    <p:cSldViewPr>
      <p:cViewPr varScale="1">
        <p:scale>
          <a:sx n="78" d="100"/>
          <a:sy n="78" d="100"/>
        </p:scale>
        <p:origin x="-91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47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</p:spPr>
        <p:txBody>
          <a:bodyPr/>
          <a:lstStyle/>
          <a:p>
            <a:pPr lvl="0"/>
            <a:endParaRPr dirty="0"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07627" y="4721186"/>
            <a:ext cx="4991947" cy="4472702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595313" y="771525"/>
            <a:ext cx="5135562" cy="38528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0659" name="Text Box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31874" y="4881665"/>
            <a:ext cx="5061279" cy="462455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85131" tIns="44268" rIns="85131" bIns="44268" numCol="1" anchor="t" anchorCtr="0" compatLnSpc="1">
            <a:prstTxWarp prst="textNoShape">
              <a:avLst/>
            </a:prstTxWarp>
          </a:bodyPr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ts val="450"/>
              </a:spcBef>
            </a:pPr>
            <a:r>
              <a:rPr lang="en-US" dirty="0" smtClean="0">
                <a:latin typeface="Arial" pitchFamily="34" charset="0"/>
              </a:rPr>
              <a:t>Slide page 2 shows how </a:t>
            </a:r>
            <a:r>
              <a:rPr lang="en-US" smtClean="0">
                <a:latin typeface="Arial" pitchFamily="34" charset="0"/>
              </a:rPr>
              <a:t>GEOSS</a:t>
            </a:r>
            <a:r>
              <a:rPr lang="en-US" dirty="0" smtClean="0">
                <a:latin typeface="Arial" pitchFamily="34" charset="0"/>
              </a:rPr>
              <a:t> Water Strategy evolved from IGOS Water Theme to GEOSS 10 year IP and then GEOSS Water Strategy for more than 10 years with a single goal of realizing global water cycle observing system.</a:t>
            </a:r>
          </a:p>
        </p:txBody>
      </p:sp>
    </p:spTree>
    <p:extLst>
      <p:ext uri="{BB962C8B-B14F-4D97-AF65-F5344CB8AC3E}">
        <p14:creationId xmlns:p14="http://schemas.microsoft.com/office/powerpoint/2010/main" val="1895735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570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Out of 24 recommendations, the CEOS leads addressing C1 to C10 “Advancing satellite data acquisition” recommendations. </a:t>
            </a:r>
          </a:p>
          <a:p>
            <a:endParaRPr kumimoji="1" lang="en-US" altLang="ja-JP" dirty="0"/>
          </a:p>
          <a:p>
            <a:r>
              <a:rPr kumimoji="1" lang="en-US" altLang="ja-JP" dirty="0" smtClean="0"/>
              <a:t>Two FS are included C1 for Water Constellation FS and C10 for hyperspectral satellite water quality measurement mission.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xfrm>
            <a:off x="3856039" y="9440864"/>
            <a:ext cx="2949575" cy="496886"/>
          </a:xfrm>
          <a:prstGeom prst="rect">
            <a:avLst/>
          </a:prstGeom>
        </p:spPr>
        <p:txBody>
          <a:bodyPr/>
          <a:lstStyle/>
          <a:p>
            <a:fld id="{174417C4-B9AA-45B6-8193-889CEF2D0C9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497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570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Page 7 GEOSS Water Strategy recommendations are quire articulate as to how FS can be made.</a:t>
            </a:r>
          </a:p>
          <a:p>
            <a:endParaRPr kumimoji="1" lang="en-US" altLang="ja-JP" dirty="0"/>
          </a:p>
          <a:p>
            <a:r>
              <a:rPr kumimoji="1" lang="en-US" altLang="ja-JP" dirty="0" smtClean="0"/>
              <a:t>This is the study on feasibility of developing a Water-Train satellite constellation. It should modeled after A-Train. It provides satellite observation system to capture all flexes and stores of water cycle using diverse suite of platforms and instruments. It would operate as a Virtual Water Constellation.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xfrm>
            <a:off x="3856039" y="9440864"/>
            <a:ext cx="2949575" cy="496886"/>
          </a:xfrm>
          <a:prstGeom prst="rect">
            <a:avLst/>
          </a:prstGeom>
        </p:spPr>
        <p:txBody>
          <a:bodyPr/>
          <a:lstStyle/>
          <a:p>
            <a:fld id="{174417C4-B9AA-45B6-8193-889CEF2D0C9A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2773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570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The team agreed on 6 high priority parameters for the FS. They are precipitation, soil moisture, evapotranspiration, river discharge, water storage and groundwater.</a:t>
            </a:r>
          </a:p>
          <a:p>
            <a:endParaRPr kumimoji="1" lang="en-US" altLang="ja-JP" dirty="0"/>
          </a:p>
          <a:p>
            <a:r>
              <a:rPr kumimoji="1" lang="en-US" altLang="ja-JP" dirty="0" smtClean="0"/>
              <a:t>We agreed the study needs to be based upon solid foundation of community-validated requirements.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xfrm>
            <a:off x="3856039" y="9440864"/>
            <a:ext cx="2949575" cy="496886"/>
          </a:xfrm>
          <a:prstGeom prst="rect">
            <a:avLst/>
          </a:prstGeom>
        </p:spPr>
        <p:txBody>
          <a:bodyPr/>
          <a:lstStyle/>
          <a:p>
            <a:fld id="{174417C4-B9AA-45B6-8193-889CEF2D0C9A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862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570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Page 15 is Prof. Koike’s integrated water observation system diagram.</a:t>
            </a:r>
          </a:p>
          <a:p>
            <a:endParaRPr kumimoji="1" lang="en-US" altLang="ja-JP" dirty="0"/>
          </a:p>
          <a:p>
            <a:r>
              <a:rPr kumimoji="1" lang="en-US" altLang="ja-JP" dirty="0" smtClean="0"/>
              <a:t>Land Assimilation Model combines all the parameter data. </a:t>
            </a:r>
          </a:p>
          <a:p>
            <a:endParaRPr kumimoji="1" lang="en-US" altLang="ja-JP" dirty="0"/>
          </a:p>
          <a:p>
            <a:r>
              <a:rPr kumimoji="1" lang="en-US" altLang="ja-JP" dirty="0" smtClean="0"/>
              <a:t>Prof. Koike considers the benefits of integrated observation system can be demonstrated for flood and drought prediction. </a:t>
            </a:r>
          </a:p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xfrm>
            <a:off x="3856039" y="9440864"/>
            <a:ext cx="2949575" cy="496886"/>
          </a:xfrm>
          <a:prstGeom prst="rect">
            <a:avLst/>
          </a:prstGeom>
        </p:spPr>
        <p:txBody>
          <a:bodyPr/>
          <a:lstStyle/>
          <a:p>
            <a:fld id="{174417C4-B9AA-45B6-8193-889CEF2D0C9A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974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763000" y="6629400"/>
            <a:ext cx="3048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algn="ctr">
              <a:defRPr lang="uk-UA" sz="1100" i="1" smtClean="0">
                <a:solidFill>
                  <a:schemeClr val="tx2"/>
                </a:solidFill>
                <a:latin typeface="+mj-lt"/>
                <a:ea typeface="+mj-ea"/>
                <a:cs typeface="Proxima Nova Regular"/>
              </a:defRPr>
            </a:lvl1pPr>
          </a:lstStyle>
          <a:p>
            <a:pPr defTabSz="914400"/>
            <a:fld id="{86CB4B4D-7CA3-9044-876B-883B54F8677D}" type="slidenum">
              <a:rPr lang="uk-UA" smtClean="0"/>
              <a:pPr defTabSz="914400"/>
              <a:t>‹#›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+mj-lt"/>
                <a:cs typeface="Arial" panose="020B0604020202020204" pitchFamily="34" charset="0"/>
              </a:defRPr>
            </a:lvl1pPr>
            <a:lvl2pPr marL="768927" indent="-311727">
              <a:buFont typeface="Courier New" panose="02070309020205020404" pitchFamily="49" charset="0"/>
              <a:buChar char="o"/>
              <a:defRPr sz="2000">
                <a:latin typeface="+mj-lt"/>
                <a:cs typeface="Arial" panose="020B0604020202020204" pitchFamily="34" charset="0"/>
              </a:defRPr>
            </a:lvl2pPr>
            <a:lvl3pPr marL="1188719" indent="-274319">
              <a:buFont typeface="Wingdings" panose="05000000000000000000" pitchFamily="2" charset="2"/>
              <a:buChar char="§"/>
              <a:defRPr sz="2000">
                <a:latin typeface="+mj-lt"/>
                <a:cs typeface="Arial" panose="020B0604020202020204" pitchFamily="34" charset="0"/>
              </a:defRPr>
            </a:lvl3pPr>
            <a:lvl4pPr>
              <a:defRPr sz="2000">
                <a:latin typeface="+mj-lt"/>
                <a:cs typeface="Arial" panose="020B0604020202020204" pitchFamily="34" charset="0"/>
              </a:defRPr>
            </a:lvl4pPr>
            <a:lvl5pPr>
              <a:defRPr sz="2000"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hape 3"/>
          <p:cNvSpPr/>
          <p:nvPr userDrawn="1"/>
        </p:nvSpPr>
        <p:spPr>
          <a:xfrm>
            <a:off x="76200" y="6629400"/>
            <a:ext cx="21336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lvl="0" algn="ctr" defTabSz="914400">
              <a:defRPr>
                <a:solidFill>
                  <a:srgbClr val="000000"/>
                </a:solidFill>
              </a:defRPr>
            </a:pPr>
            <a:r>
              <a:rPr lang="en-AU" sz="1100" i="1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SIT TWS ‘16, 14-15 Sept 2016</a:t>
            </a:r>
            <a:endParaRPr sz="1100" i="1" dirty="0">
              <a:solidFill>
                <a:schemeClr val="tx2"/>
              </a:solidFill>
              <a:latin typeface="+mj-ea"/>
              <a:ea typeface="+mj-ea"/>
              <a:cs typeface="Proxima Nova Regular"/>
              <a:sym typeface="Proxima Nova Regular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tabLst/>
              <a:defRPr/>
            </a:pPr>
            <a:r>
              <a:rPr lang="en-US" dirty="0" smtClean="0"/>
              <a:t>Title TBA</a:t>
            </a:r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FF8C3EF-785B-430C-B59F-D465ABC75196}" type="datetime1">
              <a:rPr lang="en-US" altLang="ja-JP" smtClean="0"/>
              <a:t>9/11/2016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39000" y="6546850"/>
            <a:ext cx="1905000" cy="246221"/>
          </a:xfrm>
        </p:spPr>
        <p:txBody>
          <a:bodyPr/>
          <a:lstStyle/>
          <a:p>
            <a:fld id="{65A4C642-086D-43E2-BEB5-56C5380C5C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493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59639" y="6453190"/>
            <a:ext cx="1639887" cy="276999"/>
          </a:xfrm>
        </p:spPr>
        <p:txBody>
          <a:bodyPr/>
          <a:lstStyle>
            <a:lvl1pPr>
              <a:defRPr sz="1200">
                <a:latin typeface="Century Gothic" pitchFamily="34" charset="0"/>
              </a:defRPr>
            </a:lvl1pPr>
          </a:lstStyle>
          <a:p>
            <a:pPr>
              <a:defRPr/>
            </a:pPr>
            <a:fld id="{D0F42E32-55FE-41C1-A352-559595A40185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1253438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 spd="med"/>
  <p:hf hdr="0" ftr="0" dt="0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514600"/>
            <a:ext cx="8292611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en-AU" altLang="ja-JP" sz="3600" dirty="0" smtClean="0">
                <a:latin typeface="+mj-ea"/>
                <a:ea typeface="+mj-ea"/>
              </a:rPr>
              <a:t>Water Constellation </a:t>
            </a:r>
            <a:r>
              <a:rPr lang="en-AU" altLang="ja-JP" sz="3600" dirty="0">
                <a:latin typeface="+mj-ea"/>
                <a:ea typeface="+mj-ea"/>
              </a:rPr>
              <a:t>Feasibility Study</a:t>
            </a:r>
            <a:r>
              <a:rPr lang="ja-JP" altLang="ja-JP" sz="4400" dirty="0">
                <a:latin typeface="Times New Roman"/>
                <a:ea typeface="ＭＳ 明朝"/>
              </a:rPr>
              <a:t/>
            </a:r>
            <a:br>
              <a:rPr lang="ja-JP" altLang="ja-JP" sz="4400" dirty="0">
                <a:latin typeface="Times New Roman"/>
                <a:ea typeface="ＭＳ 明朝"/>
              </a:rPr>
            </a:br>
            <a:endParaRPr sz="42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39624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altLang="ja-JP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JAXA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 Tech Workshop 2016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Agenda </a:t>
            </a:r>
            <a:r>
              <a:rPr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Item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#</a:t>
            </a:r>
            <a:r>
              <a:rPr lang="en-US" altLang="ja-JP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17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CEOS S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strategic Implementation Team Tech Workshop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Oxford, UK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14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-15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September 2016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789" y="121740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22789" y="2246634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2"/>
          </p:nvPr>
        </p:nvSpPr>
        <p:spPr>
          <a:xfrm>
            <a:off x="8763000" y="7080250"/>
            <a:ext cx="304800" cy="187285"/>
          </a:xfrm>
        </p:spPr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10</a:t>
            </a:fld>
            <a:endParaRPr lang="uk-UA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11"/>
          </p:nvPr>
        </p:nvSpPr>
        <p:spPr>
          <a:xfrm>
            <a:off x="2578101" y="228600"/>
            <a:ext cx="4953000" cy="533400"/>
          </a:xfrm>
        </p:spPr>
        <p:txBody>
          <a:bodyPr/>
          <a:lstStyle/>
          <a:p>
            <a:r>
              <a:rPr kumimoji="1" lang="en-US" altLang="ja-JP" sz="3200" b="1" dirty="0" smtClean="0"/>
              <a:t>Sampling Analysis</a:t>
            </a:r>
            <a:endParaRPr kumimoji="1" lang="ja-JP" altLang="en-US" sz="3200" b="1" dirty="0"/>
          </a:p>
        </p:txBody>
      </p:sp>
      <p:pic>
        <p:nvPicPr>
          <p:cNvPr id="2053" name="Picture 5" descr="ishidasan_pre_2016_mwi+sounder_onum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995"/>
          <a:stretch>
            <a:fillRect/>
          </a:stretch>
        </p:blipFill>
        <p:spPr bwMode="auto">
          <a:xfrm>
            <a:off x="4397376" y="1361303"/>
            <a:ext cx="4044950" cy="256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6" descr="ishidasan_pre_2016_mwi_onum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20"/>
          <a:stretch>
            <a:fillRect/>
          </a:stretch>
        </p:blipFill>
        <p:spPr bwMode="auto">
          <a:xfrm>
            <a:off x="960437" y="1371600"/>
            <a:ext cx="4094163" cy="2601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グループ化 7"/>
          <p:cNvGrpSpPr/>
          <p:nvPr/>
        </p:nvGrpSpPr>
        <p:grpSpPr>
          <a:xfrm>
            <a:off x="990600" y="3733800"/>
            <a:ext cx="7451726" cy="3575050"/>
            <a:chOff x="-360363" y="3119438"/>
            <a:chExt cx="7451726" cy="3575050"/>
          </a:xfrm>
        </p:grpSpPr>
        <p:pic>
          <p:nvPicPr>
            <p:cNvPr id="2051" name="Picture 4" descr="ishidasan_pre_2021_mwi_onum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8237"/>
            <a:stretch>
              <a:fillRect/>
            </a:stretch>
          </p:blipFill>
          <p:spPr bwMode="auto">
            <a:xfrm>
              <a:off x="-360363" y="3155950"/>
              <a:ext cx="4064001" cy="25669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0" name="Picture 7" descr="ishidasan_pre_2021_mwi+sounder_onum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8298"/>
            <a:stretch>
              <a:fillRect/>
            </a:stretch>
          </p:blipFill>
          <p:spPr bwMode="auto">
            <a:xfrm>
              <a:off x="2971800" y="3119438"/>
              <a:ext cx="4119563" cy="2600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49" name="Picture 1" descr="ishidasan_pre_2016_mwi_onum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1802"/>
            <a:stretch>
              <a:fillRect/>
            </a:stretch>
          </p:blipFill>
          <p:spPr bwMode="auto">
            <a:xfrm>
              <a:off x="685800" y="5905500"/>
              <a:ext cx="5611813" cy="7889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733826" y="1361303"/>
            <a:ext cx="5283819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GB" altLang="ja-JP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Figure 3.1.</a:t>
            </a:r>
            <a:r>
              <a:rPr kumimoji="1" lang="en-US" altLang="ja-JP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2</a:t>
            </a:r>
            <a:r>
              <a:rPr kumimoji="1" lang="en-GB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 Precipitation observation sampling analysis in 2016 and 2021.</a:t>
            </a:r>
            <a:endParaRPr kumimoji="1" lang="en-GB" altLang="ja-JP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GB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/>
            </a:r>
            <a:br>
              <a:rPr kumimoji="1" lang="en-GB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</a:br>
            <a:endParaRPr kumimoji="1" lang="en-GB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87095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>
              <a:defRPr/>
            </a:pPr>
            <a:fld id="{D0F42E32-55FE-41C1-A352-559595A40185}" type="slidenum">
              <a:rPr lang="en-US" altLang="ja-JP" smtClean="0"/>
              <a:pPr>
                <a:defRPr/>
              </a:pPr>
              <a:t>11</a:t>
            </a:fld>
            <a:endParaRPr lang="en-US" altLang="ja-JP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10"/>
          </p:nvPr>
        </p:nvSpPr>
        <p:spPr>
          <a:xfrm>
            <a:off x="457200" y="1295400"/>
            <a:ext cx="8153400" cy="4724400"/>
          </a:xfrm>
        </p:spPr>
        <p:txBody>
          <a:bodyPr/>
          <a:lstStyle/>
          <a:p>
            <a:r>
              <a:rPr kumimoji="1" lang="en-US" altLang="ja-JP" sz="1600" b="1" dirty="0" smtClean="0"/>
              <a:t>Precipitation (P)</a:t>
            </a:r>
          </a:p>
          <a:p>
            <a:pPr lvl="1"/>
            <a:r>
              <a:rPr kumimoji="1" lang="en-US" altLang="ja-JP" sz="1600" dirty="0" smtClean="0"/>
              <a:t>Very closely connected with soil moisture and evapotranspiration (ET)</a:t>
            </a:r>
          </a:p>
          <a:p>
            <a:pPr lvl="1"/>
            <a:r>
              <a:rPr kumimoji="1" lang="en-US" altLang="ja-JP" sz="1600" dirty="0" smtClean="0"/>
              <a:t>provides input to </a:t>
            </a:r>
            <a:r>
              <a:rPr kumimoji="1" lang="en-US" altLang="ja-JP" sz="1600" dirty="0"/>
              <a:t>r</a:t>
            </a:r>
            <a:r>
              <a:rPr kumimoji="1" lang="en-US" altLang="ja-JP" sz="1600" dirty="0" smtClean="0"/>
              <a:t>iver discharge(RD), surface water storage(ST) and groundwater (GW)</a:t>
            </a:r>
          </a:p>
          <a:p>
            <a:r>
              <a:rPr kumimoji="1" lang="en-US" altLang="ja-JP" sz="1600" b="1" dirty="0" smtClean="0"/>
              <a:t>Soil moisture (SM)</a:t>
            </a:r>
          </a:p>
          <a:p>
            <a:pPr lvl="1"/>
            <a:r>
              <a:rPr kumimoji="1" lang="en-US" altLang="ja-JP" sz="1600" dirty="0" smtClean="0"/>
              <a:t>Observation at 6 AM is ideal because of low land surface temperature</a:t>
            </a:r>
          </a:p>
          <a:p>
            <a:pPr lvl="1"/>
            <a:r>
              <a:rPr kumimoji="1" lang="en-US" altLang="ja-JP" sz="1600" dirty="0" smtClean="0"/>
              <a:t>37GHz MW data is critical to retrieve soil moisture  from L/C/X band data</a:t>
            </a:r>
          </a:p>
          <a:p>
            <a:r>
              <a:rPr kumimoji="1" lang="en-US" altLang="ja-JP" sz="1600" b="1" dirty="0" smtClean="0"/>
              <a:t>Evapotranspiration (ET)</a:t>
            </a:r>
          </a:p>
          <a:p>
            <a:pPr lvl="1"/>
            <a:r>
              <a:rPr kumimoji="1" lang="en-US" altLang="ja-JP" sz="1600" dirty="0" smtClean="0"/>
              <a:t>Indirectly observed by soil moisture and land surface temperature</a:t>
            </a:r>
            <a:endParaRPr kumimoji="1" lang="en-US" altLang="ja-JP" sz="1600" dirty="0"/>
          </a:p>
          <a:p>
            <a:pPr lvl="1"/>
            <a:r>
              <a:rPr kumimoji="1" lang="en-US" altLang="ja-JP" sz="1600" dirty="0" smtClean="0"/>
              <a:t>Pairs of cloud-free land surface temperature images are required </a:t>
            </a:r>
          </a:p>
          <a:p>
            <a:r>
              <a:rPr kumimoji="1" lang="en-US" altLang="ja-JP" sz="1600" b="1" dirty="0" smtClean="0"/>
              <a:t>River discharge (RD)</a:t>
            </a:r>
          </a:p>
          <a:p>
            <a:pPr lvl="1"/>
            <a:r>
              <a:rPr kumimoji="1" lang="en-US" altLang="ja-JP" sz="1600" dirty="0" smtClean="0"/>
              <a:t>SWOT has a potential to provide river water level at major rivers</a:t>
            </a:r>
          </a:p>
          <a:p>
            <a:pPr lvl="1"/>
            <a:r>
              <a:rPr kumimoji="1" lang="en-US" altLang="ja-JP" sz="1600" dirty="0" smtClean="0"/>
              <a:t>Optical sensor and SARs are useful for flood extent monitoring</a:t>
            </a:r>
          </a:p>
          <a:p>
            <a:r>
              <a:rPr kumimoji="1" lang="en-US" altLang="ja-JP" sz="1600" b="1" dirty="0" smtClean="0"/>
              <a:t>Surface water storage (ST)</a:t>
            </a:r>
          </a:p>
          <a:p>
            <a:pPr lvl="1"/>
            <a:r>
              <a:rPr kumimoji="1" lang="en-US" altLang="ja-JP" sz="1600" dirty="0" smtClean="0"/>
              <a:t>SWOT plans to monitor water levels of lakes and reservoirs.</a:t>
            </a:r>
            <a:endParaRPr kumimoji="1" lang="en-US" altLang="ja-JP" sz="1600" dirty="0"/>
          </a:p>
          <a:p>
            <a:r>
              <a:rPr kumimoji="1" lang="en-US" altLang="ja-JP" sz="1600" b="1" dirty="0" smtClean="0"/>
              <a:t>Groundwater (GW)</a:t>
            </a:r>
          </a:p>
          <a:p>
            <a:pPr lvl="1"/>
            <a:r>
              <a:rPr kumimoji="1" lang="en-US" altLang="ja-JP" sz="1600" dirty="0" smtClean="0"/>
              <a:t>GW are connected with SM and ET in data assimilation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1828800" y="292606"/>
            <a:ext cx="50770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dirty="0">
                <a:solidFill>
                  <a:srgbClr val="FFFFFF"/>
                </a:solidFill>
                <a:ea typeface="ＭＳ Ｐゴシック" pitchFamily="50" charset="-128"/>
              </a:rPr>
              <a:t> </a:t>
            </a:r>
            <a:r>
              <a:rPr lang="en-US" altLang="ja-JP" sz="2800" b="1" dirty="0" smtClean="0">
                <a:solidFill>
                  <a:srgbClr val="FFFFFF"/>
                </a:solidFill>
                <a:ea typeface="ＭＳ Ｐゴシック" pitchFamily="50" charset="-128"/>
              </a:rPr>
              <a:t> Synergies among Variables</a:t>
            </a:r>
            <a:endParaRPr lang="ja-JP" altLang="en-US" sz="28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8398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12</a:t>
            </a:fld>
            <a:endParaRPr lang="uk-UA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3864863291"/>
              </p:ext>
            </p:extLst>
          </p:nvPr>
        </p:nvGraphicFramePr>
        <p:xfrm>
          <a:off x="1371600" y="1752600"/>
          <a:ext cx="9677403" cy="4785723"/>
        </p:xfrm>
        <a:graphic>
          <a:graphicData uri="http://schemas.openxmlformats.org/drawingml/2006/table">
            <a:tbl>
              <a:tblPr firstRow="1" firstCol="1" bandRow="1"/>
              <a:tblGrid>
                <a:gridCol w="524340"/>
                <a:gridCol w="614335"/>
                <a:gridCol w="763608"/>
                <a:gridCol w="764148"/>
                <a:gridCol w="764148"/>
                <a:gridCol w="836621"/>
                <a:gridCol w="690595"/>
                <a:gridCol w="939288"/>
                <a:gridCol w="939288"/>
                <a:gridCol w="710258"/>
                <a:gridCol w="710258"/>
                <a:gridCol w="710258"/>
                <a:gridCol w="710258"/>
              </a:tblGrid>
              <a:tr h="437737">
                <a:tc rowSpan="7">
                  <a:txBody>
                    <a:bodyPr/>
                    <a:lstStyle/>
                    <a:p>
                      <a:pPr algn="ctr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  <a:latin typeface="+mj-ea"/>
                          <a:ea typeface="+mj-ea"/>
                          <a:cs typeface="Angsana New"/>
                        </a:rPr>
                        <a:t>Sensors and technologies</a:t>
                      </a:r>
                      <a:endParaRPr lang="ja-JP" sz="1000" kern="100" dirty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</a:txBody>
                  <a:tcPr marL="53436" marR="53436" marT="0" marB="0" vert="vert27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altLang="ja-JP" sz="1400" b="1" kern="100" dirty="0" smtClean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  <a:p>
                      <a:pPr algn="ctr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400" b="1" kern="100" dirty="0" smtClean="0">
                          <a:effectLst/>
                          <a:latin typeface="+mj-ea"/>
                          <a:ea typeface="+mj-ea"/>
                          <a:cs typeface="Angsana New"/>
                        </a:rPr>
                        <a:t>P</a:t>
                      </a:r>
                      <a:endParaRPr lang="ja-JP" sz="1400" b="1" kern="100" dirty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altLang="ja-JP" sz="1400" b="1" kern="100" dirty="0" smtClean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  <a:p>
                      <a:pPr algn="ctr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400" b="1" kern="100" dirty="0" smtClean="0">
                          <a:effectLst/>
                          <a:latin typeface="+mj-ea"/>
                          <a:ea typeface="+mj-ea"/>
                          <a:cs typeface="Angsana New"/>
                        </a:rPr>
                        <a:t>SM</a:t>
                      </a:r>
                      <a:endParaRPr lang="ja-JP" sz="1400" b="1" kern="100" dirty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altLang="ja-JP" sz="1400" b="1" kern="100" dirty="0" smtClean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  <a:p>
                      <a:pPr algn="ctr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400" b="1" kern="100" dirty="0" smtClean="0">
                          <a:effectLst/>
                          <a:latin typeface="+mj-ea"/>
                          <a:ea typeface="+mj-ea"/>
                          <a:cs typeface="Angsana New"/>
                        </a:rPr>
                        <a:t>ET</a:t>
                      </a:r>
                      <a:endParaRPr lang="ja-JP" sz="1400" b="1" kern="100" dirty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altLang="ja-JP" sz="1400" b="1" kern="100" dirty="0" smtClean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  <a:p>
                      <a:pPr algn="ctr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400" b="1" kern="100" dirty="0" smtClean="0">
                          <a:effectLst/>
                          <a:latin typeface="+mj-ea"/>
                          <a:ea typeface="+mj-ea"/>
                          <a:cs typeface="Angsana New"/>
                        </a:rPr>
                        <a:t>RD</a:t>
                      </a: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altLang="ja-JP" sz="1400" b="1" kern="100" dirty="0" smtClean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  <a:p>
                      <a:pPr algn="ctr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400" b="1" kern="100" dirty="0" smtClean="0">
                          <a:effectLst/>
                          <a:latin typeface="+mj-ea"/>
                          <a:ea typeface="+mj-ea"/>
                          <a:cs typeface="Angsana New"/>
                        </a:rPr>
                        <a:t>SW</a:t>
                      </a:r>
                      <a:endParaRPr lang="ja-JP" sz="1400" b="1" kern="100" dirty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altLang="ja-JP" sz="1400" b="1" kern="100" dirty="0" smtClean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400" b="1" kern="100" dirty="0" smtClean="0">
                          <a:effectLst/>
                          <a:latin typeface="+mj-ea"/>
                          <a:ea typeface="+mj-ea"/>
                          <a:cs typeface="Angsana New"/>
                        </a:rPr>
                        <a:t>GW</a:t>
                      </a:r>
                      <a:endParaRPr lang="ja-JP" sz="1400" b="1" kern="100" dirty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4209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altLang="ja-JP" sz="1400" b="1" kern="100" dirty="0" smtClean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400" b="1" kern="100" dirty="0" smtClean="0">
                          <a:effectLst/>
                          <a:latin typeface="+mj-ea"/>
                          <a:ea typeface="+mj-ea"/>
                          <a:cs typeface="Angsana New"/>
                        </a:rPr>
                        <a:t>P</a:t>
                      </a:r>
                      <a:endParaRPr lang="ja-JP" sz="1400" b="1" kern="100" dirty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Floods, Water Management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Drought, Water Management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Floods Water Management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Floods, Drought, Water Management 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Water Management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3683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altLang="ja-JP" sz="1400" b="1" kern="100" dirty="0" smtClean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400" b="1" kern="100" dirty="0" smtClean="0">
                          <a:effectLst/>
                          <a:latin typeface="+mj-ea"/>
                          <a:ea typeface="+mj-ea"/>
                          <a:cs typeface="Angsana New"/>
                        </a:rPr>
                        <a:t>SM</a:t>
                      </a:r>
                      <a:endParaRPr lang="ja-JP" sz="1400" b="1" kern="100" dirty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Radar</a:t>
                      </a:r>
                      <a:b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</a:b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LST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MWI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Drought Water Management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Floods 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Water Management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Drought 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3683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altLang="ja-JP" sz="1400" b="1" kern="100" dirty="0" smtClean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400" b="1" kern="100" dirty="0" smtClean="0">
                          <a:effectLst/>
                          <a:latin typeface="+mj-ea"/>
                          <a:ea typeface="+mj-ea"/>
                          <a:cs typeface="Angsana New"/>
                        </a:rPr>
                        <a:t>ET</a:t>
                      </a:r>
                      <a:endParaRPr lang="ja-JP" sz="1400" b="1" kern="100" dirty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High res LST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High res LST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LC Maps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TBD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Water Management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Drought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Drought    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10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altLang="ja-JP" sz="1400" b="1" kern="100" dirty="0" smtClean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400" b="1" kern="100" dirty="0" smtClean="0">
                          <a:effectLst/>
                          <a:latin typeface="+mj-ea"/>
                          <a:ea typeface="+mj-ea"/>
                          <a:cs typeface="Angsana New"/>
                        </a:rPr>
                        <a:t>RD</a:t>
                      </a:r>
                      <a:endParaRPr lang="ja-JP" sz="1400" b="1" kern="100" dirty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Radar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Radar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TBD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Water Management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TBD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4209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altLang="ja-JP" sz="1400" b="1" kern="100" dirty="0" smtClean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400" b="1" kern="100" dirty="0" smtClean="0">
                          <a:effectLst/>
                          <a:latin typeface="+mj-ea"/>
                          <a:ea typeface="+mj-ea"/>
                          <a:cs typeface="Angsana New"/>
                        </a:rPr>
                        <a:t>SW</a:t>
                      </a:r>
                      <a:endParaRPr lang="ja-JP" sz="1400" b="1" kern="100" dirty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High res LST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Soil Type and profile map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 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Surface temp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Altimetry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water level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Aquifer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Recharge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3156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altLang="ja-JP" sz="1400" b="1" kern="100" dirty="0" smtClean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400" b="1" kern="100" dirty="0" smtClean="0">
                          <a:effectLst/>
                          <a:latin typeface="+mj-ea"/>
                          <a:ea typeface="+mj-ea"/>
                          <a:cs typeface="Angsana New"/>
                        </a:rPr>
                        <a:t>GW</a:t>
                      </a:r>
                      <a:endParaRPr lang="ja-JP" sz="1400" b="1" kern="100" dirty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TBD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Data assimilation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Soil type and profile map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Soil type and profile map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Data assimilation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14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GB" sz="9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8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53436" marR="5343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4" name="コンテンツ プレースホルダー 3"/>
          <p:cNvSpPr>
            <a:spLocks noGrp="1"/>
          </p:cNvSpPr>
          <p:nvPr>
            <p:ph sz="quarter" idx="11"/>
          </p:nvPr>
        </p:nvSpPr>
        <p:spPr>
          <a:xfrm>
            <a:off x="2052204" y="152400"/>
            <a:ext cx="4953000" cy="533400"/>
          </a:xfrm>
        </p:spPr>
        <p:txBody>
          <a:bodyPr/>
          <a:lstStyle/>
          <a:p>
            <a:r>
              <a:rPr kumimoji="1" lang="en-US" altLang="ja-JP" sz="2800" b="1" dirty="0" smtClean="0"/>
              <a:t>Synergies among Variables</a:t>
            </a:r>
          </a:p>
          <a:p>
            <a:r>
              <a:rPr kumimoji="1" lang="en-US" altLang="ja-JP" sz="2800" b="1" dirty="0" smtClean="0"/>
              <a:t>in applications and sensors</a:t>
            </a:r>
            <a:endParaRPr kumimoji="1" lang="ja-JP" altLang="en-US" sz="2800" b="1" dirty="0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209800" y="1219200"/>
            <a:ext cx="4687502" cy="72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marL="2286000" algn="l" rtl="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marL="2743200" algn="l" rtl="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marL="3200400" algn="l" rtl="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marL="3657600" algn="l" rtl="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altLang="ja-JP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GB" altLang="ja-JP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Angsana New" pitchFamily="18" charset="-34"/>
              </a:rPr>
              <a:t>Water Applications Needs benefitting from synergies</a:t>
            </a:r>
            <a:endParaRPr kumimoji="1" lang="en-GB" altLang="ja-JP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88937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13</a:t>
            </a:fld>
            <a:endParaRPr lang="uk-UA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098520936"/>
              </p:ext>
            </p:extLst>
          </p:nvPr>
        </p:nvGraphicFramePr>
        <p:xfrm>
          <a:off x="914399" y="1493796"/>
          <a:ext cx="7162801" cy="50267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1651"/>
                <a:gridCol w="1004130"/>
                <a:gridCol w="937190"/>
                <a:gridCol w="1004130"/>
                <a:gridCol w="1071074"/>
                <a:gridCol w="953926"/>
                <a:gridCol w="952500"/>
                <a:gridCol w="838200"/>
              </a:tblGrid>
              <a:tr h="487404">
                <a:tc rowSpan="8"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+mj-lt"/>
                          <a:ea typeface="Times New Roman"/>
                          <a:cs typeface="Angsana New"/>
                        </a:rPr>
                        <a:t>Sensors and technologies’ synergies</a:t>
                      </a:r>
                      <a:endParaRPr lang="ja-JP" sz="1050" kern="100" dirty="0">
                        <a:effectLst/>
                        <a:latin typeface="+mj-lt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 vert="vert27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GB" sz="18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en-US" sz="2000" b="1" kern="100" dirty="0" smtClean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 smtClean="0">
                          <a:effectLst/>
                          <a:latin typeface="+mj-ea"/>
                          <a:ea typeface="+mj-ea"/>
                          <a:cs typeface="Angsana New"/>
                        </a:rPr>
                        <a:t>P</a:t>
                      </a:r>
                      <a:endParaRPr lang="ja-JP" sz="1200" kern="100" dirty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en-US" sz="2000" b="1" kern="100" dirty="0" smtClean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 smtClean="0">
                          <a:effectLst/>
                          <a:latin typeface="+mj-ea"/>
                          <a:ea typeface="+mj-ea"/>
                          <a:cs typeface="Angsana New"/>
                        </a:rPr>
                        <a:t>SM</a:t>
                      </a:r>
                      <a:endParaRPr lang="ja-JP" sz="1200" kern="100" dirty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en-US" sz="2000" b="1" kern="100" dirty="0" smtClean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 smtClean="0">
                          <a:effectLst/>
                          <a:latin typeface="+mj-ea"/>
                          <a:ea typeface="+mj-ea"/>
                          <a:cs typeface="Angsana New"/>
                        </a:rPr>
                        <a:t>ET</a:t>
                      </a:r>
                      <a:endParaRPr lang="ja-JP" sz="1200" kern="100" dirty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en-US" sz="2000" b="1" kern="100" dirty="0" smtClean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 smtClean="0">
                          <a:effectLst/>
                          <a:latin typeface="+mj-ea"/>
                          <a:ea typeface="+mj-ea"/>
                          <a:cs typeface="Angsana New"/>
                        </a:rPr>
                        <a:t>RD</a:t>
                      </a:r>
                      <a:endParaRPr lang="ja-JP" sz="1200" kern="100" dirty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en-US" sz="2000" b="1" kern="100" dirty="0" smtClean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 smtClean="0">
                          <a:effectLst/>
                          <a:latin typeface="+mj-ea"/>
                          <a:ea typeface="+mj-ea"/>
                          <a:cs typeface="Angsana New"/>
                        </a:rPr>
                        <a:t>ST</a:t>
                      </a:r>
                      <a:endParaRPr lang="ja-JP" sz="1200" kern="100" dirty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en-US" sz="2000" b="1" kern="100" dirty="0" smtClean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 smtClean="0">
                          <a:effectLst/>
                          <a:latin typeface="+mj-ea"/>
                          <a:ea typeface="+mj-ea"/>
                          <a:cs typeface="Angsana New"/>
                        </a:rPr>
                        <a:t>GW</a:t>
                      </a:r>
                      <a:endParaRPr lang="ja-JP" sz="1200" kern="100" dirty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GB" sz="1800" kern="100" dirty="0">
                          <a:effectLst/>
                          <a:latin typeface="+mj-ea"/>
                          <a:ea typeface="+mj-ea"/>
                          <a:cs typeface="Times New Roman"/>
                        </a:rPr>
                        <a:t> </a:t>
                      </a:r>
                      <a:endParaRPr lang="ja-JP" sz="1200" kern="100" dirty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</a:txBody>
                  <a:tcPr marL="68580" marR="68580" marT="0" marB="0"/>
                </a:tc>
              </a:tr>
              <a:tr h="8692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en-US" sz="2000" b="1" kern="100" dirty="0" smtClean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en-US" sz="2000" b="1" kern="100" dirty="0" smtClean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 smtClean="0">
                          <a:effectLst/>
                          <a:latin typeface="+mj-ea"/>
                          <a:ea typeface="+mj-ea"/>
                          <a:cs typeface="Angsana New"/>
                        </a:rPr>
                        <a:t>P</a:t>
                      </a:r>
                      <a:endParaRPr lang="ja-JP" sz="1200" kern="100" dirty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GB" sz="18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Irrigation water allocation and scheduling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GB" sz="18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Water balance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Irrigation water allocation and scheduling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Water allocation and treatment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 smtClean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Water </a:t>
                      </a: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allocation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Dam operation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Water Recharge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6519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en-US" sz="2000" b="1" kern="100" dirty="0" smtClean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 smtClean="0">
                          <a:effectLst/>
                          <a:latin typeface="+mj-ea"/>
                          <a:ea typeface="+mj-ea"/>
                          <a:cs typeface="Angsana New"/>
                        </a:rPr>
                        <a:t>SM</a:t>
                      </a:r>
                      <a:endParaRPr lang="ja-JP" sz="1200" kern="100" dirty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Radar</a:t>
                      </a:r>
                      <a:b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</a:b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LST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MWI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GB" sz="18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200" strike="noStrike" kern="1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vegetation</a:t>
                      </a:r>
                      <a:r>
                        <a:rPr lang="en-US" altLang="ja-JP" sz="1200" strike="noStrike" kern="1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 growth</a:t>
                      </a:r>
                      <a:endParaRPr lang="ja-JP" sz="1200" strike="noStrike" kern="1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Discharge predict for allocation 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Leakage from reservoirs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GB" sz="18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 smtClean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Aquifer </a:t>
                      </a: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water availability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/>
                </a:tc>
              </a:tr>
              <a:tr h="50706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en-US" sz="2000" b="1" kern="100" dirty="0" smtClean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 smtClean="0">
                          <a:effectLst/>
                          <a:latin typeface="+mj-ea"/>
                          <a:ea typeface="+mj-ea"/>
                          <a:cs typeface="Angsana New"/>
                        </a:rPr>
                        <a:t>ET</a:t>
                      </a:r>
                      <a:endParaRPr lang="ja-JP" sz="1200" kern="100" dirty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High res LST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High res LST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LC Maps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GB" sz="18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TBD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Storage water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loss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Aquifer water availability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/>
                </a:tc>
              </a:tr>
              <a:tr h="70051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en-US" sz="2000" b="1" kern="100" dirty="0" smtClean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 smtClean="0">
                          <a:effectLst/>
                          <a:latin typeface="+mj-ea"/>
                          <a:ea typeface="+mj-ea"/>
                          <a:cs typeface="Angsana New"/>
                        </a:rPr>
                        <a:t>RD</a:t>
                      </a:r>
                      <a:endParaRPr lang="ja-JP" sz="1200" kern="100" dirty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Radar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Radar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TBD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GB" sz="18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Storage change and refill </a:t>
                      </a:r>
                      <a:r>
                        <a:rPr lang="en-US" sz="1200" kern="100" dirty="0" smtClean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strategy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In mountains, GW discharge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/>
                </a:tc>
              </a:tr>
              <a:tr h="36219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en-US" sz="2000" b="1" kern="100" dirty="0" smtClean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 smtClean="0">
                          <a:effectLst/>
                          <a:latin typeface="+mj-ea"/>
                          <a:ea typeface="+mj-ea"/>
                          <a:cs typeface="Angsana New"/>
                        </a:rPr>
                        <a:t>ST</a:t>
                      </a:r>
                      <a:endParaRPr lang="ja-JP" sz="1200" kern="100" dirty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ＭＳ 明朝"/>
                          <a:cs typeface="Angsana New"/>
                        </a:rPr>
                        <a:t>Radar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Soil Type and profile map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Surface temp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Altimetry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water level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GB" sz="18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Aquifer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recharge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6219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en-US" sz="2000" b="1" kern="100" dirty="0" smtClean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 smtClean="0">
                          <a:effectLst/>
                          <a:latin typeface="+mj-ea"/>
                          <a:ea typeface="+mj-ea"/>
                          <a:cs typeface="Angsana New"/>
                        </a:rPr>
                        <a:t>GW</a:t>
                      </a:r>
                      <a:endParaRPr lang="ja-JP" sz="1200" kern="100" dirty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TBD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Data assimilation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Soil type and profile map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Soil type and profile map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Data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GB" sz="1200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assimilation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GB" sz="1800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</a:tr>
              <a:tr h="100207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en-US" sz="2000" b="1" kern="100" dirty="0" smtClean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effectLst/>
                          <a:latin typeface="+mj-ea"/>
                          <a:ea typeface="+mj-ea"/>
                          <a:cs typeface="Angsana New"/>
                        </a:rPr>
                        <a:t>Observe</a:t>
                      </a:r>
                    </a:p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effectLst/>
                          <a:latin typeface="+mj-ea"/>
                          <a:ea typeface="+mj-ea"/>
                          <a:cs typeface="Angsana New"/>
                        </a:rPr>
                        <a:t>vation</a:t>
                      </a:r>
                      <a:endParaRPr lang="ja-JP" sz="1050" kern="100" dirty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effectLst/>
                          <a:latin typeface="+mj-ea"/>
                          <a:ea typeface="+mj-ea"/>
                          <a:cs typeface="Angsana New"/>
                        </a:rPr>
                        <a:t>synergies</a:t>
                      </a:r>
                      <a:endParaRPr lang="ja-JP" sz="1050" kern="100" dirty="0">
                        <a:effectLst/>
                        <a:latin typeface="+mj-ea"/>
                        <a:ea typeface="+mj-ea"/>
                        <a:cs typeface="Angsan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ＭＳ 明朝"/>
                          <a:cs typeface="Angsana New"/>
                        </a:rPr>
                        <a:t>R</a:t>
                      </a: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adar, High res LST, MWI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High res LST, LC Maps, Radar, Soil maps, Data assimilation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fr-FR" sz="1200" kern="10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Surface temp/LST, LC maps, 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Soil maps, 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Radar, Altimetry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Soil type and profile map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fr-FR" sz="1200" kern="10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Radar, soil maps, Surface temp. </a:t>
                      </a: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Data assimilation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Altimetry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Data </a:t>
                      </a:r>
                      <a:r>
                        <a:rPr lang="en-US" sz="1200" kern="100" dirty="0" smtClean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assimilation, soil </a:t>
                      </a:r>
                      <a:r>
                        <a:rPr lang="en-US" sz="1200" kern="100" dirty="0">
                          <a:effectLst/>
                          <a:latin typeface="Times New Roman"/>
                          <a:ea typeface="Times New Roman"/>
                          <a:cs typeface="Angsana New"/>
                        </a:rPr>
                        <a:t>maps</a:t>
                      </a:r>
                      <a:endParaRPr lang="ja-JP" sz="1200" kern="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コンテンツ プレースホルダー 3"/>
          <p:cNvSpPr>
            <a:spLocks noGrp="1"/>
          </p:cNvSpPr>
          <p:nvPr>
            <p:ph sz="quarter" idx="11"/>
          </p:nvPr>
        </p:nvSpPr>
        <p:spPr>
          <a:xfrm>
            <a:off x="2133600" y="152400"/>
            <a:ext cx="4953000" cy="533400"/>
          </a:xfrm>
        </p:spPr>
        <p:txBody>
          <a:bodyPr/>
          <a:lstStyle/>
          <a:p>
            <a:r>
              <a:rPr kumimoji="1" lang="en-US" altLang="ja-JP" b="1" dirty="0" smtClean="0"/>
              <a:t>Observation synergies for </a:t>
            </a:r>
          </a:p>
          <a:p>
            <a:r>
              <a:rPr kumimoji="1" lang="en-US" altLang="ja-JP" b="1" dirty="0" smtClean="0"/>
              <a:t>Water Resource Management</a:t>
            </a:r>
            <a:endParaRPr kumimoji="1" lang="ja-JP" altLang="en-US" b="1" dirty="0"/>
          </a:p>
        </p:txBody>
      </p:sp>
      <p:sp>
        <p:nvSpPr>
          <p:cNvPr id="6" name="正方形/長方形 5"/>
          <p:cNvSpPr/>
          <p:nvPr/>
        </p:nvSpPr>
        <p:spPr>
          <a:xfrm>
            <a:off x="1905000" y="1134080"/>
            <a:ext cx="6629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GB" altLang="ja-JP" b="1" dirty="0">
                <a:solidFill>
                  <a:schemeClr val="tx1"/>
                </a:solidFill>
                <a:latin typeface="Arial" pitchFamily="34" charset="0"/>
                <a:ea typeface="ＭＳ 明朝" pitchFamily="17" charset="-128"/>
                <a:cs typeface="Angsana New" pitchFamily="18" charset="-34"/>
              </a:rPr>
              <a:t>Water Applications </a:t>
            </a:r>
            <a:r>
              <a:rPr kumimoji="1" lang="en-GB" altLang="ja-JP" b="1" dirty="0" smtClean="0">
                <a:solidFill>
                  <a:schemeClr val="tx1"/>
                </a:solidFill>
                <a:latin typeface="Arial" pitchFamily="34" charset="0"/>
                <a:ea typeface="ＭＳ 明朝" pitchFamily="17" charset="-128"/>
                <a:cs typeface="Angsana New" pitchFamily="18" charset="-34"/>
              </a:rPr>
              <a:t>Needs benefitting </a:t>
            </a:r>
            <a:r>
              <a:rPr kumimoji="1" lang="en-GB" altLang="ja-JP" b="1" dirty="0">
                <a:solidFill>
                  <a:schemeClr val="tx1"/>
                </a:solidFill>
                <a:latin typeface="Arial" pitchFamily="34" charset="0"/>
                <a:ea typeface="ＭＳ 明朝" pitchFamily="17" charset="-128"/>
                <a:cs typeface="Angsana New" pitchFamily="18" charset="-34"/>
              </a:rPr>
              <a:t>from synergies</a:t>
            </a:r>
            <a:endParaRPr kumimoji="1" lang="en-GB" altLang="ja-JP" sz="1050" dirty="0">
              <a:solidFill>
                <a:schemeClr val="tx1"/>
              </a:solidFill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28686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14</a:t>
            </a:fld>
            <a:endParaRPr lang="uk-UA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445584024"/>
              </p:ext>
            </p:extLst>
          </p:nvPr>
        </p:nvGraphicFramePr>
        <p:xfrm>
          <a:off x="609600" y="2209800"/>
          <a:ext cx="8229600" cy="3434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1218"/>
                <a:gridCol w="706582"/>
                <a:gridCol w="609600"/>
                <a:gridCol w="685800"/>
                <a:gridCol w="685800"/>
                <a:gridCol w="685800"/>
                <a:gridCol w="685800"/>
                <a:gridCol w="609600"/>
                <a:gridCol w="685800"/>
                <a:gridCol w="2133600"/>
              </a:tblGrid>
              <a:tr h="54864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</a:pPr>
                      <a:r>
                        <a:rPr kumimoji="1" lang="en-US" altLang="ja-JP" dirty="0" smtClean="0">
                          <a:latin typeface="Arial Narrow" panose="020B0606020202030204" pitchFamily="34" charset="0"/>
                        </a:rPr>
                        <a:t>  </a:t>
                      </a:r>
                    </a:p>
                    <a:p>
                      <a:pPr algn="l">
                        <a:lnSpc>
                          <a:spcPts val="1200"/>
                        </a:lnSpc>
                      </a:pPr>
                      <a:endParaRPr kumimoji="1" lang="en-US" altLang="ja-JP" dirty="0" smtClean="0">
                        <a:latin typeface="Arial Narrow" panose="020B0606020202030204" pitchFamily="34" charset="0"/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400" b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PR</a:t>
                      </a:r>
                      <a:endParaRPr kumimoji="1" lang="ja-JP" altLang="en-US" sz="1400" b="1" dirty="0"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400" b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MWI</a:t>
                      </a:r>
                      <a:endParaRPr kumimoji="1" lang="ja-JP" altLang="en-US" sz="1400" b="1" dirty="0"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400" b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MWAS</a:t>
                      </a:r>
                      <a:endParaRPr kumimoji="1" lang="ja-JP" altLang="en-US" sz="1400" b="1" dirty="0"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400" b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TIR</a:t>
                      </a:r>
                      <a:endParaRPr kumimoji="1" lang="ja-JP" altLang="en-US" sz="1400" b="1" dirty="0"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400" b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OPS</a:t>
                      </a:r>
                    </a:p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200" b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MODIS/Landsat</a:t>
                      </a:r>
                      <a:endParaRPr kumimoji="1" lang="ja-JP" altLang="en-US" sz="1200" b="1" dirty="0"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400" b="1" baseline="0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Radar</a:t>
                      </a:r>
                      <a:br>
                        <a:rPr kumimoji="1" lang="en-US" altLang="ja-JP" sz="1400" b="1" baseline="0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</a:br>
                      <a:r>
                        <a:rPr kumimoji="1" lang="en-US" altLang="ja-JP" sz="1400" b="1" baseline="0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L/C/X</a:t>
                      </a:r>
                      <a:endParaRPr kumimoji="1" lang="ja-JP" altLang="en-US" sz="1400" b="1" dirty="0"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400" b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Alti.</a:t>
                      </a:r>
                      <a:endParaRPr kumimoji="1" lang="ja-JP" altLang="en-US" sz="1400" b="1" dirty="0"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200" b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Gravity</a:t>
                      </a:r>
                      <a:endParaRPr kumimoji="1" lang="ja-JP" altLang="en-US" sz="1200" b="1" dirty="0"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400" b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Remarks</a:t>
                      </a:r>
                      <a:endParaRPr kumimoji="1" lang="ja-JP" altLang="en-US" sz="1400" b="1" dirty="0"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400" b="1" dirty="0" smtClean="0">
                          <a:latin typeface="Arial Narrow" panose="020B0606020202030204" pitchFamily="34" charset="0"/>
                        </a:rPr>
                        <a:t>P</a:t>
                      </a:r>
                      <a:endParaRPr kumimoji="1" lang="ja-JP" altLang="en-US" sz="1400" b="1" dirty="0"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400" dirty="0" smtClean="0">
                          <a:latin typeface="Arial Narrow" panose="020B0606020202030204" pitchFamily="34" charset="0"/>
                        </a:rPr>
                        <a:t>〇</a:t>
                      </a:r>
                      <a:endParaRPr kumimoji="1" lang="en-US" altLang="ja-JP" sz="1400" dirty="0" smtClean="0">
                        <a:latin typeface="Arial Narrow" panose="020B0606020202030204" pitchFamily="34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200" dirty="0" smtClean="0">
                          <a:latin typeface="Arial Narrow" panose="020B0606020202030204" pitchFamily="34" charset="0"/>
                        </a:rPr>
                        <a:t>35.5GHz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400" dirty="0" smtClean="0">
                          <a:latin typeface="Arial Narrow" panose="020B0606020202030204" pitchFamily="34" charset="0"/>
                        </a:rPr>
                        <a:t>〇</a:t>
                      </a: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400" dirty="0" smtClean="0">
                          <a:latin typeface="Arial Narrow" panose="020B0606020202030204" pitchFamily="34" charset="0"/>
                        </a:rPr>
                        <a:t>〇</a:t>
                      </a: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400" dirty="0" smtClean="0">
                          <a:latin typeface="Arial Narrow" panose="020B0606020202030204" pitchFamily="34" charset="0"/>
                        </a:rPr>
                        <a:t>〇</a:t>
                      </a: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</a:pPr>
                      <a:r>
                        <a:rPr kumimoji="1" lang="en-US" altLang="ja-JP" sz="1400" dirty="0" smtClean="0">
                          <a:latin typeface="Arial Narrow" panose="020B0606020202030204" pitchFamily="34" charset="0"/>
                        </a:rPr>
                        <a:t>MWI is strongly</a:t>
                      </a:r>
                      <a:r>
                        <a:rPr kumimoji="1" lang="en-US" altLang="ja-JP" sz="1400" baseline="0" dirty="0" smtClean="0">
                          <a:latin typeface="Arial Narrow" panose="020B0606020202030204" pitchFamily="34" charset="0"/>
                        </a:rPr>
                        <a:t> preferred than MWAS, TIR.</a:t>
                      </a: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400" b="1" dirty="0" smtClean="0">
                          <a:latin typeface="Arial Narrow" panose="020B0606020202030204" pitchFamily="34" charset="0"/>
                        </a:rPr>
                        <a:t>SM</a:t>
                      </a:r>
                      <a:endParaRPr kumimoji="1" lang="ja-JP" altLang="en-US" sz="1400" b="1" dirty="0"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400" dirty="0" smtClean="0">
                          <a:latin typeface="Arial Narrow" panose="020B0606020202030204" pitchFamily="34" charset="0"/>
                        </a:rPr>
                        <a:t>〇</a:t>
                      </a:r>
                      <a:endParaRPr kumimoji="1" lang="en-US" altLang="ja-JP" sz="1400" dirty="0" smtClean="0">
                        <a:latin typeface="Arial Narrow" panose="020B0606020202030204" pitchFamily="34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050" dirty="0" smtClean="0">
                          <a:latin typeface="Arial Narrow" panose="020B0606020202030204" pitchFamily="34" charset="0"/>
                        </a:rPr>
                        <a:t>37GHz is critical</a:t>
                      </a:r>
                      <a:endParaRPr kumimoji="1" lang="ja-JP" altLang="en-US" sz="105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400" dirty="0" smtClean="0">
                          <a:latin typeface="Arial Narrow" panose="020B0606020202030204" pitchFamily="34" charset="0"/>
                        </a:rPr>
                        <a:t>〇</a:t>
                      </a: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400" dirty="0" smtClean="0">
                          <a:latin typeface="Arial Narrow" panose="020B0606020202030204" pitchFamily="34" charset="0"/>
                        </a:rPr>
                        <a:t>〇</a:t>
                      </a:r>
                      <a:endParaRPr kumimoji="1" lang="en-US" altLang="ja-JP" sz="1400" dirty="0" smtClean="0">
                        <a:latin typeface="Arial Narrow" panose="020B0606020202030204" pitchFamily="34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100" dirty="0" smtClean="0">
                          <a:latin typeface="Arial Narrow" panose="020B0606020202030204" pitchFamily="34" charset="0"/>
                        </a:rPr>
                        <a:t>Lband preferred</a:t>
                      </a:r>
                      <a:endParaRPr kumimoji="1" lang="ja-JP" altLang="en-US" sz="11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</a:pPr>
                      <a:r>
                        <a:rPr kumimoji="1" lang="en-US" altLang="ja-JP" sz="1200" dirty="0" smtClean="0">
                          <a:latin typeface="Arial Narrow" panose="020B0606020202030204" pitchFamily="34" charset="0"/>
                        </a:rPr>
                        <a:t>MWI+TIR, MWI+Radar can</a:t>
                      </a:r>
                      <a:r>
                        <a:rPr kumimoji="1" lang="en-US" altLang="ja-JP" sz="1200" baseline="0" dirty="0" smtClean="0">
                          <a:latin typeface="Arial Narrow" panose="020B0606020202030204" pitchFamily="34" charset="0"/>
                        </a:rPr>
                        <a:t> improve accuracy, resolution.</a:t>
                      </a:r>
                      <a:endParaRPr kumimoji="1" lang="ja-JP" altLang="en-US" sz="12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400" b="1" dirty="0" smtClean="0">
                          <a:latin typeface="Arial Narrow" panose="020B0606020202030204" pitchFamily="34" charset="0"/>
                        </a:rPr>
                        <a:t>ET</a:t>
                      </a:r>
                      <a:endParaRPr kumimoji="1" lang="ja-JP" altLang="en-US" sz="1400" b="1" dirty="0"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400" dirty="0" smtClean="0">
                          <a:latin typeface="Arial Narrow" panose="020B0606020202030204" pitchFamily="34" charset="0"/>
                        </a:rPr>
                        <a:t>〇</a:t>
                      </a: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400" dirty="0" smtClean="0">
                          <a:latin typeface="Arial Narrow" panose="020B0606020202030204" pitchFamily="34" charset="0"/>
                        </a:rPr>
                        <a:t>〇</a:t>
                      </a: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400" dirty="0" smtClean="0">
                          <a:latin typeface="Arial Narrow" panose="020B0606020202030204" pitchFamily="34" charset="0"/>
                        </a:rPr>
                        <a:t>〇</a:t>
                      </a: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</a:pPr>
                      <a:r>
                        <a:rPr kumimoji="1" lang="en-US" altLang="ja-JP" sz="1400" dirty="0" smtClean="0">
                          <a:latin typeface="Arial Narrow" panose="020B0606020202030204" pitchFamily="34" charset="0"/>
                        </a:rPr>
                        <a:t>Pairs</a:t>
                      </a:r>
                      <a:r>
                        <a:rPr kumimoji="1" lang="en-US" altLang="ja-JP" sz="1400" baseline="0" dirty="0" smtClean="0">
                          <a:latin typeface="Arial Narrow" panose="020B0606020202030204" pitchFamily="34" charset="0"/>
                        </a:rPr>
                        <a:t> of cloud-free TIR images are needed.</a:t>
                      </a: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400" b="1" dirty="0" smtClean="0">
                          <a:latin typeface="Arial Narrow" panose="020B0606020202030204" pitchFamily="34" charset="0"/>
                        </a:rPr>
                        <a:t>RD</a:t>
                      </a:r>
                      <a:endParaRPr kumimoji="1" lang="ja-JP" altLang="en-US" sz="1400" b="1" dirty="0"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400" dirty="0" smtClean="0">
                          <a:latin typeface="Arial Narrow" panose="020B0606020202030204" pitchFamily="34" charset="0"/>
                        </a:rPr>
                        <a:t>〇</a:t>
                      </a: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400" dirty="0" smtClean="0">
                          <a:latin typeface="Arial Narrow" panose="020B0606020202030204" pitchFamily="34" charset="0"/>
                        </a:rPr>
                        <a:t>〇</a:t>
                      </a: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400" dirty="0" smtClean="0">
                          <a:latin typeface="Arial Narrow" panose="020B0606020202030204" pitchFamily="34" charset="0"/>
                        </a:rPr>
                        <a:t>〇</a:t>
                      </a: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400" dirty="0" smtClean="0">
                          <a:latin typeface="Arial Narrow" panose="020B0606020202030204" pitchFamily="34" charset="0"/>
                        </a:rPr>
                        <a:t>〇</a:t>
                      </a: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</a:pPr>
                      <a:r>
                        <a:rPr kumimoji="1" lang="en-US" altLang="ja-JP" sz="1400" dirty="0" smtClean="0">
                          <a:latin typeface="Arial Narrow" panose="020B0606020202030204" pitchFamily="34" charset="0"/>
                        </a:rPr>
                        <a:t>Improvement of altimeter</a:t>
                      </a:r>
                      <a:r>
                        <a:rPr kumimoji="1" lang="en-US" altLang="ja-JP" sz="1400" baseline="0" dirty="0" smtClean="0">
                          <a:latin typeface="Arial Narrow" panose="020B0606020202030204" pitchFamily="34" charset="0"/>
                        </a:rPr>
                        <a:t> sampling is needed.</a:t>
                      </a: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400" b="1" dirty="0" smtClean="0">
                          <a:latin typeface="Arial Narrow" panose="020B0606020202030204" pitchFamily="34" charset="0"/>
                        </a:rPr>
                        <a:t>ST</a:t>
                      </a:r>
                      <a:endParaRPr kumimoji="1" lang="ja-JP" altLang="en-US" sz="1400" b="1" dirty="0"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400" dirty="0" smtClean="0">
                          <a:latin typeface="Arial Narrow" panose="020B0606020202030204" pitchFamily="34" charset="0"/>
                        </a:rPr>
                        <a:t>〇</a:t>
                      </a: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400" dirty="0" smtClean="0">
                          <a:latin typeface="Arial Narrow" panose="020B0606020202030204" pitchFamily="34" charset="0"/>
                        </a:rPr>
                        <a:t>〇</a:t>
                      </a: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400" dirty="0" smtClean="0">
                          <a:latin typeface="Arial Narrow" panose="020B0606020202030204" pitchFamily="34" charset="0"/>
                        </a:rPr>
                        <a:t>〇</a:t>
                      </a: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400" dirty="0" smtClean="0">
                          <a:latin typeface="Arial Narrow" panose="020B0606020202030204" pitchFamily="34" charset="0"/>
                        </a:rPr>
                        <a:t>〇</a:t>
                      </a: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</a:pPr>
                      <a:r>
                        <a:rPr kumimoji="1" lang="en-US" altLang="ja-JP" sz="1400" baseline="0" dirty="0" smtClean="0">
                          <a:latin typeface="Arial Narrow" panose="020B0606020202030204" pitchFamily="34" charset="0"/>
                        </a:rPr>
                        <a:t>ditto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400" b="1" dirty="0" smtClean="0">
                          <a:latin typeface="Arial Narrow" panose="020B0606020202030204" pitchFamily="34" charset="0"/>
                        </a:rPr>
                        <a:t>GW</a:t>
                      </a:r>
                      <a:endParaRPr kumimoji="1" lang="ja-JP" altLang="en-US" sz="1400" b="1" dirty="0"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400" dirty="0" smtClean="0">
                          <a:latin typeface="Arial Narrow" panose="020B0606020202030204" pitchFamily="34" charset="0"/>
                        </a:rPr>
                        <a:t>〇</a:t>
                      </a: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</a:pPr>
                      <a:r>
                        <a:rPr kumimoji="1" lang="en-US" altLang="ja-JP" sz="1400" dirty="0" smtClean="0">
                          <a:latin typeface="Arial Narrow" panose="020B0606020202030204" pitchFamily="34" charset="0"/>
                        </a:rPr>
                        <a:t>SM and ET are closely related with GW in data assimilation.</a:t>
                      </a:r>
                      <a:endParaRPr kumimoji="1" lang="ja-JP" altLang="en-US" sz="1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コンテンツ プレースホルダー 3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5486400" cy="533400"/>
          </a:xfrm>
        </p:spPr>
        <p:txBody>
          <a:bodyPr/>
          <a:lstStyle/>
          <a:p>
            <a:r>
              <a:rPr kumimoji="1" lang="en-US" altLang="ja-JP" sz="2800" b="1" dirty="0" smtClean="0"/>
              <a:t>Proposed Water Constellation 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81000" y="1447800"/>
            <a:ext cx="8703663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285750" marR="0" indent="-28575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</a:pPr>
            <a:r>
              <a:rPr lang="en-US" altLang="ja-JP" dirty="0" smtClean="0"/>
              <a:t>Instruments requirement for observing a water variables considering synergies of </a:t>
            </a:r>
            <a:br>
              <a:rPr lang="en-US" altLang="ja-JP" dirty="0" smtClean="0"/>
            </a:br>
            <a:r>
              <a:rPr lang="en-US" altLang="ja-JP" dirty="0" smtClean="0"/>
              <a:t>other variable observations are shown in the following.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85800" y="2133600"/>
            <a:ext cx="6902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  <a:latin typeface="Arial Narrow" panose="020B0606020202030204" pitchFamily="34" charset="0"/>
              </a:rPr>
              <a:t>Instrument</a:t>
            </a:r>
            <a:endParaRPr kumimoji="0" lang="ja-JP" altLang="en-US" sz="12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  <a:latin typeface="Arial Narrow" panose="020B060602020203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09600" y="2590800"/>
            <a:ext cx="555599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ja-JP" sz="1200" dirty="0" smtClean="0">
                <a:latin typeface="Arial Narrow" panose="020B0606020202030204" pitchFamily="34" charset="0"/>
              </a:rPr>
              <a:t>Variable</a:t>
            </a:r>
            <a:endParaRPr kumimoji="0" lang="ja-JP" altLang="en-US" sz="12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8349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15</a:t>
            </a:fld>
            <a:endParaRPr lang="uk-UA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0"/>
          </p:nvPr>
        </p:nvSpPr>
        <p:spPr>
          <a:xfrm>
            <a:off x="381000" y="1447800"/>
            <a:ext cx="8305800" cy="4724400"/>
          </a:xfrm>
          <a:ln>
            <a:solidFill>
              <a:schemeClr val="accent1"/>
            </a:solidFill>
          </a:ln>
        </p:spPr>
        <p:txBody>
          <a:bodyPr/>
          <a:lstStyle/>
          <a:p>
            <a:pPr marL="285750" marR="0" indent="-28575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</a:pPr>
            <a:r>
              <a:rPr lang="en-US" altLang="ja-JP" sz="1800"/>
              <a:t>N</a:t>
            </a:r>
            <a:r>
              <a:rPr lang="en-US" altLang="ja-JP" sz="1800" smtClean="0"/>
              <a:t>ecessary </a:t>
            </a:r>
            <a:r>
              <a:rPr lang="en-US" altLang="ja-JP" sz="1800" dirty="0"/>
              <a:t>components </a:t>
            </a:r>
            <a:r>
              <a:rPr lang="en-US" altLang="ja-JP" sz="1800" dirty="0" smtClean="0"/>
              <a:t>for water constellation already exist </a:t>
            </a:r>
            <a:r>
              <a:rPr lang="en-US" altLang="ja-JP" sz="1800" dirty="0"/>
              <a:t>in </a:t>
            </a:r>
            <a:r>
              <a:rPr lang="en-US" altLang="ja-JP" sz="1800"/>
              <a:t>existing </a:t>
            </a:r>
            <a:r>
              <a:rPr lang="en-US" altLang="ja-JP" sz="1800" smtClean="0"/>
              <a:t>and </a:t>
            </a:r>
            <a:r>
              <a:rPr lang="en-US" altLang="ja-JP" sz="1800" smtClean="0"/>
              <a:t>future </a:t>
            </a:r>
            <a:r>
              <a:rPr lang="en-US" altLang="ja-JP" sz="1800" smtClean="0"/>
              <a:t>plans</a:t>
            </a:r>
            <a:r>
              <a:rPr lang="en-US" altLang="ja-JP" sz="1800"/>
              <a:t>.</a:t>
            </a:r>
            <a:endParaRPr lang="en-US" altLang="ja-JP" sz="1800" dirty="0" smtClean="0"/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</a:pPr>
            <a:endParaRPr lang="en-US" altLang="ja-JP" sz="1800" dirty="0"/>
          </a:p>
          <a:p>
            <a:pPr marL="285750" lvl="1" indent="-285750" algn="l" rtl="0" latinLnBrk="1" hangingPunct="0">
              <a:buFont typeface="Wingdings" panose="05000000000000000000" pitchFamily="2" charset="2"/>
              <a:buChar char="l"/>
            </a:pPr>
            <a:r>
              <a:rPr lang="en-US" altLang="ja-JP" sz="1800" dirty="0"/>
              <a:t>MWI constellation is a key component of the </a:t>
            </a:r>
            <a:r>
              <a:rPr lang="en-US" altLang="ja-JP" sz="1800"/>
              <a:t>water </a:t>
            </a:r>
            <a:r>
              <a:rPr lang="en-US" altLang="ja-JP" sz="1800" smtClean="0"/>
              <a:t>constellation. </a:t>
            </a:r>
          </a:p>
          <a:p>
            <a:pPr marL="0" lvl="1" indent="0" algn="l" rtl="0" latinLnBrk="1" hangingPunct="0">
              <a:buNone/>
            </a:pPr>
            <a:endParaRPr lang="en-US" altLang="ja-JP" sz="1800" dirty="0" smtClean="0"/>
          </a:p>
          <a:p>
            <a:pPr marL="285750" lvl="3" indent="-285750" algn="l" rtl="0" latinLnBrk="1" hangingPunct="0">
              <a:buFont typeface="Wingdings" panose="05000000000000000000" pitchFamily="2" charset="2"/>
              <a:buChar char="l"/>
            </a:pPr>
            <a:r>
              <a:rPr lang="en-US" altLang="ja-JP" sz="1800" smtClean="0"/>
              <a:t>TIR</a:t>
            </a:r>
            <a:r>
              <a:rPr lang="en-US" altLang="ja-JP" sz="1800" dirty="0"/>
              <a:t>, optical and L/C/X band </a:t>
            </a:r>
            <a:r>
              <a:rPr lang="en-US" altLang="ja-JP" sz="1800"/>
              <a:t>radars </a:t>
            </a:r>
            <a:r>
              <a:rPr lang="en-US" altLang="ja-JP" sz="1800" smtClean="0"/>
              <a:t>can be optimized to </a:t>
            </a:r>
            <a:r>
              <a:rPr lang="en-US" altLang="ja-JP" sz="1800" dirty="0"/>
              <a:t>contribute to observations of SM, ET, RD </a:t>
            </a:r>
            <a:r>
              <a:rPr lang="en-US" altLang="ja-JP" sz="1800"/>
              <a:t>and </a:t>
            </a:r>
            <a:r>
              <a:rPr lang="en-US" altLang="ja-JP" sz="1800" smtClean="0"/>
              <a:t>ST.</a:t>
            </a:r>
          </a:p>
          <a:p>
            <a:pPr marL="0" lvl="3" indent="0" algn="l" rtl="0" latinLnBrk="1" hangingPunct="0">
              <a:buNone/>
            </a:pPr>
            <a:endParaRPr lang="en-US" altLang="ja-JP" sz="1800" smtClean="0"/>
          </a:p>
          <a:p>
            <a:pPr marL="285750" lvl="3" indent="-285750" algn="l" rtl="0" latinLnBrk="1" hangingPunct="0">
              <a:buFont typeface="Wingdings" panose="05000000000000000000" pitchFamily="2" charset="2"/>
              <a:buChar char="l"/>
            </a:pPr>
            <a:r>
              <a:rPr lang="en-GB" altLang="ja-JP" sz="1800" smtClean="0"/>
              <a:t>Revisit </a:t>
            </a:r>
            <a:r>
              <a:rPr lang="en-GB" altLang="ja-JP" sz="1800"/>
              <a:t>time of SWOT type missions need to be improved for monitoring </a:t>
            </a:r>
            <a:r>
              <a:rPr lang="en-GB" altLang="ja-JP" sz="1800"/>
              <a:t>river </a:t>
            </a:r>
            <a:r>
              <a:rPr lang="en-GB" altLang="ja-JP" sz="1800" smtClean="0"/>
              <a:t>discharge and surface water storage.</a:t>
            </a:r>
          </a:p>
          <a:p>
            <a:pPr marL="0" lvl="3" indent="0" algn="l" rtl="0" latinLnBrk="1" hangingPunct="0">
              <a:buNone/>
            </a:pPr>
            <a:endParaRPr lang="en-US" altLang="ja-JP" sz="1800"/>
          </a:p>
          <a:p>
            <a:pPr marL="285750" lvl="3" indent="-285750" algn="l" rtl="0" latinLnBrk="1" hangingPunct="0">
              <a:buFont typeface="Wingdings" panose="05000000000000000000" pitchFamily="2" charset="2"/>
              <a:buChar char="l"/>
            </a:pPr>
            <a:r>
              <a:rPr lang="en-GB" altLang="ja-JP" sz="1800" smtClean="0"/>
              <a:t>GRACE </a:t>
            </a:r>
            <a:r>
              <a:rPr lang="en-GB" altLang="ja-JP" sz="1800"/>
              <a:t>type missions should be continued for </a:t>
            </a:r>
            <a:r>
              <a:rPr lang="en-GB" altLang="ja-JP" sz="1800"/>
              <a:t>groundwater </a:t>
            </a:r>
            <a:r>
              <a:rPr lang="en-GB" altLang="ja-JP" sz="1800" smtClean="0"/>
              <a:t>monitoring.</a:t>
            </a:r>
          </a:p>
          <a:p>
            <a:pPr marL="0" lvl="3" indent="0" algn="l" rtl="0" latinLnBrk="1" hangingPunct="0">
              <a:buNone/>
            </a:pPr>
            <a:endParaRPr lang="en-US" altLang="ja-JP" sz="1800"/>
          </a:p>
          <a:p>
            <a:pPr marL="285750" lvl="3" indent="-285750" algn="l" rtl="0" latinLnBrk="1" hangingPunct="0">
              <a:buFont typeface="Wingdings" panose="05000000000000000000" pitchFamily="2" charset="2"/>
              <a:buChar char="l"/>
            </a:pPr>
            <a:r>
              <a:rPr lang="en-GB" altLang="ja-JP" sz="1800" smtClean="0"/>
              <a:t>Data </a:t>
            </a:r>
            <a:r>
              <a:rPr lang="en-GB" altLang="ja-JP" sz="1800"/>
              <a:t>assimilation systems should be developed to use actual data in a more optimal way</a:t>
            </a:r>
            <a:r>
              <a:rPr lang="en-GB" altLang="ja-JP" sz="1800"/>
              <a:t>.  </a:t>
            </a:r>
            <a:endParaRPr lang="ja-JP" altLang="ja-JP" sz="1800"/>
          </a:p>
          <a:p>
            <a:pPr marL="285750" lvl="3" indent="-285750" algn="l" rtl="0" latinLnBrk="1" hangingPunct="0">
              <a:buFont typeface="Wingdings" panose="05000000000000000000" pitchFamily="2" charset="2"/>
              <a:buChar char="l"/>
            </a:pPr>
            <a:endParaRPr lang="en-US" altLang="ja-JP" sz="1600" dirty="0"/>
          </a:p>
          <a:p>
            <a:pPr marL="781050" lvl="4" indent="-285750" algn="l" rtl="0" latinLnBrk="1" hangingPunct="0">
              <a:buFont typeface="Wingdings" panose="05000000000000000000" pitchFamily="2" charset="2"/>
              <a:buChar char="l"/>
            </a:pPr>
            <a:endParaRPr lang="en-US" altLang="ja-JP" sz="1600" dirty="0" smtClean="0"/>
          </a:p>
          <a:p>
            <a:pPr marL="285750" lvl="3" indent="-285750" algn="l" rtl="0" latinLnBrk="1" hangingPunct="0">
              <a:buFont typeface="Wingdings" panose="05000000000000000000" pitchFamily="2" charset="2"/>
              <a:buChar char="l"/>
            </a:pPr>
            <a:endParaRPr lang="en-US" altLang="ja-JP" sz="1600" dirty="0"/>
          </a:p>
          <a:p>
            <a:pPr marL="705542" lvl="2" indent="-285750" algn="l" rtl="0" latinLnBrk="1" hangingPunct="0">
              <a:buFont typeface="Wingdings" panose="05000000000000000000" pitchFamily="2" charset="2"/>
              <a:buChar char="l"/>
            </a:pPr>
            <a:endParaRPr lang="en-US" altLang="ja-JP" sz="1600" dirty="0" smtClean="0"/>
          </a:p>
          <a:p>
            <a:pPr marL="705542" lvl="2" indent="-285750" algn="l" rtl="0" latinLnBrk="1" hangingPunct="0">
              <a:buFont typeface="Wingdings" panose="05000000000000000000" pitchFamily="2" charset="2"/>
              <a:buChar char="l"/>
            </a:pPr>
            <a:endParaRPr lang="en-US" altLang="ja-JP" sz="1600" dirty="0"/>
          </a:p>
          <a:p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11"/>
          </p:nvPr>
        </p:nvSpPr>
        <p:spPr>
          <a:xfrm>
            <a:off x="1905000" y="304800"/>
            <a:ext cx="6553200" cy="533400"/>
          </a:xfrm>
        </p:spPr>
        <p:txBody>
          <a:bodyPr/>
          <a:lstStyle/>
          <a:p>
            <a:r>
              <a:rPr kumimoji="1" lang="en-US" altLang="ja-JP" sz="2800" b="1" dirty="0"/>
              <a:t>Proposed Water Constellation (con’d) 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754709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16</a:t>
            </a:fld>
            <a:endParaRPr lang="uk-UA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kumimoji="1" lang="en-US" altLang="ja-JP" sz="2400" dirty="0" smtClean="0"/>
              <a:t>It is recommended that the 30</a:t>
            </a:r>
            <a:r>
              <a:rPr kumimoji="1" lang="en-US" altLang="ja-JP" sz="2400" baseline="30000" dirty="0" smtClean="0"/>
              <a:t>th</a:t>
            </a:r>
            <a:r>
              <a:rPr kumimoji="1" lang="en-US" altLang="ja-JP" sz="2400" dirty="0" smtClean="0"/>
              <a:t> CEOS Plenary decides;</a:t>
            </a:r>
          </a:p>
          <a:p>
            <a:pPr lvl="1"/>
            <a:r>
              <a:rPr kumimoji="1" lang="en-US" altLang="ja-JP" sz="2400" dirty="0" smtClean="0"/>
              <a:t>to endorse the CEOS Water Constellation FS report and conclusion of the WSIST activities of two years</a:t>
            </a:r>
          </a:p>
          <a:p>
            <a:pPr lvl="1"/>
            <a:r>
              <a:rPr kumimoji="1" lang="en-US" altLang="ja-JP" sz="2400" dirty="0" smtClean="0"/>
              <a:t>to monitor progress of GEOGLOWS as global observation initiative for water and to consider a new initiative to implement space component of global water observation system based upon the Water Constellation FS</a:t>
            </a:r>
          </a:p>
          <a:p>
            <a:pPr lvl="1"/>
            <a:r>
              <a:rPr kumimoji="1" lang="en-US" altLang="ja-JP" sz="2400" dirty="0" smtClean="0"/>
              <a:t>to consider a new CEOS organization </a:t>
            </a:r>
            <a:r>
              <a:rPr kumimoji="1" lang="en-US" altLang="ja-JP" sz="2400" smtClean="0"/>
              <a:t>to coordinate </a:t>
            </a:r>
            <a:r>
              <a:rPr kumimoji="1" lang="en-US" altLang="ja-JP" sz="2400" dirty="0" smtClean="0"/>
              <a:t>the implementation of </a:t>
            </a:r>
            <a:r>
              <a:rPr kumimoji="1" lang="en-US" altLang="ja-JP" sz="2400" smtClean="0"/>
              <a:t>the Virtual Water </a:t>
            </a:r>
            <a:r>
              <a:rPr kumimoji="1" lang="en-US" altLang="ja-JP" sz="2400" dirty="0" smtClean="0"/>
              <a:t>Constellation and remaining </a:t>
            </a:r>
            <a:r>
              <a:rPr kumimoji="1" lang="en-US" altLang="ja-JP" sz="2400" smtClean="0"/>
              <a:t>proposed CEOS Water Strategy actions</a:t>
            </a:r>
            <a:r>
              <a:rPr kumimoji="1" lang="en-US" altLang="ja-JP" sz="2400" dirty="0" smtClean="0"/>
              <a:t>.</a:t>
            </a:r>
            <a:endParaRPr kumimoji="1" lang="ja-JP" altLang="en-US" sz="24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11"/>
          </p:nvPr>
        </p:nvSpPr>
        <p:spPr>
          <a:xfrm>
            <a:off x="2057400" y="152400"/>
            <a:ext cx="4953000" cy="533400"/>
          </a:xfrm>
        </p:spPr>
        <p:txBody>
          <a:bodyPr/>
          <a:lstStyle/>
          <a:p>
            <a:r>
              <a:rPr kumimoji="1" lang="en-US" altLang="ja-JP" b="1" dirty="0" smtClean="0"/>
              <a:t>Recommendations for </a:t>
            </a:r>
          </a:p>
          <a:p>
            <a:r>
              <a:rPr kumimoji="1" lang="en-US" altLang="ja-JP" b="1" dirty="0" smtClean="0"/>
              <a:t>CEOS Plenary Decision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6657581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90524" y="1371600"/>
            <a:ext cx="776865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/>
              <a:t>The GEOSS Water Strategy  renews the observational </a:t>
            </a:r>
            <a:r>
              <a:rPr lang="en-CA" sz="2000" dirty="0" smtClean="0"/>
              <a:t>component</a:t>
            </a:r>
            <a:r>
              <a:rPr lang="ja-JP" altLang="en-US" sz="2000" dirty="0"/>
              <a:t> </a:t>
            </a:r>
            <a:r>
              <a:rPr lang="en-US" altLang="ja-JP" sz="2000" dirty="0" smtClean="0"/>
              <a:t>o</a:t>
            </a:r>
            <a:r>
              <a:rPr lang="en-CA" sz="2000" dirty="0" smtClean="0"/>
              <a:t>f </a:t>
            </a:r>
            <a:r>
              <a:rPr lang="en-CA" sz="2000" dirty="0"/>
              <a:t>the community’s efforts to communicate the needs  of the </a:t>
            </a:r>
            <a:r>
              <a:rPr lang="en-CA" sz="2000" dirty="0" smtClean="0"/>
              <a:t>Water </a:t>
            </a:r>
            <a:r>
              <a:rPr lang="en-CA" sz="2000" dirty="0"/>
              <a:t>community within the framework of </a:t>
            </a:r>
            <a:r>
              <a:rPr lang="en-CA" sz="2000" dirty="0" smtClean="0"/>
              <a:t>GEOSS.  </a:t>
            </a:r>
            <a:endParaRPr lang="en-CA" sz="2000" dirty="0"/>
          </a:p>
          <a:p>
            <a:r>
              <a:rPr lang="en-CA" sz="2000" dirty="0" smtClean="0"/>
              <a:t>CEOS Water Strategy is CEOS response to the GEOSS Water</a:t>
            </a:r>
          </a:p>
          <a:p>
            <a:r>
              <a:rPr lang="en-CA" sz="2000" dirty="0" smtClean="0"/>
              <a:t>strategy recommendations to improve water observation systems.</a:t>
            </a:r>
          </a:p>
          <a:p>
            <a:endParaRPr lang="en-CA" sz="2000" dirty="0" smtClean="0"/>
          </a:p>
          <a:p>
            <a:endParaRPr lang="en-CA" sz="2000" dirty="0"/>
          </a:p>
        </p:txBody>
      </p:sp>
      <p:pic>
        <p:nvPicPr>
          <p:cNvPr id="7" name="Picture 6" descr="NEWIGOSCOVERfront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547" y="4022516"/>
            <a:ext cx="1291140" cy="16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5243" y="4026454"/>
            <a:ext cx="1281840" cy="1710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ight Arrow 8"/>
          <p:cNvSpPr/>
          <p:nvPr/>
        </p:nvSpPr>
        <p:spPr>
          <a:xfrm>
            <a:off x="1944445" y="4822160"/>
            <a:ext cx="543099" cy="2769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0" name="Right Arrow 9"/>
          <p:cNvSpPr/>
          <p:nvPr/>
        </p:nvSpPr>
        <p:spPr>
          <a:xfrm>
            <a:off x="3939123" y="4858900"/>
            <a:ext cx="533292" cy="2401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4472415" y="3962400"/>
            <a:ext cx="1471185" cy="1838123"/>
            <a:chOff x="6074928" y="3298178"/>
            <a:chExt cx="2154672" cy="3006650"/>
          </a:xfrm>
        </p:grpSpPr>
        <p:pic>
          <p:nvPicPr>
            <p:cNvPr id="14" name="Picture 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5758014" y="3831697"/>
              <a:ext cx="2844002" cy="2099171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>
              <a:off x="6074928" y="3298178"/>
              <a:ext cx="150026" cy="300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4C642-086D-43E2-BEB5-56C5380C5CC1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129564" y="18288"/>
            <a:ext cx="531106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smtClean="0">
                <a:solidFill>
                  <a:schemeClr val="bg1"/>
                </a:solidFill>
              </a:rPr>
              <a:t>GEOSS</a:t>
            </a:r>
            <a:r>
              <a:rPr kumimoji="1" lang="en-US" altLang="ja-JP" sz="3200" b="1" dirty="0" smtClean="0">
                <a:solidFill>
                  <a:schemeClr val="bg1"/>
                </a:solidFill>
              </a:rPr>
              <a:t> Water Strategy</a:t>
            </a:r>
          </a:p>
          <a:p>
            <a:r>
              <a:rPr kumimoji="1" lang="en-US" altLang="ja-JP" sz="3200" b="1" dirty="0" smtClean="0">
                <a:solidFill>
                  <a:schemeClr val="bg1"/>
                </a:solidFill>
              </a:rPr>
              <a:t>and  CEOS Water Strategy</a:t>
            </a:r>
          </a:p>
          <a:p>
            <a:endParaRPr kumimoji="1" lang="ja-JP" altLang="en-US" sz="3200" b="1" dirty="0">
              <a:solidFill>
                <a:schemeClr val="bg1"/>
              </a:solidFill>
            </a:endParaRPr>
          </a:p>
        </p:txBody>
      </p:sp>
      <p:pic>
        <p:nvPicPr>
          <p:cNvPr id="13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26808" y="4026454"/>
            <a:ext cx="1297418" cy="1834631"/>
          </a:xfrm>
          <a:prstGeom prst="rect">
            <a:avLst/>
          </a:prstGeom>
        </p:spPr>
      </p:pic>
      <p:sp>
        <p:nvSpPr>
          <p:cNvPr id="15" name="Right Arrow 9"/>
          <p:cNvSpPr/>
          <p:nvPr/>
        </p:nvSpPr>
        <p:spPr>
          <a:xfrm>
            <a:off x="6324600" y="4880014"/>
            <a:ext cx="533292" cy="2401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42547" y="5861085"/>
            <a:ext cx="1403587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IGOS Water </a:t>
            </a:r>
            <a:br>
              <a:rPr kumimoji="0" lang="en-US" altLang="ja-JP" sz="1600" b="1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</a:br>
            <a:r>
              <a:rPr kumimoji="0" lang="en-US" altLang="ja-JP" sz="1600" b="1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Theme report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April 2004</a:t>
            </a:r>
            <a:endParaRPr kumimoji="0" lang="ja-JP" altLang="en-US" sz="1600" b="1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364066" y="5913276"/>
            <a:ext cx="1842810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ja-JP" sz="1400" b="1" smtClean="0"/>
              <a:t>GEOSS</a:t>
            </a:r>
            <a:r>
              <a:rPr lang="en-US" altLang="ja-JP" sz="1400" b="1" dirty="0" smtClean="0"/>
              <a:t> 10 Year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400" b="1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Implementation</a:t>
            </a:r>
            <a:r>
              <a:rPr kumimoji="0" lang="en-US" altLang="ja-JP" sz="1400" b="1" i="0" u="none" strike="noStrike" cap="none" spc="0" normalizeH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 Plan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400" b="1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February 2005</a:t>
            </a:r>
            <a:endParaRPr kumimoji="0" lang="ja-JP" altLang="en-US" sz="1400" b="1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580156" y="5943318"/>
            <a:ext cx="1450075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ja-JP" sz="1600" b="1" smtClean="0"/>
              <a:t>GEOSS</a:t>
            </a:r>
            <a:r>
              <a:rPr lang="en-US" altLang="ja-JP" sz="1600" b="1" dirty="0" smtClean="0"/>
              <a:t> Water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Strategy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ja-JP" sz="1600" b="1" dirty="0" smtClean="0"/>
              <a:t>January 2014</a:t>
            </a:r>
            <a:endParaRPr kumimoji="0" lang="ja-JP" altLang="en-US" sz="1600" b="1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163488" y="5943318"/>
            <a:ext cx="1392367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ja-JP" sz="1600" b="1" dirty="0" smtClean="0"/>
              <a:t>CEOS Water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ja-JP" sz="1600" b="1" dirty="0" smtClean="0"/>
              <a:t>Strategy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ja-JP" sz="1600" b="1" dirty="0" smtClean="0"/>
              <a:t>October 2015</a:t>
            </a:r>
          </a:p>
        </p:txBody>
      </p:sp>
    </p:spTree>
    <p:extLst>
      <p:ext uri="{BB962C8B-B14F-4D97-AF65-F5344CB8AC3E}">
        <p14:creationId xmlns:p14="http://schemas.microsoft.com/office/powerpoint/2010/main" val="28864053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092771" y="307035"/>
            <a:ext cx="56442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b="1" dirty="0">
                <a:solidFill>
                  <a:srgbClr val="FFFFFF"/>
                </a:solidFill>
                <a:ea typeface="ＭＳ Ｐゴシック" pitchFamily="50" charset="-128"/>
              </a:rPr>
              <a:t>Proposed Major CEOS actions </a:t>
            </a:r>
            <a:endParaRPr lang="ja-JP" altLang="en-US" sz="2800" b="1" dirty="0">
              <a:solidFill>
                <a:srgbClr val="FFFFFF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85800" y="1319731"/>
            <a:ext cx="845819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Arial Narrow" panose="020B0606020202030204" pitchFamily="34" charset="0"/>
              </a:rPr>
              <a:t>Out of 55 recommendations of GEOSS Water Strategy, CEOS </a:t>
            </a:r>
            <a:r>
              <a:rPr kumimoji="1" lang="en-US" altLang="ja-JP" sz="2400" dirty="0">
                <a:latin typeface="Arial Narrow" panose="020B0606020202030204" pitchFamily="34" charset="0"/>
              </a:rPr>
              <a:t>takes the lead in addressing “Advancing satellite data acquisition</a:t>
            </a:r>
            <a:r>
              <a:rPr kumimoji="1" lang="en-US" altLang="ja-JP" sz="2400" dirty="0" smtClean="0">
                <a:latin typeface="Arial Narrow" panose="020B0606020202030204" pitchFamily="34" charset="0"/>
              </a:rPr>
              <a:t>”.</a:t>
            </a:r>
            <a:endParaRPr kumimoji="1" lang="en-US" altLang="ja-JP" sz="2400" dirty="0"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Arial Narrow" panose="020B0606020202030204" pitchFamily="34" charset="0"/>
              </a:rPr>
              <a:t>C1:  </a:t>
            </a:r>
            <a:r>
              <a:rPr kumimoji="1" lang="en-US" altLang="ja-JP" sz="2400" dirty="0">
                <a:solidFill>
                  <a:srgbClr val="FF0000"/>
                </a:solidFill>
                <a:latin typeface="Arial Narrow" panose="020B0606020202030204" pitchFamily="34" charset="0"/>
              </a:rPr>
              <a:t>FS on Water Constellation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Arial Narrow" panose="020B0606020202030204" pitchFamily="34" charset="0"/>
              </a:rPr>
              <a:t>C2. C3 : participation in GEO water vapor and cloud activity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Arial Narrow" panose="020B0606020202030204" pitchFamily="34" charset="0"/>
              </a:rPr>
              <a:t>C4, C5: participation in the development of precipitation white paper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Arial Narrow" panose="020B0606020202030204" pitchFamily="34" charset="0"/>
              </a:rPr>
              <a:t>C6: coordinate LST missions toward improved ET estimation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Arial Narrow" panose="020B0606020202030204" pitchFamily="34" charset="0"/>
              </a:rPr>
              <a:t>C7, C8, C9 : CEOS agency activities already cover these.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Arial Narrow" panose="020B0606020202030204" pitchFamily="34" charset="0"/>
              </a:rPr>
              <a:t>C10: </a:t>
            </a:r>
            <a:r>
              <a:rPr kumimoji="1" lang="en-US" altLang="ja-JP" sz="2400" dirty="0">
                <a:solidFill>
                  <a:srgbClr val="FF0000"/>
                </a:solidFill>
                <a:latin typeface="Arial Narrow" panose="020B0606020202030204" pitchFamily="34" charset="0"/>
              </a:rPr>
              <a:t>FS on hyperspectral satellite mission on water quality </a:t>
            </a:r>
            <a:r>
              <a:rPr kumimoji="1" lang="en-US" altLang="ja-JP" sz="2400" dirty="0">
                <a:latin typeface="Arial Narrow" panose="020B0606020202030204" pitchFamily="34" charset="0"/>
              </a:rPr>
              <a:t>measurement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kumimoji="1" lang="en-US" altLang="ja-JP" sz="2400" dirty="0">
              <a:latin typeface="Arial Narrow" panose="020B0606020202030204" pitchFamily="34" charset="0"/>
            </a:endParaRPr>
          </a:p>
          <a:p>
            <a:r>
              <a:rPr kumimoji="1" lang="en-US" altLang="ja-JP" sz="2400" dirty="0">
                <a:latin typeface="Arial Narrow" panose="020B0606020202030204" pitchFamily="34" charset="0"/>
              </a:rPr>
              <a:t>CEOS supports external activities, including: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Arial Narrow" panose="020B0606020202030204" pitchFamily="34" charset="0"/>
              </a:rPr>
              <a:t>E5: define soil texture map requirements and communicate them to IGWCO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Arial Narrow" panose="020B0606020202030204" pitchFamily="34" charset="0"/>
              </a:rPr>
              <a:t>E8: participate in GEO activities to define a global framework for surface water storage monitoring</a:t>
            </a:r>
            <a:r>
              <a:rPr kumimoji="1" lang="ja-JP" altLang="en-US" sz="2400" dirty="0">
                <a:latin typeface="Arial Narrow" panose="020B0606020202030204" pitchFamily="34" charset="0"/>
              </a:rPr>
              <a:t>　</a:t>
            </a:r>
            <a:endParaRPr kumimoji="1" lang="en-US" altLang="ja-JP" sz="2800" dirty="0">
              <a:latin typeface="Arial Narrow" panose="020B0606020202030204" pitchFamily="34" charset="0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F42E32-55FE-41C1-A352-559595A40185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396415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1981200" y="228600"/>
            <a:ext cx="56387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600" b="1" dirty="0">
                <a:solidFill>
                  <a:srgbClr val="FFFFFF"/>
                </a:solidFill>
                <a:ea typeface="ＭＳ Ｐゴシック" pitchFamily="50" charset="-128"/>
              </a:rPr>
              <a:t>Water Constellation FS </a:t>
            </a:r>
            <a:endParaRPr lang="ja-JP" altLang="en-US" sz="3600" b="1" dirty="0">
              <a:solidFill>
                <a:srgbClr val="FFFFFF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24018" y="1143000"/>
            <a:ext cx="720558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Arial Narrow" panose="020B0606020202030204" pitchFamily="34" charset="0"/>
              </a:rPr>
              <a:t>GEO Water Strategy Recommendation C1:</a:t>
            </a:r>
          </a:p>
          <a:p>
            <a:r>
              <a:rPr lang="en-US" sz="2000" i="1" dirty="0">
                <a:solidFill>
                  <a:srgbClr val="FF0000"/>
                </a:solidFill>
              </a:rPr>
              <a:t>The feasibility of developing a Water-Train satellite constellation </a:t>
            </a:r>
            <a:r>
              <a:rPr lang="en-US" sz="2000" i="1" dirty="0">
                <a:solidFill>
                  <a:srgbClr val="00B050"/>
                </a:solidFill>
              </a:rPr>
              <a:t>should be assessed. This suite of satellites would be </a:t>
            </a:r>
            <a:r>
              <a:rPr lang="en-US" sz="2000" i="1" dirty="0">
                <a:solidFill>
                  <a:srgbClr val="FF0000"/>
                </a:solidFill>
              </a:rPr>
              <a:t>modelled after the A-Train</a:t>
            </a:r>
            <a:r>
              <a:rPr lang="en-US" sz="2000" i="1" dirty="0">
                <a:solidFill>
                  <a:srgbClr val="00B050"/>
                </a:solidFill>
              </a:rPr>
              <a:t>, providing </a:t>
            </a:r>
            <a:r>
              <a:rPr lang="en-US" sz="2000" i="1" dirty="0">
                <a:solidFill>
                  <a:srgbClr val="FF0000"/>
                </a:solidFill>
              </a:rPr>
              <a:t>a space segment of an observation system that would capture all fluxes and stores of the water cycle using a diverse suite of platforms and instruments</a:t>
            </a:r>
            <a:r>
              <a:rPr lang="en-US" sz="2000" i="1" dirty="0">
                <a:solidFill>
                  <a:srgbClr val="00B050"/>
                </a:solidFill>
              </a:rPr>
              <a:t>. This system would operate as a </a:t>
            </a:r>
            <a:r>
              <a:rPr lang="en-US" sz="2000" i="1" dirty="0">
                <a:solidFill>
                  <a:srgbClr val="FF0000"/>
                </a:solidFill>
              </a:rPr>
              <a:t>Virtual Water Cycle Constellation</a:t>
            </a:r>
            <a:r>
              <a:rPr lang="en-US" sz="2000" i="1" dirty="0">
                <a:solidFill>
                  <a:srgbClr val="00B050"/>
                </a:solidFill>
              </a:rPr>
              <a:t>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60" b="9501"/>
          <a:stretch/>
        </p:blipFill>
        <p:spPr>
          <a:xfrm>
            <a:off x="2068008" y="3820657"/>
            <a:ext cx="5117602" cy="30373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81655" y="4091355"/>
            <a:ext cx="9300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>
                <a:solidFill>
                  <a:schemeClr val="bg1"/>
                </a:solidFill>
              </a:rPr>
              <a:t>The A-Train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F42E32-55FE-41C1-A352-559595A40185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71679507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3048000" y="164125"/>
            <a:ext cx="42115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600" b="1" dirty="0">
                <a:solidFill>
                  <a:srgbClr val="FFFFFF"/>
                </a:solidFill>
                <a:ea typeface="ＭＳ Ｐゴシック" pitchFamily="50" charset="-128"/>
              </a:rPr>
              <a:t>FS Approach</a:t>
            </a:r>
            <a:endParaRPr lang="ja-JP" altLang="en-US" sz="3600" b="1" dirty="0">
              <a:solidFill>
                <a:srgbClr val="FFFFFF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13131" y="982952"/>
            <a:ext cx="754368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sz="24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charset="2"/>
              <a:buChar char="§"/>
            </a:pPr>
            <a:r>
              <a:rPr kumimoji="1" lang="en-US" altLang="ja-JP" sz="2400" dirty="0">
                <a:latin typeface="Arial Narrow" panose="020B0606020202030204" pitchFamily="34" charset="0"/>
              </a:rPr>
              <a:t>6 priority parameters the focus</a:t>
            </a:r>
            <a:r>
              <a:rPr kumimoji="1" lang="en-US" altLang="ja-JP" sz="2400" dirty="0">
                <a:solidFill>
                  <a:srgbClr val="FF0000"/>
                </a:solidFill>
                <a:latin typeface="Arial Narrow" panose="020B0606020202030204" pitchFamily="34" charset="0"/>
              </a:rPr>
              <a:t>: precipitation, soil moisture, evapotranspiration, groundwater, river discharge and water storage</a:t>
            </a:r>
          </a:p>
          <a:p>
            <a:pPr marL="457200" indent="-457200">
              <a:buFont typeface="Wingdings" charset="2"/>
              <a:buChar char="§"/>
            </a:pPr>
            <a:endParaRPr kumimoji="1" lang="en-US" altLang="ja-JP" sz="24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charset="2"/>
              <a:buChar char="§"/>
            </a:pPr>
            <a:r>
              <a:rPr kumimoji="1" lang="en-US" altLang="ja-JP" sz="2400" dirty="0">
                <a:latin typeface="Arial Narrow" panose="020B0606020202030204" pitchFamily="34" charset="0"/>
              </a:rPr>
              <a:t>Establish a clear sense of priorities and socio-economic benefit variability across combinations of parameters and variations in measurement characteristics (spatial, spectral, temporal frequency etc). </a:t>
            </a:r>
            <a:r>
              <a:rPr kumimoji="1" lang="en-US" altLang="ja-JP" sz="2400" b="1" u="sng" dirty="0">
                <a:solidFill>
                  <a:srgbClr val="FF0000"/>
                </a:solidFill>
                <a:latin typeface="Arial Narrow" panose="020B0606020202030204" pitchFamily="34" charset="0"/>
              </a:rPr>
              <a:t>Essential</a:t>
            </a:r>
            <a:r>
              <a:rPr kumimoji="1" lang="en-US" altLang="ja-JP" sz="2400" dirty="0">
                <a:solidFill>
                  <a:srgbClr val="FF0000"/>
                </a:solidFill>
                <a:latin typeface="Arial Narrow" panose="020B0606020202030204" pitchFamily="34" charset="0"/>
              </a:rPr>
              <a:t> to have solid foundation of community-validated requirements to inform space infrastructure analysis</a:t>
            </a:r>
          </a:p>
          <a:p>
            <a:pPr marL="914400" lvl="1" indent="-457200">
              <a:buFont typeface="Wingdings" charset="2"/>
              <a:buChar char="§"/>
            </a:pPr>
            <a:r>
              <a:rPr kumimoji="1" lang="en-US" altLang="ja-JP" sz="2400" dirty="0">
                <a:latin typeface="Arial Narrow" panose="020B0606020202030204" pitchFamily="34" charset="0"/>
              </a:rPr>
              <a:t>best use of existing requirement work (eg </a:t>
            </a:r>
            <a:r>
              <a:rPr kumimoji="1" lang="en-US" altLang="ja-JP" sz="2400" dirty="0" smtClean="0">
                <a:latin typeface="Arial Narrow" panose="020B0606020202030204" pitchFamily="34" charset="0"/>
              </a:rPr>
              <a:t>post-GPM</a:t>
            </a:r>
            <a:r>
              <a:rPr kumimoji="1" lang="ja-JP" altLang="en-US" sz="2400" dirty="0">
                <a:latin typeface="Arial Narrow" panose="020B0606020202030204" pitchFamily="34" charset="0"/>
              </a:rPr>
              <a:t> </a:t>
            </a:r>
            <a:r>
              <a:rPr kumimoji="1" lang="en-US" altLang="ja-JP" sz="2400" dirty="0" smtClean="0">
                <a:latin typeface="Arial Narrow" panose="020B0606020202030204" pitchFamily="34" charset="0"/>
              </a:rPr>
              <a:t>study, GCOS/ </a:t>
            </a:r>
            <a:r>
              <a:rPr kumimoji="1" lang="en-US" altLang="ja-JP" sz="2400" dirty="0">
                <a:latin typeface="Arial Narrow" panose="020B0606020202030204" pitchFamily="34" charset="0"/>
              </a:rPr>
              <a:t>ECV, </a:t>
            </a:r>
            <a:r>
              <a:rPr kumimoji="1" lang="en-US" altLang="ja-JP" sz="2400" dirty="0" smtClean="0">
                <a:latin typeface="Arial Narrow" panose="020B0606020202030204" pitchFamily="34" charset="0"/>
              </a:rPr>
              <a:t>WMO-SOG)</a:t>
            </a:r>
            <a:endParaRPr kumimoji="1" lang="en-US" altLang="ja-JP" sz="2400" dirty="0">
              <a:latin typeface="Arial Narrow" panose="020B0606020202030204" pitchFamily="34" charset="0"/>
            </a:endParaRPr>
          </a:p>
          <a:p>
            <a:pPr marL="914400" lvl="1" indent="-457200">
              <a:buFont typeface="Wingdings" charset="2"/>
              <a:buChar char="§"/>
            </a:pPr>
            <a:r>
              <a:rPr kumimoji="1" lang="en-US" altLang="ja-JP" sz="2400" dirty="0">
                <a:solidFill>
                  <a:srgbClr val="FF0000"/>
                </a:solidFill>
                <a:latin typeface="Arial Narrow" panose="020B0606020202030204" pitchFamily="34" charset="0"/>
              </a:rPr>
              <a:t>strong user community participation </a:t>
            </a:r>
          </a:p>
          <a:p>
            <a:pPr marL="457200" indent="-457200">
              <a:buFont typeface="Wingdings" charset="2"/>
              <a:buChar char="§"/>
            </a:pPr>
            <a:endParaRPr kumimoji="1" lang="en-US" altLang="ja-JP" sz="2400" dirty="0">
              <a:latin typeface="Arial Narrow" panose="020B0606020202030204" pitchFamily="34" charset="0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F42E32-55FE-41C1-A352-559595A40185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8160642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956012" y="5870448"/>
            <a:ext cx="1184940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Arial Narrow" panose="020B0606020202030204" pitchFamily="34" charset="0"/>
              </a:rPr>
              <a:t>Courtesy:</a:t>
            </a:r>
            <a:endParaRPr kumimoji="1" lang="en-US" altLang="ja-JP" b="1" dirty="0">
              <a:latin typeface="Arial Narrow" panose="020B0606020202030204" pitchFamily="34" charset="0"/>
            </a:endParaRPr>
          </a:p>
          <a:p>
            <a:r>
              <a:rPr kumimoji="1" lang="en-US" altLang="ja-JP" b="1" dirty="0" smtClean="0">
                <a:latin typeface="Arial Narrow" panose="020B0606020202030204" pitchFamily="34" charset="0"/>
              </a:rPr>
              <a:t>Prof</a:t>
            </a:r>
            <a:r>
              <a:rPr kumimoji="1" lang="en-US" altLang="ja-JP" b="1" dirty="0">
                <a:latin typeface="Arial Narrow" panose="020B0606020202030204" pitchFamily="34" charset="0"/>
              </a:rPr>
              <a:t>. Koike</a:t>
            </a:r>
            <a:endParaRPr kumimoji="1" lang="ja-JP" altLang="en-US" b="1" dirty="0">
              <a:latin typeface="Arial Narrow" panose="020B0606020202030204" pitchFamily="34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981200" y="141414"/>
            <a:ext cx="5674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chemeClr val="bg1"/>
                </a:solidFill>
                <a:latin typeface="+mj-lt"/>
              </a:rPr>
              <a:t>Integrated Water Observation System</a:t>
            </a:r>
            <a:endParaRPr kumimoji="1" lang="ja-JP" alt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4C642-086D-43E2-BEB5-56C5380C5CC1}" type="slidenum">
              <a:rPr lang="en-US" smtClean="0"/>
              <a:t>6</a:t>
            </a:fld>
            <a:endParaRPr lang="en-US" dirty="0"/>
          </a:p>
        </p:txBody>
      </p:sp>
      <p:pic>
        <p:nvPicPr>
          <p:cNvPr id="6" name="図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83820"/>
            <a:ext cx="6934200" cy="51390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394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F42E32-55FE-41C1-A352-559595A40185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  <p:graphicFrame>
        <p:nvGraphicFramePr>
          <p:cNvPr id="4" name="Group 29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8472011"/>
              </p:ext>
            </p:extLst>
          </p:nvPr>
        </p:nvGraphicFramePr>
        <p:xfrm>
          <a:off x="145605" y="545124"/>
          <a:ext cx="8595443" cy="5994463"/>
        </p:xfrm>
        <a:graphic>
          <a:graphicData uri="http://schemas.openxmlformats.org/drawingml/2006/table">
            <a:tbl>
              <a:tblPr/>
              <a:tblGrid>
                <a:gridCol w="2365464"/>
                <a:gridCol w="650585"/>
                <a:gridCol w="604434"/>
                <a:gridCol w="619932"/>
                <a:gridCol w="557939"/>
                <a:gridCol w="625351"/>
                <a:gridCol w="547363"/>
                <a:gridCol w="524875"/>
                <a:gridCol w="524875"/>
                <a:gridCol w="524875"/>
                <a:gridCol w="524875"/>
                <a:gridCol w="524875"/>
              </a:tblGrid>
              <a:tr h="180975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HGSｺﾞｼｯｸE" pitchFamily="50" charset="-128"/>
                      </a:endParaRPr>
                    </a:p>
                  </a:txBody>
                  <a:tcPr anchor="ctr" anchorCtr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pitchFamily="50" charset="-128"/>
                        </a:rPr>
                        <a:t>2015 </a:t>
                      </a:r>
                      <a:endParaRPr kumimoji="1" lang="ja-JP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pitchFamily="50" charset="-128"/>
                        </a:rPr>
                        <a:t>2016</a:t>
                      </a:r>
                      <a:endParaRPr kumimoji="1" lang="ja-JP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159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200" b="0" i="0" u="none" strike="noStrike" cap="none" spc="-150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pitchFamily="50" charset="-128"/>
                        </a:rPr>
                        <a:t>Dec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200" b="0" i="0" u="none" strike="noStrike" cap="none" spc="-150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pitchFamily="50" charset="-128"/>
                        </a:rPr>
                        <a:t>Jan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200" b="0" i="0" u="none" strike="noStrike" cap="none" spc="-150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pitchFamily="50" charset="-128"/>
                        </a:rPr>
                        <a:t>Feb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200" b="0" i="0" u="none" strike="noStrike" cap="none" spc="-150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pitchFamily="50" charset="-128"/>
                        </a:rPr>
                        <a:t>Mar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200" b="0" i="0" u="none" strike="noStrike" cap="none" spc="-150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pitchFamily="50" charset="-128"/>
                        </a:rPr>
                        <a:t>Apr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200" b="0" i="0" u="none" strike="noStrike" cap="none" spc="-150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pitchFamily="50" charset="-128"/>
                        </a:rPr>
                        <a:t>May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200" b="0" i="0" u="none" strike="noStrike" cap="none" spc="-150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pitchFamily="50" charset="-128"/>
                        </a:rPr>
                        <a:t>Jun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200" b="0" i="0" u="none" strike="noStrike" cap="none" spc="-150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pitchFamily="50" charset="-128"/>
                        </a:rPr>
                        <a:t>Jul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200" b="0" i="0" u="none" strike="noStrike" cap="none" spc="-150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pitchFamily="50" charset="-128"/>
                        </a:rPr>
                        <a:t>Aug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200" b="0" i="0" u="none" strike="noStrike" cap="none" spc="-150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pitchFamily="50" charset="-128"/>
                        </a:rPr>
                        <a:t>Sep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200" b="0" i="0" u="none" strike="noStrike" cap="none" spc="-150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pitchFamily="50" charset="-128"/>
                        </a:rPr>
                        <a:t>Oct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4156644">
                <a:tc>
                  <a:txBody>
                    <a:bodyPr/>
                    <a:lstStyle/>
                    <a:p>
                      <a:pPr marL="0" marR="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50" charset="-128"/>
                        </a:rPr>
                        <a:t>Draft  work plan</a:t>
                      </a:r>
                    </a:p>
                    <a:p>
                      <a:pPr marL="0" marR="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50" charset="-128"/>
                      </a:endParaRPr>
                    </a:p>
                    <a:p>
                      <a:pPr marL="0" marR="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1" lang="en-US" altLang="ja-JP" sz="14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ＭＳ Ｐゴシック" pitchFamily="50" charset="-128"/>
                        </a:rPr>
                        <a:t>Phase 1</a:t>
                      </a:r>
                    </a:p>
                    <a:p>
                      <a:pPr marL="0" marR="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50" charset="-128"/>
                        </a:rPr>
                        <a:t>Collect data and information</a:t>
                      </a:r>
                    </a:p>
                    <a:p>
                      <a:pPr marL="0" marR="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1" lang="en-US" altLang="ja-JP" sz="14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50" charset="-128"/>
                        </a:rPr>
                        <a:t>Phase 2</a:t>
                      </a:r>
                    </a:p>
                    <a:p>
                      <a:pPr marL="0" marR="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50" charset="-128"/>
                        </a:rPr>
                        <a:t>Gap analysis</a:t>
                      </a:r>
                    </a:p>
                    <a:p>
                      <a:pPr marL="0" marR="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50" charset="-128"/>
                        </a:rPr>
                        <a:t>Sampling analysis</a:t>
                      </a:r>
                    </a:p>
                    <a:p>
                      <a:pPr marL="0" marR="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1" lang="en-US" altLang="ja-JP" sz="14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50" charset="-128"/>
                        </a:rPr>
                        <a:t>Phase 3</a:t>
                      </a:r>
                    </a:p>
                    <a:p>
                      <a:pPr marL="0" marR="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50" charset="-128"/>
                        </a:rPr>
                        <a:t>Study synergies and integration</a:t>
                      </a:r>
                    </a:p>
                    <a:p>
                      <a:pPr marL="0" marR="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50" charset="-128"/>
                        </a:rPr>
                        <a:t>Final report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8699">
                <a:tc>
                  <a:txBody>
                    <a:bodyPr/>
                    <a:lstStyle/>
                    <a:p>
                      <a:pPr marL="0" marR="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1" lang="en-US" altLang="ja-JP" sz="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50" charset="-128"/>
                      </a:endParaRPr>
                    </a:p>
                    <a:p>
                      <a:pPr marL="0" marR="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50" charset="-128"/>
                        </a:rPr>
                        <a:t>Key Meetings</a:t>
                      </a:r>
                    </a:p>
                    <a:p>
                      <a:pPr marL="0" marR="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50" charset="-128"/>
                        </a:rPr>
                        <a:t>Regular Meetings  (Tele Conferences)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" name="二等辺三角形 24"/>
          <p:cNvSpPr/>
          <p:nvPr/>
        </p:nvSpPr>
        <p:spPr>
          <a:xfrm>
            <a:off x="8404940" y="5401574"/>
            <a:ext cx="216024" cy="216024"/>
          </a:xfrm>
          <a:prstGeom prst="triangle">
            <a:avLst/>
          </a:prstGeom>
          <a:ln w="19050"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8128873" y="5573022"/>
            <a:ext cx="7681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kumimoji="1" lang="en-US" altLang="ja-JP" sz="900" dirty="0" smtClean="0">
                <a:latin typeface="+mn-lt"/>
              </a:rPr>
              <a:t>Final report</a:t>
            </a:r>
          </a:p>
          <a:p>
            <a:pPr algn="ctr">
              <a:lnSpc>
                <a:spcPts val="1200"/>
              </a:lnSpc>
            </a:pPr>
            <a:r>
              <a:rPr lang="en-US" altLang="ja-JP" sz="900" dirty="0" smtClean="0">
                <a:latin typeface="+mn-lt"/>
              </a:rPr>
              <a:t>@Plenary</a:t>
            </a:r>
            <a:endParaRPr kumimoji="1" lang="ja-JP" altLang="en-US" sz="900" dirty="0">
              <a:latin typeface="+mn-lt"/>
            </a:endParaRPr>
          </a:p>
        </p:txBody>
      </p:sp>
      <p:sp>
        <p:nvSpPr>
          <p:cNvPr id="27" name="二等辺三角形 26"/>
          <p:cNvSpPr/>
          <p:nvPr/>
        </p:nvSpPr>
        <p:spPr>
          <a:xfrm>
            <a:off x="7778231" y="5432113"/>
            <a:ext cx="216024" cy="216024"/>
          </a:xfrm>
          <a:prstGeom prst="triangle">
            <a:avLst/>
          </a:prstGeom>
          <a:ln w="190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457279" y="5603561"/>
            <a:ext cx="857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kumimoji="1" lang="en-US" altLang="ja-JP" sz="900" dirty="0" smtClean="0">
                <a:latin typeface="+mn-lt"/>
              </a:rPr>
              <a:t>Side Meeting</a:t>
            </a:r>
          </a:p>
          <a:p>
            <a:pPr algn="ctr">
              <a:lnSpc>
                <a:spcPts val="1200"/>
              </a:lnSpc>
            </a:pPr>
            <a:r>
              <a:rPr lang="en-US" altLang="ja-JP" sz="900" dirty="0" smtClean="0">
                <a:latin typeface="+mn-lt"/>
              </a:rPr>
              <a:t>@SIT-TWS</a:t>
            </a:r>
            <a:endParaRPr kumimoji="1" lang="ja-JP" altLang="en-US" sz="900" dirty="0">
              <a:latin typeface="+mn-lt"/>
            </a:endParaRPr>
          </a:p>
        </p:txBody>
      </p:sp>
      <p:sp>
        <p:nvSpPr>
          <p:cNvPr id="29" name="二等辺三角形 28"/>
          <p:cNvSpPr/>
          <p:nvPr/>
        </p:nvSpPr>
        <p:spPr>
          <a:xfrm>
            <a:off x="5125493" y="5367541"/>
            <a:ext cx="216024" cy="216024"/>
          </a:xfrm>
          <a:prstGeom prst="triangle">
            <a:avLst/>
          </a:prstGeom>
          <a:ln w="190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804541" y="5538989"/>
            <a:ext cx="857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kumimoji="1" lang="en-US" altLang="ja-JP" sz="900" dirty="0" smtClean="0">
                <a:latin typeface="+mn-lt"/>
              </a:rPr>
              <a:t>Side Meeting</a:t>
            </a:r>
          </a:p>
          <a:p>
            <a:pPr algn="ctr">
              <a:lnSpc>
                <a:spcPts val="1200"/>
              </a:lnSpc>
            </a:pPr>
            <a:r>
              <a:rPr lang="en-US" altLang="ja-JP" sz="900" dirty="0" smtClean="0">
                <a:latin typeface="+mn-lt"/>
              </a:rPr>
              <a:t>@SIT-TWS</a:t>
            </a:r>
            <a:endParaRPr kumimoji="1" lang="ja-JP" altLang="en-US" sz="900" dirty="0">
              <a:latin typeface="+mn-lt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3631164" y="-27436"/>
            <a:ext cx="36679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b="1" dirty="0" smtClean="0">
                <a:solidFill>
                  <a:srgbClr val="FFFFFF"/>
                </a:solidFill>
                <a:ea typeface="ＭＳ Ｐゴシック" pitchFamily="50" charset="-128"/>
              </a:rPr>
              <a:t>Phased Approach</a:t>
            </a:r>
            <a:endParaRPr lang="ja-JP" altLang="en-US" sz="3200" b="1" dirty="0">
              <a:solidFill>
                <a:srgbClr val="FFFFFF"/>
              </a:solidFill>
            </a:endParaRPr>
          </a:p>
        </p:txBody>
      </p:sp>
      <p:sp>
        <p:nvSpPr>
          <p:cNvPr id="8" name="右矢印 7"/>
          <p:cNvSpPr/>
          <p:nvPr/>
        </p:nvSpPr>
        <p:spPr>
          <a:xfrm>
            <a:off x="2503623" y="1219200"/>
            <a:ext cx="632645" cy="304800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sp>
        <p:nvSpPr>
          <p:cNvPr id="24" name="右矢印 23"/>
          <p:cNvSpPr/>
          <p:nvPr/>
        </p:nvSpPr>
        <p:spPr>
          <a:xfrm>
            <a:off x="3136268" y="2133600"/>
            <a:ext cx="1816732" cy="304800"/>
          </a:xfrm>
          <a:prstGeom prst="rightArrow">
            <a:avLst/>
          </a:prstGeom>
          <a:solidFill>
            <a:srgbClr val="00B050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sp>
        <p:nvSpPr>
          <p:cNvPr id="32" name="右矢印 31"/>
          <p:cNvSpPr/>
          <p:nvPr/>
        </p:nvSpPr>
        <p:spPr>
          <a:xfrm>
            <a:off x="4953000" y="3048000"/>
            <a:ext cx="1816732" cy="304800"/>
          </a:xfrm>
          <a:prstGeom prst="rightArrow">
            <a:avLst/>
          </a:prstGeom>
          <a:solidFill>
            <a:srgbClr val="00B050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sp>
        <p:nvSpPr>
          <p:cNvPr id="33" name="右矢印 32"/>
          <p:cNvSpPr/>
          <p:nvPr/>
        </p:nvSpPr>
        <p:spPr>
          <a:xfrm>
            <a:off x="6609235" y="4551405"/>
            <a:ext cx="1696087" cy="304800"/>
          </a:xfrm>
          <a:prstGeom prst="rightArrow">
            <a:avLst/>
          </a:prstGeom>
          <a:solidFill>
            <a:srgbClr val="00B050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sp>
        <p:nvSpPr>
          <p:cNvPr id="34" name="右矢印 33"/>
          <p:cNvSpPr/>
          <p:nvPr/>
        </p:nvSpPr>
        <p:spPr>
          <a:xfrm>
            <a:off x="8188309" y="4876800"/>
            <a:ext cx="632645" cy="30480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sp>
        <p:nvSpPr>
          <p:cNvPr id="35" name="右矢印 34"/>
          <p:cNvSpPr/>
          <p:nvPr/>
        </p:nvSpPr>
        <p:spPr>
          <a:xfrm>
            <a:off x="5337398" y="3505200"/>
            <a:ext cx="1385615" cy="304800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sp>
        <p:nvSpPr>
          <p:cNvPr id="36" name="二等辺三角形 35"/>
          <p:cNvSpPr/>
          <p:nvPr/>
        </p:nvSpPr>
        <p:spPr>
          <a:xfrm>
            <a:off x="2711933" y="6004770"/>
            <a:ext cx="216024" cy="216024"/>
          </a:xfrm>
          <a:prstGeom prst="triangle">
            <a:avLst/>
          </a:prstGeom>
          <a:solidFill>
            <a:schemeClr val="accent6">
              <a:lumMod val="75000"/>
            </a:schemeClr>
          </a:solidFill>
          <a:ln w="19050"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7" name="二等辺三角形 36"/>
          <p:cNvSpPr/>
          <p:nvPr/>
        </p:nvSpPr>
        <p:spPr>
          <a:xfrm>
            <a:off x="3409507" y="5985634"/>
            <a:ext cx="216024" cy="216024"/>
          </a:xfrm>
          <a:prstGeom prst="triangle">
            <a:avLst/>
          </a:prstGeom>
          <a:solidFill>
            <a:schemeClr val="accent6">
              <a:lumMod val="75000"/>
            </a:schemeClr>
          </a:solidFill>
          <a:ln w="19050"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8" name="二等辺三角形 37"/>
          <p:cNvSpPr/>
          <p:nvPr/>
        </p:nvSpPr>
        <p:spPr>
          <a:xfrm>
            <a:off x="3959083" y="6003671"/>
            <a:ext cx="216024" cy="216024"/>
          </a:xfrm>
          <a:prstGeom prst="triangle">
            <a:avLst/>
          </a:prstGeom>
          <a:solidFill>
            <a:schemeClr val="accent6">
              <a:lumMod val="75000"/>
            </a:schemeClr>
          </a:solidFill>
          <a:ln w="19050"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9" name="二等辺三角形 38"/>
          <p:cNvSpPr/>
          <p:nvPr/>
        </p:nvSpPr>
        <p:spPr>
          <a:xfrm>
            <a:off x="4574683" y="6008224"/>
            <a:ext cx="216024" cy="216024"/>
          </a:xfrm>
          <a:prstGeom prst="triangle">
            <a:avLst/>
          </a:prstGeom>
          <a:solidFill>
            <a:schemeClr val="accent6">
              <a:lumMod val="75000"/>
            </a:schemeClr>
          </a:solidFill>
          <a:ln w="19050"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0" name="二等辺三角形 39"/>
          <p:cNvSpPr/>
          <p:nvPr/>
        </p:nvSpPr>
        <p:spPr>
          <a:xfrm>
            <a:off x="5753354" y="6032376"/>
            <a:ext cx="216024" cy="216024"/>
          </a:xfrm>
          <a:prstGeom prst="triangle">
            <a:avLst/>
          </a:prstGeom>
          <a:solidFill>
            <a:schemeClr val="accent6">
              <a:lumMod val="75000"/>
            </a:schemeClr>
          </a:solidFill>
          <a:ln w="19050"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1" name="二等辺三角形 40"/>
          <p:cNvSpPr/>
          <p:nvPr/>
        </p:nvSpPr>
        <p:spPr>
          <a:xfrm>
            <a:off x="6248400" y="6032376"/>
            <a:ext cx="216024" cy="216024"/>
          </a:xfrm>
          <a:prstGeom prst="triangle">
            <a:avLst/>
          </a:prstGeom>
          <a:solidFill>
            <a:schemeClr val="accent6">
              <a:lumMod val="75000"/>
            </a:schemeClr>
          </a:solidFill>
          <a:ln w="19050"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2" name="二等辺三角形 41"/>
          <p:cNvSpPr/>
          <p:nvPr/>
        </p:nvSpPr>
        <p:spPr>
          <a:xfrm>
            <a:off x="5125493" y="6032376"/>
            <a:ext cx="216024" cy="216024"/>
          </a:xfrm>
          <a:prstGeom prst="triangle">
            <a:avLst/>
          </a:prstGeom>
          <a:solidFill>
            <a:schemeClr val="accent6">
              <a:lumMod val="75000"/>
            </a:schemeClr>
          </a:solidFill>
          <a:ln w="19050"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3" name="二等辺三角形 42"/>
          <p:cNvSpPr/>
          <p:nvPr/>
        </p:nvSpPr>
        <p:spPr>
          <a:xfrm>
            <a:off x="6615001" y="6024618"/>
            <a:ext cx="216024" cy="216024"/>
          </a:xfrm>
          <a:prstGeom prst="triangle">
            <a:avLst/>
          </a:prstGeom>
          <a:solidFill>
            <a:schemeClr val="accent2">
              <a:lumMod val="75000"/>
            </a:schemeClr>
          </a:solidFill>
          <a:ln w="19050"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4" name="二等辺三角形 43"/>
          <p:cNvSpPr/>
          <p:nvPr/>
        </p:nvSpPr>
        <p:spPr>
          <a:xfrm>
            <a:off x="6781800" y="6019800"/>
            <a:ext cx="216024" cy="216024"/>
          </a:xfrm>
          <a:prstGeom prst="triangle">
            <a:avLst/>
          </a:prstGeom>
          <a:solidFill>
            <a:schemeClr val="accent2">
              <a:lumMod val="75000"/>
            </a:schemeClr>
          </a:solidFill>
          <a:ln w="19050"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5" name="二等辺三角形 44"/>
          <p:cNvSpPr/>
          <p:nvPr/>
        </p:nvSpPr>
        <p:spPr>
          <a:xfrm>
            <a:off x="6985317" y="6008224"/>
            <a:ext cx="216024" cy="216024"/>
          </a:xfrm>
          <a:prstGeom prst="triangle">
            <a:avLst/>
          </a:prstGeom>
          <a:solidFill>
            <a:schemeClr val="accent2">
              <a:lumMod val="75000"/>
            </a:schemeClr>
          </a:solidFill>
          <a:ln w="19050"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6" name="二等辺三角形 45"/>
          <p:cNvSpPr/>
          <p:nvPr/>
        </p:nvSpPr>
        <p:spPr>
          <a:xfrm>
            <a:off x="7349267" y="6008224"/>
            <a:ext cx="216024" cy="216024"/>
          </a:xfrm>
          <a:prstGeom prst="triangle">
            <a:avLst/>
          </a:prstGeom>
          <a:solidFill>
            <a:schemeClr val="accent6">
              <a:lumMod val="75000"/>
            </a:schemeClr>
          </a:solidFill>
          <a:ln w="19050"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136268" y="6235824"/>
            <a:ext cx="1980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kumimoji="1" lang="en-US" altLang="ja-JP" sz="900" dirty="0" smtClean="0">
                <a:latin typeface="+mn-lt"/>
              </a:rPr>
              <a:t>Monthly telecon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943600" y="6277251"/>
            <a:ext cx="1980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kumimoji="1" lang="en-US" altLang="ja-JP" sz="900" dirty="0" smtClean="0">
                <a:latin typeface="+mn-lt"/>
              </a:rPr>
              <a:t>Topic telecon</a:t>
            </a:r>
          </a:p>
        </p:txBody>
      </p:sp>
    </p:spTree>
    <p:extLst>
      <p:ext uri="{BB962C8B-B14F-4D97-AF65-F5344CB8AC3E}">
        <p14:creationId xmlns:p14="http://schemas.microsoft.com/office/powerpoint/2010/main" val="348734710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F42E32-55FE-41C1-A352-559595A40185}" type="slidenum">
              <a:rPr lang="en-US" altLang="ja-JP" smtClean="0"/>
              <a:pPr>
                <a:defRPr/>
              </a:pPr>
              <a:t>8</a:t>
            </a:fld>
            <a:endParaRPr lang="en-US" altLang="ja-JP" dirty="0"/>
          </a:p>
        </p:txBody>
      </p:sp>
      <p:sp>
        <p:nvSpPr>
          <p:cNvPr id="3" name="正方形/長方形 2"/>
          <p:cNvSpPr/>
          <p:nvPr/>
        </p:nvSpPr>
        <p:spPr>
          <a:xfrm>
            <a:off x="3352800" y="228600"/>
            <a:ext cx="29177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b="1" dirty="0" smtClean="0">
                <a:solidFill>
                  <a:srgbClr val="FFFFFF"/>
                </a:solidFill>
                <a:ea typeface="ＭＳ Ｐゴシック" pitchFamily="50" charset="-128"/>
              </a:rPr>
              <a:t>Requirements</a:t>
            </a:r>
            <a:endParaRPr lang="ja-JP" altLang="en-US" sz="3200" b="1" dirty="0">
              <a:solidFill>
                <a:srgbClr val="FFFFFF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09600" y="1295400"/>
            <a:ext cx="7741861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285750" marR="0" indent="-28575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</a:pPr>
            <a:r>
              <a:rPr lang="en-US" altLang="ja-JP" dirty="0" smtClean="0"/>
              <a:t>Most recent user requirements “US-09-01a: Critical Earth Observations</a:t>
            </a:r>
            <a:br>
              <a:rPr lang="en-US" altLang="ja-JP" dirty="0" smtClean="0"/>
            </a:br>
            <a:r>
              <a:rPr lang="en-US" altLang="ja-JP" dirty="0" smtClean="0"/>
              <a:t>Priorities-Water Societal Benefit Area” were reviewed.</a:t>
            </a:r>
          </a:p>
          <a:p>
            <a:pPr marL="285750" marR="0" indent="-28575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</a:pPr>
            <a:r>
              <a:rPr kumimoji="0" lang="en-US" altLang="ja-JP" sz="18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In</a:t>
            </a:r>
            <a:r>
              <a:rPr kumimoji="0" lang="en-US" altLang="ja-JP" sz="1800" b="0" i="0" u="none" strike="noStrike" cap="none" spc="0" normalizeH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 addition, GCOS-ECV requirements and WMO Statement of Guidance</a:t>
            </a:r>
            <a:br>
              <a:rPr kumimoji="0" lang="en-US" altLang="ja-JP" sz="1800" b="0" i="0" u="none" strike="noStrike" cap="none" spc="0" normalizeH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</a:br>
            <a:r>
              <a:rPr kumimoji="0" lang="en-US" altLang="ja-JP" sz="1800" b="0" i="0" u="none" strike="noStrike" cap="none" spc="0" normalizeH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(SOG) were reviewed.</a:t>
            </a:r>
            <a:endParaRPr kumimoji="0" lang="ja-JP" altLang="en-US" sz="18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832" y="2971800"/>
            <a:ext cx="5798104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正方形/長方形 7"/>
          <p:cNvSpPr/>
          <p:nvPr/>
        </p:nvSpPr>
        <p:spPr>
          <a:xfrm>
            <a:off x="1914272" y="2602468"/>
            <a:ext cx="54232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ja-JP" sz="1600" b="1" dirty="0"/>
              <a:t>Table 1.1</a:t>
            </a:r>
            <a:r>
              <a:rPr lang="en-GB" altLang="ja-JP" sz="1600" dirty="0"/>
              <a:t>. GEO Water SBA </a:t>
            </a:r>
            <a:r>
              <a:rPr lang="en-GB" altLang="ja-JP" sz="1600" dirty="0" smtClean="0"/>
              <a:t>requirements for precipitation</a:t>
            </a: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02708411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9</a:t>
            </a:fld>
            <a:endParaRPr lang="uk-UA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11"/>
          </p:nvPr>
        </p:nvSpPr>
        <p:spPr>
          <a:xfrm>
            <a:off x="2590800" y="152400"/>
            <a:ext cx="4953000" cy="533400"/>
          </a:xfrm>
        </p:spPr>
        <p:txBody>
          <a:bodyPr/>
          <a:lstStyle/>
          <a:p>
            <a:r>
              <a:rPr kumimoji="1" lang="en-US" altLang="ja-JP" sz="2800" b="1" dirty="0" smtClean="0">
                <a:latin typeface="+mj-ea"/>
                <a:ea typeface="+mj-ea"/>
                <a:cs typeface="Arial" panose="020B0604020202020204" pitchFamily="34" charset="0"/>
              </a:rPr>
              <a:t>Gap Analysis – </a:t>
            </a:r>
            <a:br>
              <a:rPr kumimoji="1" lang="en-US" altLang="ja-JP" sz="2800" b="1" dirty="0" smtClean="0">
                <a:latin typeface="+mj-ea"/>
                <a:ea typeface="+mj-ea"/>
                <a:cs typeface="Arial" panose="020B0604020202020204" pitchFamily="34" charset="0"/>
              </a:rPr>
            </a:br>
            <a:r>
              <a:rPr kumimoji="1" lang="en-US" altLang="ja-JP" sz="2800" b="1" dirty="0" smtClean="0">
                <a:latin typeface="+mj-ea"/>
                <a:ea typeface="+mj-ea"/>
                <a:cs typeface="Arial" panose="020B0604020202020204" pitchFamily="34" charset="0"/>
              </a:rPr>
              <a:t>MWI  Mission Timeline</a:t>
            </a:r>
            <a:endParaRPr kumimoji="1" lang="ja-JP" altLang="en-US" sz="2800" b="1" dirty="0">
              <a:latin typeface="+mj-ea"/>
              <a:ea typeface="+mj-ea"/>
              <a:cs typeface="Arial" panose="020B0604020202020204" pitchFamily="34" charset="0"/>
            </a:endParaRPr>
          </a:p>
        </p:txBody>
      </p:sp>
      <p:pic>
        <p:nvPicPr>
          <p:cNvPr id="5" name="図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680" y="1143000"/>
            <a:ext cx="6193155" cy="57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円/楕円 5"/>
          <p:cNvSpPr/>
          <p:nvPr/>
        </p:nvSpPr>
        <p:spPr>
          <a:xfrm>
            <a:off x="4419600" y="5715000"/>
            <a:ext cx="1981200" cy="533400"/>
          </a:xfrm>
          <a:prstGeom prst="ellipse">
            <a:avLst/>
          </a:prstGeom>
          <a:noFill/>
          <a:ln w="25400" cap="flat">
            <a:solidFill>
              <a:srgbClr val="FF9A00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7282193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10935</TotalTime>
  <Words>1451</Words>
  <Application>Microsoft Office PowerPoint</Application>
  <PresentationFormat>画面に合わせる (4:3)</PresentationFormat>
  <Paragraphs>411</Paragraphs>
  <Slides>16</Slides>
  <Notes>5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17" baseType="lpstr">
      <vt:lpstr>Default</vt:lpstr>
      <vt:lpstr>Water Constellation Feasibility Study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石田　中</cp:lastModifiedBy>
  <cp:revision>161</cp:revision>
  <cp:lastPrinted>2016-09-06T07:59:40Z</cp:lastPrinted>
  <dcterms:modified xsi:type="dcterms:W3CDTF">2016-09-10T20:41:30Z</dcterms:modified>
</cp:coreProperties>
</file>