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3"/>
  </p:notesMasterIdLst>
  <p:handoutMasterIdLst>
    <p:handoutMasterId r:id="rId14"/>
  </p:handoutMasterIdLst>
  <p:sldIdLst>
    <p:sldId id="264" r:id="rId3"/>
    <p:sldId id="265" r:id="rId4"/>
    <p:sldId id="256" r:id="rId5"/>
    <p:sldId id="260" r:id="rId6"/>
    <p:sldId id="261" r:id="rId7"/>
    <p:sldId id="271" r:id="rId8"/>
    <p:sldId id="262" r:id="rId9"/>
    <p:sldId id="269" r:id="rId10"/>
    <p:sldId id="270" r:id="rId11"/>
    <p:sldId id="263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6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6BABC1A-0C0F-4F30-9A57-F7644BA7B409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04D75E-E9E0-44FE-872C-B7B794399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35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08F24-F7CE-4BC1-AC10-DCE4E38D0D05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C29A4-E50E-467E-9561-D518F5320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98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tif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35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108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4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81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850" y="92434"/>
            <a:ext cx="995642" cy="11015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6084" y="35242"/>
            <a:ext cx="1617067" cy="9408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98117" y="31084"/>
            <a:ext cx="667967" cy="102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82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52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99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58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38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4015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20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791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132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803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90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87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06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00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148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87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48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8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B9281-A815-4588-B766-71323500625F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8BA05-3698-4E47-912F-5EFC580A7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4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6EBD1-7CC1-3E41-8D2B-2B6D07EE56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D6632-D710-A646-8E24-BB23B1B5A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317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0793" y="106385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n-US" sz="3200" b="1" i="1" dirty="0" smtClean="0">
                <a:latin typeface="+mn-lt"/>
              </a:rPr>
              <a:t>Preparing for the Production of Essential </a:t>
            </a:r>
            <a:r>
              <a:rPr lang="en-US" sz="3200" b="1" i="1" dirty="0">
                <a:latin typeface="+mn-lt"/>
              </a:rPr>
              <a:t>C</a:t>
            </a:r>
            <a:r>
              <a:rPr lang="en-US" sz="3200" b="1" i="1" dirty="0" smtClean="0">
                <a:latin typeface="+mn-lt"/>
              </a:rPr>
              <a:t>limate </a:t>
            </a:r>
            <a:r>
              <a:rPr lang="en-US" sz="3200" b="1" i="1" dirty="0">
                <a:latin typeface="+mn-lt"/>
              </a:rPr>
              <a:t>V</a:t>
            </a:r>
            <a:r>
              <a:rPr lang="en-US" sz="3200" b="1" i="1" dirty="0" smtClean="0">
                <a:latin typeface="+mn-lt"/>
              </a:rPr>
              <a:t>ariables (ECVs) for Biomass from Future </a:t>
            </a:r>
            <a:r>
              <a:rPr lang="en-US" sz="3200" b="1" i="1" dirty="0" err="1">
                <a:latin typeface="+mn-lt"/>
              </a:rPr>
              <a:t>S</a:t>
            </a:r>
            <a:r>
              <a:rPr lang="en-US" sz="3200" b="1" i="1" dirty="0" err="1" smtClean="0">
                <a:latin typeface="+mn-lt"/>
              </a:rPr>
              <a:t>paceborne</a:t>
            </a:r>
            <a:r>
              <a:rPr lang="en-US" sz="3200" b="1" i="1" dirty="0" smtClean="0">
                <a:latin typeface="+mn-lt"/>
              </a:rPr>
              <a:t> </a:t>
            </a:r>
            <a:r>
              <a:rPr lang="en-US" sz="3200" b="1" i="1" dirty="0">
                <a:latin typeface="+mn-lt"/>
              </a:rPr>
              <a:t>R</a:t>
            </a:r>
            <a:r>
              <a:rPr lang="en-US" sz="3200" b="1" i="1" dirty="0" smtClean="0">
                <a:latin typeface="+mn-lt"/>
              </a:rPr>
              <a:t>emote </a:t>
            </a:r>
            <a:r>
              <a:rPr lang="en-US" sz="3200" b="1" i="1" dirty="0">
                <a:latin typeface="+mn-lt"/>
              </a:rPr>
              <a:t>S</a:t>
            </a:r>
            <a:r>
              <a:rPr lang="en-US" sz="3200" b="1" i="1" dirty="0" smtClean="0">
                <a:latin typeface="+mn-lt"/>
              </a:rPr>
              <a:t>ensing Missions: </a:t>
            </a:r>
            <a:br>
              <a:rPr lang="en-US" sz="3200" b="1" i="1" dirty="0" smtClean="0">
                <a:latin typeface="+mn-lt"/>
              </a:rPr>
            </a:br>
            <a:r>
              <a:rPr lang="en-US" sz="3200" b="1" i="1" dirty="0" smtClean="0">
                <a:latin typeface="+mn-lt"/>
              </a:rPr>
              <a:t>Is There A Role for </a:t>
            </a:r>
            <a:r>
              <a:rPr lang="en-US" sz="3200" b="1" i="1" dirty="0" smtClean="0">
                <a:latin typeface="+mn-lt"/>
              </a:rPr>
              <a:t>CEOS-Carbon?</a:t>
            </a:r>
            <a:endParaRPr lang="en-US" sz="3200" b="1" i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3878703"/>
            <a:ext cx="7886700" cy="16076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500" b="1" dirty="0" smtClean="0"/>
          </a:p>
          <a:p>
            <a:pPr marL="0" indent="0" algn="ctr">
              <a:buNone/>
            </a:pPr>
            <a:r>
              <a:rPr lang="en-US" b="1" dirty="0" smtClean="0"/>
              <a:t>Hank Margolis, Eric Kasischke, NASA HQ</a:t>
            </a:r>
          </a:p>
          <a:p>
            <a:pPr marL="0" indent="0" algn="ctr">
              <a:buNone/>
            </a:pPr>
            <a:r>
              <a:rPr lang="en-US" b="1" dirty="0" err="1" smtClean="0"/>
              <a:t>Sassan</a:t>
            </a:r>
            <a:r>
              <a:rPr lang="en-US" b="1" dirty="0" smtClean="0"/>
              <a:t> Saatchi, </a:t>
            </a:r>
            <a:r>
              <a:rPr lang="en-US" b="1" dirty="0" err="1" smtClean="0"/>
              <a:t>Natascha</a:t>
            </a:r>
            <a:r>
              <a:rPr lang="en-US" b="1" dirty="0" smtClean="0"/>
              <a:t> Stavros, NASA JPL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8601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345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/>
              <a:t>ABoVE</a:t>
            </a:r>
            <a:r>
              <a:rPr lang="en-US" sz="3600" b="1" dirty="0" smtClean="0"/>
              <a:t> Field Campaign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8585"/>
            <a:ext cx="7886700" cy="504837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NASA’s Terrestrial Ecology Program is working with the NISAR Science Definition Team to establish a set of biomass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sites in Alaska and northwestern Canada</a:t>
            </a:r>
          </a:p>
          <a:p>
            <a:r>
              <a:rPr lang="en-US" dirty="0" smtClean="0"/>
              <a:t>NASA has also contacted ESA to use </a:t>
            </a:r>
            <a:r>
              <a:rPr lang="en-US" dirty="0" err="1" smtClean="0"/>
              <a:t>ABoVE</a:t>
            </a:r>
            <a:r>
              <a:rPr lang="en-US" dirty="0" smtClean="0"/>
              <a:t> for biomass algorithm activities for Biomass and SAOCOM-CS</a:t>
            </a:r>
          </a:p>
          <a:p>
            <a:r>
              <a:rPr lang="en-US" dirty="0" smtClean="0"/>
              <a:t>Field sites exist in the </a:t>
            </a:r>
            <a:r>
              <a:rPr lang="en-US" dirty="0" err="1" smtClean="0"/>
              <a:t>ABoVE</a:t>
            </a:r>
            <a:r>
              <a:rPr lang="en-US" dirty="0" smtClean="0"/>
              <a:t> Study Domain to provide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sites across key biomass gradients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Strong interest exists in the US, Canadian, and NWT Forest Services in providing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sites based on existing forest inventory activities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Other research sites with biomass data also exist in non-forest sites</a:t>
            </a:r>
          </a:p>
          <a:p>
            <a:r>
              <a:rPr lang="en-US" dirty="0" smtClean="0"/>
              <a:t>Airborne L-and P-band SAR and </a:t>
            </a:r>
            <a:r>
              <a:rPr lang="en-US" dirty="0" err="1" smtClean="0"/>
              <a:t>Lidar</a:t>
            </a:r>
            <a:r>
              <a:rPr lang="en-US" dirty="0" smtClean="0"/>
              <a:t> data will be collected in summer of 2017, and arrangements are being made to collect additional </a:t>
            </a:r>
            <a:r>
              <a:rPr lang="en-US" dirty="0" err="1" smtClean="0"/>
              <a:t>spaceborne</a:t>
            </a:r>
            <a:r>
              <a:rPr lang="en-US" dirty="0" smtClean="0"/>
              <a:t> SAR data in 2018 and 2019</a:t>
            </a:r>
          </a:p>
          <a:p>
            <a:r>
              <a:rPr lang="en-US" dirty="0" smtClean="0"/>
              <a:t>Planning for this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activity can be carried out by the </a:t>
            </a:r>
            <a:r>
              <a:rPr lang="en-US" dirty="0" err="1" smtClean="0"/>
              <a:t>ABoVE</a:t>
            </a:r>
            <a:r>
              <a:rPr lang="en-US" dirty="0" smtClean="0"/>
              <a:t> Science Team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53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There Are Several Planned Biomass Missions and All of Them Have a Common Objective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44799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Quantify </a:t>
            </a:r>
            <a:r>
              <a:rPr lang="en-US" dirty="0"/>
              <a:t>the role of terrestrial biomass in the terrestrial carbon sink to constrain climate and </a:t>
            </a:r>
            <a:r>
              <a:rPr lang="en-US" dirty="0" smtClean="0"/>
              <a:t>Earth </a:t>
            </a:r>
            <a:r>
              <a:rPr lang="en-US" dirty="0"/>
              <a:t>system modeling and improve understanding of changes through </a:t>
            </a:r>
            <a:r>
              <a:rPr lang="en-US" dirty="0" smtClean="0"/>
              <a:t>time.</a:t>
            </a:r>
          </a:p>
          <a:p>
            <a:endParaRPr lang="en-US" dirty="0"/>
          </a:p>
          <a:p>
            <a:pPr lvl="1"/>
            <a:r>
              <a:rPr lang="en-US" dirty="0"/>
              <a:t>How much and where are terrestrial carbon sinks?</a:t>
            </a:r>
          </a:p>
          <a:p>
            <a:pPr lvl="1"/>
            <a:r>
              <a:rPr lang="en-US" dirty="0"/>
              <a:t>How do forest structure and disturbance regimes at large scales affect the carbon balance and forest resilience?</a:t>
            </a:r>
          </a:p>
        </p:txBody>
      </p:sp>
    </p:spTree>
    <p:extLst>
      <p:ext uri="{BB962C8B-B14F-4D97-AF65-F5344CB8AC3E}">
        <p14:creationId xmlns:p14="http://schemas.microsoft.com/office/powerpoint/2010/main" val="394519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Woody vegetation structure and biomass information from </a:t>
            </a:r>
            <a:r>
              <a:rPr lang="en-US" sz="3600" b="1" dirty="0" err="1" smtClean="0"/>
              <a:t>spaceborne</a:t>
            </a:r>
            <a:r>
              <a:rPr lang="en-US" sz="3600" b="1" dirty="0" smtClean="0"/>
              <a:t> remote sensing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Canopy Height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err="1" smtClean="0"/>
              <a:t>Lidar</a:t>
            </a:r>
            <a:endParaRPr lang="en-US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US" dirty="0" err="1"/>
              <a:t>PolInSAR</a:t>
            </a:r>
            <a:r>
              <a:rPr lang="en-US" dirty="0"/>
              <a:t> (</a:t>
            </a:r>
            <a:r>
              <a:rPr lang="en-US" dirty="0" err="1"/>
              <a:t>polarimetric</a:t>
            </a:r>
            <a:r>
              <a:rPr lang="en-US" dirty="0"/>
              <a:t> </a:t>
            </a:r>
            <a:r>
              <a:rPr lang="en-US" dirty="0" err="1"/>
              <a:t>InSAR</a:t>
            </a:r>
            <a:r>
              <a:rPr lang="en-US" dirty="0"/>
              <a:t>)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err="1" smtClean="0"/>
              <a:t>Interferometric</a:t>
            </a:r>
            <a:r>
              <a:rPr lang="en-US" dirty="0" smtClean="0"/>
              <a:t> SAR (single polarization) – requires bare earth DEM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3-D Canopy Structure (stand density, canopy layers)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err="1" smtClean="0"/>
              <a:t>Lidar</a:t>
            </a:r>
            <a:r>
              <a:rPr lang="en-US" dirty="0" smtClean="0"/>
              <a:t> – RH measures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SAR Tomography (</a:t>
            </a:r>
            <a:r>
              <a:rPr lang="en-US" dirty="0" err="1" smtClean="0"/>
              <a:t>Bistatic</a:t>
            </a:r>
            <a:r>
              <a:rPr lang="en-US" dirty="0" smtClean="0"/>
              <a:t> SAR, Repeat pass </a:t>
            </a:r>
            <a:r>
              <a:rPr lang="en-US" dirty="0" err="1" smtClean="0"/>
              <a:t>InSAR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Biomass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Correlation with SAR backscatter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Correlation with </a:t>
            </a:r>
            <a:r>
              <a:rPr lang="en-US" dirty="0" err="1" smtClean="0"/>
              <a:t>Lidar</a:t>
            </a:r>
            <a:r>
              <a:rPr lang="en-US" dirty="0" smtClean="0"/>
              <a:t> RH measures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Correlation with canopy height (</a:t>
            </a:r>
            <a:r>
              <a:rPr lang="en-US" dirty="0" err="1" smtClean="0"/>
              <a:t>InSAR</a:t>
            </a:r>
            <a:r>
              <a:rPr lang="en-US" dirty="0" smtClean="0"/>
              <a:t>, </a:t>
            </a:r>
            <a:r>
              <a:rPr lang="en-US" dirty="0" err="1" smtClean="0"/>
              <a:t>PolInSAR</a:t>
            </a:r>
            <a:r>
              <a:rPr lang="en-US" dirty="0" smtClean="0"/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Correlation with canopy structure (SAR tomography)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A Unique Opportunity:</a:t>
            </a:r>
            <a:br>
              <a:rPr lang="en-US" sz="4000" b="1" dirty="0" smtClean="0"/>
            </a:br>
            <a:r>
              <a:rPr lang="en-US" sz="4000" b="1" dirty="0" smtClean="0"/>
              <a:t>Eight </a:t>
            </a:r>
            <a:r>
              <a:rPr lang="en-US" sz="4000" b="1" dirty="0" err="1" smtClean="0"/>
              <a:t>Spaceborne</a:t>
            </a:r>
            <a:r>
              <a:rPr lang="en-US" sz="4000" b="1" dirty="0" smtClean="0"/>
              <a:t> Biomass Missions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94" y="1690689"/>
            <a:ext cx="8677094" cy="506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5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Challenges for Mapping Biomass and Vegetation </a:t>
            </a:r>
            <a:r>
              <a:rPr lang="en-US" sz="3600" b="1" dirty="0"/>
              <a:t>S</a:t>
            </a:r>
            <a:r>
              <a:rPr lang="en-US" sz="3600" b="1" dirty="0" smtClean="0"/>
              <a:t>tructure from Space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each mission, study sites are needed across ecosystem types that have the range of biomass levels required for the development, calibration, and validation of robust algorithms</a:t>
            </a:r>
          </a:p>
          <a:p>
            <a:r>
              <a:rPr lang="en-US" dirty="0" smtClean="0"/>
              <a:t>Airborne and </a:t>
            </a:r>
            <a:r>
              <a:rPr lang="en-US" dirty="0" err="1" smtClean="0"/>
              <a:t>spaceborne</a:t>
            </a:r>
            <a:r>
              <a:rPr lang="en-US" dirty="0" smtClean="0"/>
              <a:t> data need to be collected over these sites</a:t>
            </a:r>
          </a:p>
          <a:p>
            <a:r>
              <a:rPr lang="en-US" dirty="0" smtClean="0"/>
              <a:t>Additional data are needed from these sites include:</a:t>
            </a:r>
          </a:p>
          <a:p>
            <a:pPr lvl="1"/>
            <a:r>
              <a:rPr lang="en-US" dirty="0" smtClean="0"/>
              <a:t>Biomass and vegetation structure data</a:t>
            </a:r>
          </a:p>
          <a:p>
            <a:pPr lvl="1"/>
            <a:r>
              <a:rPr lang="en-US" dirty="0" smtClean="0"/>
              <a:t>Measurement of soil and canopy moisture</a:t>
            </a:r>
          </a:p>
          <a:p>
            <a:pPr lvl="1"/>
            <a:r>
              <a:rPr lang="en-US" dirty="0" smtClean="0"/>
              <a:t>Tower-based microwave data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91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0244" y="857251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2700" b="1" dirty="0"/>
              <a:t>Synergistic Forest Observations</a:t>
            </a:r>
          </a:p>
        </p:txBody>
      </p:sp>
      <p:pic>
        <p:nvPicPr>
          <p:cNvPr id="5" name="Picture 4" descr="agb_class_50%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9" y="2548513"/>
            <a:ext cx="9138273" cy="34522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022" y="3933255"/>
            <a:ext cx="488450" cy="453849"/>
          </a:xfrm>
          <a:prstGeom prst="rect">
            <a:avLst/>
          </a:prstGeom>
          <a:solidFill>
            <a:srgbClr val="FF221B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CCFFC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021" y="4433392"/>
            <a:ext cx="488450" cy="452417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CCFFC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020" y="4936758"/>
            <a:ext cx="488450" cy="46302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CCFFCC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020" y="5446276"/>
            <a:ext cx="488450" cy="4295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CCFFCC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423291" y="3311926"/>
            <a:ext cx="2013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prstClr val="white">
                    <a:lumMod val="95000"/>
                  </a:prstClr>
                </a:solidFill>
              </a:rPr>
              <a:t>AGB</a:t>
            </a:r>
          </a:p>
          <a:p>
            <a:pPr algn="ctr"/>
            <a:r>
              <a:rPr lang="en-US" b="1" dirty="0">
                <a:solidFill>
                  <a:prstClr val="white">
                    <a:lumMod val="95000"/>
                  </a:prstClr>
                </a:solidFill>
              </a:rPr>
              <a:t>(50% area)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67779" y="3979671"/>
            <a:ext cx="18724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prstClr val="white">
                    <a:lumMod val="95000"/>
                  </a:prstClr>
                </a:solidFill>
              </a:rPr>
              <a:t>  &gt; 100 Mg/ha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2518" y="4488834"/>
            <a:ext cx="1972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prstClr val="white">
                    <a:lumMod val="95000"/>
                  </a:prstClr>
                </a:solidFill>
              </a:rPr>
              <a:t>  &lt; 100 Mg/ha</a:t>
            </a:r>
          </a:p>
          <a:p>
            <a:pPr algn="ctr"/>
            <a:endParaRPr lang="en-US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3522" y="5031576"/>
            <a:ext cx="2145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prstClr val="white">
                    <a:lumMod val="95000"/>
                  </a:prstClr>
                </a:solidFill>
              </a:rPr>
              <a:t>  &lt; 20 Mg/ha</a:t>
            </a:r>
          </a:p>
          <a:p>
            <a:pPr algn="ctr"/>
            <a:endParaRPr lang="en-US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9909" y="5495369"/>
            <a:ext cx="2243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prstClr val="white">
                    <a:lumMod val="95000"/>
                  </a:prstClr>
                </a:solidFill>
              </a:rPr>
              <a:t>No Woody Biomass </a:t>
            </a:r>
            <a:endParaRPr lang="en-US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1092" y="1644743"/>
            <a:ext cx="85257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NISAR: Global Coverage, sensitivity to AGB &lt; 100 Mg/ha</a:t>
            </a:r>
          </a:p>
          <a:p>
            <a:r>
              <a:rPr lang="en-US" b="1" dirty="0">
                <a:solidFill>
                  <a:prstClr val="black"/>
                </a:solidFill>
              </a:rPr>
              <a:t>BIOMASS: Tropical and East Eurasia Coverage, Sensitivity to AGB &gt; 50 Mg/ha</a:t>
            </a:r>
          </a:p>
          <a:p>
            <a:r>
              <a:rPr lang="en-US" b="1" dirty="0">
                <a:solidFill>
                  <a:prstClr val="black"/>
                </a:solidFill>
              </a:rPr>
              <a:t>GEDI</a:t>
            </a:r>
            <a:r>
              <a:rPr lang="en-US" b="1" dirty="0" smtClean="0">
                <a:solidFill>
                  <a:prstClr val="black"/>
                </a:solidFill>
              </a:rPr>
              <a:t>: Sampling </a:t>
            </a:r>
            <a:r>
              <a:rPr lang="en-US" b="1" dirty="0">
                <a:solidFill>
                  <a:prstClr val="black"/>
                </a:solidFill>
              </a:rPr>
              <a:t>between 50 </a:t>
            </a:r>
            <a:r>
              <a:rPr lang="en-US" b="1" dirty="0" err="1">
                <a:solidFill>
                  <a:prstClr val="black"/>
                </a:solidFill>
              </a:rPr>
              <a:t>deg</a:t>
            </a:r>
            <a:r>
              <a:rPr lang="en-US" b="1" dirty="0">
                <a:solidFill>
                  <a:prstClr val="black"/>
                </a:solidFill>
              </a:rPr>
              <a:t> North and South, Sensitivity to AGB &gt; 20 Mg/ha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427584" y="3311925"/>
            <a:ext cx="7154999" cy="2563893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19" name="Rounded Rectangle 18"/>
          <p:cNvSpPr>
            <a:spLocks noChangeArrowheads="1"/>
          </p:cNvSpPr>
          <p:nvPr/>
        </p:nvSpPr>
        <p:spPr bwMode="auto">
          <a:xfrm>
            <a:off x="6376418" y="2601654"/>
            <a:ext cx="2767582" cy="1250929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  <a:alpha val="23000"/>
            </a:schemeClr>
          </a:solidFill>
          <a:ln w="9525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-128"/>
              </a:defRPr>
            </a:lvl9pPr>
          </a:lstStyle>
          <a:p>
            <a:pPr algn="ctr" eaLnBrk="1" hangingPunct="1"/>
            <a:endParaRPr lang="en-US" altLang="en-US" sz="1350">
              <a:solidFill>
                <a:srgbClr val="FFFFFF"/>
              </a:solidFill>
              <a:latin typeface="Verdana" charset="0"/>
            </a:endParaRPr>
          </a:p>
        </p:txBody>
      </p:sp>
      <p:sp>
        <p:nvSpPr>
          <p:cNvPr id="20" name="Rounded Rectangle 19"/>
          <p:cNvSpPr>
            <a:spLocks noChangeArrowheads="1"/>
          </p:cNvSpPr>
          <p:nvPr/>
        </p:nvSpPr>
        <p:spPr bwMode="auto">
          <a:xfrm>
            <a:off x="2341645" y="3852582"/>
            <a:ext cx="6802355" cy="1989036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  <a:alpha val="23000"/>
            </a:schemeClr>
          </a:solidFill>
          <a:ln w="9525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										</a:t>
            </a:r>
          </a:p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		</a:t>
            </a:r>
          </a:p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		</a:t>
            </a:r>
          </a:p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		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85583" y="3416351"/>
            <a:ext cx="12208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prstClr val="white">
                    <a:lumMod val="95000"/>
                  </a:prstClr>
                </a:solidFill>
              </a:rPr>
              <a:t>GEDI Coverage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31301" y="5255693"/>
            <a:ext cx="15382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prstClr val="white">
                    <a:lumMod val="95000"/>
                  </a:prstClr>
                </a:solidFill>
              </a:rPr>
              <a:t>BIOMASS Coverage</a:t>
            </a:r>
          </a:p>
        </p:txBody>
      </p:sp>
    </p:spTree>
    <p:extLst>
      <p:ext uri="{BB962C8B-B14F-4D97-AF65-F5344CB8AC3E}">
        <p14:creationId xmlns:p14="http://schemas.microsoft.com/office/powerpoint/2010/main" val="98235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400" b="1" dirty="0" smtClean="0"/>
              <a:t>Need to Develop </a:t>
            </a:r>
            <a:r>
              <a:rPr lang="en-US" sz="3400" b="1" dirty="0"/>
              <a:t>P</a:t>
            </a:r>
            <a:r>
              <a:rPr lang="en-US" sz="3400" b="1" dirty="0" smtClean="0"/>
              <a:t>artnerships for Establishment of Cal/</a:t>
            </a:r>
            <a:r>
              <a:rPr lang="en-US" sz="3400" b="1" dirty="0"/>
              <a:t>V</a:t>
            </a:r>
            <a:r>
              <a:rPr lang="en-US" sz="3400" b="1" dirty="0" smtClean="0"/>
              <a:t>al </a:t>
            </a:r>
            <a:r>
              <a:rPr lang="en-US" sz="3400" b="1" dirty="0"/>
              <a:t>S</a:t>
            </a:r>
            <a:r>
              <a:rPr lang="en-US" sz="3400" b="1" dirty="0" smtClean="0"/>
              <a:t>ites for </a:t>
            </a:r>
            <a:r>
              <a:rPr lang="en-US" sz="3400" b="1" dirty="0" err="1"/>
              <a:t>S</a:t>
            </a:r>
            <a:r>
              <a:rPr lang="en-US" sz="3400" b="1" dirty="0" err="1" smtClean="0"/>
              <a:t>paceborne</a:t>
            </a:r>
            <a:r>
              <a:rPr lang="en-US" sz="3400" b="1" dirty="0" smtClean="0"/>
              <a:t> </a:t>
            </a:r>
            <a:r>
              <a:rPr lang="en-US" sz="3400" b="1" dirty="0"/>
              <a:t>B</a:t>
            </a:r>
            <a:r>
              <a:rPr lang="en-US" sz="3400" b="1" dirty="0" smtClean="0"/>
              <a:t>iomass </a:t>
            </a:r>
            <a:r>
              <a:rPr lang="en-US" sz="3400" b="1" dirty="0"/>
              <a:t>M</a:t>
            </a:r>
            <a:r>
              <a:rPr lang="en-US" sz="3400" b="1" dirty="0" smtClean="0"/>
              <a:t>issions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528" y="2199647"/>
            <a:ext cx="7886700" cy="448627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 a coordinated plan to establish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sites that can be used by all biomass missions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This planning process was initiated at a workshop at the Smithsonian Institute in June 2016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Organize joint field campaigns for the collection of field and remote sensing data that can be used for development of biomass/vegetation structure algorithms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err="1" smtClean="0"/>
              <a:t>AfriSAR</a:t>
            </a:r>
            <a:r>
              <a:rPr lang="en-US" dirty="0" smtClean="0"/>
              <a:t> (February 2016)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err="1" smtClean="0"/>
              <a:t>ABoVE</a:t>
            </a:r>
            <a:r>
              <a:rPr lang="en-US" dirty="0" smtClean="0"/>
              <a:t> (Summer 2017)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Semi-Arid Tropics (???)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Carry out research and organize workshops to explore synergistic use of multi-sensor data for mapping biomass and vegetation structure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7251"/>
            <a:ext cx="9144000" cy="126801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NASA-ESA-Smithsonian Biomass Workshop </a:t>
            </a:r>
            <a:br>
              <a:rPr lang="en-US" b="1" dirty="0" smtClean="0"/>
            </a:br>
            <a:r>
              <a:rPr lang="en-US" sz="2325" b="1" dirty="0"/>
              <a:t>Synergism and Calibration/Validation of Upcoming Missions on Global Aboveground Forest Structure and Biomass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483" y="2843847"/>
            <a:ext cx="3771900" cy="2993889"/>
          </a:xfrm>
        </p:spPr>
        <p:txBody>
          <a:bodyPr>
            <a:normAutofit fontScale="70000" lnSpcReduction="20000"/>
          </a:bodyPr>
          <a:lstStyle/>
          <a:p>
            <a:r>
              <a:rPr lang="en-US" sz="1800" dirty="0"/>
              <a:t>51 participants representing biomass community:</a:t>
            </a:r>
          </a:p>
          <a:p>
            <a:pPr lvl="1"/>
            <a:r>
              <a:rPr lang="en-US" dirty="0" smtClean="0"/>
              <a:t>The first “mission”</a:t>
            </a:r>
          </a:p>
          <a:p>
            <a:pPr lvl="2"/>
            <a:r>
              <a:rPr lang="en-US" dirty="0" smtClean="0"/>
              <a:t>National Inventories</a:t>
            </a:r>
          </a:p>
          <a:p>
            <a:pPr lvl="2"/>
            <a:r>
              <a:rPr lang="en-US" dirty="0" smtClean="0"/>
              <a:t>Research Plots (e.g., RAINFOR)</a:t>
            </a:r>
          </a:p>
          <a:p>
            <a:pPr lvl="2"/>
            <a:r>
              <a:rPr lang="en-US" dirty="0" smtClean="0"/>
              <a:t>Large Plots (e.g., CTFS-</a:t>
            </a:r>
            <a:r>
              <a:rPr lang="en-US" dirty="0" err="1" smtClean="0"/>
              <a:t>ForestGEO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Airborne LiDAR</a:t>
            </a:r>
          </a:p>
          <a:p>
            <a:pPr lvl="2"/>
            <a:r>
              <a:rPr lang="en-US" dirty="0" smtClean="0"/>
              <a:t>Ecosystem Modelers</a:t>
            </a:r>
          </a:p>
          <a:p>
            <a:pPr lvl="1"/>
            <a:r>
              <a:rPr lang="en-US" dirty="0" smtClean="0"/>
              <a:t>Satellite Missions:</a:t>
            </a:r>
          </a:p>
          <a:p>
            <a:pPr lvl="2"/>
            <a:r>
              <a:rPr lang="en-US" sz="1800" dirty="0"/>
              <a:t>GEDI (LiDAR)</a:t>
            </a:r>
          </a:p>
          <a:p>
            <a:pPr lvl="2"/>
            <a:r>
              <a:rPr lang="en-US" sz="1800" dirty="0"/>
              <a:t>BIOMASS (p-band SAR)</a:t>
            </a:r>
          </a:p>
          <a:p>
            <a:pPr lvl="2"/>
            <a:r>
              <a:rPr lang="en-US" sz="1800" dirty="0"/>
              <a:t>NISAR (l-band SAR)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613" y="2823565"/>
            <a:ext cx="4183075" cy="31373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6484" y="2200318"/>
            <a:ext cx="85724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65497">
              <a:buFont typeface="Arial" charset="0"/>
              <a:buChar char="•"/>
            </a:pPr>
            <a:r>
              <a:rPr lang="en-US" dirty="0"/>
              <a:t>Objective: To find synergy across the biomass communities’ objectives and develop a synthesized calibration/validation strategy for meeting these common objectives</a:t>
            </a:r>
          </a:p>
        </p:txBody>
      </p:sp>
    </p:spTree>
    <p:extLst>
      <p:ext uri="{BB962C8B-B14F-4D97-AF65-F5344CB8AC3E}">
        <p14:creationId xmlns:p14="http://schemas.microsoft.com/office/powerpoint/2010/main" val="85287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30216"/>
            <a:ext cx="7886700" cy="4159757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Recommended Actions</a:t>
            </a:r>
          </a:p>
          <a:p>
            <a:pPr lvl="1"/>
            <a:r>
              <a:rPr lang="en-US" dirty="0" smtClean="0"/>
              <a:t>Need to identify people who have the mandate to coordinate across missions;</a:t>
            </a:r>
          </a:p>
          <a:p>
            <a:pPr lvl="1"/>
            <a:r>
              <a:rPr lang="en-US" dirty="0" smtClean="0"/>
              <a:t>Develop network-level agreements for data sharing rather than each mission making agreements with each individual project</a:t>
            </a:r>
          </a:p>
          <a:p>
            <a:pPr lvl="1"/>
            <a:r>
              <a:rPr lang="en-US" dirty="0" smtClean="0"/>
              <a:t>Meetings to check the status of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as the missions progress</a:t>
            </a:r>
          </a:p>
          <a:p>
            <a:pPr lvl="1"/>
            <a:r>
              <a:rPr lang="en-US" dirty="0" smtClean="0"/>
              <a:t>Coordinated supersite selection and data collection using all remote sensing techniques</a:t>
            </a:r>
          </a:p>
          <a:p>
            <a:pPr lvl="1"/>
            <a:r>
              <a:rPr lang="en-US" dirty="0" smtClean="0"/>
              <a:t>Develop a common data portal or network of data portals to archive and distribute biomass data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Near-Term Deliverables</a:t>
            </a:r>
          </a:p>
          <a:p>
            <a:pPr lvl="1"/>
            <a:r>
              <a:rPr lang="en-US" dirty="0" smtClean="0"/>
              <a:t>Report on the synergy of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objectives across satellite missions</a:t>
            </a:r>
          </a:p>
          <a:p>
            <a:pPr lvl="1"/>
            <a:r>
              <a:rPr lang="en-US" dirty="0" smtClean="0"/>
              <a:t>Report on the detailed suggested approach for selecting key locations globally and what is needed at those locations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22882" y="6423853"/>
            <a:ext cx="34211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Prepared by: E. Natasha Stavros (JPL, </a:t>
            </a:r>
            <a:r>
              <a:rPr lang="en-US" sz="1350" dirty="0" err="1"/>
              <a:t>CalTech</a:t>
            </a:r>
            <a:r>
              <a:rPr lang="en-US" sz="135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672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</TotalTime>
  <Words>750</Words>
  <Application>Microsoft Office PowerPoint</Application>
  <PresentationFormat>On-screen Show 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MS PGothic</vt:lpstr>
      <vt:lpstr>Arial</vt:lpstr>
      <vt:lpstr>Calibri</vt:lpstr>
      <vt:lpstr>Calibri Light</vt:lpstr>
      <vt:lpstr>Verdana</vt:lpstr>
      <vt:lpstr>Wingdings</vt:lpstr>
      <vt:lpstr>Office Theme</vt:lpstr>
      <vt:lpstr>1_Office Theme</vt:lpstr>
      <vt:lpstr>Preparing for the Production of Essential Climate Variables (ECVs) for Biomass from Future Spaceborne Remote Sensing Missions:  Is There A Role for CEOS-Carbon?</vt:lpstr>
      <vt:lpstr>There Are Several Planned Biomass Missions and All of Them Have a Common Objective</vt:lpstr>
      <vt:lpstr>Woody vegetation structure and biomass information from spaceborne remote sensing</vt:lpstr>
      <vt:lpstr>A Unique Opportunity: Eight Spaceborne Biomass Missions</vt:lpstr>
      <vt:lpstr>Challenges for Mapping Biomass and Vegetation Structure from Space</vt:lpstr>
      <vt:lpstr>Synergistic Forest Observations</vt:lpstr>
      <vt:lpstr>Need to Develop Partnerships for Establishment of Cal/Val Sites for Spaceborne Biomass Missions</vt:lpstr>
      <vt:lpstr>NASA-ESA-Smithsonian Biomass Workshop  Synergism and Calibration/Validation of Upcoming Missions on Global Aboveground Forest Structure and Biomass</vt:lpstr>
      <vt:lpstr>PowerPoint Presentation</vt:lpstr>
      <vt:lpstr>ABoVE Field Campaign</vt:lpstr>
    </vt:vector>
  </TitlesOfParts>
  <Company>HPES ACES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Vegetation structure and biomass data from satellite remote sensing</dc:title>
  <dc:creator>Kasischke, Eric S. (HQ-DK000)[NASA IPA]</dc:creator>
  <cp:lastModifiedBy>MARGOLIS, HANK A. (HQ-DK000)</cp:lastModifiedBy>
  <cp:revision>31</cp:revision>
  <cp:lastPrinted>2016-09-02T16:08:46Z</cp:lastPrinted>
  <dcterms:created xsi:type="dcterms:W3CDTF">2016-09-02T11:42:33Z</dcterms:created>
  <dcterms:modified xsi:type="dcterms:W3CDTF">2016-09-12T15:33:10Z</dcterms:modified>
</cp:coreProperties>
</file>