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716"/>
  </p:normalViewPr>
  <p:slideViewPr>
    <p:cSldViewPr>
      <p:cViewPr>
        <p:scale>
          <a:sx n="100" d="100"/>
          <a:sy n="100" d="100"/>
        </p:scale>
        <p:origin x="-1712" y="-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13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68448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ACC – GHG Constellation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– VC/WG Day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Presented by C. Zehner (with input from J. Al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Saadi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D. Crisp and B.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Veihelmann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)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571500" indent="-514350"/>
            <a:r>
              <a:rPr lang="en-US" sz="2400" b="1" dirty="0">
                <a:latin typeface="Calibri" charset="0"/>
              </a:rPr>
              <a:t>Several countries and space agencies have and are currently planning to launch satellites in the </a:t>
            </a:r>
            <a:r>
              <a:rPr lang="en-US" sz="2400" b="1" dirty="0" smtClean="0">
                <a:latin typeface="Calibri" charset="0"/>
              </a:rPr>
              <a:t>2016‐</a:t>
            </a:r>
            <a:r>
              <a:rPr lang="en-US" sz="2400" b="1" dirty="0">
                <a:latin typeface="Calibri" charset="0"/>
              </a:rPr>
              <a:t>2025 time frame </a:t>
            </a:r>
            <a:r>
              <a:rPr lang="en-US" sz="2400" b="1" dirty="0" smtClean="0">
                <a:latin typeface="Calibri" charset="0"/>
              </a:rPr>
              <a:t>to obtain </a:t>
            </a:r>
            <a:r>
              <a:rPr lang="en-US" sz="2400" b="1" dirty="0">
                <a:latin typeface="Calibri" charset="0"/>
              </a:rPr>
              <a:t>GHG measurements from space.</a:t>
            </a:r>
          </a:p>
          <a:p>
            <a:pPr marL="571500" indent="-514350">
              <a:buFont typeface="Arial" charset="0"/>
              <a:buNone/>
            </a:pPr>
            <a:endParaRPr lang="en-US" sz="2400" b="1" dirty="0">
              <a:latin typeface="Calibri" charset="0"/>
            </a:endParaRPr>
          </a:p>
          <a:p>
            <a:pPr marL="571500" indent="-514350"/>
            <a:r>
              <a:rPr lang="en-US" sz="2400" b="1" dirty="0">
                <a:latin typeface="Calibri" charset="0"/>
              </a:rPr>
              <a:t>A single satellite (or national constellation) can not fulfill established GHG user requirements (e.g. GCOS – 4 hourly measurements).</a:t>
            </a:r>
          </a:p>
          <a:p>
            <a:pPr marL="571500" indent="-514350"/>
            <a:endParaRPr lang="en-US" sz="2400" b="1" dirty="0">
              <a:latin typeface="Calibri" charset="0"/>
            </a:endParaRPr>
          </a:p>
          <a:p>
            <a:pPr marL="571500" indent="-514350"/>
            <a:r>
              <a:rPr lang="en-US" sz="2400" b="1" dirty="0">
                <a:latin typeface="Calibri" charset="0"/>
              </a:rPr>
              <a:t>The need for a GHG Constellation is clearly outlined in the CEOS Strategy for Carbon Measurements from Space.</a:t>
            </a:r>
          </a:p>
          <a:p>
            <a:pPr marL="571500" indent="-514350"/>
            <a:endParaRPr lang="en-US" sz="1800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GHG Constellation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52400" y="1219200"/>
            <a:ext cx="7467600" cy="4953000"/>
          </a:xfrm>
        </p:spPr>
        <p:txBody>
          <a:bodyPr/>
          <a:lstStyle/>
          <a:p>
            <a:pPr marL="40005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AI 16 &amp; 18: CEOS members to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organise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Workshops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to refine  the scientific and policy requirements for quantitative data on atmospheric CO2 and CH4 from low Earth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and geostationary orbit</a:t>
            </a:r>
          </a:p>
          <a:p>
            <a:pPr marL="40005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AI 17 &amp; 19: ACC to co-ordinate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the detailed planning and preparation for a </a:t>
            </a:r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onstellation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from low Earth and geostationary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orbit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AI 20: ACC and WGCV to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provide coordination and support for the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Cross  </a:t>
            </a:r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alibration/Validation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of all satellite CO2- and CH4-measuring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sensors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AI 23: </a:t>
            </a:r>
            <a:r>
              <a:rPr lang="en-US" b="1" dirty="0">
                <a:latin typeface="Calibri"/>
                <a:cs typeface="Calibri"/>
              </a:rPr>
              <a:t>Individual CEOS Agencies with interests in and/or mandates for providing </a:t>
            </a:r>
            <a:r>
              <a:rPr lang="en-US" b="1" dirty="0" smtClean="0">
                <a:latin typeface="Calibri"/>
                <a:cs typeface="Calibri"/>
              </a:rPr>
              <a:t>improved </a:t>
            </a:r>
            <a:r>
              <a:rPr lang="en-US" b="1" dirty="0">
                <a:latin typeface="Calibri"/>
                <a:cs typeface="Calibri"/>
              </a:rPr>
              <a:t>information on </a:t>
            </a:r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natural and anthropogenic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Emissions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b="1" dirty="0">
                <a:latin typeface="Calibri"/>
                <a:cs typeface="Calibri"/>
              </a:rPr>
              <a:t>of </a:t>
            </a:r>
            <a:r>
              <a:rPr lang="en-US" b="1" dirty="0" smtClean="0">
                <a:latin typeface="Calibri"/>
                <a:cs typeface="Calibri"/>
              </a:rPr>
              <a:t>carbon (CO2, CH4, etc.)</a:t>
            </a:r>
            <a:endParaRPr lang="en-US" b="1" dirty="0">
              <a:latin typeface="Calibri"/>
              <a:cs typeface="Calibri"/>
            </a:endParaRP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  <a:p>
            <a:endParaRPr lang="en-US" sz="2400" b="1" dirty="0"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21492"/>
            <a:ext cx="54102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CEOS Strategy for Carbon Observations from Space –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AIs on Atmosphere</a:t>
            </a:r>
            <a:endParaRPr lang="en-US" dirty="0"/>
          </a:p>
        </p:txBody>
      </p:sp>
      <p:pic>
        <p:nvPicPr>
          <p:cNvPr id="5" name="Picture 4" descr="Screen Shot 2015-04-29 at 15.33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156256"/>
            <a:ext cx="1981200" cy="279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0851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76200" y="1219200"/>
            <a:ext cx="9067800" cy="5410200"/>
          </a:xfrm>
        </p:spPr>
        <p:txBody>
          <a:bodyPr/>
          <a:lstStyle/>
          <a:p>
            <a:pPr lvl="1"/>
            <a:r>
              <a:rPr lang="en-US" sz="1600" dirty="0">
                <a:latin typeface="Calibri" charset="0"/>
              </a:rPr>
              <a:t>ACC (Space Agencies) </a:t>
            </a:r>
            <a:r>
              <a:rPr lang="en-US" sz="1600" dirty="0" smtClean="0">
                <a:latin typeface="Calibri" charset="0"/>
              </a:rPr>
              <a:t>will </a:t>
            </a:r>
            <a:r>
              <a:rPr lang="en-US" sz="1600" dirty="0">
                <a:latin typeface="Calibri" charset="0"/>
              </a:rPr>
              <a:t>support the </a:t>
            </a:r>
            <a:r>
              <a:rPr lang="en-US" sz="1600" dirty="0" err="1">
                <a:latin typeface="Calibri" charset="0"/>
              </a:rPr>
              <a:t>organisation</a:t>
            </a:r>
            <a:r>
              <a:rPr lang="en-US" sz="1600" dirty="0">
                <a:latin typeface="Calibri" charset="0"/>
              </a:rPr>
              <a:t> of the yearly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IWGGMS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Meetings </a:t>
            </a:r>
            <a:r>
              <a:rPr lang="en-US" sz="1600" dirty="0" smtClean="0">
                <a:latin typeface="Calibri" charset="0"/>
              </a:rPr>
              <a:t>(</a:t>
            </a:r>
            <a:r>
              <a:rPr lang="en-US" sz="1600" dirty="0">
                <a:latin typeface="Calibri" charset="0"/>
              </a:rPr>
              <a:t>J</a:t>
            </a:r>
            <a:r>
              <a:rPr lang="en-US" sz="1600" dirty="0" smtClean="0">
                <a:latin typeface="Calibri" charset="0"/>
              </a:rPr>
              <a:t>une 2016 in Japan, 2017 planned in Finland)</a:t>
            </a:r>
            <a:endParaRPr lang="en-US" sz="1600" dirty="0">
              <a:latin typeface="Calibri" charset="0"/>
            </a:endParaRPr>
          </a:p>
          <a:p>
            <a:pPr lvl="1"/>
            <a:r>
              <a:rPr lang="en-US" sz="1600" dirty="0">
                <a:latin typeface="Calibri" charset="0"/>
              </a:rPr>
              <a:t>Agree on an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open data policy </a:t>
            </a:r>
            <a:r>
              <a:rPr lang="en-US" sz="1600" dirty="0">
                <a:latin typeface="Calibri" charset="0"/>
              </a:rPr>
              <a:t>for GHG data from </a:t>
            </a:r>
            <a:r>
              <a:rPr lang="en-US" sz="1600" dirty="0" smtClean="0">
                <a:latin typeface="Calibri" charset="0"/>
              </a:rPr>
              <a:t>space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alibri" charset="0"/>
              </a:rPr>
              <a:t>and ground based validation sites</a:t>
            </a:r>
          </a:p>
          <a:p>
            <a:pPr lvl="2"/>
            <a:r>
              <a:rPr lang="en-US" sz="1600" dirty="0" smtClean="0">
                <a:latin typeface="Calibri" charset="0"/>
              </a:rPr>
              <a:t> Japan (GOSAT/GOSAT-2), U.S. (OCO-2, OCO—3), Europe (</a:t>
            </a:r>
            <a:r>
              <a:rPr lang="en-US" sz="1600" dirty="0" smtClean="0">
                <a:latin typeface="Calibri" charset="0"/>
              </a:rPr>
              <a:t>S5P)</a:t>
            </a:r>
            <a:r>
              <a:rPr lang="en-US" sz="1600" dirty="0" smtClean="0">
                <a:latin typeface="Calibri" charset="0"/>
              </a:rPr>
              <a:t>, and China (</a:t>
            </a:r>
            <a:r>
              <a:rPr lang="en-US" sz="1600" dirty="0" err="1" smtClean="0">
                <a:latin typeface="Calibri" charset="0"/>
              </a:rPr>
              <a:t>TanSat</a:t>
            </a:r>
            <a:r>
              <a:rPr lang="en-US" sz="1600" dirty="0" smtClean="0">
                <a:latin typeface="Calibri" charset="0"/>
              </a:rPr>
              <a:t>)</a:t>
            </a:r>
            <a:endParaRPr lang="en-US" sz="1600" dirty="0">
              <a:latin typeface="Calibri" charset="0"/>
            </a:endParaRPr>
          </a:p>
          <a:p>
            <a:pPr lvl="1"/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alibri" charset="0"/>
              </a:rPr>
              <a:t>Share/agree on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mission requirements</a:t>
            </a:r>
            <a:r>
              <a:rPr lang="en-US" sz="1600" dirty="0">
                <a:latin typeface="Calibri" charset="0"/>
              </a:rPr>
              <a:t>.</a:t>
            </a:r>
          </a:p>
          <a:p>
            <a:pPr lvl="1"/>
            <a:r>
              <a:rPr lang="en-US" sz="1600" dirty="0">
                <a:latin typeface="Calibri" charset="0"/>
              </a:rPr>
              <a:t>Support the establishment of a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common product format </a:t>
            </a:r>
            <a:r>
              <a:rPr lang="en-US" sz="1600" dirty="0">
                <a:latin typeface="Calibri" charset="0"/>
              </a:rPr>
              <a:t>(share specifications, meta data definition etc.)</a:t>
            </a:r>
          </a:p>
          <a:p>
            <a:pPr lvl="1"/>
            <a:r>
              <a:rPr lang="en-US" sz="1600" dirty="0">
                <a:latin typeface="Calibri" charset="0"/>
              </a:rPr>
              <a:t>Improve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interaction/co-operation </a:t>
            </a:r>
            <a:r>
              <a:rPr lang="en-US" sz="1600" dirty="0">
                <a:latin typeface="Calibri" charset="0"/>
              </a:rPr>
              <a:t>among space agencies on GHGs.</a:t>
            </a:r>
          </a:p>
          <a:p>
            <a:pPr lvl="1"/>
            <a:r>
              <a:rPr lang="en-US" sz="1600" dirty="0" smtClean="0">
                <a:latin typeface="Calibri" charset="0"/>
              </a:rPr>
              <a:t>Ensure close </a:t>
            </a:r>
            <a:r>
              <a:rPr lang="en-US" sz="1600" dirty="0">
                <a:latin typeface="Calibri" charset="0"/>
              </a:rPr>
              <a:t>interaction between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GHG and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AQ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alibri" charset="0"/>
              </a:rPr>
              <a:t>scientific data exploitation</a:t>
            </a:r>
            <a:r>
              <a:rPr lang="en-US" sz="1600" dirty="0" smtClean="0">
                <a:latin typeface="Calibri" charset="0"/>
              </a:rPr>
              <a:t>.</a:t>
            </a:r>
            <a:endParaRPr lang="en-US" sz="1600" dirty="0">
              <a:latin typeface="Calibri" charset="0"/>
            </a:endParaRPr>
          </a:p>
          <a:p>
            <a:pPr lvl="1"/>
            <a:r>
              <a:rPr lang="en-US" sz="1600" dirty="0">
                <a:latin typeface="Calibri" charset="0"/>
              </a:rPr>
              <a:t>Support the establishment of common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Cal/Val </a:t>
            </a:r>
            <a:r>
              <a:rPr lang="en-US" sz="1600" dirty="0">
                <a:latin typeface="Calibri" charset="0"/>
              </a:rPr>
              <a:t>standards (</a:t>
            </a:r>
            <a:r>
              <a:rPr lang="en-US" sz="1600" dirty="0" smtClean="0">
                <a:solidFill>
                  <a:srgbClr val="17375E"/>
                </a:solidFill>
                <a:latin typeface="Calibri" charset="0"/>
              </a:rPr>
              <a:t>pre-launch and on-orbit calibration standards, </a:t>
            </a:r>
            <a:r>
              <a:rPr lang="en-US" sz="1600" dirty="0">
                <a:solidFill>
                  <a:srgbClr val="17375E"/>
                </a:solidFill>
                <a:latin typeface="Calibri" charset="0"/>
              </a:rPr>
              <a:t>perform algorithm </a:t>
            </a:r>
            <a:r>
              <a:rPr lang="en-US" sz="1600" dirty="0" err="1">
                <a:solidFill>
                  <a:srgbClr val="17375E"/>
                </a:solidFill>
                <a:latin typeface="Calibri" charset="0"/>
              </a:rPr>
              <a:t>intercomparisons</a:t>
            </a:r>
            <a:r>
              <a:rPr lang="en-US" sz="1600" dirty="0">
                <a:solidFill>
                  <a:srgbClr val="17375E"/>
                </a:solidFill>
                <a:latin typeface="Calibri" charset="0"/>
              </a:rPr>
              <a:t>, provide traceability information, use the same </a:t>
            </a:r>
            <a:r>
              <a:rPr lang="en-US" sz="1600" dirty="0" smtClean="0">
                <a:solidFill>
                  <a:srgbClr val="17375E"/>
                </a:solidFill>
                <a:latin typeface="Calibri" charset="0"/>
              </a:rPr>
              <a:t>spectroscopic databases  adopt internationally recognized validation standards, etc. ).</a:t>
            </a:r>
          </a:p>
          <a:p>
            <a:pPr lvl="1"/>
            <a:r>
              <a:rPr lang="en-US" sz="1600" dirty="0" smtClean="0">
                <a:solidFill>
                  <a:srgbClr val="17375E"/>
                </a:solidFill>
                <a:latin typeface="Calibri" charset="0"/>
              </a:rPr>
              <a:t>Foster efforts to deploy </a:t>
            </a:r>
            <a:r>
              <a:rPr lang="en-US" sz="1600" dirty="0" smtClean="0">
                <a:latin typeface="Calibri" charset="0"/>
              </a:rPr>
              <a:t>future </a:t>
            </a:r>
            <a:r>
              <a:rPr lang="en-US" sz="1600" dirty="0">
                <a:latin typeface="Calibri" charset="0"/>
              </a:rPr>
              <a:t>GHG satellites that overlap with existing GHG </a:t>
            </a:r>
            <a:r>
              <a:rPr lang="en-US" sz="1600" dirty="0" smtClean="0">
                <a:latin typeface="Calibri" charset="0"/>
              </a:rPr>
              <a:t>missions </a:t>
            </a:r>
            <a:r>
              <a:rPr lang="en-US" sz="1600" dirty="0">
                <a:latin typeface="Calibri" charset="0"/>
              </a:rPr>
              <a:t>by at least one year </a:t>
            </a:r>
            <a:r>
              <a:rPr lang="en-US" sz="1600" dirty="0" smtClean="0">
                <a:latin typeface="Calibri" charset="0"/>
              </a:rPr>
              <a:t>to establish a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GHG</a:t>
            </a:r>
            <a:r>
              <a:rPr lang="en-US" sz="1600" dirty="0" smtClean="0">
                <a:latin typeface="Calibri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Constellation</a:t>
            </a:r>
            <a:r>
              <a:rPr lang="en-US" sz="1600" dirty="0" smtClean="0">
                <a:latin typeface="Calibri" charset="0"/>
              </a:rPr>
              <a:t>. </a:t>
            </a:r>
            <a:r>
              <a:rPr lang="en-US" sz="1600" dirty="0" smtClean="0">
                <a:solidFill>
                  <a:srgbClr val="17375E"/>
                </a:solidFill>
                <a:latin typeface="Calibri" charset="0"/>
              </a:rPr>
              <a:t>Emphasize improved accuracy, spatial </a:t>
            </a:r>
            <a:r>
              <a:rPr lang="en-US" sz="1600" dirty="0">
                <a:solidFill>
                  <a:srgbClr val="17375E"/>
                </a:solidFill>
                <a:latin typeface="Calibri" charset="0"/>
              </a:rPr>
              <a:t>resolution and temporal coverage to </a:t>
            </a:r>
            <a:r>
              <a:rPr lang="en-US" sz="1600" dirty="0" smtClean="0">
                <a:solidFill>
                  <a:srgbClr val="17375E"/>
                </a:solidFill>
                <a:latin typeface="Calibri" charset="0"/>
              </a:rPr>
              <a:t>enable a</a:t>
            </a:r>
            <a:r>
              <a:rPr lang="en-US" sz="1600" dirty="0" smtClean="0">
                <a:latin typeface="Calibri" charset="0"/>
              </a:rPr>
              <a:t> space based capability to distinguish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natural </a:t>
            </a:r>
            <a:r>
              <a:rPr lang="en-US" sz="1600" dirty="0" smtClean="0">
                <a:solidFill>
                  <a:srgbClr val="FF0000"/>
                </a:solidFill>
                <a:latin typeface="Calibri" charset="0"/>
              </a:rPr>
              <a:t>from anthropogenic GHG emissions</a:t>
            </a:r>
            <a:r>
              <a:rPr lang="en-US" sz="1600" dirty="0" smtClean="0">
                <a:latin typeface="Calibri" charset="0"/>
              </a:rPr>
              <a:t>. </a:t>
            </a:r>
            <a:r>
              <a:rPr lang="en-US" sz="1600" dirty="0">
                <a:latin typeface="Calibri" charset="0"/>
              </a:rPr>
              <a:t>ACC will write a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white paper </a:t>
            </a:r>
            <a:r>
              <a:rPr lang="en-US" sz="1600" dirty="0">
                <a:latin typeface="Calibri" charset="0"/>
              </a:rPr>
              <a:t>on </a:t>
            </a:r>
            <a:r>
              <a:rPr lang="en-US" sz="1600" dirty="0" smtClean="0">
                <a:latin typeface="Calibri" charset="0"/>
              </a:rPr>
              <a:t> a GHG Constellation during </a:t>
            </a:r>
            <a:r>
              <a:rPr lang="en-US" sz="1600" dirty="0">
                <a:latin typeface="Calibri" charset="0"/>
              </a:rPr>
              <a:t>the next 2 years</a:t>
            </a:r>
            <a:r>
              <a:rPr lang="en-US" sz="1600" dirty="0" smtClean="0">
                <a:latin typeface="Calibri" charset="0"/>
              </a:rPr>
              <a:t>.</a:t>
            </a:r>
            <a:endParaRPr lang="en-US" sz="1600" dirty="0">
              <a:latin typeface="Calibri" charset="0"/>
            </a:endParaRPr>
          </a:p>
          <a:p>
            <a:pPr lvl="1"/>
            <a:r>
              <a:rPr lang="en-US" sz="1600" dirty="0">
                <a:latin typeface="Calibri" charset="0"/>
              </a:rPr>
              <a:t>Support the continuation/possible extension of the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TCCON network</a:t>
            </a:r>
            <a:r>
              <a:rPr lang="en-US" sz="1600" dirty="0">
                <a:latin typeface="Calibri" charset="0"/>
              </a:rPr>
              <a:t>.</a:t>
            </a:r>
          </a:p>
          <a:p>
            <a:pPr lvl="1"/>
            <a:r>
              <a:rPr lang="en-US" sz="1600" dirty="0">
                <a:latin typeface="Calibri" charset="0"/>
              </a:rPr>
              <a:t>Link into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overarching and in-situ </a:t>
            </a:r>
            <a:r>
              <a:rPr lang="en-US" sz="1600" dirty="0">
                <a:latin typeface="Calibri" charset="0"/>
              </a:rPr>
              <a:t>activities (e.g. </a:t>
            </a:r>
            <a:r>
              <a:rPr lang="en-US" sz="1600" dirty="0" smtClean="0">
                <a:latin typeface="Calibri" charset="0"/>
              </a:rPr>
              <a:t>an </a:t>
            </a:r>
            <a:r>
              <a:rPr lang="en-US" sz="1600" dirty="0">
                <a:latin typeface="Calibri" charset="0"/>
              </a:rPr>
              <a:t>Integrated Global Greenhouse Gas Information System)</a:t>
            </a:r>
            <a:endParaRPr lang="en-US" sz="1800" dirty="0">
              <a:latin typeface="Calibri" charset="0"/>
            </a:endParaRPr>
          </a:p>
          <a:p>
            <a:pPr marL="57150" indent="0">
              <a:buNone/>
            </a:pPr>
            <a:endParaRPr lang="en-US" sz="2400" b="1" dirty="0" smtClean="0">
              <a:latin typeface="Calibri" charset="0"/>
            </a:endParaRPr>
          </a:p>
          <a:p>
            <a:pPr marL="571500" indent="-514350"/>
            <a:endParaRPr lang="en-US" sz="2400" b="1" dirty="0">
              <a:latin typeface="Calibri" charset="0"/>
            </a:endParaRPr>
          </a:p>
          <a:p>
            <a:pPr marL="571500" indent="-514350"/>
            <a:endParaRPr lang="en-US" sz="1800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ACC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3624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76200" y="1219200"/>
            <a:ext cx="9067800" cy="541020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800" b="1" dirty="0" smtClean="0">
                <a:solidFill>
                  <a:srgbClr val="17375E"/>
                </a:solidFill>
                <a:latin typeface="Calibri" charset="0"/>
              </a:rPr>
              <a:t>Deliveries:</a:t>
            </a:r>
            <a:endParaRPr lang="en-US" sz="1600" dirty="0" smtClean="0">
              <a:solidFill>
                <a:srgbClr val="17375E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Merged </a:t>
            </a:r>
            <a:r>
              <a:rPr lang="en-US" sz="1800" dirty="0">
                <a:solidFill>
                  <a:srgbClr val="17375E"/>
                </a:solidFill>
                <a:latin typeface="Calibri"/>
                <a:cs typeface="Calibri"/>
              </a:rPr>
              <a:t>CARB AI 16+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18: ACC to support the </a:t>
            </a:r>
            <a:r>
              <a:rPr lang="en-US" sz="1800" dirty="0" err="1" smtClean="0">
                <a:solidFill>
                  <a:srgbClr val="17375E"/>
                </a:solidFill>
                <a:latin typeface="Calibri"/>
                <a:cs typeface="Calibri"/>
              </a:rPr>
              <a:t>organisation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 of yearly IWGGMS (</a:t>
            </a:r>
            <a:r>
              <a:rPr lang="en-US" sz="1800" dirty="0">
                <a:solidFill>
                  <a:srgbClr val="17375E"/>
                </a:solidFill>
                <a:latin typeface="Calibri"/>
                <a:cs typeface="Calibri"/>
              </a:rPr>
              <a:t>International Workshop on Greenhouse Gas Measurements from 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Space): next planned at FMI (Helsinki, Finland) on 6-8 June 2017</a:t>
            </a:r>
            <a:endParaRPr lang="en-US" sz="1800" dirty="0">
              <a:solidFill>
                <a:srgbClr val="17375E"/>
              </a:solidFill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Merged </a:t>
            </a:r>
            <a:r>
              <a:rPr lang="en-US" sz="1800" dirty="0">
                <a:solidFill>
                  <a:srgbClr val="17375E"/>
                </a:solidFill>
                <a:latin typeface="Calibri"/>
                <a:cs typeface="Calibri"/>
              </a:rPr>
              <a:t>CARB AI 17+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19+23: ACC will prepare a white paper within 2 years</a:t>
            </a:r>
            <a:endParaRPr lang="en-US" sz="1800" dirty="0">
              <a:solidFill>
                <a:srgbClr val="17375E"/>
              </a:solidFill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CARB </a:t>
            </a:r>
            <a:r>
              <a:rPr lang="en-US" sz="1800" dirty="0">
                <a:solidFill>
                  <a:srgbClr val="17375E"/>
                </a:solidFill>
                <a:latin typeface="Calibri"/>
                <a:cs typeface="Calibri"/>
              </a:rPr>
              <a:t>AI 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20: ACC will write a Technical Note within 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2 </a:t>
            </a:r>
            <a:r>
              <a:rPr lang="en-US" sz="1800" dirty="0" smtClean="0">
                <a:solidFill>
                  <a:srgbClr val="17375E"/>
                </a:solidFill>
                <a:latin typeface="Calibri"/>
                <a:cs typeface="Calibri"/>
              </a:rPr>
              <a:t>years</a:t>
            </a:r>
            <a:endParaRPr lang="en-US" sz="1800" dirty="0">
              <a:solidFill>
                <a:srgbClr val="17375E"/>
              </a:solidFill>
              <a:latin typeface="Calibri"/>
              <a:cs typeface="Calibri"/>
            </a:endParaRPr>
          </a:p>
          <a:p>
            <a:pPr marL="457200" lvl="1" indent="0">
              <a:buNone/>
            </a:pPr>
            <a:endParaRPr lang="en-US" sz="1600" dirty="0" smtClean="0">
              <a:solidFill>
                <a:srgbClr val="17375E"/>
              </a:solidFill>
              <a:latin typeface="Calibri" charset="0"/>
            </a:endParaRPr>
          </a:p>
          <a:p>
            <a:pPr marL="457200" lvl="1" indent="0">
              <a:buNone/>
            </a:pPr>
            <a:r>
              <a:rPr lang="en-US" sz="2800" b="1" dirty="0" smtClean="0">
                <a:solidFill>
                  <a:srgbClr val="17375E"/>
                </a:solidFill>
                <a:latin typeface="Calibri" charset="0"/>
              </a:rPr>
              <a:t>People involved:</a:t>
            </a:r>
            <a:endParaRPr lang="en-US" sz="1600" dirty="0" smtClean="0">
              <a:solidFill>
                <a:srgbClr val="17375E"/>
              </a:solidFill>
              <a:latin typeface="Calibri" charset="0"/>
            </a:endParaRPr>
          </a:p>
          <a:p>
            <a:pPr marL="457200" lvl="1" indent="0">
              <a:buNone/>
            </a:pPr>
            <a:r>
              <a:rPr lang="en-US" sz="1800" dirty="0" smtClean="0">
                <a:solidFill>
                  <a:srgbClr val="17375E"/>
                </a:solidFill>
                <a:latin typeface="Calibri" charset="0"/>
              </a:rPr>
              <a:t>ACC GHG lead: D. Crisp (NASA) 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rgbClr val="17375E"/>
              </a:solidFill>
              <a:latin typeface="Calibri" charset="0"/>
            </a:endParaRPr>
          </a:p>
          <a:p>
            <a:pPr marL="457200" lvl="1" indent="0">
              <a:buNone/>
            </a:pPr>
            <a:r>
              <a:rPr lang="en-US" altLang="ja-JP" sz="1800" dirty="0">
                <a:latin typeface="Calibri" charset="0"/>
              </a:rPr>
              <a:t>M. Nakajima, K. </a:t>
            </a:r>
            <a:r>
              <a:rPr lang="en-US" altLang="ja-JP" sz="1800" dirty="0" err="1">
                <a:latin typeface="Calibri" charset="0"/>
              </a:rPr>
              <a:t>Shiomi</a:t>
            </a:r>
            <a:r>
              <a:rPr lang="en-US" altLang="ja-JP" sz="1800" dirty="0">
                <a:latin typeface="Calibri" charset="0"/>
              </a:rPr>
              <a:t> (JAXA) – GOSAT, </a:t>
            </a:r>
            <a:r>
              <a:rPr lang="en-US" altLang="ja-JP" sz="1800" dirty="0" smtClean="0">
                <a:latin typeface="Calibri" charset="0"/>
              </a:rPr>
              <a:t>GOSAT2; D. Crisp (NASA) – OCO2, OCO3; </a:t>
            </a:r>
            <a:br>
              <a:rPr lang="en-US" altLang="ja-JP" sz="1800" dirty="0" smtClean="0">
                <a:latin typeface="Calibri" charset="0"/>
              </a:rPr>
            </a:br>
            <a:r>
              <a:rPr lang="en-US" altLang="ja-JP" sz="1800" dirty="0" smtClean="0">
                <a:latin typeface="Calibri" charset="0"/>
              </a:rPr>
              <a:t>Y. Liu (CAS) – </a:t>
            </a:r>
            <a:r>
              <a:rPr lang="en-US" altLang="ja-JP" sz="1800" dirty="0" err="1" smtClean="0">
                <a:latin typeface="Calibri" charset="0"/>
              </a:rPr>
              <a:t>TanSat</a:t>
            </a:r>
            <a:r>
              <a:rPr lang="en-US" altLang="ja-JP" sz="1800" dirty="0" smtClean="0">
                <a:latin typeface="Calibri" charset="0"/>
              </a:rPr>
              <a:t>; C. Zehner, Y. Meijer (ESA) – S5P, future GHG Sentinel; </a:t>
            </a:r>
            <a:r>
              <a:rPr lang="en-US" sz="1800" dirty="0" smtClean="0">
                <a:latin typeface="Calibri" charset="0"/>
              </a:rPr>
              <a:t>A. </a:t>
            </a:r>
            <a:r>
              <a:rPr lang="en-US" sz="1800" dirty="0" err="1" smtClean="0">
                <a:latin typeface="Calibri" charset="0"/>
              </a:rPr>
              <a:t>Friker</a:t>
            </a:r>
            <a:r>
              <a:rPr lang="en-US" sz="1800" dirty="0" smtClean="0">
                <a:latin typeface="Calibri" charset="0"/>
              </a:rPr>
              <a:t> (DLR) – MERLIN; C. </a:t>
            </a:r>
            <a:r>
              <a:rPr lang="en-US" sz="1800" dirty="0" err="1" smtClean="0">
                <a:latin typeface="Calibri" charset="0"/>
              </a:rPr>
              <a:t>Deniel</a:t>
            </a:r>
            <a:r>
              <a:rPr lang="en-US" sz="1800" dirty="0" smtClean="0">
                <a:latin typeface="Calibri" charset="0"/>
              </a:rPr>
              <a:t> (CNES) - MERLIN, </a:t>
            </a:r>
            <a:r>
              <a:rPr lang="en-US" sz="1800" dirty="0" err="1" smtClean="0">
                <a:latin typeface="Calibri" charset="0"/>
              </a:rPr>
              <a:t>MicroCarb</a:t>
            </a:r>
            <a:r>
              <a:rPr lang="en-US" sz="1800" dirty="0" smtClean="0">
                <a:latin typeface="Calibri" charset="0"/>
              </a:rPr>
              <a:t>, IASI; D. Edwards (NCAR) – GEO CH4; A. </a:t>
            </a:r>
            <a:r>
              <a:rPr lang="en-US" sz="1800" dirty="0" err="1" smtClean="0">
                <a:latin typeface="Calibri" charset="0"/>
              </a:rPr>
              <a:t>Butz</a:t>
            </a:r>
            <a:r>
              <a:rPr lang="en-US" sz="1800" dirty="0" smtClean="0">
                <a:latin typeface="Calibri" charset="0"/>
              </a:rPr>
              <a:t> -  (DLR) GEO CO2; etc. – to be updated during upcoming ACC-12 meeting, Seoul, 13-14 Oct 2016 </a:t>
            </a:r>
            <a:r>
              <a:rPr lang="en-US" sz="1800" dirty="0" smtClean="0">
                <a:latin typeface="Calibri" charset="0"/>
                <a:sym typeface="Wingdings"/>
              </a:rPr>
              <a:t></a:t>
            </a:r>
            <a:endParaRPr lang="en-US" sz="1800" b="1" dirty="0" smtClean="0">
              <a:latin typeface="Calibri" charset="0"/>
            </a:endParaRPr>
          </a:p>
          <a:p>
            <a:pPr marL="57150" indent="0">
              <a:buNone/>
            </a:pPr>
            <a:endParaRPr lang="en-US" sz="1800" b="1" dirty="0">
              <a:latin typeface="Calibri" charset="0"/>
            </a:endParaRPr>
          </a:p>
          <a:p>
            <a:pPr marL="571500" indent="-514350"/>
            <a:endParaRPr lang="en-US" sz="1800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5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Deliveries – ACC members working on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678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9009</TotalTime>
  <Words>627</Words>
  <Application>Microsoft Macintosh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</vt:lpstr>
      <vt:lpstr>ACC – GHG Constellation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Claus Zehner</cp:lastModifiedBy>
  <cp:revision>134</cp:revision>
  <dcterms:modified xsi:type="dcterms:W3CDTF">2016-09-09T08:06:00Z</dcterms:modified>
</cp:coreProperties>
</file>