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83" r:id="rId3"/>
    <p:sldId id="286" r:id="rId4"/>
    <p:sldId id="285" r:id="rId5"/>
    <p:sldId id="287" r:id="rId6"/>
    <p:sldId id="288" r:id="rId7"/>
    <p:sldId id="290" r:id="rId8"/>
    <p:sldId id="291" r:id="rId9"/>
    <p:sldId id="289" r:id="rId10"/>
    <p:sldId id="292" r:id="rId11"/>
    <p:sldId id="293" r:id="rId12"/>
    <p:sldId id="294" r:id="rId13"/>
    <p:sldId id="284" r:id="rId14"/>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FF00"/>
    <a:srgbClr val="000000"/>
    <a:srgbClr val="CC0066"/>
    <a:srgbClr val="0025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11"/>
          <p:cNvSpPr/>
          <p:nvPr/>
        </p:nvSpPr>
        <p:spPr>
          <a:xfrm>
            <a:off x="457200" y="3783011"/>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Stephen Briggs</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SIT Vice-Chair</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SIT Technical Workshop VC/WG Day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16</a:t>
            </a:r>
            <a:r>
              <a:rPr lang="en-US" baseline="30000" dirty="0" smtClean="0">
                <a:solidFill>
                  <a:srgbClr val="FFFFFF"/>
                </a:solidFill>
                <a:latin typeface="Arial Bold"/>
                <a:ea typeface="Arial Bold"/>
                <a:cs typeface="Arial Bold"/>
                <a:sym typeface="Arial Bold"/>
              </a:rPr>
              <a:t>th</a:t>
            </a:r>
            <a:r>
              <a:rPr lang="en-US" dirty="0" smtClean="0">
                <a:solidFill>
                  <a:srgbClr val="FFFFFF"/>
                </a:solidFill>
                <a:latin typeface="Arial Bold"/>
                <a:ea typeface="Arial Bold"/>
                <a:cs typeface="Arial Bold"/>
                <a:sym typeface="Arial Bold"/>
              </a:rPr>
              <a:t> September 2015</a:t>
            </a:r>
            <a:endParaRPr dirty="0">
              <a:solidFill>
                <a:srgbClr val="FFFFFF"/>
              </a:solidFill>
              <a:latin typeface="Arial Bold"/>
              <a:ea typeface="Arial Bold"/>
              <a:cs typeface="Arial Bold"/>
              <a:sym typeface="Arial Bold"/>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2514600" cy="133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1566210"/>
            <a:ext cx="8686799" cy="193899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4000" b="1" i="0" u="none" strike="noStrike" cap="none" spc="0" normalizeH="0" baseline="0" dirty="0" smtClean="0">
                <a:ln>
                  <a:noFill/>
                </a:ln>
                <a:solidFill>
                  <a:srgbClr val="FFFFFF"/>
                </a:solidFill>
                <a:effectLst/>
                <a:uFillTx/>
                <a:latin typeface="Arial Bold" panose="020B0704020202020204" pitchFamily="34" charset="0"/>
                <a:cs typeface="Arial Bold" panose="020B0704020202020204" pitchFamily="34" charset="0"/>
              </a:rPr>
              <a:t>CEOS Strategy</a:t>
            </a:r>
          </a:p>
          <a:p>
            <a:pPr marL="0" marR="0" indent="0" algn="l" defTabSz="457200" rtl="0" fontAlgn="auto" latinLnBrk="1" hangingPunct="0">
              <a:lnSpc>
                <a:spcPct val="100000"/>
              </a:lnSpc>
              <a:spcBef>
                <a:spcPts val="0"/>
              </a:spcBef>
              <a:spcAft>
                <a:spcPts val="0"/>
              </a:spcAft>
              <a:buClrTx/>
              <a:buSzTx/>
              <a:buFontTx/>
              <a:buNone/>
              <a:tabLst/>
            </a:pPr>
            <a:r>
              <a:rPr kumimoji="0" lang="en-US" sz="4000" b="1" i="0" u="none" strike="noStrike" cap="none" spc="0" normalizeH="0" dirty="0" smtClean="0">
                <a:ln>
                  <a:noFill/>
                </a:ln>
                <a:solidFill>
                  <a:srgbClr val="FFFFFF"/>
                </a:solidFill>
                <a:effectLst/>
                <a:uFillTx/>
                <a:latin typeface="Arial Bold" panose="020B0704020202020204" pitchFamily="34" charset="0"/>
                <a:cs typeface="Arial Bold" panose="020B0704020202020204" pitchFamily="34" charset="0"/>
              </a:rPr>
              <a:t>For Carbon Observations</a:t>
            </a:r>
          </a:p>
          <a:p>
            <a:pPr marL="0" marR="0" indent="0" algn="l" defTabSz="457200" rtl="0" fontAlgn="auto" latinLnBrk="1" hangingPunct="0">
              <a:lnSpc>
                <a:spcPct val="100000"/>
              </a:lnSpc>
              <a:spcBef>
                <a:spcPts val="0"/>
              </a:spcBef>
              <a:spcAft>
                <a:spcPts val="0"/>
              </a:spcAft>
              <a:buClrTx/>
              <a:buSzTx/>
              <a:buFontTx/>
              <a:buNone/>
              <a:tabLst/>
            </a:pPr>
            <a:r>
              <a:rPr lang="en-US" sz="4000" b="1" i="1" baseline="0" dirty="0" smtClean="0">
                <a:solidFill>
                  <a:srgbClr val="FFFFFF"/>
                </a:solidFill>
                <a:latin typeface="Arial Bold" panose="020B0704020202020204" pitchFamily="34" charset="0"/>
                <a:cs typeface="Arial Bold" panose="020B0704020202020204" pitchFamily="34" charset="0"/>
              </a:rPr>
              <a:t>CEOS and WG Contributions</a:t>
            </a:r>
            <a:endParaRPr kumimoji="0" lang="en-US" sz="4000" b="1" i="1" u="none" strike="noStrike" cap="none" spc="0" normalizeH="0" baseline="0" dirty="0">
              <a:ln>
                <a:noFill/>
              </a:ln>
              <a:solidFill>
                <a:srgbClr val="FFFFFF"/>
              </a:solidFill>
              <a:effectLst/>
              <a:uFillTx/>
              <a:latin typeface="Arial Bold" panose="020B0704020202020204" pitchFamily="34" charset="0"/>
              <a:cs typeface="Arial Bold" panose="020B0704020202020204"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37956995"/>
              </p:ext>
            </p:extLst>
          </p:nvPr>
        </p:nvGraphicFramePr>
        <p:xfrm>
          <a:off x="228600" y="1219200"/>
          <a:ext cx="8686800" cy="5451000"/>
        </p:xfrm>
        <a:graphic>
          <a:graphicData uri="http://schemas.openxmlformats.org/drawingml/2006/table">
            <a:tbl>
              <a:tblPr>
                <a:tableStyleId>{5940675A-B579-460E-94D1-54222C63F5DA}</a:tableStyleId>
              </a:tblPr>
              <a:tblGrid>
                <a:gridCol w="7010400"/>
                <a:gridCol w="1676400"/>
              </a:tblGrid>
              <a:tr h="809625">
                <a:tc>
                  <a:txBody>
                    <a:bodyPr/>
                    <a:lstStyle/>
                    <a:p>
                      <a:pPr algn="l" fontAlgn="ctr"/>
                      <a:r>
                        <a:rPr lang="en-AU" sz="1600" u="none" strike="noStrike" dirty="0" smtClean="0">
                          <a:effectLst/>
                        </a:rPr>
                        <a:t>Act </a:t>
                      </a:r>
                      <a:r>
                        <a:rPr lang="en-AU" sz="1600" u="none" strike="noStrike" dirty="0">
                          <a:effectLst/>
                        </a:rPr>
                        <a:t>to include IGCO priorities to extend the time series of moderate-resolution carbon-related observations of the open ocean from space into their respective activities to coordinate the VCs and climate-related measurements</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SST-VC</a:t>
                      </a:r>
                      <a:br>
                        <a:rPr lang="en-AU" sz="1600" u="none" strike="noStrike" dirty="0">
                          <a:effectLst/>
                        </a:rPr>
                      </a:br>
                      <a:r>
                        <a:rPr lang="en-AU" sz="1600" u="none" strike="noStrike" dirty="0">
                          <a:effectLst/>
                        </a:rPr>
                        <a:t>OSVW-VC</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1133475">
                <a:tc>
                  <a:txBody>
                    <a:bodyPr/>
                    <a:lstStyle/>
                    <a:p>
                      <a:pPr algn="l" fontAlgn="ctr"/>
                      <a:r>
                        <a:rPr lang="en-AU" sz="1600" u="none" strike="noStrike" dirty="0" smtClean="0">
                          <a:effectLst/>
                        </a:rPr>
                        <a:t>Act </a:t>
                      </a:r>
                      <a:r>
                        <a:rPr lang="en-AU" sz="1600" u="none" strike="noStrike" dirty="0">
                          <a:effectLst/>
                        </a:rPr>
                        <a:t>to include IGCO priorities for continuity in high-resolution (better than 0.5 km) carbon-related observations of coastal waters </a:t>
                      </a:r>
                      <a:r>
                        <a:rPr lang="en-AU" sz="1600" u="none" strike="noStrike" dirty="0" smtClean="0">
                          <a:effectLst/>
                        </a:rPr>
                        <a:t>from, </a:t>
                      </a:r>
                      <a:r>
                        <a:rPr lang="en-AU" sz="1600" u="none" strike="noStrike" dirty="0">
                          <a:effectLst/>
                        </a:rPr>
                        <a:t>noting the higher temporal and spatial resolutions  and spectral coverage required, compared with open-ocean measurements.   </a:t>
                      </a:r>
                      <a:endParaRPr lang="en-AU" sz="1600" u="none" strike="noStrike" dirty="0" smtClean="0">
                        <a:effectLst/>
                      </a:endParaRPr>
                    </a:p>
                    <a:p>
                      <a:pPr algn="l" fontAlgn="ct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a:effectLst/>
                        </a:rPr>
                        <a:t> </a:t>
                      </a:r>
                      <a:endParaRPr lang="en-AU" sz="1600" b="0" i="0" u="none" strike="noStrike">
                        <a:solidFill>
                          <a:srgbClr val="FF0000"/>
                        </a:solidFill>
                        <a:effectLst/>
                        <a:latin typeface="Calibri"/>
                      </a:endParaRPr>
                    </a:p>
                  </a:txBody>
                  <a:tcPr marL="43200" marR="43200" marT="43200" marB="43200" anchor="ctr">
                    <a:solidFill>
                      <a:srgbClr val="FFFFFF"/>
                    </a:solidFill>
                  </a:tcPr>
                </a:tc>
              </a:tr>
              <a:tr h="1133475">
                <a:tc>
                  <a:txBody>
                    <a:bodyPr/>
                    <a:lstStyle/>
                    <a:p>
                      <a:pPr algn="l" fontAlgn="ctr"/>
                      <a:r>
                        <a:rPr lang="en-AU" sz="1600" u="none" strike="noStrike" dirty="0" smtClean="0">
                          <a:effectLst/>
                        </a:rPr>
                        <a:t>Provide </a:t>
                      </a:r>
                      <a:r>
                        <a:rPr lang="en-AU" sz="1600" u="none" strike="noStrike" dirty="0">
                          <a:effectLst/>
                        </a:rPr>
                        <a:t>1) new information on phytoplankton functional types, phytoplankton carbon by type, detritus, particulate carbon, and aerosols, and/or 2) higher spatial, temporal, and spectral resolution data for coastal and inland waters </a:t>
                      </a:r>
                      <a:r>
                        <a:rPr lang="en-AU" sz="1600" u="none" strike="noStrike" dirty="0" smtClean="0">
                          <a:effectLst/>
                        </a:rPr>
                        <a:t>and coordinate efforts</a:t>
                      </a:r>
                    </a:p>
                    <a:p>
                      <a:pPr algn="l" fontAlgn="ct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CEOS Agencies</a:t>
                      </a:r>
                      <a:br>
                        <a:rPr lang="en-AU" sz="1600" u="none" strike="noStrike" dirty="0">
                          <a:effectLst/>
                        </a:rPr>
                      </a:br>
                      <a:r>
                        <a:rPr lang="en-AU" sz="1600" u="none" strike="noStrike" dirty="0">
                          <a:effectLst/>
                        </a:rPr>
                        <a:t>OCR-VC</a:t>
                      </a:r>
                      <a:br>
                        <a:rPr lang="en-AU" sz="1600" u="none" strike="noStrike" dirty="0">
                          <a:effectLst/>
                        </a:rPr>
                      </a:br>
                      <a:r>
                        <a:rPr lang="en-AU" sz="1600" u="none" strike="noStrike" dirty="0">
                          <a:effectLst/>
                        </a:rPr>
                        <a:t>AC-VC</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971550">
                <a:tc>
                  <a:txBody>
                    <a:bodyPr/>
                    <a:lstStyle/>
                    <a:p>
                      <a:pPr algn="l" fontAlgn="ctr"/>
                      <a:r>
                        <a:rPr lang="en-AU" sz="1600" u="none" strike="noStrike" dirty="0" smtClean="0">
                          <a:effectLst/>
                        </a:rPr>
                        <a:t>Maintain </a:t>
                      </a:r>
                      <a:r>
                        <a:rPr lang="en-AU" sz="1600" u="none" strike="noStrike" dirty="0">
                          <a:effectLst/>
                        </a:rPr>
                        <a:t>and/or act to strengthen their linkages with the Blue Planet initiative and support of GEO Task SB-01, which brings together the ocean communities engaged in satellite as well as in situ observations, to ensure that user requirements are taken into account and products are produced in carbon units</a:t>
                      </a:r>
                      <a:r>
                        <a:rPr lang="en-AU" sz="1600" u="none" strike="noStrike" dirty="0" smtClean="0">
                          <a:effectLst/>
                        </a:rPr>
                        <a:t>.</a:t>
                      </a:r>
                    </a:p>
                  </a:txBody>
                  <a:tcPr marL="43200" marR="43200" marT="43200" marB="43200" anchor="ctr">
                    <a:solidFill>
                      <a:srgbClr val="FFFFFF"/>
                    </a:solidFill>
                  </a:tcPr>
                </a:tc>
                <a:tc>
                  <a:txBody>
                    <a:bodyPr/>
                    <a:lstStyle/>
                    <a:p>
                      <a:pPr algn="l" fontAlgn="ctr"/>
                      <a:r>
                        <a:rPr lang="en-AU" sz="1600" u="none" strike="noStrike" dirty="0">
                          <a:effectLst/>
                        </a:rPr>
                        <a:t>OCR-VC</a:t>
                      </a:r>
                      <a:br>
                        <a:rPr lang="en-AU" sz="1600" u="none" strike="noStrike" dirty="0">
                          <a:effectLst/>
                        </a:rPr>
                      </a:br>
                      <a:r>
                        <a:rPr lang="en-AU" sz="1600" u="none" strike="noStrike" dirty="0">
                          <a:effectLst/>
                        </a:rPr>
                        <a:t>OST-VC</a:t>
                      </a:r>
                      <a:br>
                        <a:rPr lang="en-AU" sz="1600" u="none" strike="noStrike" dirty="0">
                          <a:effectLst/>
                        </a:rPr>
                      </a:br>
                      <a:r>
                        <a:rPr lang="en-AU" sz="1600" u="none" strike="noStrike" dirty="0">
                          <a:effectLst/>
                        </a:rPr>
                        <a:t>OSVW-VC</a:t>
                      </a:r>
                      <a:br>
                        <a:rPr lang="en-AU" sz="1600" u="none" strike="noStrike" dirty="0">
                          <a:effectLst/>
                        </a:rPr>
                      </a:br>
                      <a:r>
                        <a:rPr lang="en-AU" sz="1600" u="none" strike="noStrike" dirty="0">
                          <a:effectLst/>
                        </a:rPr>
                        <a:t>SST-VC</a:t>
                      </a:r>
                      <a:endParaRPr lang="en-AU" sz="1600" b="0" i="0" u="none" strike="noStrike" dirty="0">
                        <a:solidFill>
                          <a:srgbClr val="000000"/>
                        </a:solidFill>
                        <a:effectLst/>
                        <a:latin typeface="Calibri"/>
                      </a:endParaRPr>
                    </a:p>
                  </a:txBody>
                  <a:tcPr marL="43200" marR="43200" marT="43200" marB="43200" anchor="ctr">
                    <a:solidFill>
                      <a:srgbClr val="FFFFFF"/>
                    </a:solidFill>
                  </a:tcPr>
                </a:tc>
              </a:tr>
            </a:tbl>
          </a:graphicData>
        </a:graphic>
      </p:graphicFrame>
      <p:sp>
        <p:nvSpPr>
          <p:cNvPr id="3"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OCR-VC</a:t>
            </a:r>
            <a:endParaRPr lang="en-US" i="1" kern="0" dirty="0">
              <a:solidFill>
                <a:srgbClr val="FFFFFF"/>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345972929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WGCV</a:t>
            </a:r>
            <a:endParaRPr lang="en-US" i="1" kern="0" dirty="0">
              <a:solidFill>
                <a:srgbClr val="FFFFFF"/>
              </a:solidFill>
              <a:latin typeface="Arial Bold" panose="020B0704020202020204" pitchFamily="34" charset="0"/>
              <a:cs typeface="Arial Bold" panose="020B07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81817648"/>
              </p:ext>
            </p:extLst>
          </p:nvPr>
        </p:nvGraphicFramePr>
        <p:xfrm>
          <a:off x="228600" y="1524000"/>
          <a:ext cx="8686800" cy="4704795"/>
        </p:xfrm>
        <a:graphic>
          <a:graphicData uri="http://schemas.openxmlformats.org/drawingml/2006/table">
            <a:tbl>
              <a:tblPr>
                <a:tableStyleId>{5940675A-B579-460E-94D1-54222C63F5DA}</a:tableStyleId>
              </a:tblPr>
              <a:tblGrid>
                <a:gridCol w="7213146"/>
                <a:gridCol w="1473654"/>
              </a:tblGrid>
              <a:tr h="1133475">
                <a:tc>
                  <a:txBody>
                    <a:bodyPr/>
                    <a:lstStyle/>
                    <a:p>
                      <a:pPr algn="l" fontAlgn="ctr"/>
                      <a:r>
                        <a:rPr lang="en-AU" sz="1600" u="none" strike="noStrike" dirty="0" smtClean="0">
                          <a:effectLst/>
                        </a:rPr>
                        <a:t>Strive </a:t>
                      </a:r>
                      <a:r>
                        <a:rPr lang="en-AU" sz="1600" u="none" strike="noStrike" dirty="0">
                          <a:effectLst/>
                        </a:rPr>
                        <a:t>to ensure consistent, well-calibrated, bias-free satellite time-series carbon products are produced and continued into the future.  </a:t>
                      </a: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endParaRPr lang="en-AU" sz="1600" b="0" i="0" u="none" strike="noStrike" dirty="0">
                        <a:solidFill>
                          <a:srgbClr val="000000"/>
                        </a:solidFill>
                        <a:effectLst/>
                        <a:latin typeface="Calibri"/>
                      </a:endParaRPr>
                    </a:p>
                  </a:txBody>
                  <a:tcPr marL="43200" marR="43200" marT="43200" marB="43200" anchor="ctr">
                    <a:solidFill>
                      <a:srgbClr val="FFFFFF"/>
                    </a:solidFill>
                  </a:tcPr>
                </a:tc>
              </a:tr>
              <a:tr h="1295400">
                <a:tc>
                  <a:txBody>
                    <a:bodyPr/>
                    <a:lstStyle/>
                    <a:p>
                      <a:pPr algn="l" fontAlgn="ctr"/>
                      <a:r>
                        <a:rPr lang="en-AU" sz="1600" u="none" strike="noStrike" dirty="0" smtClean="0">
                          <a:effectLst/>
                        </a:rPr>
                        <a:t>Encourage </a:t>
                      </a:r>
                      <a:r>
                        <a:rPr lang="en-AU" sz="1600" u="none" strike="noStrike" dirty="0">
                          <a:effectLst/>
                        </a:rPr>
                        <a:t>national and international agencies to improve and expand upon the availability of the in situ observations needed for the calibration and validation of satellite land data products used for carbon science. </a:t>
                      </a: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In cooperation with </a:t>
                      </a:r>
                      <a:r>
                        <a:rPr lang="en-AU" sz="1600" u="none" strike="noStrike" dirty="0" smtClean="0">
                          <a:effectLst/>
                        </a:rPr>
                        <a:t>VCs</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809625">
                <a:tc>
                  <a:txBody>
                    <a:bodyPr/>
                    <a:lstStyle/>
                    <a:p>
                      <a:pPr algn="l" fontAlgn="ctr"/>
                      <a:r>
                        <a:rPr lang="en-AU" sz="1600" u="none" strike="noStrike" dirty="0" smtClean="0">
                          <a:effectLst/>
                        </a:rPr>
                        <a:t>Continue work </a:t>
                      </a:r>
                      <a:r>
                        <a:rPr lang="en-AU" sz="1600" u="none" strike="noStrike" dirty="0">
                          <a:effectLst/>
                        </a:rPr>
                        <a:t>to validate satellite land data products and expand the number of land variables addressed as priorities are identified and available resources permit, and where no other body takes responsibility (e.g., GOFC-GOLD</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LSI-VC</a:t>
                      </a:r>
                      <a:br>
                        <a:rPr lang="en-AU" sz="1600" u="none" strike="noStrike" dirty="0">
                          <a:effectLst/>
                        </a:rPr>
                      </a:br>
                      <a:r>
                        <a:rPr lang="en-AU" sz="1600" u="none" strike="noStrike" dirty="0" err="1">
                          <a:effectLst/>
                        </a:rPr>
                        <a:t>WGClimate</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809625">
                <a:tc>
                  <a:txBody>
                    <a:bodyPr/>
                    <a:lstStyle/>
                    <a:p>
                      <a:pPr algn="l" defTabSz="457200" fontAlgn="ctr">
                        <a:spcBef>
                          <a:spcPts val="600"/>
                        </a:spcBef>
                      </a:pPr>
                      <a:r>
                        <a:rPr lang="en-AU" sz="1600" u="none" strike="noStrike" dirty="0" smtClean="0">
                          <a:solidFill>
                            <a:schemeClr val="tx1"/>
                          </a:solidFill>
                          <a:effectLst/>
                          <a:latin typeface="+mn-lt"/>
                          <a:ea typeface="+mn-ea"/>
                          <a:cs typeface="+mn-cs"/>
                          <a:sym typeface="Calibri"/>
                        </a:rPr>
                        <a:t>Organize and coordinate carbon data product </a:t>
                      </a:r>
                      <a:r>
                        <a:rPr lang="en-AU" sz="1600" u="none" strike="noStrike" dirty="0" err="1" smtClean="0">
                          <a:solidFill>
                            <a:schemeClr val="tx1"/>
                          </a:solidFill>
                          <a:effectLst/>
                          <a:latin typeface="+mn-lt"/>
                          <a:ea typeface="+mn-ea"/>
                          <a:cs typeface="+mn-cs"/>
                          <a:sym typeface="Calibri"/>
                        </a:rPr>
                        <a:t>intercomparison</a:t>
                      </a:r>
                      <a:r>
                        <a:rPr lang="en-AU" sz="1600" u="none" strike="noStrike" dirty="0" smtClean="0">
                          <a:solidFill>
                            <a:schemeClr val="tx1"/>
                          </a:solidFill>
                          <a:effectLst/>
                          <a:latin typeface="+mn-lt"/>
                          <a:ea typeface="+mn-ea"/>
                          <a:cs typeface="+mn-cs"/>
                          <a:sym typeface="Calibri"/>
                        </a:rPr>
                        <a:t> activities as they are identified as priorities for CEOS action and in coordination with the wider carbon cycle science community.</a:t>
                      </a:r>
                    </a:p>
                    <a:p>
                      <a:pPr algn="l" defTabSz="457200" fontAlgn="ctr">
                        <a:spcBef>
                          <a:spcPts val="600"/>
                        </a:spcBef>
                      </a:pPr>
                      <a:endParaRPr lang="en-AU" sz="1600" u="none" strike="noStrike" dirty="0">
                        <a:solidFill>
                          <a:schemeClr val="tx1"/>
                        </a:solidFill>
                        <a:effectLst/>
                        <a:latin typeface="+mn-lt"/>
                        <a:ea typeface="+mn-ea"/>
                        <a:cs typeface="+mn-cs"/>
                        <a:sym typeface="Calibri"/>
                      </a:endParaRPr>
                    </a:p>
                  </a:txBody>
                  <a:tcPr marL="43200" marR="43200" marT="43200" marB="43200" anchor="ctr">
                    <a:solidFill>
                      <a:srgbClr val="FFFFFF"/>
                    </a:solidFill>
                  </a:tcPr>
                </a:tc>
                <a:tc>
                  <a:txBody>
                    <a:bodyPr/>
                    <a:lstStyle/>
                    <a:p>
                      <a:pPr algn="l" defTabSz="457200" fontAlgn="ctr">
                        <a:spcBef>
                          <a:spcPts val="600"/>
                        </a:spcBef>
                      </a:pPr>
                      <a:r>
                        <a:rPr lang="en-AU" sz="1600" u="none" strike="noStrike" dirty="0" smtClean="0">
                          <a:solidFill>
                            <a:schemeClr val="tx1"/>
                          </a:solidFill>
                          <a:effectLst/>
                          <a:latin typeface="+mn-lt"/>
                          <a:ea typeface="+mn-ea"/>
                          <a:cs typeface="+mn-cs"/>
                          <a:sym typeface="Calibri"/>
                        </a:rPr>
                        <a:t>LSI-VC</a:t>
                      </a:r>
                    </a:p>
                    <a:p>
                      <a:pPr algn="l" defTabSz="457200" fontAlgn="ctr">
                        <a:spcBef>
                          <a:spcPts val="600"/>
                        </a:spcBef>
                      </a:pPr>
                      <a:r>
                        <a:rPr lang="en-AU" sz="1600" u="none" strike="noStrike" dirty="0" err="1" smtClean="0">
                          <a:solidFill>
                            <a:schemeClr val="tx1"/>
                          </a:solidFill>
                          <a:effectLst/>
                          <a:latin typeface="+mn-lt"/>
                          <a:ea typeface="+mn-ea"/>
                          <a:cs typeface="+mn-cs"/>
                          <a:sym typeface="Calibri"/>
                        </a:rPr>
                        <a:t>WGClimate</a:t>
                      </a:r>
                      <a:endParaRPr lang="en-AU" sz="1600" u="none" strike="noStrike" dirty="0">
                        <a:solidFill>
                          <a:schemeClr val="tx1"/>
                        </a:solidFill>
                        <a:effectLst/>
                        <a:latin typeface="+mn-lt"/>
                        <a:ea typeface="+mn-ea"/>
                        <a:cs typeface="+mn-cs"/>
                        <a:sym typeface="Calibri"/>
                      </a:endParaRPr>
                    </a:p>
                  </a:txBody>
                  <a:tcPr marL="43200" marR="43200" marT="43200" marB="43200" anchor="ctr">
                    <a:solidFill>
                      <a:srgbClr val="FFFFFF"/>
                    </a:solidFill>
                  </a:tcPr>
                </a:tc>
              </a:tr>
            </a:tbl>
          </a:graphicData>
        </a:graphic>
      </p:graphicFrame>
    </p:spTree>
    <p:extLst>
      <p:ext uri="{BB962C8B-B14F-4D97-AF65-F5344CB8AC3E}">
        <p14:creationId xmlns:p14="http://schemas.microsoft.com/office/powerpoint/2010/main" val="337127783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WGCV cont.</a:t>
            </a:r>
            <a:endParaRPr lang="en-US" i="1" kern="0" dirty="0">
              <a:solidFill>
                <a:srgbClr val="FFFFFF"/>
              </a:solidFill>
              <a:latin typeface="Arial Bold" panose="020B0704020202020204" pitchFamily="34" charset="0"/>
              <a:cs typeface="Arial Bold" panose="020B07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19673437"/>
              </p:ext>
            </p:extLst>
          </p:nvPr>
        </p:nvGraphicFramePr>
        <p:xfrm>
          <a:off x="304800" y="1566863"/>
          <a:ext cx="8534400" cy="4137105"/>
        </p:xfrm>
        <a:graphic>
          <a:graphicData uri="http://schemas.openxmlformats.org/drawingml/2006/table">
            <a:tbl>
              <a:tblPr>
                <a:tableStyleId>{5940675A-B579-460E-94D1-54222C63F5DA}</a:tableStyleId>
              </a:tblPr>
              <a:tblGrid>
                <a:gridCol w="7315200"/>
                <a:gridCol w="1219200"/>
              </a:tblGrid>
              <a:tr h="809625">
                <a:tc>
                  <a:txBody>
                    <a:bodyPr/>
                    <a:lstStyle/>
                    <a:p>
                      <a:pPr algn="l" fontAlgn="ctr"/>
                      <a:r>
                        <a:rPr lang="en-AU" sz="1600" u="none" strike="noStrike" dirty="0" smtClean="0">
                          <a:effectLst/>
                        </a:rPr>
                        <a:t>Establish </a:t>
                      </a:r>
                      <a:r>
                        <a:rPr lang="en-AU" sz="1600" u="none" strike="noStrike" dirty="0">
                          <a:effectLst/>
                        </a:rPr>
                        <a:t>a subgroup dealing with validation and error characterization of ocean carbon-relevant products analogous to the Land Product Validation Subgroup</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OCR-VC</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809625">
                <a:tc>
                  <a:txBody>
                    <a:bodyPr/>
                    <a:lstStyle/>
                    <a:p>
                      <a:pPr algn="l" fontAlgn="ctr"/>
                      <a:r>
                        <a:rPr lang="en-AU" sz="1600" u="none" strike="noStrike" dirty="0" smtClean="0">
                          <a:effectLst/>
                        </a:rPr>
                        <a:t>Coordinate </a:t>
                      </a:r>
                      <a:r>
                        <a:rPr lang="en-AU" sz="1600" u="none" strike="noStrike" dirty="0">
                          <a:effectLst/>
                        </a:rPr>
                        <a:t>to achieve compatibility, comparability and consistency of carbon products across all relevant domains (land, oceans and inland waters, and atmosphere, as appropriate</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WGISS</a:t>
                      </a:r>
                      <a:br>
                        <a:rPr lang="en-AU" sz="1600" u="none" strike="noStrike" dirty="0">
                          <a:effectLst/>
                        </a:rPr>
                      </a:br>
                      <a:r>
                        <a:rPr lang="en-AU" sz="1600" u="none" strike="noStrike" dirty="0" err="1">
                          <a:effectLst/>
                        </a:rPr>
                        <a:t>WGClimate</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1457325">
                <a:tc>
                  <a:txBody>
                    <a:bodyPr/>
                    <a:lstStyle/>
                    <a:p>
                      <a:pPr algn="l" fontAlgn="ctr"/>
                      <a:r>
                        <a:rPr lang="en-AU" sz="1600" u="none" strike="noStrike" dirty="0" smtClean="0">
                          <a:effectLst/>
                        </a:rPr>
                        <a:t>Encourage </a:t>
                      </a:r>
                      <a:r>
                        <a:rPr lang="en-AU" sz="1600" u="none" strike="noStrike" dirty="0">
                          <a:effectLst/>
                        </a:rPr>
                        <a:t>comparison of protocols for the generation of carbon products from satellite data and  recommend adoption of the best protocols by CEOS agencies to ensure long-term consistent datasets relevant to carbon cycle community needs. This work shall include accounting for ancillary data </a:t>
                      </a:r>
                      <a:r>
                        <a:rPr lang="en-AU" sz="1600" u="none" strike="noStrike" dirty="0" smtClean="0">
                          <a:effectLst/>
                        </a:rPr>
                        <a:t>dependence.</a:t>
                      </a:r>
                    </a:p>
                    <a:p>
                      <a:pPr algn="l" fontAlgn="ctr"/>
                      <a:endParaRPr lang="en-AU" sz="1600" b="0" i="0" u="none" strike="noStrike" dirty="0">
                        <a:solidFill>
                          <a:srgbClr val="000000"/>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a:effectLst/>
                        </a:rPr>
                        <a:t>All VCs</a:t>
                      </a:r>
                      <a:br>
                        <a:rPr lang="en-AU" sz="1600" u="none" strike="noStrike" dirty="0">
                          <a:effectLst/>
                        </a:rPr>
                      </a:br>
                      <a:r>
                        <a:rPr lang="en-AU" sz="1600" u="none" strike="noStrike" dirty="0" err="1" smtClean="0">
                          <a:effectLst/>
                        </a:rPr>
                        <a:t>WGClimate</a:t>
                      </a:r>
                      <a:endParaRPr lang="en-AU" sz="1600" b="0" i="0" u="none" strike="noStrike" dirty="0">
                        <a:solidFill>
                          <a:srgbClr val="000000"/>
                        </a:solidFill>
                        <a:effectLst/>
                        <a:latin typeface="Calibri"/>
                      </a:endParaRPr>
                    </a:p>
                  </a:txBody>
                  <a:tcPr marL="43200" marR="43200" marT="43200" marB="43200" anchor="ctr">
                    <a:solidFill>
                      <a:srgbClr val="FFFFFF"/>
                    </a:solidFill>
                  </a:tcPr>
                </a:tc>
              </a:tr>
              <a:tr h="647700">
                <a:tc>
                  <a:txBody>
                    <a:bodyPr/>
                    <a:lstStyle/>
                    <a:p>
                      <a:pPr algn="l" fontAlgn="ctr"/>
                      <a:r>
                        <a:rPr lang="en-AU" sz="1600" u="none" strike="noStrike" dirty="0" smtClean="0">
                          <a:effectLst/>
                        </a:rPr>
                        <a:t>Develop </a:t>
                      </a:r>
                      <a:r>
                        <a:rPr lang="en-AU" sz="1600" u="none" strike="noStrike" dirty="0">
                          <a:effectLst/>
                        </a:rPr>
                        <a:t>guidelines for the specification of uncertainty in products, from signal counts through the various CEOS Processing Levels.</a:t>
                      </a:r>
                      <a:endParaRPr lang="en-AU" sz="1600" b="0" i="0" u="none" strike="noStrike" dirty="0">
                        <a:solidFill>
                          <a:srgbClr val="000000"/>
                        </a:solidFill>
                        <a:effectLst/>
                        <a:latin typeface="Calibri"/>
                      </a:endParaRPr>
                    </a:p>
                  </a:txBody>
                  <a:tcPr marL="43200" marR="43200" marT="43200" marB="43200" anchor="ctr">
                    <a:solidFill>
                      <a:srgbClr val="FFFFFF"/>
                    </a:solidFill>
                  </a:tcPr>
                </a:tc>
                <a:tc>
                  <a:txBody>
                    <a:bodyPr/>
                    <a:lstStyle/>
                    <a:p>
                      <a:pPr algn="l" fontAlgn="ctr"/>
                      <a:r>
                        <a:rPr lang="en-AU" sz="1600" u="none" strike="noStrike" dirty="0" smtClean="0">
                          <a:effectLst/>
                        </a:rPr>
                        <a:t>With VCs.</a:t>
                      </a:r>
                      <a:endParaRPr lang="en-AU" sz="1600" b="0" i="0" u="none" strike="noStrike" dirty="0">
                        <a:solidFill>
                          <a:srgbClr val="000000"/>
                        </a:solidFill>
                        <a:effectLst/>
                        <a:latin typeface="Calibri"/>
                      </a:endParaRPr>
                    </a:p>
                  </a:txBody>
                  <a:tcPr marL="43200" marR="43200" marT="43200" marB="43200" anchor="ctr">
                    <a:solidFill>
                      <a:srgbClr val="FFFFFF"/>
                    </a:solidFill>
                  </a:tcPr>
                </a:tc>
              </a:tr>
            </a:tbl>
          </a:graphicData>
        </a:graphic>
      </p:graphicFrame>
    </p:spTree>
    <p:extLst>
      <p:ext uri="{BB962C8B-B14F-4D97-AF65-F5344CB8AC3E}">
        <p14:creationId xmlns:p14="http://schemas.microsoft.com/office/powerpoint/2010/main" val="274832881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WGCV cont.</a:t>
            </a:r>
            <a:endParaRPr lang="en-US" i="1" kern="0" dirty="0">
              <a:solidFill>
                <a:srgbClr val="FFFFFF"/>
              </a:solidFill>
              <a:latin typeface="Arial Bold" panose="020B0704020202020204" pitchFamily="34" charset="0"/>
              <a:cs typeface="Arial Bold" panose="020B07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53651313"/>
              </p:ext>
            </p:extLst>
          </p:nvPr>
        </p:nvGraphicFramePr>
        <p:xfrm>
          <a:off x="533400" y="1524000"/>
          <a:ext cx="8305800" cy="4377840"/>
        </p:xfrm>
        <a:graphic>
          <a:graphicData uri="http://schemas.openxmlformats.org/drawingml/2006/table">
            <a:tbl>
              <a:tblPr>
                <a:tableStyleId>{5940675A-B579-460E-94D1-54222C63F5DA}</a:tableStyleId>
              </a:tblPr>
              <a:tblGrid>
                <a:gridCol w="5643871"/>
                <a:gridCol w="2661929"/>
              </a:tblGrid>
              <a:tr h="485775">
                <a:tc>
                  <a:txBody>
                    <a:bodyPr/>
                    <a:lstStyle/>
                    <a:p>
                      <a:pPr algn="l" fontAlgn="ctr"/>
                      <a:r>
                        <a:rPr lang="en-AU" sz="1600" u="none" strike="noStrike" smtClean="0">
                          <a:effectLst/>
                        </a:rPr>
                        <a:t>Strengthen mechanisms </a:t>
                      </a:r>
                      <a:r>
                        <a:rPr lang="en-AU" sz="1600" u="none" strike="noStrike" dirty="0">
                          <a:effectLst/>
                        </a:rPr>
                        <a:t>for product validation by establishing validation methodologies, protocols and </a:t>
                      </a:r>
                      <a:r>
                        <a:rPr lang="en-AU" sz="1600" u="none" strike="noStrike">
                          <a:effectLst/>
                        </a:rPr>
                        <a:t>benchmark </a:t>
                      </a:r>
                      <a:r>
                        <a:rPr lang="en-AU" sz="1600" u="none" strike="noStrike" smtClean="0">
                          <a:effectLst/>
                        </a:rPr>
                        <a:t>datasets.</a:t>
                      </a:r>
                    </a:p>
                    <a:p>
                      <a:pPr algn="l" fontAlgn="ctr"/>
                      <a:r>
                        <a:rPr lang="en-AU" sz="1600" u="none" strike="noStrike" smtClean="0">
                          <a:effectLst/>
                        </a:rPr>
                        <a:t>.</a:t>
                      </a: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a:effectLst/>
                        </a:rPr>
                        <a:t>Relevant VCs</a:t>
                      </a:r>
                      <a:endParaRPr lang="en-AU" sz="1600" b="0" i="0" u="none" strike="noStrike" dirty="0">
                        <a:solidFill>
                          <a:srgbClr val="000000"/>
                        </a:solidFill>
                        <a:effectLst/>
                        <a:latin typeface="Calibri"/>
                      </a:endParaRPr>
                    </a:p>
                  </a:txBody>
                  <a:tcPr marL="54000" marR="54000" marT="54000" marB="54000" anchor="ctr">
                    <a:solidFill>
                      <a:srgbClr val="FFFFFF"/>
                    </a:solidFill>
                  </a:tcPr>
                </a:tc>
              </a:tr>
              <a:tr h="1619250">
                <a:tc>
                  <a:txBody>
                    <a:bodyPr/>
                    <a:lstStyle/>
                    <a:p>
                      <a:pPr algn="l" fontAlgn="ctr"/>
                      <a:r>
                        <a:rPr lang="en-AU" sz="1600" u="none" strike="noStrike" dirty="0">
                          <a:effectLst/>
                        </a:rPr>
                        <a:t>For each of the relevant variables in each of the domains CEOS will work with the carbon science community to assess the current provision of validation data in terms of quality (defined by protocols (e.g., WGCV LAI protocol) and or maturity matrices (e.g., WG Climate)) and spatial and temporal coverage</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err="1">
                          <a:effectLst/>
                        </a:rPr>
                        <a:t>WGClimate</a:t>
                      </a:r>
                      <a:r>
                        <a:rPr lang="en-AU" sz="1600" u="none" strike="noStrike" dirty="0">
                          <a:effectLst/>
                        </a:rPr>
                        <a:t> in coordination with SST-VC, OCR-VC, AC-VC</a:t>
                      </a:r>
                      <a:endParaRPr lang="en-AU" sz="1600" b="0" i="0" u="none" strike="noStrike" dirty="0">
                        <a:solidFill>
                          <a:srgbClr val="000000"/>
                        </a:solidFill>
                        <a:effectLst/>
                        <a:latin typeface="Calibri"/>
                      </a:endParaRPr>
                    </a:p>
                  </a:txBody>
                  <a:tcPr marL="54000" marR="54000" marT="54000" marB="54000" anchor="ctr">
                    <a:solidFill>
                      <a:srgbClr val="FFFFFF"/>
                    </a:solidFill>
                  </a:tcPr>
                </a:tc>
              </a:tr>
              <a:tr h="809625">
                <a:tc>
                  <a:txBody>
                    <a:bodyPr/>
                    <a:lstStyle/>
                    <a:p>
                      <a:pPr algn="l" fontAlgn="ctr"/>
                      <a:r>
                        <a:rPr lang="en-AU" sz="1600" u="none" strike="noStrike" dirty="0">
                          <a:effectLst/>
                        </a:rPr>
                        <a:t>Individual CEOS Agencies producing the same (or similar) carbon data products will cooperate to ensure that their products are compared to the other relevant products and, if technically feasible, ensure efforts are made so that their products can be used quantitatively with these other products.</a:t>
                      </a: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a:effectLst/>
                        </a:rPr>
                        <a:t>VCs for specific products</a:t>
                      </a:r>
                      <a:endParaRPr lang="en-AU" sz="1600" b="0" i="0" u="none" strike="noStrike" dirty="0">
                        <a:solidFill>
                          <a:srgbClr val="000000"/>
                        </a:solidFill>
                        <a:effectLst/>
                        <a:latin typeface="Calibri"/>
                      </a:endParaRPr>
                    </a:p>
                  </a:txBody>
                  <a:tcPr marL="54000" marR="54000" marT="54000" marB="54000" anchor="ctr">
                    <a:solidFill>
                      <a:srgbClr val="FFFFFF"/>
                    </a:solidFill>
                  </a:tcPr>
                </a:tc>
              </a:tr>
            </a:tbl>
          </a:graphicData>
        </a:graphic>
      </p:graphicFrame>
    </p:spTree>
    <p:extLst>
      <p:ext uri="{BB962C8B-B14F-4D97-AF65-F5344CB8AC3E}">
        <p14:creationId xmlns:p14="http://schemas.microsoft.com/office/powerpoint/2010/main" val="229174285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Where are we now?</a:t>
            </a:r>
            <a:endParaRPr lang="en-US" i="1" kern="0" dirty="0">
              <a:solidFill>
                <a:srgbClr val="FFFFFF"/>
              </a:solidFill>
              <a:latin typeface="Arial Bold" panose="020B0704020202020204" pitchFamily="34" charset="0"/>
              <a:cs typeface="Arial Bold" panose="020B0704020202020204" pitchFamily="34" charset="0"/>
            </a:endParaRPr>
          </a:p>
        </p:txBody>
      </p:sp>
      <p:sp>
        <p:nvSpPr>
          <p:cNvPr id="3" name="Rectangle 2"/>
          <p:cNvSpPr/>
          <p:nvPr/>
        </p:nvSpPr>
        <p:spPr>
          <a:xfrm>
            <a:off x="304800" y="1262643"/>
            <a:ext cx="8839200" cy="5786199"/>
          </a:xfrm>
          <a:prstGeom prst="rect">
            <a:avLst/>
          </a:prstGeom>
        </p:spPr>
        <p:txBody>
          <a:bodyPr wrap="square">
            <a:spAutoFit/>
          </a:bodyPr>
          <a:lstStyle/>
          <a:p>
            <a:pPr marL="457200" indent="-457200">
              <a:spcAft>
                <a:spcPts val="1200"/>
              </a:spcAft>
              <a:buFont typeface="+mj-lt"/>
              <a:buAutoNum type="arabicPeriod"/>
            </a:pPr>
            <a:r>
              <a:rPr lang="en-AU" sz="2400" b="1" dirty="0" smtClean="0">
                <a:latin typeface="Arial" panose="020B0604020202020204" pitchFamily="34" charset="0"/>
                <a:cs typeface="Arial" panose="020B0604020202020204" pitchFamily="34" charset="0"/>
              </a:rPr>
              <a:t>CEOS </a:t>
            </a:r>
            <a:r>
              <a:rPr lang="en-AU" sz="2400" b="1" dirty="0">
                <a:latin typeface="Arial" panose="020B0604020202020204" pitchFamily="34" charset="0"/>
                <a:cs typeface="Arial" panose="020B0604020202020204" pitchFamily="34" charset="0"/>
              </a:rPr>
              <a:t>Strategy for Carbon Observations from Space was endorsed during Plenary </a:t>
            </a:r>
            <a:r>
              <a:rPr lang="en-AU" sz="2400" b="1" dirty="0" smtClean="0">
                <a:latin typeface="Arial" panose="020B0604020202020204" pitchFamily="34" charset="0"/>
                <a:cs typeface="Arial" panose="020B0604020202020204" pitchFamily="34" charset="0"/>
              </a:rPr>
              <a:t>session </a:t>
            </a:r>
            <a:r>
              <a:rPr lang="en-AU" sz="2400" b="1" dirty="0">
                <a:latin typeface="Arial" panose="020B0604020202020204" pitchFamily="34" charset="0"/>
                <a:cs typeface="Arial" panose="020B0604020202020204" pitchFamily="34" charset="0"/>
              </a:rPr>
              <a:t>at SIT-29.</a:t>
            </a:r>
          </a:p>
          <a:p>
            <a:pPr marL="457200" indent="-457200">
              <a:spcAft>
                <a:spcPts val="1200"/>
              </a:spcAft>
              <a:buFont typeface="+mj-lt"/>
              <a:buAutoNum type="arabicPeriod"/>
            </a:pPr>
            <a:r>
              <a:rPr lang="en-US" sz="2400" b="1" dirty="0" smtClean="0">
                <a:latin typeface="Arial" panose="020B0604020202020204" pitchFamily="34" charset="0"/>
                <a:cs typeface="Arial" panose="020B0604020202020204" pitchFamily="34" charset="0"/>
              </a:rPr>
              <a:t>Carbon Strategy Implementation Study Team formed to </a:t>
            </a:r>
            <a:r>
              <a:rPr lang="en-AU" sz="2400" b="1" dirty="0" err="1" smtClean="0">
                <a:latin typeface="Arial" panose="020B0604020202020204" pitchFamily="34" charset="0"/>
                <a:cs typeface="Arial" panose="020B0604020202020204" pitchFamily="34" charset="0"/>
              </a:rPr>
              <a:t>analyze</a:t>
            </a:r>
            <a:r>
              <a:rPr lang="en-AU" sz="2400" b="1" dirty="0" smtClean="0">
                <a:latin typeface="Arial" panose="020B0604020202020204" pitchFamily="34" charset="0"/>
                <a:cs typeface="Arial" panose="020B0604020202020204" pitchFamily="34" charset="0"/>
              </a:rPr>
              <a:t> </a:t>
            </a:r>
            <a:r>
              <a:rPr lang="en-AU" sz="2400" b="1" dirty="0">
                <a:latin typeface="Arial" panose="020B0604020202020204" pitchFamily="34" charset="0"/>
                <a:cs typeface="Arial" panose="020B0604020202020204" pitchFamily="34" charset="0"/>
              </a:rPr>
              <a:t>recommendations of CEOS Carbon Strategy and propose concrete way forward.</a:t>
            </a:r>
          </a:p>
          <a:p>
            <a:pPr marL="457200" indent="-457200">
              <a:spcAft>
                <a:spcPts val="1200"/>
              </a:spcAft>
              <a:buFont typeface="+mj-lt"/>
              <a:buAutoNum type="arabicPeriod"/>
            </a:pPr>
            <a:r>
              <a:rPr lang="en-US" sz="2400" b="1" dirty="0" smtClean="0">
                <a:latin typeface="Arial" panose="020B0604020202020204" pitchFamily="34" charset="0"/>
                <a:cs typeface="Arial" panose="020B0604020202020204" pitchFamily="34" charset="0"/>
              </a:rPr>
              <a:t>CEOS-28 </a:t>
            </a:r>
            <a:r>
              <a:rPr lang="en-US" sz="2400" b="1" dirty="0">
                <a:latin typeface="Arial" panose="020B0604020202020204" pitchFamily="34" charset="0"/>
                <a:cs typeface="Arial" panose="020B0604020202020204" pitchFamily="34" charset="0"/>
              </a:rPr>
              <a:t>agreed to:</a:t>
            </a:r>
          </a:p>
          <a:p>
            <a:pPr marL="648000" lvl="6" indent="-342900">
              <a:spcAft>
                <a:spcPts val="1200"/>
              </a:spcAft>
              <a:buFont typeface="Arial"/>
              <a:buChar char="•"/>
            </a:pPr>
            <a:r>
              <a:rPr lang="en-US" sz="2400" dirty="0" smtClean="0">
                <a:latin typeface="Arial" panose="020B0604020202020204" pitchFamily="34" charset="0"/>
                <a:cs typeface="Arial" panose="020B0604020202020204" pitchFamily="34" charset="0"/>
              </a:rPr>
              <a:t>Instruct the </a:t>
            </a:r>
            <a:r>
              <a:rPr lang="en-AU" sz="2400" dirty="0" smtClean="0">
                <a:latin typeface="Arial" panose="020B0604020202020204" pitchFamily="34" charset="0"/>
                <a:cs typeface="Arial" panose="020B0604020202020204" pitchFamily="34" charset="0"/>
              </a:rPr>
              <a:t>identified </a:t>
            </a:r>
            <a:r>
              <a:rPr lang="en-AU" sz="2400" dirty="0">
                <a:latin typeface="Arial" panose="020B0604020202020204" pitchFamily="34" charset="0"/>
                <a:cs typeface="Arial" panose="020B0604020202020204" pitchFamily="34" charset="0"/>
              </a:rPr>
              <a:t>CEOS entities to prioritise and include relevant </a:t>
            </a:r>
            <a:r>
              <a:rPr lang="en-AU" sz="2400" dirty="0" smtClean="0">
                <a:latin typeface="Arial" panose="020B0604020202020204" pitchFamily="34" charset="0"/>
                <a:cs typeface="Arial" panose="020B0604020202020204" pitchFamily="34" charset="0"/>
              </a:rPr>
              <a:t>CSIST-identified actions </a:t>
            </a:r>
            <a:r>
              <a:rPr lang="en-AU" sz="2400" dirty="0">
                <a:latin typeface="Arial" panose="020B0604020202020204" pitchFamily="34" charset="0"/>
                <a:cs typeface="Arial" panose="020B0604020202020204" pitchFamily="34" charset="0"/>
              </a:rPr>
              <a:t>in their programs of </a:t>
            </a:r>
            <a:r>
              <a:rPr lang="en-AU" sz="2400" dirty="0" smtClean="0">
                <a:latin typeface="Arial" panose="020B0604020202020204" pitchFamily="34" charset="0"/>
                <a:cs typeface="Arial" panose="020B0604020202020204" pitchFamily="34" charset="0"/>
              </a:rPr>
              <a:t>work.</a:t>
            </a:r>
            <a:endParaRPr lang="en-US" sz="2400" dirty="0" smtClean="0">
              <a:latin typeface="Arial" panose="020B0604020202020204" pitchFamily="34" charset="0"/>
              <a:cs typeface="Arial" panose="020B0604020202020204" pitchFamily="34" charset="0"/>
            </a:endParaRPr>
          </a:p>
          <a:p>
            <a:pPr marL="648000" lvl="6" indent="-342900">
              <a:spcAft>
                <a:spcPts val="1200"/>
              </a:spcAft>
              <a:buFont typeface="Arial"/>
              <a:buChar char="•"/>
            </a:pPr>
            <a:r>
              <a:rPr lang="en-US" sz="2400" dirty="0" smtClean="0">
                <a:latin typeface="Arial" panose="020B0604020202020204" pitchFamily="34" charset="0"/>
                <a:cs typeface="Arial" panose="020B0604020202020204" pitchFamily="34" charset="0"/>
              </a:rPr>
              <a:t>Establish SIT Chair oversight of all Carbon actions (CARB-08) and request regular consolidated status reporting.</a:t>
            </a:r>
          </a:p>
          <a:p>
            <a:pPr marL="648000" lvl="6" indent="-342900">
              <a:spcAft>
                <a:spcPts val="1200"/>
              </a:spcAft>
              <a:buFont typeface="Arial"/>
              <a:buChar char="•"/>
            </a:pPr>
            <a:endParaRPr lang="en-US" sz="2400" dirty="0" smtClean="0">
              <a:latin typeface="Arial" panose="020B0604020202020204" pitchFamily="34" charset="0"/>
              <a:cs typeface="Arial" panose="020B0604020202020204" pitchFamily="34" charset="0"/>
            </a:endParaRPr>
          </a:p>
          <a:p>
            <a:pPr marL="800100" lvl="1" indent="-342900">
              <a:spcAft>
                <a:spcPts val="1200"/>
              </a:spcAft>
              <a:buFont typeface="Courier New" panose="02070309020205020404" pitchFamily="49" charset="0"/>
              <a:buChar char="o"/>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54606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16310"/>
            <a:ext cx="8229600" cy="483209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The CEOS Carbon Strategy is cross-cutting by</a:t>
            </a:r>
            <a:r>
              <a:rPr kumimoji="0" lang="en-AU" sz="2800" b="0" i="0" u="none" strike="noStrike" cap="none" spc="0" normalizeH="0" dirty="0" smtClean="0">
                <a:ln>
                  <a:noFill/>
                </a:ln>
                <a:solidFill>
                  <a:srgbClr val="002569"/>
                </a:solidFill>
                <a:effectLst/>
                <a:uFillTx/>
              </a:rPr>
              <a:t> its   nature.  It involves 3 VCs and 3 WGs.</a:t>
            </a:r>
            <a:endParaRPr kumimoji="0" lang="en-AU" sz="2800" b="0" i="0" u="none" strike="noStrike" cap="none" spc="0" normalizeH="0" baseline="0" dirty="0" smtClean="0">
              <a:ln>
                <a:noFill/>
              </a:ln>
              <a:solidFill>
                <a:srgbClr val="002569"/>
              </a:solidFill>
              <a:effectLst/>
              <a:uFillTx/>
            </a:endParaRPr>
          </a:p>
          <a:p>
            <a:pPr marL="0" marR="0" indent="0" algn="ctr" defTabSz="457200" rtl="0" fontAlgn="auto" latinLnBrk="1" hangingPunct="0">
              <a:lnSpc>
                <a:spcPct val="100000"/>
              </a:lnSpc>
              <a:spcBef>
                <a:spcPts val="0"/>
              </a:spcBef>
              <a:spcAft>
                <a:spcPts val="0"/>
              </a:spcAft>
              <a:buClrTx/>
              <a:buSzTx/>
              <a:buFontTx/>
              <a:buNone/>
              <a:tabLst/>
            </a:pP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This </a:t>
            </a:r>
            <a:r>
              <a:rPr kumimoji="0" lang="en-AU" sz="2800" b="0" i="0" u="none" strike="noStrike" cap="none" spc="0" normalizeH="0" dirty="0" smtClean="0">
                <a:ln>
                  <a:noFill/>
                </a:ln>
                <a:solidFill>
                  <a:srgbClr val="002569"/>
                </a:solidFill>
                <a:effectLst/>
                <a:uFillTx/>
              </a:rPr>
              <a:t>is a good opportunity for us to think through    how we organize ourselves across all entities to       respond in a coordinated and comprehensive way  to a cross-cutting external mandate – from strategy     to delivery.</a:t>
            </a:r>
          </a:p>
          <a:p>
            <a:pPr marL="0" marR="0" indent="0" algn="ctr" defTabSz="457200" rtl="0" fontAlgn="auto" latinLnBrk="1" hangingPunct="0">
              <a:lnSpc>
                <a:spcPct val="100000"/>
              </a:lnSpc>
              <a:spcBef>
                <a:spcPts val="0"/>
              </a:spcBef>
              <a:spcAft>
                <a:spcPts val="0"/>
              </a:spcAft>
              <a:buClrTx/>
              <a:buSzTx/>
              <a:buFontTx/>
              <a:buNone/>
              <a:tabLst/>
            </a:pPr>
            <a:endParaRPr lang="en-AU" sz="2800" baseline="0" dirty="0"/>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There are lessons to be learnt, and a need to              evolve, adapt and be flexible is imperative.</a:t>
            </a:r>
            <a:endParaRPr kumimoji="0" lang="en-AU" sz="2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5042358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Objective of this session</a:t>
            </a:r>
            <a:endParaRPr lang="en-US" i="1" kern="0" dirty="0">
              <a:solidFill>
                <a:srgbClr val="FFFFFF"/>
              </a:solidFill>
              <a:latin typeface="Arial Bold" panose="020B0704020202020204" pitchFamily="34" charset="0"/>
              <a:cs typeface="Arial Bold" panose="020B0704020202020204" pitchFamily="34" charset="0"/>
            </a:endParaRPr>
          </a:p>
        </p:txBody>
      </p:sp>
      <p:sp>
        <p:nvSpPr>
          <p:cNvPr id="4" name="Rectangle 3"/>
          <p:cNvSpPr/>
          <p:nvPr/>
        </p:nvSpPr>
        <p:spPr>
          <a:xfrm>
            <a:off x="228600" y="1219200"/>
            <a:ext cx="8839200" cy="4339650"/>
          </a:xfrm>
          <a:prstGeom prst="rect">
            <a:avLst/>
          </a:prstGeom>
        </p:spPr>
        <p:txBody>
          <a:bodyPr wrap="square">
            <a:spAutoFit/>
          </a:bodyPr>
          <a:lstStyle/>
          <a:p>
            <a:pPr marL="457200" indent="-457200">
              <a:spcAft>
                <a:spcPts val="1200"/>
              </a:spcAft>
              <a:buFont typeface="+mj-lt"/>
              <a:buAutoNum type="arabicPeriod"/>
            </a:pPr>
            <a:r>
              <a:rPr lang="en-AU" sz="2400" b="1" dirty="0" smtClean="0">
                <a:latin typeface="Arial" panose="020B0604020202020204" pitchFamily="34" charset="0"/>
                <a:cs typeface="Arial" panose="020B0604020202020204" pitchFamily="34" charset="0"/>
              </a:rPr>
              <a:t>Enable relevant WGs and VCs to openly share experiences about their work on the carbon actions</a:t>
            </a:r>
          </a:p>
          <a:p>
            <a:pPr marL="961200" lvl="1" indent="-457200">
              <a:spcAft>
                <a:spcPts val="12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What the actions are – are they clear enough?</a:t>
            </a:r>
          </a:p>
          <a:p>
            <a:pPr marL="961200" lvl="1" indent="-457200">
              <a:spcAft>
                <a:spcPts val="12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How easy has it been to ‘digest’ and ‘organise’?</a:t>
            </a:r>
          </a:p>
          <a:p>
            <a:pPr marL="961200" lvl="1" indent="-457200">
              <a:spcAft>
                <a:spcPts val="12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What progress has been made?</a:t>
            </a:r>
          </a:p>
          <a:p>
            <a:pPr marL="961200" lvl="1" indent="-457200">
              <a:spcAft>
                <a:spcPts val="1200"/>
              </a:spcAft>
              <a:buFont typeface="Arial" panose="020B0604020202020204" pitchFamily="34" charset="0"/>
              <a:buChar char="•"/>
            </a:pPr>
            <a:r>
              <a:rPr lang="en-AU" sz="2400" b="1" dirty="0" smtClean="0">
                <a:latin typeface="Arial" panose="020B0604020202020204" pitchFamily="34" charset="0"/>
                <a:cs typeface="Arial" panose="020B0604020202020204" pitchFamily="34" charset="0"/>
              </a:rPr>
              <a:t>Are the linkages with other relevant CEOS Entities established and working well?</a:t>
            </a:r>
          </a:p>
          <a:p>
            <a:pPr marL="961200" lvl="1" indent="-457200">
              <a:spcAft>
                <a:spcPts val="12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What challenges/blockers are there?</a:t>
            </a:r>
          </a:p>
          <a:p>
            <a:pPr marL="961200" lvl="1" indent="-457200">
              <a:spcAft>
                <a:spcPts val="12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What assistance is required?</a:t>
            </a:r>
          </a:p>
        </p:txBody>
      </p:sp>
      <p:sp>
        <p:nvSpPr>
          <p:cNvPr id="5" name="Rectangle 4"/>
          <p:cNvSpPr/>
          <p:nvPr/>
        </p:nvSpPr>
        <p:spPr>
          <a:xfrm>
            <a:off x="228600" y="5562600"/>
            <a:ext cx="8839200" cy="1692771"/>
          </a:xfrm>
          <a:prstGeom prst="rect">
            <a:avLst/>
          </a:prstGeom>
        </p:spPr>
        <p:txBody>
          <a:bodyPr wrap="square">
            <a:spAutoFit/>
          </a:bodyPr>
          <a:lstStyle/>
          <a:p>
            <a:pPr marL="457200" indent="-457200">
              <a:spcAft>
                <a:spcPts val="1200"/>
              </a:spcAft>
              <a:buFont typeface="+mj-lt"/>
              <a:buAutoNum type="arabicPeriod" startAt="2"/>
            </a:pPr>
            <a:r>
              <a:rPr lang="en-AU" sz="2400" b="1" dirty="0" smtClean="0">
                <a:latin typeface="Arial" panose="020B0604020202020204" pitchFamily="34" charset="0"/>
                <a:cs typeface="Arial" panose="020B0604020202020204" pitchFamily="34" charset="0"/>
              </a:rPr>
              <a:t>Help identify cross-cutting issues, areas where SIT Chair/Vice-Chair can help, and expose ‘blockers’ to be raised to Principals at Plenary.</a:t>
            </a:r>
            <a:endParaRPr lang="en-US" sz="2400" dirty="0" smtClean="0">
              <a:latin typeface="Arial" panose="020B0604020202020204" pitchFamily="34" charset="0"/>
              <a:cs typeface="Arial" panose="020B0604020202020204" pitchFamily="34" charset="0"/>
            </a:endParaRPr>
          </a:p>
          <a:p>
            <a:pPr marL="800100" lvl="1" indent="-342900">
              <a:spcAft>
                <a:spcPts val="1200"/>
              </a:spcAft>
              <a:buFont typeface="Courier New" panose="02070309020205020404" pitchFamily="49" charset="0"/>
              <a:buChar char="o"/>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438224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38084634"/>
              </p:ext>
            </p:extLst>
          </p:nvPr>
        </p:nvGraphicFramePr>
        <p:xfrm>
          <a:off x="381000" y="1447800"/>
          <a:ext cx="8458200" cy="4975412"/>
        </p:xfrm>
        <a:graphic>
          <a:graphicData uri="http://schemas.openxmlformats.org/drawingml/2006/table">
            <a:tbl>
              <a:tblPr>
                <a:tableStyleId>{5940675A-B579-460E-94D1-54222C63F5DA}</a:tableStyleId>
              </a:tblPr>
              <a:tblGrid>
                <a:gridCol w="7086600"/>
                <a:gridCol w="1371600"/>
              </a:tblGrid>
              <a:tr h="1143000">
                <a:tc>
                  <a:txBody>
                    <a:bodyPr/>
                    <a:lstStyle/>
                    <a:p>
                      <a:pPr algn="l" fontAlgn="ctr"/>
                      <a:r>
                        <a:rPr lang="en-AU" sz="1600" u="none" strike="noStrike" dirty="0" smtClean="0">
                          <a:effectLst/>
                        </a:rPr>
                        <a:t>Encourage </a:t>
                      </a:r>
                      <a:r>
                        <a:rPr lang="en-AU" sz="1600" u="none" strike="noStrike" dirty="0">
                          <a:effectLst/>
                        </a:rPr>
                        <a:t>the production and availability of high-quality, consistent long time series data products based on multiple sensors and missions for carbon and climate science and for model-data and data-data </a:t>
                      </a:r>
                      <a:r>
                        <a:rPr lang="en-AU" sz="1600" u="none" strike="noStrike" dirty="0" err="1">
                          <a:effectLst/>
                        </a:rPr>
                        <a:t>intercomparison</a:t>
                      </a:r>
                      <a:r>
                        <a:rPr lang="en-AU" sz="1600" u="none" strike="noStrike" dirty="0">
                          <a:effectLst/>
                        </a:rPr>
                        <a:t> exercises.  </a:t>
                      </a:r>
                      <a:endParaRPr lang="en-AU" sz="1600" b="0" i="0" u="none" strike="noStrike" dirty="0">
                        <a:solidFill>
                          <a:srgbClr val="000000"/>
                        </a:solidFill>
                        <a:effectLst/>
                        <a:latin typeface="Calibri"/>
                      </a:endParaRPr>
                    </a:p>
                  </a:txBody>
                  <a:tcPr marL="36000" marR="36000" marT="36000" marB="36000" anchor="ctr">
                    <a:solidFill>
                      <a:srgbClr val="FFFFFF"/>
                    </a:solidFill>
                  </a:tcPr>
                </a:tc>
                <a:tc>
                  <a:txBody>
                    <a:bodyPr/>
                    <a:lstStyle/>
                    <a:p>
                      <a:pPr algn="l" fontAlgn="ctr"/>
                      <a:r>
                        <a:rPr lang="en-AU" sz="1400" u="none" strike="noStrike">
                          <a:effectLst/>
                        </a:rPr>
                        <a:t>WGCV</a:t>
                      </a:r>
                      <a:br>
                        <a:rPr lang="en-AU" sz="1400" u="none" strike="noStrike">
                          <a:effectLst/>
                        </a:rPr>
                      </a:br>
                      <a:r>
                        <a:rPr lang="en-AU" sz="1400" u="none" strike="noStrike">
                          <a:effectLst/>
                        </a:rPr>
                        <a:t>AC-VC</a:t>
                      </a:r>
                      <a:br>
                        <a:rPr lang="en-AU" sz="1400" u="none" strike="noStrike">
                          <a:effectLst/>
                        </a:rPr>
                      </a:br>
                      <a:r>
                        <a:rPr lang="en-AU" sz="1400" u="none" strike="noStrike">
                          <a:effectLst/>
                        </a:rPr>
                        <a:t>LSI-VC</a:t>
                      </a:r>
                      <a:br>
                        <a:rPr lang="en-AU" sz="1400" u="none" strike="noStrike">
                          <a:effectLst/>
                        </a:rPr>
                      </a:br>
                      <a:r>
                        <a:rPr lang="en-AU" sz="1400" u="none" strike="noStrike">
                          <a:effectLst/>
                        </a:rPr>
                        <a:t>OCR-VC</a:t>
                      </a:r>
                      <a:endParaRPr lang="en-AU" sz="1400" b="0" i="0" u="none" strike="noStrike">
                        <a:solidFill>
                          <a:srgbClr val="000000"/>
                        </a:solidFill>
                        <a:effectLst/>
                        <a:latin typeface="Calibri"/>
                      </a:endParaRPr>
                    </a:p>
                  </a:txBody>
                  <a:tcPr marL="9525" marR="9525" marT="9525" marB="0" anchor="ctr">
                    <a:solidFill>
                      <a:srgbClr val="FFFFFF"/>
                    </a:solidFill>
                  </a:tcPr>
                </a:tc>
              </a:tr>
              <a:tr h="685800">
                <a:tc>
                  <a:txBody>
                    <a:bodyPr/>
                    <a:lstStyle/>
                    <a:p>
                      <a:pPr algn="l" fontAlgn="ctr"/>
                      <a:r>
                        <a:rPr lang="en-AU" sz="1600" u="none" strike="noStrike" dirty="0" smtClean="0">
                          <a:effectLst/>
                        </a:rPr>
                        <a:t>Make </a:t>
                      </a:r>
                      <a:r>
                        <a:rPr lang="en-AU" sz="1600" u="none" strike="noStrike" dirty="0">
                          <a:effectLst/>
                        </a:rPr>
                        <a:t>publicly available all information necessary to document the accuracy, clarity, and traceability of the satellite data and data products they produce.</a:t>
                      </a:r>
                      <a:endParaRPr lang="en-AU" sz="1600" b="0" i="0" u="none" strike="noStrike" dirty="0">
                        <a:solidFill>
                          <a:srgbClr val="003B3A"/>
                        </a:solidFill>
                        <a:effectLst/>
                        <a:latin typeface="Calibri"/>
                      </a:endParaRPr>
                    </a:p>
                  </a:txBody>
                  <a:tcPr marL="36000" marR="36000" marT="36000" marB="36000" anchor="ctr">
                    <a:solidFill>
                      <a:srgbClr val="FFFFFF"/>
                    </a:solidFill>
                  </a:tcPr>
                </a:tc>
                <a:tc>
                  <a:txBody>
                    <a:bodyPr/>
                    <a:lstStyle/>
                    <a:p>
                      <a:pPr algn="l" fontAlgn="ctr"/>
                      <a:r>
                        <a:rPr lang="en-AU" sz="1400" u="none" strike="noStrike">
                          <a:effectLst/>
                        </a:rPr>
                        <a:t>WGCV</a:t>
                      </a:r>
                      <a:br>
                        <a:rPr lang="en-AU" sz="1400" u="none" strike="noStrike">
                          <a:effectLst/>
                        </a:rPr>
                      </a:br>
                      <a:r>
                        <a:rPr lang="en-AU" sz="1400" u="none" strike="noStrike">
                          <a:effectLst/>
                        </a:rPr>
                        <a:t>VCs</a:t>
                      </a:r>
                      <a:endParaRPr lang="en-AU" sz="1400" b="0" i="0" u="none" strike="noStrike">
                        <a:solidFill>
                          <a:srgbClr val="000000"/>
                        </a:solidFill>
                        <a:effectLst/>
                        <a:latin typeface="Calibri"/>
                      </a:endParaRPr>
                    </a:p>
                  </a:txBody>
                  <a:tcPr marL="9525" marR="9525" marT="9525" marB="0" anchor="ctr">
                    <a:solidFill>
                      <a:srgbClr val="FFFFFF"/>
                    </a:solidFill>
                  </a:tcPr>
                </a:tc>
              </a:tr>
              <a:tr h="1089212">
                <a:tc>
                  <a:txBody>
                    <a:bodyPr/>
                    <a:lstStyle/>
                    <a:p>
                      <a:pPr algn="l" fontAlgn="ctr"/>
                      <a:r>
                        <a:rPr lang="en-AU" sz="1600" u="none" strike="noStrike" dirty="0" smtClean="0">
                          <a:effectLst/>
                        </a:rPr>
                        <a:t>Coordinate efforts </a:t>
                      </a:r>
                      <a:r>
                        <a:rPr lang="en-AU" sz="1600" u="none" strike="noStrike" dirty="0">
                          <a:effectLst/>
                        </a:rPr>
                        <a:t>to develop compatible (e.g., temporal and spatial resolution, grids, data formats, common auxiliary data, units) carbon data products from multiple </a:t>
                      </a:r>
                      <a:r>
                        <a:rPr lang="en-AU" sz="1600" u="none" strike="noStrike" dirty="0" smtClean="0">
                          <a:effectLst/>
                        </a:rPr>
                        <a:t>missions</a:t>
                      </a:r>
                      <a:endParaRPr lang="en-AU" sz="1600" b="0" i="0" u="none" strike="noStrike" dirty="0">
                        <a:solidFill>
                          <a:srgbClr val="003B3A"/>
                        </a:solidFill>
                        <a:effectLst/>
                        <a:latin typeface="Calibri"/>
                      </a:endParaRPr>
                    </a:p>
                  </a:txBody>
                  <a:tcPr marL="36000" marR="36000" marT="36000" marB="36000" anchor="ctr">
                    <a:solidFill>
                      <a:srgbClr val="FFFFFF"/>
                    </a:solidFill>
                  </a:tcPr>
                </a:tc>
                <a:tc>
                  <a:txBody>
                    <a:bodyPr/>
                    <a:lstStyle/>
                    <a:p>
                      <a:pPr algn="l" fontAlgn="ctr"/>
                      <a:r>
                        <a:rPr lang="en-AU" sz="1400" u="none" strike="noStrike">
                          <a:effectLst/>
                        </a:rPr>
                        <a:t>OCR-VC</a:t>
                      </a:r>
                      <a:br>
                        <a:rPr lang="en-AU" sz="1400" u="none" strike="noStrike">
                          <a:effectLst/>
                        </a:rPr>
                      </a:br>
                      <a:r>
                        <a:rPr lang="en-AU" sz="1400" u="none" strike="noStrike">
                          <a:effectLst/>
                        </a:rPr>
                        <a:t>AC-VC</a:t>
                      </a:r>
                      <a:br>
                        <a:rPr lang="en-AU" sz="1400" u="none" strike="noStrike">
                          <a:effectLst/>
                        </a:rPr>
                      </a:br>
                      <a:r>
                        <a:rPr lang="en-AU" sz="1400" u="none" strike="noStrike">
                          <a:effectLst/>
                        </a:rPr>
                        <a:t>LSI-VC</a:t>
                      </a:r>
                      <a:br>
                        <a:rPr lang="en-AU" sz="1400" u="none" strike="noStrike">
                          <a:effectLst/>
                        </a:rPr>
                      </a:br>
                      <a:r>
                        <a:rPr lang="en-AU" sz="1400" u="none" strike="noStrike">
                          <a:effectLst/>
                        </a:rPr>
                        <a:t>WGCV</a:t>
                      </a:r>
                      <a:endParaRPr lang="en-AU" sz="1400" b="0" i="0" u="none" strike="noStrike">
                        <a:solidFill>
                          <a:srgbClr val="000000"/>
                        </a:solidFill>
                        <a:effectLst/>
                        <a:latin typeface="Calibri"/>
                      </a:endParaRPr>
                    </a:p>
                  </a:txBody>
                  <a:tcPr marL="9525" marR="9525" marT="9525" marB="0" anchor="ctr">
                    <a:solidFill>
                      <a:srgbClr val="FFFFFF"/>
                    </a:solidFill>
                  </a:tcPr>
                </a:tc>
              </a:tr>
              <a:tr h="1143000">
                <a:tc>
                  <a:txBody>
                    <a:bodyPr/>
                    <a:lstStyle/>
                    <a:p>
                      <a:pPr algn="l" fontAlgn="ctr"/>
                      <a:r>
                        <a:rPr lang="en-AU" sz="1600" u="none" strike="noStrike" dirty="0" smtClean="0">
                          <a:effectLst/>
                        </a:rPr>
                        <a:t>Ensure </a:t>
                      </a:r>
                      <a:r>
                        <a:rPr lang="en-AU" sz="1600" u="none" strike="noStrike" dirty="0">
                          <a:effectLst/>
                        </a:rPr>
                        <a:t>the long-term accessibility of satellite data and data products for carbon cycle science and policy.  This must include arrangement for secure archives, documentation, and metadata as well as for provisions for easy discovery and </a:t>
                      </a:r>
                      <a:r>
                        <a:rPr lang="en-AU" sz="1600" u="none" strike="noStrike" dirty="0" smtClean="0">
                          <a:effectLst/>
                        </a:rPr>
                        <a:t>access</a:t>
                      </a:r>
                      <a:endParaRPr lang="en-AU" sz="1600" b="0" i="0" u="none" strike="noStrike" dirty="0">
                        <a:solidFill>
                          <a:srgbClr val="003B3A"/>
                        </a:solidFill>
                        <a:effectLst/>
                        <a:latin typeface="Calibri"/>
                      </a:endParaRPr>
                    </a:p>
                  </a:txBody>
                  <a:tcPr marL="36000" marR="36000" marT="36000" marB="36000" anchor="ctr">
                    <a:solidFill>
                      <a:srgbClr val="FFFFFF"/>
                    </a:solidFill>
                  </a:tcPr>
                </a:tc>
                <a:tc>
                  <a:txBody>
                    <a:bodyPr/>
                    <a:lstStyle/>
                    <a:p>
                      <a:pPr algn="l" fontAlgn="ctr"/>
                      <a:r>
                        <a:rPr lang="en-AU" sz="1400" u="none" strike="noStrike">
                          <a:effectLst/>
                        </a:rPr>
                        <a:t>WGISS</a:t>
                      </a:r>
                      <a:endParaRPr lang="en-AU" sz="1400" b="0" i="0" u="none" strike="noStrike">
                        <a:solidFill>
                          <a:srgbClr val="000000"/>
                        </a:solidFill>
                        <a:effectLst/>
                        <a:latin typeface="Calibri"/>
                      </a:endParaRPr>
                    </a:p>
                  </a:txBody>
                  <a:tcPr marL="9525" marR="9525" marT="9525" marB="0" anchor="ctr">
                    <a:solidFill>
                      <a:srgbClr val="FFFFFF"/>
                    </a:solidFill>
                  </a:tcPr>
                </a:tc>
              </a:tr>
              <a:tr h="914400">
                <a:tc>
                  <a:txBody>
                    <a:bodyPr/>
                    <a:lstStyle/>
                    <a:p>
                      <a:pPr algn="l" fontAlgn="ctr"/>
                      <a:r>
                        <a:rPr lang="en-AU" sz="1600" u="none" strike="noStrike" dirty="0" smtClean="0">
                          <a:effectLst/>
                        </a:rPr>
                        <a:t>Serve </a:t>
                      </a:r>
                      <a:r>
                        <a:rPr lang="en-AU" sz="1600" u="none" strike="noStrike" dirty="0">
                          <a:effectLst/>
                        </a:rPr>
                        <a:t>as a point-of-contact for appropriate satellite products for major model-data </a:t>
                      </a:r>
                      <a:r>
                        <a:rPr lang="en-AU" sz="1600" u="none" strike="noStrike" dirty="0" err="1">
                          <a:effectLst/>
                        </a:rPr>
                        <a:t>intercomparison</a:t>
                      </a:r>
                      <a:r>
                        <a:rPr lang="en-AU" sz="1600" u="none" strike="noStrike" dirty="0">
                          <a:effectLst/>
                        </a:rPr>
                        <a:t> exercises related to the carbon cycle.</a:t>
                      </a:r>
                      <a:endParaRPr lang="en-AU" sz="1600" b="0" i="0" u="none" strike="noStrike" dirty="0">
                        <a:solidFill>
                          <a:srgbClr val="000000"/>
                        </a:solidFill>
                        <a:effectLst/>
                        <a:latin typeface="Calibri"/>
                      </a:endParaRPr>
                    </a:p>
                  </a:txBody>
                  <a:tcPr marL="36000" marR="36000" marT="36000" marB="36000" anchor="ctr">
                    <a:solidFill>
                      <a:srgbClr val="FFFFFF"/>
                    </a:solidFill>
                  </a:tcPr>
                </a:tc>
                <a:tc>
                  <a:txBody>
                    <a:bodyPr/>
                    <a:lstStyle/>
                    <a:p>
                      <a:pPr algn="l" fontAlgn="ctr"/>
                      <a:r>
                        <a:rPr lang="en-AU" sz="1400" u="none" strike="noStrike" dirty="0" err="1">
                          <a:effectLst/>
                        </a:rPr>
                        <a:t>WGClimate</a:t>
                      </a:r>
                      <a:r>
                        <a:rPr lang="en-AU" sz="1400" u="none" strike="noStrike" dirty="0">
                          <a:effectLst/>
                        </a:rPr>
                        <a:t> chair membership on WDAC</a:t>
                      </a:r>
                      <a:endParaRPr lang="en-AU" sz="1400" b="0" i="0" u="none" strike="noStrike" dirty="0">
                        <a:solidFill>
                          <a:srgbClr val="000000"/>
                        </a:solidFill>
                        <a:effectLst/>
                        <a:latin typeface="Calibri"/>
                      </a:endParaRPr>
                    </a:p>
                  </a:txBody>
                  <a:tcPr marL="9525" marR="9525" marT="9525" marB="0" anchor="ctr">
                    <a:solidFill>
                      <a:srgbClr val="FFFFFF"/>
                    </a:solidFill>
                  </a:tcPr>
                </a:tc>
              </a:tr>
            </a:tbl>
          </a:graphicData>
        </a:graphic>
      </p:graphicFrame>
      <p:sp>
        <p:nvSpPr>
          <p:cNvPr id="3" name="Title 2"/>
          <p:cNvSpPr txBox="1">
            <a:spLocks/>
          </p:cNvSpPr>
          <p:nvPr/>
        </p:nvSpPr>
        <p:spPr>
          <a:xfrm>
            <a:off x="1905000" y="304800"/>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err="1" smtClean="0">
                <a:solidFill>
                  <a:srgbClr val="FFFFFF"/>
                </a:solidFill>
                <a:latin typeface="Arial Bold" panose="020B0704020202020204" pitchFamily="34" charset="0"/>
                <a:cs typeface="Arial Bold" panose="020B0704020202020204" pitchFamily="34" charset="0"/>
              </a:rPr>
              <a:t>WGClimate</a:t>
            </a:r>
            <a:endParaRPr lang="en-US" i="1" kern="0" dirty="0">
              <a:solidFill>
                <a:srgbClr val="FFFFFF"/>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33992433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WGISS</a:t>
            </a:r>
            <a:endParaRPr lang="en-US" i="1" kern="0" dirty="0">
              <a:solidFill>
                <a:srgbClr val="FFFFFF"/>
              </a:solidFill>
              <a:latin typeface="Arial Bold" panose="020B0704020202020204" pitchFamily="34" charset="0"/>
              <a:cs typeface="Arial Bold" panose="020B07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6180065"/>
              </p:ext>
            </p:extLst>
          </p:nvPr>
        </p:nvGraphicFramePr>
        <p:xfrm>
          <a:off x="304800" y="1407994"/>
          <a:ext cx="8686800" cy="3546720"/>
        </p:xfrm>
        <a:graphic>
          <a:graphicData uri="http://schemas.openxmlformats.org/drawingml/2006/table">
            <a:tbl>
              <a:tblPr>
                <a:tableStyleId>{5940675A-B579-460E-94D1-54222C63F5DA}</a:tableStyleId>
              </a:tblPr>
              <a:tblGrid>
                <a:gridCol w="5902764"/>
                <a:gridCol w="2784036"/>
              </a:tblGrid>
              <a:tr h="2502030">
                <a:tc>
                  <a:txBody>
                    <a:bodyPr/>
                    <a:lstStyle/>
                    <a:p>
                      <a:pPr algn="l" fontAlgn="ctr"/>
                      <a:r>
                        <a:rPr lang="en-AU" sz="1600" u="none" strike="noStrike" dirty="0" smtClean="0">
                          <a:effectLst/>
                        </a:rPr>
                        <a:t>Develop </a:t>
                      </a:r>
                      <a:r>
                        <a:rPr lang="en-AU" sz="1600" u="none" strike="noStrike" dirty="0">
                          <a:effectLst/>
                        </a:rPr>
                        <a:t>guidelines for appropriate data use of satellite data and data products.  </a:t>
                      </a:r>
                      <a:endParaRPr lang="en-AU" sz="1600" u="none" strike="noStrike" dirty="0" smtClean="0">
                        <a:effectLst/>
                      </a:endParaRPr>
                    </a:p>
                    <a:p>
                      <a:pPr algn="l" fontAlgn="ctr"/>
                      <a:endParaRPr lang="en-AU" sz="1600" u="none" strike="noStrike" dirty="0" smtClean="0">
                        <a:effectLst/>
                      </a:endParaRPr>
                    </a:p>
                    <a:p>
                      <a:pPr algn="l" fontAlgn="ctr"/>
                      <a:r>
                        <a:rPr lang="en-AU" sz="1600" u="none" strike="noStrike" dirty="0" smtClean="0">
                          <a:effectLst/>
                        </a:rPr>
                        <a:t>This </a:t>
                      </a:r>
                      <a:r>
                        <a:rPr lang="en-AU" sz="1600" u="none" strike="noStrike" dirty="0">
                          <a:effectLst/>
                        </a:rPr>
                        <a:t>will require improved interactions between the carbon cycle community and the satellite community; comprehensive review of the current use of data products, including current data limitations; and reconciliation of methodological differences and spatial compatibility.  </a:t>
                      </a:r>
                      <a:endParaRPr lang="en-AU" sz="1600" u="none" strike="noStrike" dirty="0" smtClean="0">
                        <a:effectLst/>
                      </a:endParaRPr>
                    </a:p>
                    <a:p>
                      <a:pPr algn="l" fontAlgn="ctr"/>
                      <a:endParaRPr lang="en-AU" sz="1600" u="none" strike="noStrike" dirty="0" smtClean="0">
                        <a:effectLst/>
                      </a:endParaRPr>
                    </a:p>
                    <a:p>
                      <a:pPr algn="l" fontAlgn="ctr"/>
                      <a:r>
                        <a:rPr lang="en-AU" sz="1600" u="none" strike="noStrike" dirty="0" smtClean="0">
                          <a:effectLst/>
                        </a:rPr>
                        <a:t>Such </a:t>
                      </a:r>
                      <a:r>
                        <a:rPr lang="en-AU" sz="1600" u="none" strike="noStrike" dirty="0">
                          <a:effectLst/>
                        </a:rPr>
                        <a:t>interactions may include co-sponsorship of joint workshops targeting specific data needs and investment in community product assessments, especially for key </a:t>
                      </a:r>
                      <a:r>
                        <a:rPr lang="en-AU" sz="1600" u="none" strike="noStrike" dirty="0" err="1">
                          <a:effectLst/>
                        </a:rPr>
                        <a:t>intercomparison</a:t>
                      </a:r>
                      <a:r>
                        <a:rPr lang="en-AU" sz="1600" u="none" strike="noStrike" dirty="0">
                          <a:effectLst/>
                        </a:rPr>
                        <a:t> exercises.</a:t>
                      </a:r>
                      <a:endParaRPr lang="en-AU" sz="1600" b="0" i="0" u="none" strike="noStrike" dirty="0">
                        <a:solidFill>
                          <a:srgbClr val="000000"/>
                        </a:solidFill>
                        <a:effectLst/>
                        <a:latin typeface="Calibri"/>
                      </a:endParaRPr>
                    </a:p>
                  </a:txBody>
                  <a:tcPr marL="36000" marR="36000" marT="36000" marB="36000" anchor="ctr">
                    <a:solidFill>
                      <a:srgbClr val="FFFFFF"/>
                    </a:solidFill>
                  </a:tcPr>
                </a:tc>
                <a:tc>
                  <a:txBody>
                    <a:bodyPr/>
                    <a:lstStyle/>
                    <a:p>
                      <a:pPr algn="l" fontAlgn="ctr"/>
                      <a:r>
                        <a:rPr lang="en-AU" sz="1600" u="none" strike="noStrike" dirty="0">
                          <a:effectLst/>
                        </a:rPr>
                        <a:t>WGCV</a:t>
                      </a:r>
                      <a:endParaRPr lang="en-AU" sz="1600" b="0" i="0" u="none" strike="noStrike" dirty="0">
                        <a:solidFill>
                          <a:srgbClr val="000000"/>
                        </a:solidFill>
                        <a:effectLst/>
                        <a:latin typeface="Calibri"/>
                      </a:endParaRPr>
                    </a:p>
                  </a:txBody>
                  <a:tcPr marL="36000" marR="36000" marT="36000" marB="36000" anchor="ctr">
                    <a:solidFill>
                      <a:srgbClr val="FFFFFF"/>
                    </a:solidFill>
                  </a:tcPr>
                </a:tc>
              </a:tr>
            </a:tbl>
          </a:graphicData>
        </a:graphic>
      </p:graphicFrame>
    </p:spTree>
    <p:extLst>
      <p:ext uri="{BB962C8B-B14F-4D97-AF65-F5344CB8AC3E}">
        <p14:creationId xmlns:p14="http://schemas.microsoft.com/office/powerpoint/2010/main" val="220410462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AC-VC</a:t>
            </a:r>
            <a:endParaRPr lang="en-US" i="1" kern="0" dirty="0">
              <a:solidFill>
                <a:srgbClr val="FFFFFF"/>
              </a:solidFill>
              <a:latin typeface="Arial Bold" panose="020B0704020202020204" pitchFamily="34" charset="0"/>
              <a:cs typeface="Arial Bold" panose="020B07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7686886"/>
              </p:ext>
            </p:extLst>
          </p:nvPr>
        </p:nvGraphicFramePr>
        <p:xfrm>
          <a:off x="149514" y="1800594"/>
          <a:ext cx="8765886" cy="3685806"/>
        </p:xfrm>
        <a:graphic>
          <a:graphicData uri="http://schemas.openxmlformats.org/drawingml/2006/table">
            <a:tbl>
              <a:tblPr>
                <a:tableStyleId>{5940675A-B579-460E-94D1-54222C63F5DA}</a:tableStyleId>
              </a:tblPr>
              <a:tblGrid>
                <a:gridCol w="7546686"/>
                <a:gridCol w="1219200"/>
              </a:tblGrid>
              <a:tr h="993504">
                <a:tc>
                  <a:txBody>
                    <a:bodyPr/>
                    <a:lstStyle/>
                    <a:p>
                      <a:pPr algn="l" fontAlgn="ctr"/>
                      <a:r>
                        <a:rPr lang="en-AU" sz="1600" u="none" strike="noStrike" dirty="0" smtClean="0">
                          <a:effectLst/>
                        </a:rPr>
                        <a:t>Sponsor </a:t>
                      </a:r>
                      <a:r>
                        <a:rPr lang="en-AU" sz="1600" u="none" strike="noStrike" dirty="0">
                          <a:effectLst/>
                        </a:rPr>
                        <a:t>or co-sponsor one or more workshops (and require a written report) to refine the scientific and policy requirements for quantitative data on atmospheric CO2 and CH4 from low Earth orbit. </a:t>
                      </a: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endParaRPr lang="en-AU" sz="1600" b="0" i="0" u="none" strike="noStrike" dirty="0">
                        <a:solidFill>
                          <a:srgbClr val="000000"/>
                        </a:solidFill>
                        <a:effectLst/>
                        <a:latin typeface="Calibri"/>
                      </a:endParaRPr>
                    </a:p>
                  </a:txBody>
                  <a:tcPr marL="54000" marR="54000" marT="54000" marB="54000" anchor="ctr">
                    <a:solidFill>
                      <a:srgbClr val="FFFFFF"/>
                    </a:solidFill>
                  </a:tcPr>
                </a:tc>
              </a:tr>
              <a:tr h="1698798">
                <a:tc>
                  <a:txBody>
                    <a:bodyPr/>
                    <a:lstStyle/>
                    <a:p>
                      <a:pPr algn="l" fontAlgn="ctr"/>
                      <a:r>
                        <a:rPr lang="en-AU" sz="1600" u="none" strike="noStrike" dirty="0" smtClean="0">
                          <a:effectLst/>
                        </a:rPr>
                        <a:t>Coordinate </a:t>
                      </a:r>
                      <a:r>
                        <a:rPr lang="en-AU" sz="1600" u="none" strike="noStrike" dirty="0">
                          <a:effectLst/>
                        </a:rPr>
                        <a:t>the detailed planning and preparation for a constellation of passive and active remote sensing instruments to measure CO2 and CH4 from low Earth orbit with the higher spatial and temporal resolution and accuracy needed to monitor carbon sources and sinks.</a:t>
                      </a: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endParaRPr lang="en-AU" sz="1600" b="0" i="0" u="none" strike="noStrike" dirty="0">
                        <a:solidFill>
                          <a:srgbClr val="000000"/>
                        </a:solidFill>
                        <a:effectLst/>
                        <a:latin typeface="Calibri"/>
                      </a:endParaRPr>
                    </a:p>
                  </a:txBody>
                  <a:tcPr marL="54000" marR="54000" marT="54000" marB="54000" anchor="ctr">
                    <a:solidFill>
                      <a:srgbClr val="FFFFFF"/>
                    </a:solidFill>
                  </a:tcPr>
                </a:tc>
              </a:tr>
              <a:tr h="993504">
                <a:tc>
                  <a:txBody>
                    <a:bodyPr/>
                    <a:lstStyle/>
                    <a:p>
                      <a:pPr algn="l" fontAlgn="ctr"/>
                      <a:r>
                        <a:rPr lang="en-AU" sz="1600" u="none" strike="noStrike" dirty="0" err="1" smtClean="0">
                          <a:effectLst/>
                        </a:rPr>
                        <a:t>Sonsor</a:t>
                      </a:r>
                      <a:r>
                        <a:rPr lang="en-AU" sz="1600" u="none" strike="noStrike" dirty="0" smtClean="0">
                          <a:effectLst/>
                        </a:rPr>
                        <a:t> </a:t>
                      </a:r>
                      <a:r>
                        <a:rPr lang="en-AU" sz="1600" u="none" strike="noStrike" dirty="0">
                          <a:effectLst/>
                        </a:rPr>
                        <a:t>or co-sponsor one or more workshops (and require a written report) to refine the scientific and policy requirements for quantitative data on atmospheric CO2 and CH4 from geostationary Earth orbit. </a:t>
                      </a: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endParaRPr lang="en-AU" sz="1600" b="0" i="0" u="none" strike="noStrike" dirty="0">
                        <a:solidFill>
                          <a:srgbClr val="000000"/>
                        </a:solidFill>
                        <a:effectLst/>
                        <a:latin typeface="Calibri"/>
                      </a:endParaRPr>
                    </a:p>
                  </a:txBody>
                  <a:tcPr marL="54000" marR="54000" marT="54000" marB="54000" anchor="ctr">
                    <a:solidFill>
                      <a:srgbClr val="FFFFFF"/>
                    </a:solidFill>
                  </a:tcPr>
                </a:tc>
              </a:tr>
            </a:tbl>
          </a:graphicData>
        </a:graphic>
      </p:graphicFrame>
    </p:spTree>
    <p:extLst>
      <p:ext uri="{BB962C8B-B14F-4D97-AF65-F5344CB8AC3E}">
        <p14:creationId xmlns:p14="http://schemas.microsoft.com/office/powerpoint/2010/main" val="205241360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1170031"/>
              </p:ext>
            </p:extLst>
          </p:nvPr>
        </p:nvGraphicFramePr>
        <p:xfrm>
          <a:off x="225714" y="1447800"/>
          <a:ext cx="8765886" cy="4210200"/>
        </p:xfrm>
        <a:graphic>
          <a:graphicData uri="http://schemas.openxmlformats.org/drawingml/2006/table">
            <a:tbl>
              <a:tblPr>
                <a:tableStyleId>{5940675A-B579-460E-94D1-54222C63F5DA}</a:tableStyleId>
              </a:tblPr>
              <a:tblGrid>
                <a:gridCol w="7318086"/>
                <a:gridCol w="1447800"/>
              </a:tblGrid>
              <a:tr h="662336">
                <a:tc>
                  <a:txBody>
                    <a:bodyPr/>
                    <a:lstStyle/>
                    <a:p>
                      <a:pPr algn="l" fontAlgn="ctr"/>
                      <a:r>
                        <a:rPr lang="en-AU" sz="1600" u="none" strike="noStrike" dirty="0" smtClean="0">
                          <a:effectLst/>
                        </a:rPr>
                        <a:t>Coordinate </a:t>
                      </a:r>
                      <a:r>
                        <a:rPr lang="en-AU" sz="1600" u="none" strike="noStrike" dirty="0">
                          <a:effectLst/>
                        </a:rPr>
                        <a:t>the detailed planning and preparation for a constellation of passive remote sensing instruments to measure CO2 and CH4 from geostationary orbit covering all longitudes with the spatial and temporal resolution and accuracy needed to monitor carbon sources and sinks</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endParaRPr lang="en-AU" sz="1600" b="0" i="0" u="none" strike="noStrike" dirty="0">
                        <a:solidFill>
                          <a:srgbClr val="000000"/>
                        </a:solidFill>
                        <a:effectLst/>
                        <a:latin typeface="Calibri"/>
                      </a:endParaRPr>
                    </a:p>
                  </a:txBody>
                  <a:tcPr marL="54000" marR="54000" marT="54000" marB="54000" anchor="ctr">
                    <a:solidFill>
                      <a:srgbClr val="FFFFFF"/>
                    </a:solidFill>
                  </a:tcPr>
                </a:tc>
              </a:tr>
              <a:tr h="772725">
                <a:tc>
                  <a:txBody>
                    <a:bodyPr/>
                    <a:lstStyle/>
                    <a:p>
                      <a:pPr algn="l" fontAlgn="ctr"/>
                      <a:r>
                        <a:rPr lang="en-AU" sz="1600" u="none" strike="noStrike" dirty="0" smtClean="0">
                          <a:effectLst/>
                        </a:rPr>
                        <a:t>Provide </a:t>
                      </a:r>
                      <a:r>
                        <a:rPr lang="en-AU" sz="1600" u="none" strike="noStrike" dirty="0">
                          <a:effectLst/>
                        </a:rPr>
                        <a:t>coordination and support for the cross calibration of all  satellite CO2- and CH4-measuring  sensors, coordinate their observations, and cross validate their CO2 and CH4 products against accepted international standards, so that they can be integrated into single continuous global climate record</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a:effectLst/>
                        </a:rPr>
                        <a:t>WGCV</a:t>
                      </a:r>
                      <a:endParaRPr lang="en-AU" sz="1600" b="0" i="0" u="none" strike="noStrike">
                        <a:solidFill>
                          <a:srgbClr val="000000"/>
                        </a:solidFill>
                        <a:effectLst/>
                        <a:latin typeface="Calibri"/>
                      </a:endParaRPr>
                    </a:p>
                  </a:txBody>
                  <a:tcPr marL="54000" marR="54000" marT="54000" marB="54000" anchor="ctr">
                    <a:solidFill>
                      <a:srgbClr val="FFFFFF"/>
                    </a:solidFill>
                  </a:tcPr>
                </a:tc>
              </a:tr>
              <a:tr h="551947">
                <a:tc>
                  <a:txBody>
                    <a:bodyPr/>
                    <a:lstStyle/>
                    <a:p>
                      <a:pPr algn="l" fontAlgn="ctr"/>
                      <a:r>
                        <a:rPr lang="en-AU" sz="1600" u="none" strike="noStrike" dirty="0">
                          <a:effectLst/>
                        </a:rPr>
                        <a:t>Individual CEOS Agencies with interests in and/or mandates for providing improved information on natural and anthropogenic emissions of carbon (CO2, CH4, CO and black carbon) will coordinate their efforts in consultation with relevant CEOS WGs and the Atmospheric Composition VC</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a:effectLst/>
                        </a:rPr>
                        <a:t>LSI-VC</a:t>
                      </a:r>
                      <a:endParaRPr lang="en-AU" sz="1600" b="0" i="0" u="none" strike="noStrike" dirty="0">
                        <a:solidFill>
                          <a:srgbClr val="000000"/>
                        </a:solidFill>
                        <a:effectLst/>
                        <a:latin typeface="Calibri"/>
                      </a:endParaRPr>
                    </a:p>
                  </a:txBody>
                  <a:tcPr marL="54000" marR="54000" marT="54000" marB="54000" anchor="ctr">
                    <a:solidFill>
                      <a:srgbClr val="FFFFFF"/>
                    </a:solidFill>
                  </a:tcPr>
                </a:tc>
              </a:tr>
            </a:tbl>
          </a:graphicData>
        </a:graphic>
      </p:graphicFrame>
      <p:sp>
        <p:nvSpPr>
          <p:cNvPr id="3"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AC-VC cont.</a:t>
            </a:r>
            <a:endParaRPr lang="en-US" i="1" kern="0" dirty="0">
              <a:solidFill>
                <a:srgbClr val="FFFFFF"/>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33070888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15524834"/>
              </p:ext>
            </p:extLst>
          </p:nvPr>
        </p:nvGraphicFramePr>
        <p:xfrm>
          <a:off x="304800" y="1092000"/>
          <a:ext cx="8610600" cy="5613600"/>
        </p:xfrm>
        <a:graphic>
          <a:graphicData uri="http://schemas.openxmlformats.org/drawingml/2006/table">
            <a:tbl>
              <a:tblPr>
                <a:tableStyleId>{5940675A-B579-460E-94D1-54222C63F5DA}</a:tableStyleId>
              </a:tblPr>
              <a:tblGrid>
                <a:gridCol w="6240710"/>
                <a:gridCol w="2369890"/>
              </a:tblGrid>
              <a:tr h="971550">
                <a:tc>
                  <a:txBody>
                    <a:bodyPr/>
                    <a:lstStyle/>
                    <a:p>
                      <a:pPr algn="l" fontAlgn="ctr"/>
                      <a:r>
                        <a:rPr lang="en-AU" sz="1600" u="none" strike="noStrike" dirty="0">
                          <a:effectLst/>
                        </a:rPr>
                        <a:t>The relevant CEOS VCs and CEOS WG Climate will act to include IGCO priorities for continuity carbon-related observations of the land surface from space in their respective activities to coordinate the VCs and climate-related measurements</a:t>
                      </a:r>
                      <a:r>
                        <a:rPr lang="en-AU" sz="1600" u="none" strike="noStrike" dirty="0" smtClean="0">
                          <a:effectLst/>
                        </a:rPr>
                        <a:t>.</a:t>
                      </a: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err="1" smtClean="0">
                          <a:effectLst/>
                        </a:rPr>
                        <a:t>WGClimate</a:t>
                      </a:r>
                      <a:r>
                        <a:rPr lang="en-AU" sz="1600" u="none" strike="noStrike" dirty="0" smtClean="0">
                          <a:effectLst/>
                        </a:rPr>
                        <a:t> </a:t>
                      </a:r>
                      <a:r>
                        <a:rPr lang="en-AU" sz="1600" u="none" strike="noStrike" dirty="0">
                          <a:effectLst/>
                        </a:rPr>
                        <a:t>to coordinate any relevant inputs to ECV measurements</a:t>
                      </a:r>
                      <a:r>
                        <a:rPr lang="en-AU" sz="1600" u="none" strike="noStrike" dirty="0" smtClean="0">
                          <a:effectLst/>
                        </a:rPr>
                        <a:t>.</a:t>
                      </a:r>
                      <a:endParaRPr lang="en-AU" sz="1600" b="0" i="0" u="none" strike="noStrike" dirty="0">
                        <a:solidFill>
                          <a:srgbClr val="000000"/>
                        </a:solidFill>
                        <a:effectLst/>
                        <a:latin typeface="Calibri"/>
                      </a:endParaRPr>
                    </a:p>
                  </a:txBody>
                  <a:tcPr marL="54000" marR="54000" marT="54000" marB="54000" anchor="ctr">
                    <a:solidFill>
                      <a:srgbClr val="FFFFFF"/>
                    </a:solidFill>
                  </a:tcPr>
                </a:tc>
              </a:tr>
              <a:tr h="971550">
                <a:tc>
                  <a:txBody>
                    <a:bodyPr/>
                    <a:lstStyle/>
                    <a:p>
                      <a:pPr algn="l" fontAlgn="ctr"/>
                      <a:r>
                        <a:rPr lang="en-AU" sz="1600" u="none" strike="noStrike" dirty="0" smtClean="0">
                          <a:effectLst/>
                        </a:rPr>
                        <a:t>Agencies </a:t>
                      </a:r>
                      <a:r>
                        <a:rPr lang="en-AU" sz="1600" u="none" strike="noStrike" dirty="0">
                          <a:effectLst/>
                        </a:rPr>
                        <a:t>with historical moderate-resolution (~250 m - 1 km) satellite data records will strive to ensure these data are publicly available and used to create the moderate-resolution (~250 m - 1 km) records of land properties over the historical satellite record that are useful for carbon science.  </a:t>
                      </a:r>
                      <a:endParaRPr lang="en-AU" sz="1600" u="none" strike="noStrike" dirty="0" smtClean="0">
                        <a:effectLst/>
                      </a:endParaRP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smtClean="0">
                          <a:effectLst/>
                        </a:rPr>
                        <a:t>Working </a:t>
                      </a:r>
                      <a:r>
                        <a:rPr lang="en-AU" sz="1600" u="none" strike="noStrike" dirty="0">
                          <a:effectLst/>
                        </a:rPr>
                        <a:t>with WGISS, SEO.</a:t>
                      </a:r>
                      <a:endParaRPr lang="en-AU" sz="1600" b="0" i="0" u="none" strike="noStrike" dirty="0">
                        <a:solidFill>
                          <a:srgbClr val="000000"/>
                        </a:solidFill>
                        <a:effectLst/>
                        <a:latin typeface="Calibri"/>
                      </a:endParaRPr>
                    </a:p>
                  </a:txBody>
                  <a:tcPr marL="54000" marR="54000" marT="54000" marB="54000" anchor="ctr">
                    <a:solidFill>
                      <a:srgbClr val="FFFFFF"/>
                    </a:solidFill>
                  </a:tcPr>
                </a:tc>
              </a:tr>
              <a:tr h="971550">
                <a:tc>
                  <a:txBody>
                    <a:bodyPr/>
                    <a:lstStyle/>
                    <a:p>
                      <a:pPr algn="l" fontAlgn="ctr"/>
                      <a:r>
                        <a:rPr lang="en-AU" sz="1600" u="none" strike="noStrike" dirty="0" smtClean="0">
                          <a:effectLst/>
                        </a:rPr>
                        <a:t>Agencies </a:t>
                      </a:r>
                      <a:r>
                        <a:rPr lang="en-AU" sz="1600" u="none" strike="noStrike" dirty="0">
                          <a:effectLst/>
                        </a:rPr>
                        <a:t>with historical medium-resolution (~30 m -100 m) satellite data records will strive to ensure these data are publicly available and used to create the medium-resolution records of land properties over the historical satellite record that are useful for carbon science.  </a:t>
                      </a:r>
                      <a:endParaRPr lang="en-AU" sz="1600" u="none" strike="noStrike" dirty="0" smtClean="0">
                        <a:effectLst/>
                      </a:endParaRP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smtClean="0">
                          <a:effectLst/>
                        </a:rPr>
                        <a:t>WGISS</a:t>
                      </a:r>
                      <a:r>
                        <a:rPr lang="en-AU" sz="1600" u="none" strike="noStrike" dirty="0">
                          <a:effectLst/>
                        </a:rPr>
                        <a:t>, SEO, and WGCV.</a:t>
                      </a:r>
                      <a:endParaRPr lang="en-AU" sz="1600" b="0" i="0" u="none" strike="noStrike" dirty="0">
                        <a:solidFill>
                          <a:srgbClr val="000000"/>
                        </a:solidFill>
                        <a:effectLst/>
                        <a:latin typeface="Calibri"/>
                      </a:endParaRPr>
                    </a:p>
                  </a:txBody>
                  <a:tcPr marL="54000" marR="54000" marT="54000" marB="54000" anchor="ctr">
                    <a:solidFill>
                      <a:srgbClr val="FFFFFF"/>
                    </a:solidFill>
                  </a:tcPr>
                </a:tc>
              </a:tr>
              <a:tr h="647700">
                <a:tc>
                  <a:txBody>
                    <a:bodyPr/>
                    <a:lstStyle/>
                    <a:p>
                      <a:pPr algn="l" fontAlgn="ctr"/>
                      <a:r>
                        <a:rPr lang="en-AU" sz="1600" u="none" strike="noStrike" dirty="0" smtClean="0">
                          <a:effectLst/>
                        </a:rPr>
                        <a:t>CEOS </a:t>
                      </a:r>
                      <a:r>
                        <a:rPr lang="en-AU" sz="1600" u="none" strike="noStrike" dirty="0">
                          <a:effectLst/>
                        </a:rPr>
                        <a:t>Agencies with interests in and/or mandates for developing 1) satellites to observe wetlands and inland waters and 2) wetland and inland water data products will coordinate their </a:t>
                      </a:r>
                      <a:r>
                        <a:rPr lang="en-AU" sz="1600" u="none" strike="noStrike" dirty="0" smtClean="0">
                          <a:effectLst/>
                        </a:rPr>
                        <a:t>efforts..</a:t>
                      </a:r>
                    </a:p>
                    <a:p>
                      <a:pPr algn="l" fontAlgn="ctr"/>
                      <a:endParaRPr lang="en-AU" sz="1600" b="0" i="0" u="none" strike="noStrike" dirty="0">
                        <a:solidFill>
                          <a:srgbClr val="003B3A"/>
                        </a:solidFill>
                        <a:effectLst/>
                        <a:latin typeface="Calibri"/>
                      </a:endParaRPr>
                    </a:p>
                  </a:txBody>
                  <a:tcPr marL="54000" marR="54000" marT="54000" marB="54000" anchor="ctr">
                    <a:solidFill>
                      <a:srgbClr val="FFFFFF"/>
                    </a:solidFill>
                  </a:tcPr>
                </a:tc>
                <a:tc>
                  <a:txBody>
                    <a:bodyPr/>
                    <a:lstStyle/>
                    <a:p>
                      <a:pPr algn="l" fontAlgn="ctr"/>
                      <a:r>
                        <a:rPr lang="en-AU" sz="1600" u="none" strike="noStrike" dirty="0">
                          <a:effectLst/>
                        </a:rPr>
                        <a:t>CEOS Water Expert;</a:t>
                      </a:r>
                      <a:br>
                        <a:rPr lang="en-AU" sz="1600" u="none" strike="noStrike" dirty="0">
                          <a:effectLst/>
                        </a:rPr>
                      </a:br>
                      <a:r>
                        <a:rPr lang="en-AU" sz="1600" u="none" strike="noStrike" dirty="0">
                          <a:effectLst/>
                        </a:rPr>
                        <a:t>Relevant WGs and VCs, especially OCR-VC</a:t>
                      </a:r>
                      <a:endParaRPr lang="en-AU" sz="1600" b="0" i="0" u="none" strike="noStrike" dirty="0">
                        <a:solidFill>
                          <a:srgbClr val="000000"/>
                        </a:solidFill>
                        <a:effectLst/>
                        <a:latin typeface="Calibri"/>
                      </a:endParaRPr>
                    </a:p>
                  </a:txBody>
                  <a:tcPr marL="54000" marR="54000" marT="54000" marB="54000" anchor="ctr">
                    <a:solidFill>
                      <a:srgbClr val="FFFFFF"/>
                    </a:solidFill>
                  </a:tcPr>
                </a:tc>
              </a:tr>
            </a:tbl>
          </a:graphicData>
        </a:graphic>
      </p:graphicFrame>
      <p:sp>
        <p:nvSpPr>
          <p:cNvPr id="3" name="Title 2"/>
          <p:cNvSpPr txBox="1">
            <a:spLocks/>
          </p:cNvSpPr>
          <p:nvPr/>
        </p:nvSpPr>
        <p:spPr>
          <a:xfrm>
            <a:off x="1905000" y="322729"/>
            <a:ext cx="5562600" cy="1048871"/>
          </a:xfrm>
          <a:prstGeom prst="rect">
            <a:avLst/>
          </a:prstGeom>
        </p:spPr>
        <p:txBody>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algn="l" defTabSz="914400"/>
            <a:r>
              <a:rPr lang="en-US" kern="0" dirty="0" smtClean="0">
                <a:solidFill>
                  <a:srgbClr val="FFFFFF"/>
                </a:solidFill>
                <a:latin typeface="Arial Bold" panose="020B0704020202020204" pitchFamily="34" charset="0"/>
                <a:cs typeface="Arial Bold" panose="020B0704020202020204" pitchFamily="34" charset="0"/>
              </a:rPr>
              <a:t>LSI-VC</a:t>
            </a:r>
            <a:endParaRPr lang="en-US" i="1" kern="0" dirty="0">
              <a:solidFill>
                <a:srgbClr val="FFFFFF"/>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138871824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236</TotalTime>
  <Words>1511</Words>
  <Application>Microsoft Office PowerPoint</Application>
  <PresentationFormat>On-screen Show (4:3)</PresentationFormat>
  <Paragraphs>99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38</cp:revision>
  <dcterms:modified xsi:type="dcterms:W3CDTF">2015-09-16T10:58:23Z</dcterms:modified>
</cp:coreProperties>
</file>