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0" r:id="rId2"/>
    <p:sldId id="275" r:id="rId3"/>
    <p:sldId id="277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5701" autoAdjust="0"/>
  </p:normalViewPr>
  <p:slideViewPr>
    <p:cSldViewPr snapToGrid="0" snapToObjects="1">
      <p:cViewPr>
        <p:scale>
          <a:sx n="75" d="100"/>
          <a:sy n="75" d="100"/>
        </p:scale>
        <p:origin x="-1864" y="-17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16/09/15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8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215956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VC/WG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Day</a:t>
            </a: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EUMETSAT, Darmstadt, Germany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16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Status of ACC Activities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Claus Zehner</a:t>
            </a:r>
          </a:p>
          <a:p>
            <a:r>
              <a:rPr lang="en-US" b="0" dirty="0" smtClean="0"/>
              <a:t>ESA</a:t>
            </a:r>
          </a:p>
          <a:p>
            <a:r>
              <a:rPr lang="en-US" b="0" dirty="0" smtClean="0"/>
              <a:t>VC/WG Day</a:t>
            </a:r>
          </a:p>
          <a:p>
            <a:r>
              <a:rPr lang="en-US" b="0" dirty="0" smtClean="0"/>
              <a:t>EUMETSAT, Darmstadt, Germany</a:t>
            </a:r>
            <a:br>
              <a:rPr lang="en-US" b="0" dirty="0" smtClean="0"/>
            </a:br>
            <a:r>
              <a:rPr lang="en-US" b="0" dirty="0" smtClean="0"/>
              <a:t>16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2015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991" y="1354870"/>
            <a:ext cx="868982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400" b="1" dirty="0" smtClean="0"/>
          </a:p>
          <a:p>
            <a:pPr lvl="0" algn="ctr"/>
            <a:r>
              <a:rPr lang="en-US" sz="3600" b="1" dirty="0" smtClean="0"/>
              <a:t>Overview</a:t>
            </a:r>
          </a:p>
          <a:p>
            <a:pPr lvl="0"/>
            <a:endParaRPr lang="en-US" sz="2000" dirty="0"/>
          </a:p>
          <a:p>
            <a:pPr lvl="0"/>
            <a:endParaRPr lang="en-US" sz="2000" b="1" dirty="0" smtClean="0"/>
          </a:p>
          <a:p>
            <a:pPr lvl="0"/>
            <a:r>
              <a:rPr lang="en-US" sz="2800" b="1" dirty="0" smtClean="0"/>
              <a:t>ACC Meeting at ESA/ESRIN 28-30 April 2015</a:t>
            </a:r>
          </a:p>
          <a:p>
            <a:pPr lvl="0"/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r>
              <a:rPr lang="en-US" sz="2400" b="1" dirty="0"/>
              <a:t>Long-Term </a:t>
            </a:r>
            <a:r>
              <a:rPr lang="en-US" sz="2400" b="1" dirty="0" smtClean="0"/>
              <a:t>Ozone </a:t>
            </a:r>
            <a:r>
              <a:rPr lang="en-US" sz="2400" b="1" dirty="0"/>
              <a:t>Data Set Harmonization 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2400" b="1" dirty="0"/>
          </a:p>
          <a:p>
            <a:pPr marL="342900" lvl="0" indent="-342900">
              <a:buFont typeface="Arial"/>
              <a:buChar char="•"/>
            </a:pPr>
            <a:r>
              <a:rPr lang="en-US" sz="2400" b="1" dirty="0"/>
              <a:t>Greenhouse Gas Constellation </a:t>
            </a:r>
            <a:endParaRPr lang="en-US" sz="2400" b="1" dirty="0" smtClean="0"/>
          </a:p>
          <a:p>
            <a:pPr marL="342900" lvl="0" indent="-342900">
              <a:buFont typeface="Arial"/>
              <a:buChar char="•"/>
            </a:pPr>
            <a:endParaRPr lang="en-US" sz="2400" b="1" dirty="0"/>
          </a:p>
          <a:p>
            <a:pPr marL="342900" lvl="0" indent="-342900">
              <a:buFont typeface="Arial"/>
              <a:buChar char="•"/>
            </a:pPr>
            <a:r>
              <a:rPr lang="en-US" sz="2400" b="1" dirty="0" smtClean="0"/>
              <a:t>Air </a:t>
            </a:r>
            <a:r>
              <a:rPr lang="en-US" sz="2400" b="1" dirty="0"/>
              <a:t>Quality </a:t>
            </a:r>
            <a:r>
              <a:rPr lang="en-US" sz="2400" b="1" dirty="0" smtClean="0"/>
              <a:t>Constellation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endParaRPr lang="en-US" sz="2000" u="sng" dirty="0" smtClean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2693" y="-603813"/>
            <a:ext cx="8311308" cy="1374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dirty="0" smtClean="0"/>
              <a:t> </a:t>
            </a:r>
            <a:endParaRPr lang="en-US" sz="3200" b="1" dirty="0"/>
          </a:p>
          <a:p>
            <a:pPr lvl="0" algn="r" defTabSz="914400">
              <a:defRPr/>
            </a:pPr>
            <a:r>
              <a:rPr lang="en-US" sz="2800" b="1" dirty="0">
                <a:solidFill>
                  <a:srgbClr val="FFFFFF"/>
                </a:solidFill>
              </a:rPr>
              <a:t>Long-Term </a:t>
            </a:r>
            <a:r>
              <a:rPr lang="en-US" sz="2800" b="1" dirty="0" smtClean="0">
                <a:solidFill>
                  <a:srgbClr val="FFFFFF"/>
                </a:solidFill>
              </a:rPr>
              <a:t>Ozone </a:t>
            </a:r>
            <a:r>
              <a:rPr lang="en-US" sz="2800" b="1" dirty="0">
                <a:solidFill>
                  <a:srgbClr val="FFFFFF"/>
                </a:solidFill>
              </a:rPr>
              <a:t>Data </a:t>
            </a:r>
            <a:r>
              <a:rPr lang="en-US" sz="2800" b="1" dirty="0" smtClean="0">
                <a:solidFill>
                  <a:srgbClr val="FFFFFF"/>
                </a:solidFill>
              </a:rPr>
              <a:t>Set Harmonization 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991" y="1354870"/>
            <a:ext cx="86898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Total Ozone time-series </a:t>
            </a:r>
            <a:r>
              <a:rPr lang="en-US" sz="2400" b="1" dirty="0" err="1" smtClean="0"/>
              <a:t>Intercomparison</a:t>
            </a:r>
            <a:r>
              <a:rPr lang="en-US" sz="2400" b="1" dirty="0" smtClean="0"/>
              <a:t>: NASA SBUV/ESA CCI data sets – very good agreement (~1% range)</a:t>
            </a:r>
            <a:endParaRPr lang="en-US" sz="2000" u="sng" dirty="0" smtClean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  <p:pic>
        <p:nvPicPr>
          <p:cNvPr id="5" name="Grafik 1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3" y="2148215"/>
            <a:ext cx="4823640" cy="2411640"/>
          </a:xfrm>
          <a:prstGeom prst="rect">
            <a:avLst/>
          </a:prstGeom>
        </p:spPr>
      </p:pic>
      <p:pic>
        <p:nvPicPr>
          <p:cNvPr id="8" name="Grafik 1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7" y="4559855"/>
            <a:ext cx="4823640" cy="2411640"/>
          </a:xfrm>
          <a:prstGeom prst="rect">
            <a:avLst/>
          </a:prstGeom>
        </p:spPr>
      </p:pic>
      <p:pic>
        <p:nvPicPr>
          <p:cNvPr id="9" name="Grafik 1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93582" y="3354035"/>
            <a:ext cx="4883058" cy="241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4640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2693" y="-603813"/>
            <a:ext cx="8311308" cy="1374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dirty="0" smtClean="0"/>
              <a:t> </a:t>
            </a:r>
            <a:endParaRPr lang="en-US" sz="3200" b="1" dirty="0"/>
          </a:p>
          <a:p>
            <a:pPr lvl="0" algn="r" defTabSz="914400">
              <a:defRPr/>
            </a:pPr>
            <a:r>
              <a:rPr lang="en-US" sz="2800" b="1" dirty="0">
                <a:solidFill>
                  <a:srgbClr val="FFFFFF"/>
                </a:solidFill>
              </a:rPr>
              <a:t>Long-Term </a:t>
            </a:r>
            <a:r>
              <a:rPr lang="en-US" sz="2800" b="1" dirty="0" smtClean="0">
                <a:solidFill>
                  <a:srgbClr val="FFFFFF"/>
                </a:solidFill>
              </a:rPr>
              <a:t>Ozone </a:t>
            </a:r>
            <a:r>
              <a:rPr lang="en-US" sz="2800" b="1" dirty="0">
                <a:solidFill>
                  <a:srgbClr val="FFFFFF"/>
                </a:solidFill>
              </a:rPr>
              <a:t>Data </a:t>
            </a:r>
            <a:r>
              <a:rPr lang="en-US" sz="2800" b="1" dirty="0" smtClean="0">
                <a:solidFill>
                  <a:srgbClr val="FFFFFF"/>
                </a:solidFill>
              </a:rPr>
              <a:t>Set Harmonization 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991" y="1354870"/>
            <a:ext cx="8689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Ozone Trend Detection: Global and Regional</a:t>
            </a:r>
            <a:endParaRPr lang="en-US" sz="2400" b="1" dirty="0"/>
          </a:p>
        </p:txBody>
      </p:sp>
      <p:pic>
        <p:nvPicPr>
          <p:cNvPr id="5" name="Picture 2" descr="C:\Users\loyola\Documents\papers\2014_GRL_O3_Trend\figures\GTO-ECV_CCI_tren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85" y="1968810"/>
            <a:ext cx="5003130" cy="327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8991" y="5285517"/>
            <a:ext cx="8689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ACC Data Sets: 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replace (monthly) zonal mean values by 5 x 5 </a:t>
            </a:r>
            <a:r>
              <a:rPr lang="en-US" sz="2400" dirty="0" err="1" smtClean="0"/>
              <a:t>deg</a:t>
            </a:r>
            <a:r>
              <a:rPr lang="en-US" sz="2400" dirty="0" smtClean="0"/>
              <a:t> values – need for taking sampling errors into account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Extend total ozone activities to nadir profile data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363299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2693" y="-208976"/>
            <a:ext cx="8311308" cy="115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 Air Quality Constellation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991" y="1354870"/>
            <a:ext cx="8689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3 geostationary missions on AQ to be launched in the timeframe 2020 in Europe (S4), Korea (GEMS) and in the USA (TEMPO)</a:t>
            </a:r>
          </a:p>
          <a:p>
            <a:pPr lvl="0"/>
            <a:endParaRPr lang="en-US" sz="2000" b="1" dirty="0"/>
          </a:p>
          <a:p>
            <a:pPr lvl="0"/>
            <a:r>
              <a:rPr lang="en-US" sz="2000" b="1" dirty="0" smtClean="0"/>
              <a:t>1 polar orbiting AQ mission to be launched in Europe next year (S5P)</a:t>
            </a:r>
          </a:p>
          <a:p>
            <a:pPr marL="457200" lvl="0" indent="-457200">
              <a:buAutoNum type="arabicPlain"/>
            </a:pPr>
            <a:endParaRPr lang="en-US" sz="2000" dirty="0"/>
          </a:p>
          <a:p>
            <a:pPr lvl="0"/>
            <a:r>
              <a:rPr lang="en-US" sz="2000" b="1" dirty="0" smtClean="0"/>
              <a:t>Ongoing Activities:</a:t>
            </a:r>
          </a:p>
          <a:p>
            <a:pPr marL="457200" lvl="0" indent="-457200">
              <a:buAutoNum type="arabicPlain"/>
            </a:pPr>
            <a:endParaRPr lang="en-US" sz="2000" dirty="0"/>
          </a:p>
          <a:p>
            <a:pPr marL="457200" lvl="0" indent="-457200">
              <a:buAutoNum type="arabicPlain"/>
            </a:pP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-418123" y="3293862"/>
            <a:ext cx="956212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Arial"/>
              <a:buChar char="•"/>
            </a:pPr>
            <a:r>
              <a:rPr lang="en-US" dirty="0"/>
              <a:t>Data harmonization activities are underway: Mission leads have been sharing specifications;</a:t>
            </a:r>
            <a:endParaRPr lang="en-US" sz="1600" dirty="0"/>
          </a:p>
          <a:p>
            <a:pPr marL="1200150" lvl="2" indent="-285750">
              <a:buFont typeface="Arial"/>
              <a:buChar char="•"/>
            </a:pPr>
            <a:r>
              <a:rPr lang="en-US" dirty="0"/>
              <a:t>An AQ Constellation Geophysical Validation Document is being prepared </a:t>
            </a:r>
            <a:r>
              <a:rPr lang="en-US" dirty="0" smtClean="0"/>
              <a:t>based on mission </a:t>
            </a:r>
            <a:r>
              <a:rPr lang="en-US" dirty="0"/>
              <a:t>specific requirements being developed by the respective agencies</a:t>
            </a:r>
            <a:endParaRPr lang="en-US" sz="1600" dirty="0"/>
          </a:p>
          <a:p>
            <a:pPr marL="1200150" lvl="2" indent="-285750">
              <a:buFont typeface="Arial"/>
              <a:buChar char="•"/>
            </a:pPr>
            <a:r>
              <a:rPr lang="en-US" dirty="0"/>
              <a:t>Next: identify goals/approaches for common constellation products and their validation;</a:t>
            </a:r>
            <a:endParaRPr lang="en-US" sz="1600" dirty="0"/>
          </a:p>
          <a:p>
            <a:pPr marL="1200150" lvl="2" indent="-285750">
              <a:buFont typeface="Arial"/>
              <a:buChar char="•"/>
            </a:pPr>
            <a:r>
              <a:rPr lang="en-US" dirty="0"/>
              <a:t>Past and upcoming airborne field campaigns offer potential for ongoing collaborative GEO mission preparation and possibly early S-5P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val</a:t>
            </a:r>
            <a:r>
              <a:rPr lang="en-US" dirty="0"/>
              <a:t>;</a:t>
            </a:r>
            <a:endParaRPr lang="en-US" sz="1600" dirty="0"/>
          </a:p>
          <a:p>
            <a:pPr marL="1657350" lvl="3" indent="-285750">
              <a:buFont typeface="Arial"/>
              <a:buChar char="•"/>
            </a:pPr>
            <a:r>
              <a:rPr lang="en-US" dirty="0"/>
              <a:t>AROMAT Romania 2015, 2016 (ESA)</a:t>
            </a:r>
            <a:endParaRPr lang="en-US" sz="1600" dirty="0"/>
          </a:p>
          <a:p>
            <a:pPr marL="1657350" lvl="3" indent="-285750">
              <a:buFont typeface="Arial"/>
              <a:buChar char="•"/>
            </a:pPr>
            <a:r>
              <a:rPr lang="en-US" dirty="0"/>
              <a:t>KORUS-AQ Korea 2016 (Korea NIER, US NASA</a:t>
            </a:r>
            <a:r>
              <a:rPr lang="en-US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825865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2693" y="-208976"/>
            <a:ext cx="8311308" cy="115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GHG Constellation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354870"/>
            <a:ext cx="89188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/>
              <a:t>Huge efforts ongoing in Europe (CCI), Japan and the US to exploit SCIAMACHY, GOSAT, IASI and OCO data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b="1" dirty="0"/>
              <a:t>A</a:t>
            </a:r>
            <a:r>
              <a:rPr lang="en-US" sz="1600" b="1" dirty="0" smtClean="0"/>
              <a:t> series of GHG missions are being proposed/under preparation (Japan - GOSAT-2, China – </a:t>
            </a:r>
            <a:r>
              <a:rPr lang="en-US" sz="1600" b="1" dirty="0" err="1" smtClean="0"/>
              <a:t>TanSat</a:t>
            </a:r>
            <a:r>
              <a:rPr lang="en-US" sz="1600" b="1" dirty="0" smtClean="0"/>
              <a:t>, Europe – MERLIN, </a:t>
            </a:r>
            <a:r>
              <a:rPr lang="en-US" sz="1600" b="1" dirty="0" err="1" smtClean="0"/>
              <a:t>CarbonSat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MicroCarb</a:t>
            </a:r>
            <a:r>
              <a:rPr lang="en-US" sz="1600" b="1" smtClean="0"/>
              <a:t>, IASI-NG</a:t>
            </a:r>
            <a:r>
              <a:rPr lang="en-US" sz="1600" b="1" dirty="0" smtClean="0"/>
              <a:t>, G3E)</a:t>
            </a:r>
            <a:endParaRPr lang="en-US" sz="1600" b="1" dirty="0"/>
          </a:p>
          <a:p>
            <a:pPr lvl="0"/>
            <a:endParaRPr lang="en-US" sz="1600" dirty="0" smtClean="0"/>
          </a:p>
          <a:p>
            <a:pPr lvl="0"/>
            <a:r>
              <a:rPr lang="en-US" sz="1600" b="1" dirty="0" smtClean="0"/>
              <a:t>Ongoing Activities:</a:t>
            </a:r>
          </a:p>
          <a:p>
            <a:pPr marL="457200" lvl="0" indent="-457200">
              <a:buAutoNum type="arabicPlain"/>
            </a:pPr>
            <a:endParaRPr lang="en-US" sz="2000" dirty="0"/>
          </a:p>
          <a:p>
            <a:pPr marL="457200" lvl="0" indent="-457200">
              <a:buAutoNum type="arabicPlain"/>
            </a:pP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12542" y="3150702"/>
            <a:ext cx="9031457" cy="3877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ACC </a:t>
            </a:r>
            <a:r>
              <a:rPr lang="en-US" sz="1600" dirty="0" smtClean="0"/>
              <a:t>will </a:t>
            </a:r>
            <a:r>
              <a:rPr lang="en-US" sz="1600" dirty="0"/>
              <a:t>support the organization of the annual International Workshop on Greenhouse Gas Measurements from Space (IWGGMS)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Agree on an open data policy for GHG data from space and ground-based/in-situ data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Share/agree on mission </a:t>
            </a:r>
            <a:r>
              <a:rPr lang="en-US" sz="1600" dirty="0" smtClean="0"/>
              <a:t>requirements and support </a:t>
            </a:r>
            <a:r>
              <a:rPr lang="en-US" sz="1600" dirty="0"/>
              <a:t>the establishment of a common product format (share specifications, metadata definition, etc.)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Improve interaction/co-operation among space agencies on GHGs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Ensure close interaction between GHG and AQ measurements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Support the establishment of common </a:t>
            </a:r>
            <a:r>
              <a:rPr lang="en-US" sz="1600" dirty="0" err="1"/>
              <a:t>cal</a:t>
            </a:r>
            <a:r>
              <a:rPr lang="en-US" sz="1600" dirty="0"/>
              <a:t>/</a:t>
            </a:r>
            <a:r>
              <a:rPr lang="en-US" sz="1600" dirty="0" err="1"/>
              <a:t>val</a:t>
            </a:r>
            <a:r>
              <a:rPr lang="en-US" sz="1600" dirty="0"/>
              <a:t> standards (e.g</a:t>
            </a:r>
            <a:r>
              <a:rPr lang="en-US" sz="1600" dirty="0" smtClean="0"/>
              <a:t>. </a:t>
            </a:r>
            <a:r>
              <a:rPr lang="en-US" sz="1600" dirty="0"/>
              <a:t>pre-calibration procedures, perform algorithm </a:t>
            </a:r>
            <a:r>
              <a:rPr lang="en-US" sz="1600" dirty="0" err="1"/>
              <a:t>intercomparisons</a:t>
            </a:r>
            <a:r>
              <a:rPr lang="en-US" sz="1600" dirty="0"/>
              <a:t>, provide traceability information, use the same </a:t>
            </a:r>
            <a:r>
              <a:rPr lang="en-US" sz="1600" dirty="0" smtClean="0"/>
              <a:t>spectroscopy)</a:t>
            </a:r>
            <a:endParaRPr lang="en-US" sz="1600" dirty="0"/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Undertake best efforts to add future GHG satellites that overlap with existing GHG satellites missions by at least one year (to, e.g., improve spatial resolution and temporal coverage).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Support the continuation/possible extension of the TCCON network</a:t>
            </a:r>
          </a:p>
          <a:p>
            <a:pPr marL="285750" lvl="0" indent="-285750" eaLnBrk="0" hangingPunct="0">
              <a:buFont typeface="Arial"/>
              <a:buChar char="•"/>
            </a:pPr>
            <a:r>
              <a:rPr lang="en-US" sz="1600" dirty="0"/>
              <a:t>Link into other related activities, including in-situ measurement coordination (e.g</a:t>
            </a:r>
            <a:r>
              <a:rPr lang="en-US" sz="1600" dirty="0" smtClean="0"/>
              <a:t>. </a:t>
            </a:r>
            <a:r>
              <a:rPr lang="en-US" sz="1600" dirty="0"/>
              <a:t>An Integrated Global Greenhouse Gas Information System)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305657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2693" y="-208976"/>
            <a:ext cx="8311308" cy="115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 Planning/Interaction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991" y="1354870"/>
            <a:ext cx="8689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Next ACC meeting is planned during summer 2016 in Korea (</a:t>
            </a:r>
            <a:r>
              <a:rPr lang="en-US" sz="2400" b="1" dirty="0"/>
              <a:t>National Institute for Environment </a:t>
            </a:r>
            <a:r>
              <a:rPr lang="en-US" sz="2400" b="1" dirty="0" smtClean="0"/>
              <a:t>Research)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 smtClean="0"/>
              <a:t>Interaction with other VCs/WGs:</a:t>
            </a:r>
          </a:p>
          <a:p>
            <a:pPr lvl="0"/>
            <a:endParaRPr lang="en-US" sz="2000" b="1" dirty="0" smtClean="0"/>
          </a:p>
          <a:p>
            <a:pPr lvl="0"/>
            <a:endParaRPr lang="en-US" sz="2000" dirty="0"/>
          </a:p>
          <a:p>
            <a:pPr marL="457200" lvl="0" indent="-457200">
              <a:buAutoNum type="arabicPlain"/>
            </a:pP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-418122" y="3386095"/>
            <a:ext cx="95621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Arial"/>
              <a:buChar char="•"/>
            </a:pPr>
            <a:r>
              <a:rPr lang="en-US" sz="2400" dirty="0"/>
              <a:t>Data harmonization </a:t>
            </a:r>
            <a:r>
              <a:rPr lang="en-US" sz="2400" dirty="0" smtClean="0"/>
              <a:t>activities</a:t>
            </a:r>
            <a:endParaRPr lang="en-US" sz="2400" dirty="0"/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Preparation of instrument inter-calibration of future missions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Preparation of common </a:t>
            </a:r>
            <a:r>
              <a:rPr lang="en-US" sz="2400" dirty="0"/>
              <a:t>constellation products and their </a:t>
            </a:r>
            <a:r>
              <a:rPr lang="en-US" sz="2400" dirty="0" smtClean="0"/>
              <a:t>validation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Long term data sets (e.g. ECVs): are they consistent with other VC data sets? 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ynergistic data usage?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Training?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583474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3070</TotalTime>
  <Words>593</Words>
  <Application>Microsoft Macintosh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4_EUM_template_v03</vt:lpstr>
      <vt:lpstr>Status of ACC Activities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Claus Zehner</cp:lastModifiedBy>
  <cp:revision>366</cp:revision>
  <dcterms:created xsi:type="dcterms:W3CDTF">2012-08-31T01:11:17Z</dcterms:created>
  <dcterms:modified xsi:type="dcterms:W3CDTF">2015-09-16T07:12:37Z</dcterms:modified>
</cp:coreProperties>
</file>