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0" r:id="rId4"/>
    <p:sldId id="262" r:id="rId5"/>
    <p:sldId id="265" r:id="rId6"/>
    <p:sldId id="266" r:id="rId7"/>
    <p:sldId id="263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34"/>
  </p:normalViewPr>
  <p:slideViewPr>
    <p:cSldViewPr>
      <p:cViewPr>
        <p:scale>
          <a:sx n="107" d="100"/>
          <a:sy n="107" d="100"/>
        </p:scale>
        <p:origin x="-300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FR" sz="4200" b="1" dirty="0" smtClean="0">
                <a:solidFill>
                  <a:srgbClr val="FFFFFF"/>
                </a:solidFill>
              </a:rPr>
              <a:t>SIT Operations </a:t>
            </a:r>
            <a:r>
              <a:rPr lang="fr-FR" sz="4200" b="1" dirty="0" err="1" smtClean="0">
                <a:solidFill>
                  <a:srgbClr val="FFFFFF"/>
                </a:solidFill>
              </a:rPr>
              <a:t>survey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Workshop Agenda Item 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Technical Workshop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EUMETSAT, Darmstadt, Germany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17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18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September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Survey </a:t>
            </a:r>
            <a:r>
              <a:rPr lang="en-US" dirty="0" smtClean="0"/>
              <a:t>to evaluate </a:t>
            </a:r>
            <a:r>
              <a:rPr lang="en-US" dirty="0" smtClean="0"/>
              <a:t>the functioning of the Strategic Implementation Team during 2014-2015.</a:t>
            </a:r>
          </a:p>
          <a:p>
            <a:r>
              <a:rPr lang="en-US" dirty="0" smtClean="0"/>
              <a:t>Help CEOS review SIT operations</a:t>
            </a:r>
          </a:p>
          <a:p>
            <a:r>
              <a:rPr lang="en-US" dirty="0" smtClean="0"/>
              <a:t>Provide feedback to incoming SIT team</a:t>
            </a:r>
          </a:p>
          <a:p>
            <a:r>
              <a:rPr lang="en-US" dirty="0" smtClean="0"/>
              <a:t>What worked, what didn’t?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Survey structured </a:t>
            </a:r>
            <a:r>
              <a:rPr lang="en-US" dirty="0"/>
              <a:t>in 3 parts:</a:t>
            </a:r>
            <a:endParaRPr lang="fr-FR" dirty="0"/>
          </a:p>
          <a:p>
            <a:pPr lvl="0"/>
            <a:r>
              <a:rPr lang="fr-FR" dirty="0"/>
              <a:t>Main </a:t>
            </a:r>
            <a:r>
              <a:rPr lang="fr-FR" dirty="0" err="1"/>
              <a:t>functions</a:t>
            </a:r>
            <a:r>
              <a:rPr lang="fr-FR" dirty="0"/>
              <a:t> of the SIT Chair </a:t>
            </a:r>
          </a:p>
          <a:p>
            <a:pPr lvl="0"/>
            <a:r>
              <a:rPr lang="en-US" dirty="0"/>
              <a:t>CNES objectives presented prior to Plenary 2013</a:t>
            </a:r>
            <a:endParaRPr lang="fr-FR" dirty="0"/>
          </a:p>
          <a:p>
            <a:pPr lvl="0"/>
            <a:r>
              <a:rPr lang="fr-FR" dirty="0"/>
              <a:t>General </a:t>
            </a:r>
            <a:r>
              <a:rPr lang="fr-FR" dirty="0" err="1"/>
              <a:t>comments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057400" y="304800"/>
            <a:ext cx="50292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IE" sz="2800" dirty="0" smtClean="0">
                <a:solidFill>
                  <a:schemeClr val="bg1"/>
                </a:solidFill>
              </a:rPr>
              <a:t>Objectives and structure</a:t>
            </a:r>
            <a:endParaRPr kumimoji="0" lang="en-IE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007348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557278"/>
            <a:ext cx="87106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Schedule: </a:t>
            </a:r>
            <a:endParaRPr lang="fr-FR" sz="2000" b="1" dirty="0"/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31/08</a:t>
            </a:r>
            <a:r>
              <a:rPr lang="en-US" sz="2000" dirty="0"/>
              <a:t> : </a:t>
            </a:r>
            <a:r>
              <a:rPr lang="en-US" sz="2000" dirty="0" smtClean="0"/>
              <a:t>	distribute </a:t>
            </a:r>
            <a:r>
              <a:rPr lang="en-US" sz="2000" dirty="0"/>
              <a:t>a draft to </a:t>
            </a:r>
            <a:r>
              <a:rPr lang="en-US" sz="2000" dirty="0" smtClean="0"/>
              <a:t>SEC</a:t>
            </a:r>
            <a:endParaRPr lang="fr-FR" sz="2000" dirty="0"/>
          </a:p>
          <a:p>
            <a:pPr lvl="0"/>
            <a:r>
              <a:rPr lang="en-US" sz="2000" dirty="0"/>
              <a:t>04/09 : </a:t>
            </a:r>
            <a:r>
              <a:rPr lang="en-US" sz="2000" dirty="0" smtClean="0"/>
              <a:t>	brief </a:t>
            </a:r>
            <a:r>
              <a:rPr lang="en-US" sz="2000" dirty="0"/>
              <a:t>presentation to SEC during SIT report (and request for </a:t>
            </a:r>
            <a:r>
              <a:rPr lang="en-US" sz="2000" dirty="0" smtClean="0"/>
              <a:t>				feedback</a:t>
            </a:r>
            <a:r>
              <a:rPr lang="en-US" sz="2000" dirty="0"/>
              <a:t>)</a:t>
            </a:r>
            <a:endParaRPr lang="fr-FR" sz="2000" dirty="0"/>
          </a:p>
          <a:p>
            <a:pPr lvl="0"/>
            <a:r>
              <a:rPr lang="en-US" sz="2000" dirty="0"/>
              <a:t>18/09 : </a:t>
            </a:r>
            <a:r>
              <a:rPr lang="en-US" sz="2000" dirty="0" smtClean="0"/>
              <a:t>	presentation </a:t>
            </a:r>
            <a:r>
              <a:rPr lang="en-US" sz="2000" dirty="0"/>
              <a:t>of the survey at SIT WS </a:t>
            </a:r>
            <a:endParaRPr lang="fr-FR" sz="2000" dirty="0"/>
          </a:p>
          <a:p>
            <a:pPr lvl="0"/>
            <a:r>
              <a:rPr lang="en-US" sz="2000" dirty="0"/>
              <a:t>01/10 : </a:t>
            </a:r>
            <a:r>
              <a:rPr lang="en-US" sz="2000" dirty="0" smtClean="0"/>
              <a:t>	Open </a:t>
            </a:r>
            <a:r>
              <a:rPr lang="en-US" sz="2000" dirty="0"/>
              <a:t>the survey </a:t>
            </a:r>
            <a:endParaRPr lang="fr-FR" sz="2000" dirty="0"/>
          </a:p>
          <a:p>
            <a:pPr lvl="0"/>
            <a:r>
              <a:rPr lang="fr-FR" sz="2000" dirty="0"/>
              <a:t>20/10 : </a:t>
            </a:r>
            <a:r>
              <a:rPr lang="fr-FR" sz="2000" dirty="0" smtClean="0"/>
              <a:t>	Close </a:t>
            </a:r>
            <a:r>
              <a:rPr lang="fr-FR" sz="2000" dirty="0"/>
              <a:t>the </a:t>
            </a:r>
            <a:r>
              <a:rPr lang="fr-FR" sz="2000" dirty="0" err="1"/>
              <a:t>survey</a:t>
            </a:r>
            <a:r>
              <a:rPr lang="fr-FR" sz="2000" dirty="0"/>
              <a:t> </a:t>
            </a:r>
          </a:p>
          <a:p>
            <a:pPr lvl="0"/>
            <a:r>
              <a:rPr lang="en-US" sz="2000" dirty="0"/>
              <a:t>03/11 : </a:t>
            </a:r>
            <a:r>
              <a:rPr lang="en-US" sz="2000" dirty="0" smtClean="0"/>
              <a:t>	Brief </a:t>
            </a:r>
            <a:r>
              <a:rPr lang="en-US" sz="2000" dirty="0"/>
              <a:t>side meeting to present results at </a:t>
            </a:r>
            <a:r>
              <a:rPr lang="en-US" sz="2000" dirty="0" smtClean="0"/>
              <a:t>Plenary</a:t>
            </a:r>
          </a:p>
          <a:p>
            <a:pPr lvl="0"/>
            <a:endParaRPr lang="fr-FR" sz="2000" dirty="0" smtClean="0"/>
          </a:p>
          <a:p>
            <a:pPr lvl="0"/>
            <a:endParaRPr lang="fr-FR" sz="2000" dirty="0"/>
          </a:p>
          <a:p>
            <a:pPr lvl="0"/>
            <a:r>
              <a:rPr lang="fr-FR" sz="2000" dirty="0" smtClean="0"/>
              <a:t>Questions </a:t>
            </a:r>
            <a:r>
              <a:rPr lang="fr-FR" sz="2000" dirty="0" err="1" smtClean="0"/>
              <a:t>with</a:t>
            </a:r>
            <a:r>
              <a:rPr lang="fr-FR" sz="2000" dirty="0" smtClean="0"/>
              <a:t> rating as </a:t>
            </a:r>
            <a:r>
              <a:rPr lang="fr-FR" sz="2000" dirty="0" err="1" smtClean="0"/>
              <a:t>below</a:t>
            </a:r>
            <a:endParaRPr lang="fr-FR" sz="2000" dirty="0" smtClean="0"/>
          </a:p>
          <a:p>
            <a:pPr lvl="0"/>
            <a:endParaRPr lang="fr-FR" sz="2000" dirty="0"/>
          </a:p>
          <a:p>
            <a:pPr lvl="0"/>
            <a:endParaRPr lang="fr-FR" sz="2000" dirty="0" smtClean="0"/>
          </a:p>
          <a:p>
            <a:pPr lvl="0"/>
            <a:endParaRPr lang="fr-FR" sz="2000" dirty="0"/>
          </a:p>
          <a:p>
            <a:pPr lvl="0"/>
            <a:r>
              <a:rPr lang="fr-FR" sz="2000" dirty="0" err="1" smtClean="0"/>
              <a:t>with</a:t>
            </a:r>
            <a:r>
              <a:rPr lang="fr-FR" sz="2000" dirty="0" smtClean="0"/>
              <a:t> the </a:t>
            </a:r>
            <a:r>
              <a:rPr lang="fr-FR" sz="2000" dirty="0" err="1" smtClean="0"/>
              <a:t>opportunity</a:t>
            </a:r>
            <a:r>
              <a:rPr lang="fr-FR" sz="2000" dirty="0" smtClean="0"/>
              <a:t> to </a:t>
            </a:r>
            <a:r>
              <a:rPr lang="fr-FR" sz="2000" dirty="0" err="1" smtClean="0"/>
              <a:t>make</a:t>
            </a:r>
            <a:r>
              <a:rPr lang="fr-FR" sz="2000" dirty="0" smtClean="0"/>
              <a:t> </a:t>
            </a:r>
            <a:r>
              <a:rPr lang="fr-FR" sz="2000" dirty="0" err="1" smtClean="0"/>
              <a:t>comments</a:t>
            </a:r>
            <a:r>
              <a:rPr lang="fr-FR" sz="2000" dirty="0" smtClean="0"/>
              <a:t>. </a:t>
            </a:r>
            <a:endParaRPr lang="fr-FR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t>3</a:t>
            </a:fld>
            <a:endParaRPr lang="en-US"/>
          </a:p>
        </p:txBody>
      </p:sp>
      <p:sp>
        <p:nvSpPr>
          <p:cNvPr id="2" name="ZoneTexte 1"/>
          <p:cNvSpPr txBox="1"/>
          <p:nvPr/>
        </p:nvSpPr>
        <p:spPr>
          <a:xfrm>
            <a:off x="2057400" y="304800"/>
            <a:ext cx="50292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IE" sz="2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Survey schedule and form</a:t>
            </a:r>
            <a:endParaRPr kumimoji="0" lang="en-IE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5410200"/>
            <a:ext cx="48387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3584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4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153400" cy="4724400"/>
          </a:xfrm>
        </p:spPr>
        <p:txBody>
          <a:bodyPr/>
          <a:lstStyle/>
          <a:p>
            <a:pPr lvl="0"/>
            <a:r>
              <a:rPr lang="en-US" dirty="0" smtClean="0"/>
              <a:t>How </a:t>
            </a:r>
            <a:r>
              <a:rPr lang="en-US" dirty="0"/>
              <a:t>do you evaluate steering of </a:t>
            </a:r>
            <a:r>
              <a:rPr lang="en-US" dirty="0" smtClean="0"/>
              <a:t>activities? </a:t>
            </a:r>
            <a:endParaRPr lang="fr-FR" sz="2400" dirty="0"/>
          </a:p>
          <a:p>
            <a:pPr lvl="2"/>
            <a:r>
              <a:rPr lang="en-US" dirty="0"/>
              <a:t>Responsiveness of SIT team to new proposals</a:t>
            </a:r>
            <a:endParaRPr lang="fr-FR" sz="2400" dirty="0"/>
          </a:p>
          <a:p>
            <a:pPr lvl="2"/>
            <a:r>
              <a:rPr lang="en-US" dirty="0"/>
              <a:t>Guidance to proposers on process to follow </a:t>
            </a:r>
            <a:endParaRPr lang="fr-FR" sz="2400" dirty="0"/>
          </a:p>
          <a:p>
            <a:pPr lvl="2"/>
            <a:r>
              <a:rPr lang="en-US" dirty="0"/>
              <a:t>Shepherding of ad-hoc activities (GFOI, </a:t>
            </a:r>
            <a:r>
              <a:rPr lang="en-US" dirty="0" err="1"/>
              <a:t>Geoglam</a:t>
            </a:r>
            <a:r>
              <a:rPr lang="en-US" dirty="0"/>
              <a:t>, Carbon, Water, etc.) </a:t>
            </a:r>
            <a:r>
              <a:rPr lang="en-US" b="1" dirty="0"/>
              <a:t> </a:t>
            </a:r>
            <a:endParaRPr lang="fr-FR" sz="2400" dirty="0"/>
          </a:p>
          <a:p>
            <a:pPr lvl="0"/>
            <a:r>
              <a:rPr lang="en-US" dirty="0"/>
              <a:t>How do you evaluate SIT Chair interaction with VCs and </a:t>
            </a:r>
            <a:r>
              <a:rPr lang="en-US" dirty="0" smtClean="0"/>
              <a:t>WGs?</a:t>
            </a:r>
            <a:endParaRPr lang="fr-FR" sz="2400" dirty="0"/>
          </a:p>
          <a:p>
            <a:pPr lvl="1"/>
            <a:r>
              <a:rPr lang="en-US" dirty="0"/>
              <a:t>The VC/WG </a:t>
            </a:r>
            <a:r>
              <a:rPr lang="en-US" dirty="0" err="1"/>
              <a:t>teleconf</a:t>
            </a:r>
            <a:r>
              <a:rPr lang="en-US" dirty="0"/>
              <a:t> sessions the global interaction with the VC/WGs in term of :</a:t>
            </a:r>
            <a:endParaRPr lang="fr-FR" sz="2400" dirty="0"/>
          </a:p>
          <a:p>
            <a:pPr lvl="2"/>
            <a:r>
              <a:rPr lang="en-US" dirty="0"/>
              <a:t>Organization: frequency, </a:t>
            </a:r>
            <a:r>
              <a:rPr lang="en-US" dirty="0" err="1"/>
              <a:t>teleconf</a:t>
            </a:r>
            <a:r>
              <a:rPr lang="en-US" dirty="0"/>
              <a:t> tools, length…</a:t>
            </a:r>
            <a:endParaRPr lang="fr-FR" sz="2400" dirty="0"/>
          </a:p>
          <a:p>
            <a:pPr lvl="2"/>
            <a:r>
              <a:rPr lang="en-US" dirty="0"/>
              <a:t>Focus: relevance of agenda, opportunity to express important issues…</a:t>
            </a:r>
            <a:endParaRPr lang="fr-FR" sz="2400" dirty="0"/>
          </a:p>
          <a:p>
            <a:pPr lvl="2"/>
            <a:r>
              <a:rPr lang="en-US" dirty="0"/>
              <a:t>Meeting management: Timing, feed-back, follow-up on actions…</a:t>
            </a:r>
            <a:endParaRPr lang="fr-FR" sz="2400" dirty="0"/>
          </a:p>
          <a:p>
            <a:pPr lvl="2"/>
            <a:r>
              <a:rPr lang="en-US" dirty="0"/>
              <a:t>Suggested improvements 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057400" y="304800"/>
            <a:ext cx="50292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2800" dirty="0">
                <a:solidFill>
                  <a:schemeClr val="bg1"/>
                </a:solidFill>
              </a:rPr>
              <a:t>Main functions of the SIT Chair </a:t>
            </a:r>
          </a:p>
        </p:txBody>
      </p:sp>
    </p:spTree>
    <p:extLst>
      <p:ext uri="{BB962C8B-B14F-4D97-AF65-F5344CB8AC3E}">
        <p14:creationId xmlns:p14="http://schemas.microsoft.com/office/powerpoint/2010/main" val="9447584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5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57200" y="1143000"/>
            <a:ext cx="8153400" cy="4724400"/>
          </a:xfrm>
        </p:spPr>
        <p:txBody>
          <a:bodyPr/>
          <a:lstStyle/>
          <a:p>
            <a:pPr lvl="0"/>
            <a:r>
              <a:rPr lang="en-US" dirty="0" smtClean="0"/>
              <a:t>How </a:t>
            </a:r>
            <a:r>
              <a:rPr lang="en-US" dirty="0"/>
              <a:t>do you evaluate SIT Chair interaction with VCs and </a:t>
            </a:r>
            <a:r>
              <a:rPr lang="en-US" dirty="0" smtClean="0"/>
              <a:t>WGs?</a:t>
            </a:r>
            <a:endParaRPr lang="fr-FR" sz="24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VC&amp;WG Days in term of :</a:t>
            </a:r>
            <a:endParaRPr lang="fr-FR" sz="2400" dirty="0"/>
          </a:p>
          <a:p>
            <a:pPr lvl="2"/>
            <a:r>
              <a:rPr lang="en-US" dirty="0"/>
              <a:t>Focus: relevance of agenda, subjects covered, feed-back / discussions</a:t>
            </a:r>
            <a:endParaRPr lang="fr-FR" sz="2400" dirty="0"/>
          </a:p>
          <a:p>
            <a:pPr lvl="2"/>
            <a:r>
              <a:rPr lang="en-US" dirty="0"/>
              <a:t>Meeting management: Timing, feed-back/ discussions, follow-up on actions, up-take of outcomes …</a:t>
            </a:r>
            <a:endParaRPr lang="fr-FR" sz="2400" dirty="0"/>
          </a:p>
          <a:p>
            <a:pPr lvl="2"/>
            <a:r>
              <a:rPr lang="en-US" dirty="0"/>
              <a:t>Suggested improvements </a:t>
            </a:r>
            <a:endParaRPr lang="fr-FR" sz="2400" dirty="0"/>
          </a:p>
          <a:p>
            <a:pPr lvl="0"/>
            <a:r>
              <a:rPr lang="en-US" dirty="0"/>
              <a:t>How do you evaluate SIT &amp; SIT WS meetings in term of </a:t>
            </a:r>
            <a:r>
              <a:rPr lang="en-US" dirty="0" smtClean="0"/>
              <a:t>?</a:t>
            </a:r>
            <a:endParaRPr lang="fr-FR" sz="2400" dirty="0"/>
          </a:p>
          <a:p>
            <a:pPr lvl="2"/>
            <a:r>
              <a:rPr lang="en-US" dirty="0"/>
              <a:t>Organization: logistics, virtual access, info on meeting, (objectives, contents … etc.)</a:t>
            </a:r>
            <a:endParaRPr lang="fr-FR" sz="2400" dirty="0"/>
          </a:p>
          <a:p>
            <a:pPr lvl="2"/>
            <a:r>
              <a:rPr lang="en-US" dirty="0"/>
              <a:t>Focus : relevance of agenda, opportunity to express important issues…</a:t>
            </a:r>
            <a:endParaRPr lang="fr-FR" sz="2400" dirty="0"/>
          </a:p>
          <a:p>
            <a:pPr lvl="2"/>
            <a:r>
              <a:rPr lang="en-US" dirty="0"/>
              <a:t>Meeting management : objectives, schedule, management of discussion, summary, actions, follow-up</a:t>
            </a:r>
            <a:endParaRPr lang="fr-FR" sz="2400" dirty="0"/>
          </a:p>
          <a:p>
            <a:pPr lvl="2"/>
            <a:r>
              <a:rPr lang="en-US" dirty="0"/>
              <a:t>Follow-up on actions</a:t>
            </a:r>
            <a:endParaRPr lang="fr-FR" sz="2400" dirty="0"/>
          </a:p>
          <a:p>
            <a:pPr lvl="2"/>
            <a:r>
              <a:rPr lang="en-US" dirty="0"/>
              <a:t>Suggested improvements 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057400" y="304800"/>
            <a:ext cx="50292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2800" dirty="0">
                <a:solidFill>
                  <a:schemeClr val="bg1"/>
                </a:solidFill>
              </a:rPr>
              <a:t>Main functions of the SIT Chair </a:t>
            </a:r>
          </a:p>
        </p:txBody>
      </p:sp>
    </p:spTree>
    <p:extLst>
      <p:ext uri="{BB962C8B-B14F-4D97-AF65-F5344CB8AC3E}">
        <p14:creationId xmlns:p14="http://schemas.microsoft.com/office/powerpoint/2010/main" val="2359550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6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457200" y="1143000"/>
            <a:ext cx="8153400" cy="4724400"/>
          </a:xfrm>
        </p:spPr>
        <p:txBody>
          <a:bodyPr/>
          <a:lstStyle/>
          <a:p>
            <a:pPr lvl="0"/>
            <a:r>
              <a:rPr lang="en-US" dirty="0" smtClean="0"/>
              <a:t>How </a:t>
            </a:r>
            <a:r>
              <a:rPr lang="en-US" dirty="0"/>
              <a:t>do you evaluate the interface between SIT Chair and other CEOS entities </a:t>
            </a:r>
            <a:r>
              <a:rPr lang="en-US" dirty="0" smtClean="0"/>
              <a:t>?</a:t>
            </a:r>
            <a:endParaRPr lang="fr-FR" sz="2400" dirty="0"/>
          </a:p>
          <a:p>
            <a:pPr lvl="1"/>
            <a:r>
              <a:rPr lang="en-US" dirty="0"/>
              <a:t>Participation in CEOS leadership group in term of</a:t>
            </a:r>
            <a:endParaRPr lang="fr-FR" sz="2400" dirty="0"/>
          </a:p>
          <a:p>
            <a:pPr lvl="2">
              <a:spcBef>
                <a:spcPts val="0"/>
              </a:spcBef>
            </a:pPr>
            <a:r>
              <a:rPr lang="en-US" dirty="0" smtClean="0"/>
              <a:t>Communication</a:t>
            </a:r>
            <a:endParaRPr lang="fr-FR" sz="2400" dirty="0"/>
          </a:p>
          <a:p>
            <a:pPr lvl="2">
              <a:spcBef>
                <a:spcPts val="0"/>
              </a:spcBef>
            </a:pPr>
            <a:r>
              <a:rPr lang="en-US" dirty="0" smtClean="0"/>
              <a:t>availability </a:t>
            </a:r>
            <a:r>
              <a:rPr lang="en-US" dirty="0"/>
              <a:t>/reactivity</a:t>
            </a:r>
            <a:endParaRPr lang="fr-FR" sz="2400" dirty="0"/>
          </a:p>
          <a:p>
            <a:pPr lvl="2">
              <a:spcBef>
                <a:spcPts val="0"/>
              </a:spcBef>
            </a:pPr>
            <a:r>
              <a:rPr lang="en-US" dirty="0"/>
              <a:t>relevance of guidance/inputs</a:t>
            </a:r>
            <a:endParaRPr lang="fr-FR" sz="2400" dirty="0"/>
          </a:p>
          <a:p>
            <a:pPr lvl="1"/>
            <a:r>
              <a:rPr lang="fr-FR" dirty="0" err="1"/>
              <a:t>Reporting</a:t>
            </a:r>
            <a:r>
              <a:rPr lang="fr-FR" dirty="0"/>
              <a:t> to the SEC </a:t>
            </a:r>
            <a:endParaRPr lang="fr-FR" sz="2400" dirty="0"/>
          </a:p>
          <a:p>
            <a:pPr lvl="2">
              <a:spcBef>
                <a:spcPts val="0"/>
              </a:spcBef>
            </a:pPr>
            <a:r>
              <a:rPr lang="en-US" dirty="0"/>
              <a:t>Relevance/Completeness of interventions</a:t>
            </a:r>
            <a:endParaRPr lang="fr-FR" dirty="0"/>
          </a:p>
          <a:p>
            <a:pPr lvl="2">
              <a:spcBef>
                <a:spcPts val="0"/>
              </a:spcBef>
            </a:pPr>
            <a:r>
              <a:rPr lang="en-US" dirty="0"/>
              <a:t>Monitoring and implementation of actions</a:t>
            </a:r>
            <a:endParaRPr lang="fr-FR" dirty="0"/>
          </a:p>
          <a:p>
            <a:pPr lvl="2">
              <a:spcBef>
                <a:spcPts val="0"/>
              </a:spcBef>
            </a:pPr>
            <a:r>
              <a:rPr lang="en-US" dirty="0"/>
              <a:t>Suggested improvements </a:t>
            </a:r>
            <a:endParaRPr lang="fr-FR" dirty="0"/>
          </a:p>
          <a:p>
            <a:pPr lvl="0"/>
            <a:r>
              <a:rPr lang="en-US" dirty="0"/>
              <a:t>How do you evaluate the interactions/supports with/to External Stakeholders (in support to CEOS Chair) as </a:t>
            </a:r>
            <a:r>
              <a:rPr lang="en-US" dirty="0" smtClean="0"/>
              <a:t>?</a:t>
            </a:r>
            <a:endParaRPr lang="fr-FR" sz="2400" dirty="0"/>
          </a:p>
          <a:p>
            <a:pPr lvl="2"/>
            <a:r>
              <a:rPr lang="en-US" dirty="0"/>
              <a:t>CEOS-GEO</a:t>
            </a:r>
            <a:endParaRPr lang="fr-FR" sz="2400" dirty="0"/>
          </a:p>
          <a:p>
            <a:pPr lvl="3">
              <a:spcBef>
                <a:spcPts val="0"/>
              </a:spcBef>
            </a:pPr>
            <a:r>
              <a:rPr lang="en-US" dirty="0"/>
              <a:t>Support to CEOS Chair in providing strategic lead </a:t>
            </a:r>
            <a:endParaRPr lang="fr-FR" dirty="0"/>
          </a:p>
          <a:p>
            <a:pPr lvl="3">
              <a:spcBef>
                <a:spcPts val="0"/>
              </a:spcBef>
            </a:pPr>
            <a:r>
              <a:rPr lang="en-US" dirty="0"/>
              <a:t>CEOS-GEO consultation meeting</a:t>
            </a:r>
            <a:endParaRPr lang="fr-FR" dirty="0"/>
          </a:p>
          <a:p>
            <a:pPr lvl="2"/>
            <a:r>
              <a:rPr lang="en-US" dirty="0"/>
              <a:t>UN organizations 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057400" y="304800"/>
            <a:ext cx="502920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2800" dirty="0">
                <a:solidFill>
                  <a:schemeClr val="bg1"/>
                </a:solidFill>
              </a:rPr>
              <a:t>Main functions of the SIT Chair </a:t>
            </a:r>
          </a:p>
        </p:txBody>
      </p:sp>
    </p:spTree>
    <p:extLst>
      <p:ext uri="{BB962C8B-B14F-4D97-AF65-F5344CB8AC3E}">
        <p14:creationId xmlns:p14="http://schemas.microsoft.com/office/powerpoint/2010/main" val="98509673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CNES objectives presented prior to Plenary 2013 </a:t>
            </a:r>
            <a:endParaRPr lang="fr-FR" sz="2400" dirty="0"/>
          </a:p>
          <a:p>
            <a:pPr lvl="2"/>
            <a:r>
              <a:rPr lang="en-US" dirty="0"/>
              <a:t>Implementation of CSSII recommendations - stabilizing CEOS operations.  </a:t>
            </a:r>
            <a:endParaRPr lang="fr-FR" sz="2400" dirty="0"/>
          </a:p>
          <a:p>
            <a:pPr lvl="2"/>
            <a:r>
              <a:rPr lang="en-US" dirty="0"/>
              <a:t>Reinforce and consolidate interactions and support to  and VC/WG groups (</a:t>
            </a:r>
            <a:r>
              <a:rPr lang="en-US" dirty="0" err="1"/>
              <a:t>semestrial</a:t>
            </a:r>
            <a:r>
              <a:rPr lang="en-US" dirty="0"/>
              <a:t> </a:t>
            </a:r>
            <a:r>
              <a:rPr lang="en-US" dirty="0" err="1"/>
              <a:t>teleconf</a:t>
            </a:r>
            <a:r>
              <a:rPr lang="en-US" dirty="0"/>
              <a:t>, VC&amp;WG Day, LSI VC)</a:t>
            </a:r>
            <a:endParaRPr lang="fr-FR" sz="2400" dirty="0"/>
          </a:p>
          <a:p>
            <a:pPr lvl="2"/>
            <a:r>
              <a:rPr lang="en-US" dirty="0"/>
              <a:t>Support GEO in showing concrete progress </a:t>
            </a:r>
            <a:endParaRPr lang="fr-FR" sz="2400" dirty="0"/>
          </a:p>
          <a:p>
            <a:pPr lvl="3"/>
            <a:r>
              <a:rPr lang="en-US" dirty="0"/>
              <a:t>Climate (COP21) </a:t>
            </a:r>
            <a:endParaRPr lang="fr-FR" sz="2400" dirty="0"/>
          </a:p>
          <a:p>
            <a:pPr lvl="3"/>
            <a:r>
              <a:rPr lang="en-US" dirty="0"/>
              <a:t>Disasters (WG, Recovery Observatory)</a:t>
            </a:r>
            <a:endParaRPr lang="fr-FR" sz="2400" dirty="0"/>
          </a:p>
          <a:p>
            <a:pPr lvl="3"/>
            <a:r>
              <a:rPr lang="en-US" dirty="0"/>
              <a:t>Access </a:t>
            </a:r>
            <a:r>
              <a:rPr lang="en-US" dirty="0" smtClean="0"/>
              <a:t>to </a:t>
            </a:r>
            <a:r>
              <a:rPr lang="en-US" dirty="0"/>
              <a:t>EO data (WGISS</a:t>
            </a:r>
            <a:r>
              <a:rPr lang="en-US" dirty="0" smtClean="0"/>
              <a:t>)</a:t>
            </a:r>
          </a:p>
          <a:p>
            <a:endParaRPr lang="en-US" sz="2400" b="1" dirty="0" smtClean="0"/>
          </a:p>
          <a:p>
            <a:r>
              <a:rPr lang="en-US" b="1" dirty="0"/>
              <a:t>General comments </a:t>
            </a:r>
            <a:endParaRPr lang="fr-FR" b="1" dirty="0"/>
          </a:p>
          <a:p>
            <a:pPr marL="0" indent="0">
              <a:buNone/>
            </a:pPr>
            <a:endParaRPr lang="fr-FR" sz="28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3481693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10692</TotalTime>
  <Words>401</Words>
  <Application>Microsoft Office PowerPoint</Application>
  <PresentationFormat>Affichage à l'écran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Default</vt:lpstr>
      <vt:lpstr>SIT Operations survey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Hosford</cp:lastModifiedBy>
  <cp:revision>26</cp:revision>
  <dcterms:modified xsi:type="dcterms:W3CDTF">2015-09-18T07:46:47Z</dcterms:modified>
</cp:coreProperties>
</file>