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81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3" r:id="rId13"/>
    <p:sldId id="272" r:id="rId14"/>
    <p:sldId id="270" r:id="rId15"/>
    <p:sldId id="271" r:id="rId16"/>
    <p:sldId id="274" r:id="rId17"/>
    <p:sldId id="275" r:id="rId18"/>
    <p:sldId id="276" r:id="rId19"/>
    <p:sldId id="279" r:id="rId20"/>
    <p:sldId id="280" r:id="rId21"/>
    <p:sldId id="261" r:id="rId22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515" autoAdjust="0"/>
  </p:normalViewPr>
  <p:slideViewPr>
    <p:cSldViewPr>
      <p:cViewPr>
        <p:scale>
          <a:sx n="107" d="100"/>
          <a:sy n="107" d="100"/>
        </p:scale>
        <p:origin x="-992" y="-9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62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roxima Nova Regular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xmlns:p14="http://schemas.microsoft.com/office/powerpoint/2010/main"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381000" y="1905000"/>
            <a:ext cx="82926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 smtClean="0">
                <a:solidFill>
                  <a:srgbClr val="FFFFFF"/>
                </a:solidFill>
              </a:rPr>
              <a:t>Information Management</a:t>
            </a:r>
            <a:endParaRPr sz="4200" b="1" dirty="0">
              <a:solidFill>
                <a:srgbClr val="FFFFFF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75542" y="28956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Systems Engineering Office (SEO, NASA)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lang="en-US" sz="1000" dirty="0" smtClean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SIT </a:t>
            </a: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Workshop Agenda Item 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#</a:t>
            </a: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24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CEOS </a:t>
            </a: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Work Plan Deliverable # OUT-6 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2014 SIT Technical Workshop Action # 19</a:t>
            </a: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 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lang="en-US" sz="100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CEOS </a:t>
            </a: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SIT Technical Workshop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EUMETSAT, Darmstadt, Germany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September</a:t>
            </a: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17-18, 2015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394189" y="1313817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752600"/>
            <a:ext cx="78486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3500" u="sng" dirty="0" smtClean="0">
                <a:solidFill>
                  <a:schemeClr val="tx1"/>
                </a:solidFill>
                <a:latin typeface="Calibri"/>
                <a:cs typeface="Calibri"/>
              </a:rPr>
              <a:t>The CEOS Website</a:t>
            </a:r>
          </a:p>
          <a:p>
            <a:pPr marL="0" indent="0">
              <a:buNone/>
            </a:pPr>
            <a:endParaRPr lang="en-US" sz="500" u="sng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3500" dirty="0" smtClean="0">
                <a:solidFill>
                  <a:srgbClr val="A6A6A6"/>
                </a:solidFill>
                <a:latin typeface="Calibri"/>
                <a:cs typeface="Calibri"/>
              </a:rPr>
              <a:t>Updated appearance</a:t>
            </a:r>
          </a:p>
          <a:p>
            <a:r>
              <a:rPr lang="en-US" sz="3500" dirty="0">
                <a:solidFill>
                  <a:srgbClr val="A6A6A6"/>
                </a:solidFill>
                <a:latin typeface="Calibri"/>
                <a:cs typeface="Calibri"/>
              </a:rPr>
              <a:t>Consistent </a:t>
            </a:r>
            <a:r>
              <a:rPr lang="en-US" sz="3500" dirty="0" smtClean="0">
                <a:solidFill>
                  <a:srgbClr val="A6A6A6"/>
                </a:solidFill>
                <a:latin typeface="Calibri"/>
                <a:cs typeface="Calibri"/>
              </a:rPr>
              <a:t>style/design</a:t>
            </a:r>
          </a:p>
          <a:p>
            <a:r>
              <a:rPr lang="en-US" sz="3500" dirty="0" smtClean="0">
                <a:solidFill>
                  <a:srgbClr val="A6A6A6"/>
                </a:solidFill>
                <a:latin typeface="Calibri"/>
                <a:cs typeface="Calibri"/>
              </a:rPr>
              <a:t>User-friendly</a:t>
            </a:r>
          </a:p>
          <a:p>
            <a:r>
              <a:rPr lang="en-US" sz="3500" dirty="0" smtClean="0">
                <a:solidFill>
                  <a:srgbClr val="A6A6A6"/>
                </a:solidFill>
                <a:latin typeface="Calibri"/>
                <a:cs typeface="Calibri"/>
              </a:rPr>
              <a:t>Collaborative updating</a:t>
            </a:r>
          </a:p>
          <a:p>
            <a:r>
              <a:rPr lang="en-US" sz="3500" dirty="0">
                <a:solidFill>
                  <a:srgbClr val="A6A6A6"/>
                </a:solidFill>
                <a:latin typeface="Calibri"/>
                <a:cs typeface="Calibri"/>
              </a:rPr>
              <a:t>Document Management</a:t>
            </a:r>
          </a:p>
          <a:p>
            <a:r>
              <a:rPr lang="en-US" sz="3500" dirty="0" smtClean="0">
                <a:solidFill>
                  <a:srgbClr val="000000"/>
                </a:solidFill>
                <a:latin typeface="Calibri"/>
                <a:cs typeface="Calibri"/>
              </a:rPr>
              <a:t>Meeting Registration</a:t>
            </a:r>
          </a:p>
          <a:p>
            <a:r>
              <a:rPr lang="en-US" sz="3500" dirty="0">
                <a:solidFill>
                  <a:srgbClr val="A6A6A6"/>
                </a:solidFill>
                <a:latin typeface="Calibri"/>
                <a:cs typeface="Calibri"/>
              </a:rPr>
              <a:t>News Items &amp; Faces of CEOS Videos</a:t>
            </a:r>
          </a:p>
          <a:p>
            <a:endParaRPr lang="en-US" sz="3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AU" sz="3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447800"/>
            <a:ext cx="3561691" cy="3838776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 rot="20622579">
            <a:off x="4689339" y="5174493"/>
            <a:ext cx="2209800" cy="609600"/>
          </a:xfrm>
          <a:prstGeom prst="leftArrow">
            <a:avLst/>
          </a:prstGeom>
          <a:solidFill>
            <a:schemeClr val="accent3"/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6" name="Left Arrow 5"/>
          <p:cNvSpPr/>
          <p:nvPr/>
        </p:nvSpPr>
        <p:spPr>
          <a:xfrm rot="1347575">
            <a:off x="4071235" y="6266388"/>
            <a:ext cx="2209800" cy="609600"/>
          </a:xfrm>
          <a:prstGeom prst="leftArrow">
            <a:avLst/>
          </a:prstGeom>
          <a:solidFill>
            <a:schemeClr val="accent3"/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7" name="Left Arrow 6"/>
          <p:cNvSpPr/>
          <p:nvPr/>
        </p:nvSpPr>
        <p:spPr>
          <a:xfrm rot="18957654">
            <a:off x="3857577" y="4432913"/>
            <a:ext cx="2209800" cy="609600"/>
          </a:xfrm>
          <a:prstGeom prst="leftArrow">
            <a:avLst/>
          </a:prstGeom>
          <a:solidFill>
            <a:schemeClr val="accent3"/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8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115154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4572000"/>
            <a:ext cx="35814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500" dirty="0" smtClean="0">
                <a:solidFill>
                  <a:schemeClr val="tx1"/>
                </a:solidFill>
                <a:latin typeface="Calibri"/>
                <a:cs typeface="Calibri"/>
              </a:rPr>
              <a:t>Contact Kim Holloway for Support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4212540" cy="2349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057400"/>
            <a:ext cx="4795966" cy="399889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143000" y="3352800"/>
            <a:ext cx="2971800" cy="0"/>
          </a:xfrm>
          <a:prstGeom prst="straightConnector1">
            <a:avLst/>
          </a:prstGeom>
          <a:noFill/>
          <a:ln w="63500" cap="flat">
            <a:solidFill>
              <a:srgbClr val="80008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Rounded Rectangle 10"/>
          <p:cNvSpPr/>
          <p:nvPr/>
        </p:nvSpPr>
        <p:spPr>
          <a:xfrm>
            <a:off x="152400" y="3124200"/>
            <a:ext cx="990600" cy="533400"/>
          </a:xfrm>
          <a:prstGeom prst="roundRect">
            <a:avLst/>
          </a:prstGeom>
          <a:noFill/>
          <a:ln w="63500" cap="flat">
            <a:solidFill>
              <a:srgbClr val="80008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533400" y="1219200"/>
            <a:ext cx="78486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500" u="sng" dirty="0" smtClean="0">
                <a:solidFill>
                  <a:schemeClr val="tx1"/>
                </a:solidFill>
                <a:latin typeface="Calibri"/>
                <a:cs typeface="Calibri"/>
              </a:rPr>
              <a:t>CEOS Meeting Registration</a:t>
            </a:r>
          </a:p>
        </p:txBody>
      </p:sp>
      <p:sp>
        <p:nvSpPr>
          <p:cNvPr id="24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010516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524000"/>
            <a:ext cx="78486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3500" u="sng" dirty="0" smtClean="0">
                <a:solidFill>
                  <a:schemeClr val="tx1"/>
                </a:solidFill>
                <a:latin typeface="Calibri"/>
                <a:cs typeface="Calibri"/>
              </a:rPr>
              <a:t>The CEOS Website</a:t>
            </a:r>
          </a:p>
          <a:p>
            <a:pPr marL="0" indent="0">
              <a:buNone/>
            </a:pPr>
            <a:endParaRPr lang="en-US" sz="500" u="sng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3500" dirty="0" smtClean="0">
                <a:solidFill>
                  <a:srgbClr val="A6A6A6"/>
                </a:solidFill>
                <a:latin typeface="Calibri"/>
                <a:cs typeface="Calibri"/>
              </a:rPr>
              <a:t>Updated appearance</a:t>
            </a:r>
          </a:p>
          <a:p>
            <a:r>
              <a:rPr lang="en-US" sz="3500" dirty="0">
                <a:solidFill>
                  <a:srgbClr val="A6A6A6"/>
                </a:solidFill>
                <a:latin typeface="Calibri"/>
                <a:cs typeface="Calibri"/>
              </a:rPr>
              <a:t>Consistent </a:t>
            </a:r>
            <a:r>
              <a:rPr lang="en-US" sz="3500" dirty="0" smtClean="0">
                <a:solidFill>
                  <a:srgbClr val="A6A6A6"/>
                </a:solidFill>
                <a:latin typeface="Calibri"/>
                <a:cs typeface="Calibri"/>
              </a:rPr>
              <a:t>style/design</a:t>
            </a:r>
          </a:p>
          <a:p>
            <a:r>
              <a:rPr lang="en-US" sz="3500" dirty="0" smtClean="0">
                <a:solidFill>
                  <a:srgbClr val="A6A6A6"/>
                </a:solidFill>
                <a:latin typeface="Calibri"/>
                <a:cs typeface="Calibri"/>
              </a:rPr>
              <a:t>User-friendly</a:t>
            </a:r>
          </a:p>
          <a:p>
            <a:r>
              <a:rPr lang="en-US" sz="3500" dirty="0" smtClean="0">
                <a:solidFill>
                  <a:srgbClr val="A6A6A6"/>
                </a:solidFill>
                <a:latin typeface="Calibri"/>
                <a:cs typeface="Calibri"/>
              </a:rPr>
              <a:t>Collaborative updating</a:t>
            </a:r>
          </a:p>
          <a:p>
            <a:r>
              <a:rPr lang="en-US" sz="3500" dirty="0">
                <a:solidFill>
                  <a:srgbClr val="A6A6A6"/>
                </a:solidFill>
                <a:latin typeface="Calibri"/>
                <a:cs typeface="Calibri"/>
              </a:rPr>
              <a:t>Document Management</a:t>
            </a:r>
          </a:p>
          <a:p>
            <a:r>
              <a:rPr lang="en-US" sz="3500" dirty="0">
                <a:solidFill>
                  <a:srgbClr val="A6A6A6"/>
                </a:solidFill>
                <a:latin typeface="Calibri"/>
                <a:cs typeface="Calibri"/>
              </a:rPr>
              <a:t>Meeting Registration</a:t>
            </a:r>
          </a:p>
          <a:p>
            <a:r>
              <a:rPr lang="en-US" sz="3500" dirty="0">
                <a:solidFill>
                  <a:srgbClr val="000000"/>
                </a:solidFill>
                <a:latin typeface="Calibri"/>
                <a:cs typeface="Calibri"/>
              </a:rPr>
              <a:t>News Items &amp; Faces of CEOS Videos</a:t>
            </a:r>
          </a:p>
          <a:p>
            <a:endParaRPr lang="en-US" sz="3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AU" sz="3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447800"/>
            <a:ext cx="3561691" cy="3838776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681444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447800"/>
            <a:ext cx="7848600" cy="4724400"/>
          </a:xfrm>
        </p:spPr>
        <p:txBody>
          <a:bodyPr/>
          <a:lstStyle/>
          <a:p>
            <a:pPr marL="0" indent="0">
              <a:buNone/>
            </a:pPr>
            <a:endParaRPr lang="en-US" sz="500" u="sng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3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AU" sz="3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204252"/>
            <a:ext cx="4425461" cy="25013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1600200"/>
            <a:ext cx="2895600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Feature CEOS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News &amp;Events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on the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CEOS Website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295400"/>
            <a:ext cx="5704484" cy="27881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4191000"/>
            <a:ext cx="3505200" cy="24006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cs typeface="Calibri"/>
              </a:rPr>
              <a:t>Introduce Ourselves:</a:t>
            </a: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cs typeface="Calibri"/>
              </a:rPr>
              <a:t> </a:t>
            </a: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cs typeface="Calibri"/>
              </a:rPr>
              <a:t>Who We Are &amp;</a:t>
            </a: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cs typeface="Calibri"/>
              </a:rPr>
              <a:t>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cs typeface="Calibri"/>
              </a:rPr>
              <a:t>Why Our Work is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cs typeface="Calibri"/>
              </a:rPr>
              <a:t>Important </a:t>
            </a:r>
            <a:endParaRPr kumimoji="0" lang="en-US" sz="30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cs typeface="Calibri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cs typeface="Calibri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cs typeface="Calibri"/>
              </a:rPr>
              <a:t>(Plenary, then every 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cs typeface="Calibri"/>
              </a:rPr>
              <a:t>3-4 months)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cs typeface="Calibri"/>
            </a:endParaRPr>
          </a:p>
        </p:txBody>
      </p:sp>
      <p:sp>
        <p:nvSpPr>
          <p:cNvPr id="13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719891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685800" y="2286000"/>
            <a:ext cx="7848600" cy="4724400"/>
          </a:xfrm>
        </p:spPr>
        <p:txBody>
          <a:bodyPr/>
          <a:lstStyle/>
          <a:p>
            <a:r>
              <a:rPr lang="en-US" sz="3500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CEOS Website</a:t>
            </a:r>
            <a:endParaRPr lang="en-AU" sz="3500" dirty="0">
              <a:solidFill>
                <a:schemeClr val="bg1">
                  <a:lumMod val="65000"/>
                </a:schemeClr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AU" sz="35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AU" sz="3500" u="sng" dirty="0">
                <a:solidFill>
                  <a:schemeClr val="tx1"/>
                </a:solidFill>
                <a:latin typeface="Calibri"/>
                <a:cs typeface="Calibri"/>
              </a:rPr>
              <a:t>CEOS Social Media Strategy</a:t>
            </a:r>
          </a:p>
          <a:p>
            <a:pPr marL="0" indent="0">
              <a:buNone/>
            </a:pPr>
            <a:endParaRPr lang="en-US" sz="3500" dirty="0" smtClean="0">
              <a:solidFill>
                <a:schemeClr val="bg1">
                  <a:lumMod val="65000"/>
                </a:schemeClr>
              </a:solidFill>
              <a:latin typeface="Calibri"/>
              <a:cs typeface="Calibri"/>
            </a:endParaRPr>
          </a:p>
          <a:p>
            <a:r>
              <a:rPr lang="en-US" sz="350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CEOS Exhibit </a:t>
            </a:r>
            <a:r>
              <a:rPr lang="en-US" sz="3500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at </a:t>
            </a:r>
            <a:r>
              <a:rPr lang="en-US" sz="350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the GEO</a:t>
            </a:r>
            <a:r>
              <a:rPr lang="en-US" sz="3500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350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XII</a:t>
            </a:r>
            <a:endParaRPr lang="en-US" sz="3500" dirty="0">
              <a:solidFill>
                <a:schemeClr val="bg1">
                  <a:lumMod val="6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371600"/>
            <a:ext cx="2362200" cy="236220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16987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52400" y="1219200"/>
            <a:ext cx="7848600" cy="5562600"/>
          </a:xfrm>
        </p:spPr>
        <p:txBody>
          <a:bodyPr/>
          <a:lstStyle/>
          <a:p>
            <a:pPr marL="0" indent="0">
              <a:buNone/>
            </a:pPr>
            <a:r>
              <a:rPr lang="en-US" sz="3000" u="sng" dirty="0" smtClean="0">
                <a:solidFill>
                  <a:srgbClr val="000000"/>
                </a:solidFill>
                <a:latin typeface="Calibri"/>
                <a:cs typeface="Calibri"/>
              </a:rPr>
              <a:t>CEOS Social Media Strategy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  <a:p>
            <a:pPr marL="0" indent="0">
              <a:buNone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Outline </a:t>
            </a: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the target audience, </a:t>
            </a:r>
            <a:endParaRPr lang="en-US" sz="3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objectives</a:t>
            </a: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, implementation, 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&amp; 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governance </a:t>
            </a: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of our 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social 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media efforts to:</a:t>
            </a:r>
          </a:p>
          <a:p>
            <a:pPr marL="0" indent="0">
              <a:buNone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0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Engage people </a:t>
            </a: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interested in 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CEOS</a:t>
            </a:r>
            <a:endParaRPr lang="en-US" sz="3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0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Create/discover collaborative</a:t>
            </a:r>
          </a:p>
          <a:p>
            <a:pPr marL="0" lvl="0" indent="344488">
              <a:buNone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opportunities </a:t>
            </a:r>
          </a:p>
          <a:p>
            <a:pPr lvl="0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Share </a:t>
            </a: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news 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&amp; information</a:t>
            </a:r>
            <a:endParaRPr lang="en-US" sz="3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0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Manage </a:t>
            </a: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our 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reputation </a:t>
            </a:r>
            <a:endParaRPr lang="en-US" sz="3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371600"/>
            <a:ext cx="3071757" cy="1498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62191" y="6096000"/>
            <a:ext cx="1577009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Calibri"/>
                <a:cs typeface="Calibri"/>
              </a:rPr>
              <a:t>766</a:t>
            </a:r>
            <a:r>
              <a:rPr kumimoji="0" lang="en-US" sz="25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Calibri"/>
                <a:cs typeface="Calibri"/>
              </a:rPr>
              <a:t> </a:t>
            </a:r>
            <a:r>
              <a:rPr kumimoji="0" lang="en-US" sz="25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Calibri"/>
                <a:cs typeface="Calibri"/>
              </a:rPr>
              <a:t>Likes!</a:t>
            </a:r>
            <a:endParaRPr kumimoji="0" lang="en-US" sz="25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5562600"/>
            <a:ext cx="2133600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Calibri"/>
                <a:cs typeface="Calibri"/>
              </a:rPr>
              <a:t>176 Followers!</a:t>
            </a:r>
            <a:endParaRPr kumimoji="0" lang="en-US" sz="25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Calibri"/>
              <a:cs typeface="Calibri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24600" y="2971800"/>
            <a:ext cx="0" cy="2590800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>
            <a:off x="8001000" y="2971800"/>
            <a:ext cx="0" cy="3124200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824171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04800" y="1295400"/>
            <a:ext cx="4953000" cy="4343400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Social Media Strategy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Next Steps:</a:t>
            </a:r>
          </a:p>
          <a:p>
            <a:pPr marL="0" indent="0">
              <a:buNone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Present at 2015 </a:t>
            </a:r>
          </a:p>
          <a:p>
            <a:pPr marL="344488" indent="0">
              <a:buNone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SIT Technical Workshop</a:t>
            </a:r>
          </a:p>
          <a:p>
            <a:pPr marL="344488" indent="0">
              <a:buNone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Implement feedback</a:t>
            </a:r>
          </a:p>
          <a:p>
            <a:pPr marL="0" indent="0">
              <a:buNone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Submit for </a:t>
            </a: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ecision </a:t>
            </a:r>
          </a:p>
          <a:p>
            <a:pPr marL="0" indent="344488">
              <a:buNone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at the CEOS Plenary </a:t>
            </a:r>
            <a:endParaRPr lang="en-US" sz="3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209800"/>
            <a:ext cx="762000" cy="76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676400"/>
            <a:ext cx="3824471" cy="493614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2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5867400"/>
            <a:ext cx="41910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Contact Kim Holloway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to help administer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the CEOS Social Media presence.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308416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685800" y="2286000"/>
            <a:ext cx="7848600" cy="4724400"/>
          </a:xfrm>
        </p:spPr>
        <p:txBody>
          <a:bodyPr/>
          <a:lstStyle/>
          <a:p>
            <a:r>
              <a:rPr lang="en-US" sz="3500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CEOS Website</a:t>
            </a:r>
            <a:endParaRPr lang="en-AU" sz="3500" dirty="0">
              <a:solidFill>
                <a:schemeClr val="bg1">
                  <a:lumMod val="65000"/>
                </a:schemeClr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AU" sz="35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AU" sz="3500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CEOS Social Media Strategy</a:t>
            </a:r>
          </a:p>
          <a:p>
            <a:pPr marL="0" indent="0">
              <a:buNone/>
            </a:pPr>
            <a:endParaRPr lang="en-US" sz="3500" dirty="0" smtClean="0">
              <a:solidFill>
                <a:schemeClr val="bg1">
                  <a:lumMod val="65000"/>
                </a:schemeClr>
              </a:solidFill>
              <a:latin typeface="Calibri"/>
              <a:cs typeface="Calibri"/>
            </a:endParaRPr>
          </a:p>
          <a:p>
            <a:r>
              <a:rPr lang="en-US" sz="3500" u="sng" dirty="0">
                <a:solidFill>
                  <a:schemeClr val="tx1"/>
                </a:solidFill>
                <a:latin typeface="Calibri"/>
                <a:cs typeface="Calibri"/>
              </a:rPr>
              <a:t>CEOS Exhibit at the GEO-XII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371600"/>
            <a:ext cx="2362200" cy="236220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91020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277" y="1143000"/>
            <a:ext cx="9248277" cy="698677"/>
          </a:xfrm>
          <a:prstGeom prst="rect">
            <a:avLst/>
          </a:prstGeom>
        </p:spPr>
      </p:pic>
      <p:sp>
        <p:nvSpPr>
          <p:cNvPr id="8" name="Content Placeholder 1"/>
          <p:cNvSpPr>
            <a:spLocks noGrp="1"/>
          </p:cNvSpPr>
          <p:nvPr>
            <p:ph sz="quarter" idx="10"/>
          </p:nvPr>
        </p:nvSpPr>
        <p:spPr>
          <a:xfrm>
            <a:off x="304800" y="1828800"/>
            <a:ext cx="5029200" cy="3657600"/>
          </a:xfrm>
        </p:spPr>
        <p:txBody>
          <a:bodyPr/>
          <a:lstStyle/>
          <a:p>
            <a:pPr marL="0" indent="0" algn="l">
              <a:buNone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The </a:t>
            </a: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CEOS 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Exhibit @ GEO-XII:</a:t>
            </a:r>
          </a:p>
          <a:p>
            <a:pPr marL="344488" indent="0" algn="l">
              <a:buNone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69913" indent="-225425"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Small exhibition booth</a:t>
            </a:r>
          </a:p>
          <a:p>
            <a:pPr marL="569913" indent="-225425"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50-inch digital display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09999"/>
            <a:ext cx="4191000" cy="2840567"/>
          </a:xfrm>
          <a:prstGeom prst="rect">
            <a:avLst/>
          </a:prstGeom>
        </p:spPr>
      </p:pic>
      <p:sp>
        <p:nvSpPr>
          <p:cNvPr id="10" name="Content Placeholder 1"/>
          <p:cNvSpPr>
            <a:spLocks noGrp="1"/>
          </p:cNvSpPr>
          <p:nvPr>
            <p:ph sz="quarter" idx="10"/>
          </p:nvPr>
        </p:nvSpPr>
        <p:spPr>
          <a:xfrm>
            <a:off x="4191000" y="2743200"/>
            <a:ext cx="5029200" cy="3657600"/>
          </a:xfrm>
        </p:spPr>
        <p:txBody>
          <a:bodyPr/>
          <a:lstStyle/>
          <a:p>
            <a:pPr marL="344488" indent="225425" algn="l">
              <a:buNone/>
            </a:pPr>
            <a:endParaRPr lang="en-US" sz="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69913" indent="-225425" algn="l"/>
            <a:endParaRPr lang="en-US" sz="3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4488" indent="0" algn="l">
              <a:buNone/>
            </a:pPr>
            <a:endParaRPr lang="en-US" sz="5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569913" indent="-225425" algn="l"/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Visual content 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designed </a:t>
            </a:r>
          </a:p>
          <a:p>
            <a:pPr marL="569913" indent="0" algn="l">
              <a:buNone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to encourage conversation</a:t>
            </a:r>
          </a:p>
          <a:p>
            <a:pPr marL="569913" indent="0" algn="l">
              <a:buNone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&amp; engagement</a:t>
            </a:r>
          </a:p>
          <a:p>
            <a:pPr marL="344488" indent="0" algn="l">
              <a:buNone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569913" indent="-225425"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Outreach materials</a:t>
            </a:r>
          </a:p>
        </p:txBody>
      </p:sp>
    </p:spTree>
    <p:extLst>
      <p:ext uri="{BB962C8B-B14F-4D97-AF65-F5344CB8AC3E}">
        <p14:creationId xmlns:p14="http://schemas.microsoft.com/office/powerpoint/2010/main" val="19183342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277" y="1143000"/>
            <a:ext cx="9248277" cy="698677"/>
          </a:xfrm>
          <a:prstGeom prst="rect">
            <a:avLst/>
          </a:prstGeom>
        </p:spPr>
      </p:pic>
      <p:sp>
        <p:nvSpPr>
          <p:cNvPr id="8" name="Content Placeholder 1"/>
          <p:cNvSpPr>
            <a:spLocks noGrp="1"/>
          </p:cNvSpPr>
          <p:nvPr>
            <p:ph sz="quarter" idx="10"/>
          </p:nvPr>
        </p:nvSpPr>
        <p:spPr>
          <a:xfrm>
            <a:off x="152400" y="1905000"/>
            <a:ext cx="9144000" cy="4648200"/>
          </a:xfrm>
        </p:spPr>
        <p:txBody>
          <a:bodyPr/>
          <a:lstStyle/>
          <a:p>
            <a:pPr marL="0" indent="0" algn="l">
              <a:buNone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The visual content will focus on CEOS activities around:</a:t>
            </a:r>
          </a:p>
          <a:p>
            <a:pPr marL="0" indent="0" algn="l">
              <a:buNone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688975" indent="-344488"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Climate change</a:t>
            </a:r>
          </a:p>
          <a:p>
            <a:pPr marL="344487" indent="0" algn="l">
              <a:buNone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688975" indent="-344488"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Disaster response</a:t>
            </a:r>
          </a:p>
          <a:p>
            <a:pPr marL="344487" indent="0" algn="l">
              <a:buNone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688975" indent="-344488"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Deforestation</a:t>
            </a:r>
          </a:p>
          <a:p>
            <a:pPr marL="344487" indent="0" algn="l">
              <a:buNone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688975" indent="-344488"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Food security</a:t>
            </a:r>
          </a:p>
          <a:p>
            <a:pPr marL="344487" indent="0" algn="l">
              <a:buNone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 algn="l">
              <a:buNone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We will showcase recently </a:t>
            </a: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launched CEOS 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Agency missions and released </a:t>
            </a: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datasets 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related to these topics, the GEO </a:t>
            </a: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Societal Benefit Areas, 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and the GEO </a:t>
            </a: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"Flagships".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501657"/>
            <a:ext cx="3746500" cy="252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025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394189" y="1313817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939" y="1828800"/>
            <a:ext cx="2542661" cy="44196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828800"/>
            <a:ext cx="2819400" cy="4437088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1828800"/>
            <a:ext cx="2683986" cy="44196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581400" y="381000"/>
            <a:ext cx="5257800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 Black"/>
                <a:cs typeface="Arial Black"/>
              </a:rPr>
              <a:t>Bodhi Morgan Holloway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 smtClean="0">
                <a:solidFill>
                  <a:schemeClr val="bg1"/>
                </a:solidFill>
                <a:latin typeface="Arial Black"/>
                <a:cs typeface="Arial Black"/>
              </a:rPr>
              <a:t>Born June 4, 2015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8480440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277" y="1143000"/>
            <a:ext cx="9248277" cy="6986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2240101"/>
            <a:ext cx="7315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Outreach materials will include: </a:t>
            </a:r>
            <a:endParaRPr lang="en-US" sz="3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3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628650" indent="-284163">
              <a:buFont typeface="Arial"/>
              <a:buChar char="•"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CEOS and COVE banners</a:t>
            </a:r>
          </a:p>
          <a:p>
            <a:pPr marL="628650" indent="-284163"/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628650" indent="-284163">
              <a:buFont typeface="Arial"/>
              <a:buChar char="•"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CEOS</a:t>
            </a: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-branded microfiber 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cloths</a:t>
            </a:r>
          </a:p>
          <a:p>
            <a:pPr marL="628650" indent="-284163"/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628650" indent="-284163">
              <a:buFont typeface="Arial"/>
              <a:buChar char="•"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CEOS Newsletter</a:t>
            </a:r>
          </a:p>
          <a:p>
            <a:pPr marL="628650" indent="-284163"/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628650" indent="-284163">
              <a:buFont typeface="Arial"/>
              <a:buChar char="•"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Other CEOS handouts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905000"/>
            <a:ext cx="193395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111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5683"/>
          <a:stretch/>
        </p:blipFill>
        <p:spPr>
          <a:xfrm>
            <a:off x="588386" y="2209800"/>
            <a:ext cx="4974214" cy="419404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3" name="Cloud Callout 2"/>
          <p:cNvSpPr/>
          <p:nvPr/>
        </p:nvSpPr>
        <p:spPr>
          <a:xfrm>
            <a:off x="4191000" y="1371600"/>
            <a:ext cx="4191000" cy="2514600"/>
          </a:xfrm>
          <a:prstGeom prst="cloudCallout">
            <a:avLst>
              <a:gd name="adj1" fmla="val -77482"/>
              <a:gd name="adj2" fmla="val 29125"/>
            </a:avLst>
          </a:prstGeom>
          <a:solidFill>
            <a:srgbClr val="FFFFFF"/>
          </a:solidFill>
          <a:ln w="92075" cap="flat">
            <a:solidFill>
              <a:schemeClr val="tx2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1981200"/>
            <a:ext cx="2362200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/>
                <a:cs typeface="Chalkduster"/>
              </a:rPr>
              <a:t>Thanks,</a:t>
            </a: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/>
                <a:cs typeface="Chalkduster"/>
              </a:rPr>
              <a:t>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/>
                <a:cs typeface="Chalkduster"/>
              </a:rPr>
              <a:t>everyone!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/>
              <a:cs typeface="Chalkdust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4953000"/>
            <a:ext cx="2895600" cy="923328"/>
          </a:xfrm>
          <a:prstGeom prst="rect">
            <a:avLst/>
          </a:prstGeom>
          <a:noFill/>
          <a:ln w="254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Contact: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Kim Holloway (SEO)</a:t>
            </a:r>
            <a:endParaRPr kumimoji="0" lang="en-US" sz="1800" b="0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kim.e.holloway@nasa.gov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916480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685800" y="2286000"/>
            <a:ext cx="7848600" cy="4724400"/>
          </a:xfrm>
        </p:spPr>
        <p:txBody>
          <a:bodyPr/>
          <a:lstStyle/>
          <a:p>
            <a:r>
              <a:rPr lang="en-US" sz="3500" dirty="0" smtClean="0">
                <a:solidFill>
                  <a:schemeClr val="tx1"/>
                </a:solidFill>
                <a:latin typeface="Calibri"/>
                <a:cs typeface="Calibri"/>
              </a:rPr>
              <a:t>CEOS Website</a:t>
            </a:r>
            <a:endParaRPr lang="en-AU" sz="16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AU" sz="35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AU" sz="3500" dirty="0" smtClean="0">
                <a:solidFill>
                  <a:schemeClr val="tx1"/>
                </a:solidFill>
                <a:latin typeface="Calibri"/>
                <a:cs typeface="Calibri"/>
              </a:rPr>
              <a:t>CEOS Social </a:t>
            </a:r>
            <a:r>
              <a:rPr lang="en-AU" sz="3500" dirty="0">
                <a:solidFill>
                  <a:schemeClr val="tx1"/>
                </a:solidFill>
                <a:latin typeface="Calibri"/>
                <a:cs typeface="Calibri"/>
              </a:rPr>
              <a:t>Media </a:t>
            </a:r>
            <a:r>
              <a:rPr lang="en-AU" sz="3500" dirty="0" smtClean="0">
                <a:solidFill>
                  <a:schemeClr val="tx1"/>
                </a:solidFill>
                <a:latin typeface="Calibri"/>
                <a:cs typeface="Calibri"/>
              </a:rPr>
              <a:t>Strategy</a:t>
            </a:r>
          </a:p>
          <a:p>
            <a:pPr marL="0" indent="0">
              <a:buNone/>
            </a:pPr>
            <a:endParaRPr lang="en-US" sz="35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3500" dirty="0" smtClean="0">
                <a:solidFill>
                  <a:schemeClr val="tx1"/>
                </a:solidFill>
                <a:latin typeface="Calibri"/>
                <a:cs typeface="Calibri"/>
              </a:rPr>
              <a:t>CEOS Exhibit </a:t>
            </a:r>
            <a:r>
              <a:rPr lang="en-US" sz="3500" dirty="0">
                <a:solidFill>
                  <a:schemeClr val="tx1"/>
                </a:solidFill>
                <a:latin typeface="Calibri"/>
                <a:cs typeface="Calibri"/>
              </a:rPr>
              <a:t>at </a:t>
            </a:r>
            <a:r>
              <a:rPr lang="en-US" sz="3500" dirty="0" smtClean="0">
                <a:solidFill>
                  <a:schemeClr val="tx1"/>
                </a:solidFill>
                <a:latin typeface="Calibri"/>
                <a:cs typeface="Calibri"/>
              </a:rPr>
              <a:t>the GEO</a:t>
            </a:r>
            <a:r>
              <a:rPr lang="en-US" sz="3500" dirty="0">
                <a:solidFill>
                  <a:schemeClr val="tx1"/>
                </a:solidFill>
                <a:latin typeface="Calibri"/>
                <a:cs typeface="Calibri"/>
              </a:rPr>
              <a:t>-</a:t>
            </a:r>
            <a:r>
              <a:rPr lang="en-US" sz="3500" dirty="0" smtClean="0">
                <a:solidFill>
                  <a:schemeClr val="tx1"/>
                </a:solidFill>
                <a:latin typeface="Calibri"/>
                <a:cs typeface="Calibri"/>
              </a:rPr>
              <a:t>XII</a:t>
            </a:r>
            <a:endParaRPr lang="en-US" sz="3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371600"/>
            <a:ext cx="2362200" cy="2362200"/>
          </a:xfrm>
          <a:prstGeom prst="rect">
            <a:avLst/>
          </a:prstGeom>
        </p:spPr>
      </p:pic>
      <p:sp>
        <p:nvSpPr>
          <p:cNvPr id="20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743237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685800" y="2286000"/>
            <a:ext cx="7848600" cy="4724400"/>
          </a:xfrm>
        </p:spPr>
        <p:txBody>
          <a:bodyPr/>
          <a:lstStyle/>
          <a:p>
            <a:r>
              <a:rPr lang="en-US" sz="3500" u="sng" dirty="0" smtClean="0">
                <a:solidFill>
                  <a:schemeClr val="tx1"/>
                </a:solidFill>
                <a:latin typeface="Calibri"/>
                <a:cs typeface="Calibri"/>
              </a:rPr>
              <a:t>CEOS Website</a:t>
            </a:r>
            <a:endParaRPr lang="en-AU" sz="1600" u="sng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AU" sz="35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AU" sz="350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CEOS Social </a:t>
            </a:r>
            <a:r>
              <a:rPr lang="en-AU" sz="3500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Media </a:t>
            </a:r>
            <a:r>
              <a:rPr lang="en-AU" sz="350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Strategy</a:t>
            </a:r>
          </a:p>
          <a:p>
            <a:pPr marL="0" indent="0">
              <a:buNone/>
            </a:pPr>
            <a:endParaRPr lang="en-US" sz="3500" dirty="0" smtClean="0">
              <a:solidFill>
                <a:schemeClr val="bg1">
                  <a:lumMod val="65000"/>
                </a:schemeClr>
              </a:solidFill>
              <a:latin typeface="Calibri"/>
              <a:cs typeface="Calibri"/>
            </a:endParaRPr>
          </a:p>
          <a:p>
            <a:r>
              <a:rPr lang="en-US" sz="350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CEOS Exhibit </a:t>
            </a:r>
            <a:r>
              <a:rPr lang="en-US" sz="3500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at </a:t>
            </a:r>
            <a:r>
              <a:rPr lang="en-US" sz="350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the GEO</a:t>
            </a:r>
            <a:r>
              <a:rPr lang="en-US" sz="3500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350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XII</a:t>
            </a:r>
            <a:endParaRPr lang="en-US" sz="3500" dirty="0">
              <a:solidFill>
                <a:schemeClr val="bg1">
                  <a:lumMod val="6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371600"/>
            <a:ext cx="2362200" cy="236220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793771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600200"/>
            <a:ext cx="78486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3500" u="sng" dirty="0" smtClean="0">
                <a:solidFill>
                  <a:schemeClr val="tx1"/>
                </a:solidFill>
                <a:latin typeface="Calibri"/>
                <a:cs typeface="Calibri"/>
              </a:rPr>
              <a:t>The CEOS Website</a:t>
            </a:r>
          </a:p>
          <a:p>
            <a:pPr marL="0" indent="0">
              <a:buNone/>
            </a:pPr>
            <a:endParaRPr lang="en-US" sz="500" u="sng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3500" dirty="0" smtClean="0">
                <a:solidFill>
                  <a:schemeClr val="tx1"/>
                </a:solidFill>
                <a:latin typeface="Calibri"/>
                <a:cs typeface="Calibri"/>
              </a:rPr>
              <a:t>Updated appearance</a:t>
            </a:r>
          </a:p>
          <a:p>
            <a:r>
              <a:rPr lang="en-US" sz="3500" dirty="0">
                <a:solidFill>
                  <a:schemeClr val="tx1"/>
                </a:solidFill>
                <a:latin typeface="Calibri"/>
                <a:cs typeface="Calibri"/>
              </a:rPr>
              <a:t>Consistent </a:t>
            </a:r>
            <a:r>
              <a:rPr lang="en-US" sz="3500" dirty="0" smtClean="0">
                <a:solidFill>
                  <a:schemeClr val="tx1"/>
                </a:solidFill>
                <a:latin typeface="Calibri"/>
                <a:cs typeface="Calibri"/>
              </a:rPr>
              <a:t>style/design</a:t>
            </a:r>
          </a:p>
          <a:p>
            <a:r>
              <a:rPr lang="en-US" sz="3500" dirty="0" smtClean="0">
                <a:solidFill>
                  <a:schemeClr val="tx1"/>
                </a:solidFill>
                <a:latin typeface="Calibri"/>
                <a:cs typeface="Calibri"/>
              </a:rPr>
              <a:t>User-friendly</a:t>
            </a:r>
          </a:p>
          <a:p>
            <a:r>
              <a:rPr lang="en-US" sz="3500" dirty="0" smtClean="0">
                <a:solidFill>
                  <a:schemeClr val="tx1"/>
                </a:solidFill>
                <a:latin typeface="Calibri"/>
                <a:cs typeface="Calibri"/>
              </a:rPr>
              <a:t>Collaborative updating</a:t>
            </a:r>
          </a:p>
          <a:p>
            <a:r>
              <a:rPr lang="en-US" sz="3500" dirty="0" smtClean="0">
                <a:solidFill>
                  <a:schemeClr val="tx1"/>
                </a:solidFill>
                <a:latin typeface="Calibri"/>
                <a:cs typeface="Calibri"/>
              </a:rPr>
              <a:t>Document Management</a:t>
            </a:r>
          </a:p>
          <a:p>
            <a:r>
              <a:rPr lang="en-US" sz="3500" dirty="0" smtClean="0">
                <a:solidFill>
                  <a:schemeClr val="tx1"/>
                </a:solidFill>
                <a:latin typeface="Calibri"/>
                <a:cs typeface="Calibri"/>
              </a:rPr>
              <a:t>Meeting Registration</a:t>
            </a:r>
          </a:p>
          <a:p>
            <a:r>
              <a:rPr lang="en-US" sz="3500" dirty="0" smtClean="0">
                <a:solidFill>
                  <a:schemeClr val="tx1"/>
                </a:solidFill>
                <a:latin typeface="Calibri"/>
                <a:cs typeface="Calibri"/>
              </a:rPr>
              <a:t>News Items &amp; Faces of CEOS Videos</a:t>
            </a:r>
          </a:p>
          <a:p>
            <a:pPr marL="0" indent="0">
              <a:buNone/>
            </a:pPr>
            <a:endParaRPr lang="en-AU" sz="3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447800"/>
            <a:ext cx="3561691" cy="3838776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284251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752600"/>
            <a:ext cx="78486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3500" u="sng" dirty="0" smtClean="0">
                <a:solidFill>
                  <a:schemeClr val="tx1"/>
                </a:solidFill>
                <a:latin typeface="Calibri"/>
                <a:cs typeface="Calibri"/>
              </a:rPr>
              <a:t>The CEOS Website</a:t>
            </a:r>
          </a:p>
          <a:p>
            <a:pPr marL="0" indent="0">
              <a:buNone/>
            </a:pPr>
            <a:endParaRPr lang="en-US" sz="500" u="sng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3500" dirty="0" smtClean="0">
                <a:solidFill>
                  <a:srgbClr val="A6A6A6"/>
                </a:solidFill>
                <a:latin typeface="Calibri"/>
                <a:cs typeface="Calibri"/>
              </a:rPr>
              <a:t>Updated appearance</a:t>
            </a:r>
          </a:p>
          <a:p>
            <a:r>
              <a:rPr lang="en-US" sz="3500" dirty="0">
                <a:solidFill>
                  <a:srgbClr val="A6A6A6"/>
                </a:solidFill>
                <a:latin typeface="Calibri"/>
                <a:cs typeface="Calibri"/>
              </a:rPr>
              <a:t>Consistent </a:t>
            </a:r>
            <a:r>
              <a:rPr lang="en-US" sz="3500" dirty="0" smtClean="0">
                <a:solidFill>
                  <a:srgbClr val="A6A6A6"/>
                </a:solidFill>
                <a:latin typeface="Calibri"/>
                <a:cs typeface="Calibri"/>
              </a:rPr>
              <a:t>style/design</a:t>
            </a:r>
          </a:p>
          <a:p>
            <a:r>
              <a:rPr lang="en-US" sz="3500" dirty="0" smtClean="0">
                <a:solidFill>
                  <a:srgbClr val="A6A6A6"/>
                </a:solidFill>
                <a:latin typeface="Calibri"/>
                <a:cs typeface="Calibri"/>
              </a:rPr>
              <a:t>User-friendly</a:t>
            </a:r>
          </a:p>
          <a:p>
            <a:r>
              <a:rPr lang="en-US" sz="3500" dirty="0" smtClean="0">
                <a:solidFill>
                  <a:srgbClr val="A6A6A6"/>
                </a:solidFill>
                <a:latin typeface="Calibri"/>
                <a:cs typeface="Calibri"/>
              </a:rPr>
              <a:t>Collaborative updating</a:t>
            </a:r>
          </a:p>
          <a:p>
            <a:r>
              <a:rPr lang="en-US" sz="3500" dirty="0" smtClean="0">
                <a:solidFill>
                  <a:schemeClr val="tx1"/>
                </a:solidFill>
                <a:latin typeface="Calibri"/>
                <a:cs typeface="Calibri"/>
              </a:rPr>
              <a:t>Document Management</a:t>
            </a:r>
          </a:p>
          <a:p>
            <a:r>
              <a:rPr lang="en-US" sz="3500" dirty="0" smtClean="0">
                <a:solidFill>
                  <a:srgbClr val="A6A6A6"/>
                </a:solidFill>
                <a:latin typeface="Calibri"/>
                <a:cs typeface="Calibri"/>
              </a:rPr>
              <a:t>Meeting Registration</a:t>
            </a:r>
          </a:p>
          <a:p>
            <a:r>
              <a:rPr lang="en-US" sz="3500" dirty="0">
                <a:solidFill>
                  <a:srgbClr val="A6A6A6"/>
                </a:solidFill>
                <a:latin typeface="Calibri"/>
                <a:cs typeface="Calibri"/>
              </a:rPr>
              <a:t>News Items &amp; Faces of CEOS Videos</a:t>
            </a:r>
          </a:p>
          <a:p>
            <a:endParaRPr lang="en-US" sz="3500" dirty="0" smtClean="0">
              <a:solidFill>
                <a:srgbClr val="A6A6A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AU" sz="3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447800"/>
            <a:ext cx="3561691" cy="3838776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 rot="20622579">
            <a:off x="5146539" y="4488694"/>
            <a:ext cx="2209800" cy="609600"/>
          </a:xfrm>
          <a:prstGeom prst="leftArrow">
            <a:avLst/>
          </a:prstGeom>
          <a:solidFill>
            <a:schemeClr val="accent5"/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6" name="Left Arrow 5"/>
          <p:cNvSpPr/>
          <p:nvPr/>
        </p:nvSpPr>
        <p:spPr>
          <a:xfrm rot="840304">
            <a:off x="4841520" y="5668534"/>
            <a:ext cx="2209800" cy="609600"/>
          </a:xfrm>
          <a:prstGeom prst="leftArrow">
            <a:avLst/>
          </a:prstGeom>
          <a:solidFill>
            <a:schemeClr val="accent5"/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7" name="Left Arrow 6"/>
          <p:cNvSpPr/>
          <p:nvPr/>
        </p:nvSpPr>
        <p:spPr>
          <a:xfrm rot="18957654">
            <a:off x="4016056" y="3806581"/>
            <a:ext cx="2209800" cy="609600"/>
          </a:xfrm>
          <a:prstGeom prst="leftArrow">
            <a:avLst/>
          </a:prstGeom>
          <a:solidFill>
            <a:schemeClr val="accent5"/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8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257752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533400" y="1371600"/>
            <a:ext cx="78486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500" u="sng" dirty="0" smtClean="0">
                <a:solidFill>
                  <a:schemeClr val="tx1"/>
                </a:solidFill>
                <a:latin typeface="Calibri"/>
                <a:cs typeface="Calibri"/>
              </a:rPr>
              <a:t>The Document Management System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09800"/>
            <a:ext cx="8534400" cy="449109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8534400" y="2514600"/>
            <a:ext cx="0" cy="2133600"/>
          </a:xfrm>
          <a:prstGeom prst="straightConnector1">
            <a:avLst/>
          </a:prstGeom>
          <a:noFill/>
          <a:ln w="63500" cap="flat">
            <a:solidFill>
              <a:srgbClr val="FF00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6" name="Group 25"/>
          <p:cNvGrpSpPr/>
          <p:nvPr/>
        </p:nvGrpSpPr>
        <p:grpSpPr>
          <a:xfrm>
            <a:off x="914400" y="4114800"/>
            <a:ext cx="7620000" cy="2057400"/>
            <a:chOff x="685800" y="3581400"/>
            <a:chExt cx="7620000" cy="2057400"/>
          </a:xfrm>
        </p:grpSpPr>
        <p:sp>
          <p:nvSpPr>
            <p:cNvPr id="25" name="Rounded Rectangle 24"/>
            <p:cNvSpPr/>
            <p:nvPr/>
          </p:nvSpPr>
          <p:spPr>
            <a:xfrm>
              <a:off x="685800" y="3581400"/>
              <a:ext cx="7239000" cy="2057400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3" t="1331" r="68492" b="69331"/>
            <a:stretch/>
          </p:blipFill>
          <p:spPr>
            <a:xfrm>
              <a:off x="990600" y="3733800"/>
              <a:ext cx="765464" cy="762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33871" t="1331" r="34624" b="69331"/>
            <a:stretch/>
          </p:blipFill>
          <p:spPr>
            <a:xfrm>
              <a:off x="990600" y="4724400"/>
              <a:ext cx="765464" cy="762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828800" y="3810000"/>
              <a:ext cx="1752600" cy="553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/>
                  <a:cs typeface="Calibri"/>
                </a:rPr>
                <a:t>LOGIN</a:t>
              </a: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/>
                <a:cs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28800" y="4876800"/>
              <a:ext cx="6477000" cy="553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000" dirty="0" smtClean="0">
                  <a:solidFill>
                    <a:schemeClr val="tx1"/>
                  </a:solidFill>
                  <a:latin typeface="Calibri"/>
                  <a:cs typeface="Calibri"/>
                </a:rPr>
                <a:t>Resources &gt; Document Management</a:t>
              </a: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/>
                <a:cs typeface="Calibri"/>
              </a:endParaRPr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3236976" y="4648200"/>
            <a:ext cx="5334000" cy="0"/>
          </a:xfrm>
          <a:prstGeom prst="line">
            <a:avLst/>
          </a:prstGeom>
          <a:noFill/>
          <a:ln w="63500" cap="flat">
            <a:solidFill>
              <a:srgbClr val="FF00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/>
          <p:cNvCxnSpPr/>
          <p:nvPr/>
        </p:nvCxnSpPr>
        <p:spPr>
          <a:xfrm flipV="1">
            <a:off x="685800" y="3886200"/>
            <a:ext cx="0" cy="1752600"/>
          </a:xfrm>
          <a:prstGeom prst="line">
            <a:avLst/>
          </a:prstGeom>
          <a:noFill/>
          <a:ln w="63500" cap="flat">
            <a:solidFill>
              <a:schemeClr val="accent6">
                <a:lumMod val="75000"/>
              </a:scheme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Connector 38"/>
          <p:cNvCxnSpPr/>
          <p:nvPr/>
        </p:nvCxnSpPr>
        <p:spPr>
          <a:xfrm>
            <a:off x="658368" y="5638800"/>
            <a:ext cx="484632" cy="0"/>
          </a:xfrm>
          <a:prstGeom prst="line">
            <a:avLst/>
          </a:prstGeom>
          <a:noFill/>
          <a:ln w="63500" cap="flat">
            <a:solidFill>
              <a:schemeClr val="accent6">
                <a:lumMod val="75000"/>
              </a:scheme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Arrow Connector 46"/>
          <p:cNvCxnSpPr/>
          <p:nvPr/>
        </p:nvCxnSpPr>
        <p:spPr>
          <a:xfrm flipV="1">
            <a:off x="667512" y="3124200"/>
            <a:ext cx="4648200" cy="762000"/>
          </a:xfrm>
          <a:prstGeom prst="straightConnector1">
            <a:avLst/>
          </a:prstGeom>
          <a:noFill/>
          <a:ln w="63500" cap="flat">
            <a:solidFill>
              <a:schemeClr val="accent6">
                <a:lumMod val="75000"/>
              </a:schemeClr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4800600"/>
            <a:ext cx="4648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(contact me for your individual log-in details)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430585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533400" y="1371600"/>
            <a:ext cx="78486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500" u="sng" dirty="0" smtClean="0">
                <a:solidFill>
                  <a:schemeClr val="tx1"/>
                </a:solidFill>
                <a:latin typeface="Calibri"/>
                <a:cs typeface="Calibri"/>
              </a:rPr>
              <a:t>The Document Management 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8953" b="-34"/>
          <a:stretch/>
        </p:blipFill>
        <p:spPr>
          <a:xfrm>
            <a:off x="0" y="1981200"/>
            <a:ext cx="9144000" cy="3520440"/>
          </a:xfrm>
          <a:prstGeom prst="rect">
            <a:avLst/>
          </a:prstGeom>
        </p:spPr>
      </p:pic>
      <p:sp>
        <p:nvSpPr>
          <p:cNvPr id="18" name="Content Placeholder 1"/>
          <p:cNvSpPr>
            <a:spLocks noGrp="1"/>
          </p:cNvSpPr>
          <p:nvPr>
            <p:ph sz="quarter" idx="10"/>
          </p:nvPr>
        </p:nvSpPr>
        <p:spPr>
          <a:xfrm>
            <a:off x="533400" y="5791200"/>
            <a:ext cx="78486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500" dirty="0" smtClean="0">
                <a:solidFill>
                  <a:schemeClr val="tx1"/>
                </a:solidFill>
                <a:latin typeface="Calibri"/>
                <a:cs typeface="Calibri"/>
              </a:rPr>
              <a:t>Contact Kim Holloway for Support</a:t>
            </a:r>
          </a:p>
        </p:txBody>
      </p:sp>
      <p:sp>
        <p:nvSpPr>
          <p:cNvPr id="19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976875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533400" y="1371600"/>
            <a:ext cx="78486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500" u="sng" dirty="0" smtClean="0">
                <a:solidFill>
                  <a:schemeClr val="tx1"/>
                </a:solidFill>
                <a:latin typeface="Calibri"/>
                <a:cs typeface="Calibri"/>
              </a:rPr>
              <a:t>The Document Management 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8953" b="-34"/>
          <a:stretch/>
        </p:blipFill>
        <p:spPr>
          <a:xfrm>
            <a:off x="0" y="1981200"/>
            <a:ext cx="9144000" cy="3520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3124200"/>
            <a:ext cx="8839200" cy="2651760"/>
          </a:xfrm>
          <a:prstGeom prst="rect">
            <a:avLst/>
          </a:prstGeom>
          <a:solidFill>
            <a:srgbClr val="FFFFFF">
              <a:alpha val="75000"/>
            </a:srgbClr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124200"/>
            <a:ext cx="8458200" cy="3247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Upload Files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Download the files you need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Get the link (URL) to your file and share it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Archived Historical Files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5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000" b="0" i="0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cs typeface="Calibri"/>
              </a:rPr>
              <a:t>Note</a:t>
            </a: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cs typeface="Calibri"/>
              </a:rPr>
              <a:t>:</a:t>
            </a: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cs typeface="Calibri"/>
              </a:rPr>
              <a:t> Please </a:t>
            </a:r>
            <a:r>
              <a:rPr kumimoji="0" lang="en-US" sz="3000" b="0" i="0" u="sng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cs typeface="Calibri"/>
              </a:rPr>
              <a:t>do not</a:t>
            </a:r>
            <a:r>
              <a:rPr kumimoji="0" lang="en-US" sz="3000" b="0" i="0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cs typeface="Calibri"/>
              </a:rPr>
              <a:t> </a:t>
            </a: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cs typeface="Calibri"/>
              </a:rPr>
              <a:t>rename/move/change/delete </a:t>
            </a:r>
          </a:p>
          <a:p>
            <a:pPr marL="284163"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cs typeface="Calibri"/>
              </a:rPr>
              <a:t>any file that is not yours.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cs typeface="Calibri"/>
            </a:endParaRPr>
          </a:p>
        </p:txBody>
      </p:sp>
      <p:sp>
        <p:nvSpPr>
          <p:cNvPr id="8" name="Shape 3"/>
          <p:cNvSpPr/>
          <p:nvPr/>
        </p:nvSpPr>
        <p:spPr>
          <a:xfrm>
            <a:off x="2057400" y="228600"/>
            <a:ext cx="38577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CEOS SIT Technical Workshop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EUMETSAT, Darmstadt, 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September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17-18,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893718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19168</TotalTime>
  <Words>684</Words>
  <Application>Microsoft Macintosh PowerPoint</Application>
  <PresentationFormat>On-screen Show (4:3)</PresentationFormat>
  <Paragraphs>202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</vt:lpstr>
      <vt:lpstr>Information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Kim Holloway</cp:lastModifiedBy>
  <cp:revision>48</cp:revision>
  <dcterms:modified xsi:type="dcterms:W3CDTF">2015-09-09T17:23:23Z</dcterms:modified>
</cp:coreProperties>
</file>