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2" r:id="rId3"/>
    <p:sldId id="261" r:id="rId4"/>
    <p:sldId id="260" r:id="rId5"/>
    <p:sldId id="263" r:id="rId6"/>
    <p:sldId id="264" r:id="rId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B18"/>
    <a:srgbClr val="0C1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p:restoredTop sz="94666"/>
  </p:normalViewPr>
  <p:slideViewPr>
    <p:cSldViewPr>
      <p:cViewPr>
        <p:scale>
          <a:sx n="107" d="100"/>
          <a:sy n="107" d="100"/>
        </p:scale>
        <p:origin x="1208"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2130871" y="190714"/>
            <a:ext cx="2822129" cy="69249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sz="1500" dirty="0">
                <a:solidFill>
                  <a:srgbClr val="FFFFFF"/>
                </a:solidFill>
                <a:latin typeface="Proxima Nova Regular"/>
                <a:ea typeface="Proxima Nova Regular"/>
                <a:cs typeface="Proxima Nova Regular"/>
                <a:sym typeface="Proxima Nova Regular"/>
              </a:rPr>
              <a:t>SIT Tech. Workshop </a:t>
            </a:r>
            <a:r>
              <a:rPr sz="1500" dirty="0" smtClean="0">
                <a:solidFill>
                  <a:srgbClr val="FFFFFF"/>
                </a:solidFill>
                <a:latin typeface="Proxima Nova Regular"/>
                <a:ea typeface="Proxima Nova Regular"/>
                <a:cs typeface="Proxima Nova Regular"/>
                <a:sym typeface="Proxima Nova Regular"/>
              </a:rPr>
              <a:t>201</a:t>
            </a:r>
            <a:r>
              <a:rPr lang="en-AU" sz="1500" dirty="0" smtClean="0">
                <a:solidFill>
                  <a:srgbClr val="FFFFFF"/>
                </a:solidFill>
                <a:latin typeface="Proxima Nova Regular"/>
                <a:ea typeface="Proxima Nova Regular"/>
                <a:cs typeface="Proxima Nova Regular"/>
                <a:sym typeface="Proxima Nova Regular"/>
              </a:rPr>
              <a:t>5</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AU" sz="1500" dirty="0" smtClean="0">
                <a:solidFill>
                  <a:srgbClr val="FFFFFF"/>
                </a:solidFill>
                <a:latin typeface="Proxima Nova Regular"/>
                <a:ea typeface="Proxima Nova Regular"/>
                <a:cs typeface="Proxima Nova Regular"/>
                <a:sym typeface="Proxima Nova Regular"/>
              </a:rPr>
              <a:t>EUMETSAT, Darmstadt, 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sz="1500" dirty="0">
                <a:solidFill>
                  <a:srgbClr val="FFFFFF"/>
                </a:solidFill>
                <a:latin typeface="Proxima Nova Regular"/>
                <a:ea typeface="Proxima Nova Regular"/>
                <a:cs typeface="Proxima Nova Regular"/>
                <a:sym typeface="Proxima Nova Regular"/>
              </a:rPr>
              <a:t>17</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-18</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 </a:t>
            </a:r>
            <a:r>
              <a:rPr sz="1500" dirty="0" smtClean="0">
                <a:solidFill>
                  <a:srgbClr val="FFFFFF"/>
                </a:solidFill>
                <a:latin typeface="Proxima Nova Regular"/>
                <a:ea typeface="Proxima Nova Regular"/>
                <a:cs typeface="Proxima Nova Regular"/>
                <a:sym typeface="Proxima Nova Regular"/>
              </a:rPr>
              <a:t>September</a:t>
            </a:r>
            <a:endParaRPr sz="1500" dirty="0">
              <a:solidFill>
                <a:srgbClr val="FFFFFF"/>
              </a:solidFill>
              <a:latin typeface="Proxima Nova Regular"/>
              <a:ea typeface="Proxima Nova Regular"/>
              <a:cs typeface="Proxima Nova Regular"/>
              <a:sym typeface="Proxima Nova Regul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rPr>
              <a:t>CEOS EO Handbook &amp; MIM Database</a:t>
            </a:r>
            <a:endParaRPr sz="4200" b="1" dirty="0">
              <a:solidFill>
                <a:srgbClr val="FFFFFF"/>
              </a:solidFill>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Pascal Lecomte, ESA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a:solidFill>
                  <a:srgbClr val="FFFFFF"/>
                </a:solidFill>
                <a:latin typeface="Arial Bold"/>
                <a:ea typeface="Arial Bold"/>
                <a:cs typeface="Arial Bold"/>
                <a:sym typeface="Arial Bold"/>
              </a:rPr>
              <a:t>SIT Workshop Agenda Item </a:t>
            </a:r>
            <a:r>
              <a:rPr dirty="0" smtClean="0">
                <a:solidFill>
                  <a:srgbClr val="FFFFFF"/>
                </a:solidFill>
                <a:latin typeface="Arial Bold"/>
                <a:ea typeface="Arial Bold"/>
                <a:cs typeface="Arial Bold"/>
                <a:sym typeface="Arial Bold"/>
              </a:rPr>
              <a:t>#</a:t>
            </a:r>
            <a:r>
              <a:rPr lang="en-AU" dirty="0" smtClean="0">
                <a:solidFill>
                  <a:srgbClr val="FFFFFF"/>
                </a:solidFill>
                <a:latin typeface="Arial Bold"/>
                <a:ea typeface="Arial Bold"/>
                <a:cs typeface="Arial Bold"/>
                <a:sym typeface="Arial Bold"/>
              </a:rPr>
              <a:t>18</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endParaRPr lang="en-AU"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Arial Bold"/>
                <a:ea typeface="Arial Bold"/>
                <a:cs typeface="Arial Bold"/>
                <a:sym typeface="Arial Bold"/>
              </a:rPr>
              <a:t>CEOS </a:t>
            </a:r>
            <a:r>
              <a:rPr dirty="0">
                <a:solidFill>
                  <a:srgbClr val="FFFFFF"/>
                </a:solidFill>
                <a:latin typeface="Arial Bold"/>
                <a:ea typeface="Arial Bold"/>
                <a:cs typeface="Arial Bold"/>
                <a:sym typeface="Arial Bold"/>
              </a:rPr>
              <a:t>SIT Technical Workshop</a:t>
            </a: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EUMETSAT, Darmstadt, Germany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17</a:t>
            </a:r>
            <a:r>
              <a:rPr lang="en-AU" baseline="30000" dirty="0" smtClean="0">
                <a:solidFill>
                  <a:srgbClr val="FFFFFF"/>
                </a:solidFill>
                <a:latin typeface="Arial Bold"/>
                <a:ea typeface="Arial Bold"/>
                <a:cs typeface="Arial Bold"/>
                <a:sym typeface="Arial Bold"/>
              </a:rPr>
              <a:t>th</a:t>
            </a:r>
            <a:r>
              <a:rPr lang="en-AU" dirty="0" smtClean="0">
                <a:solidFill>
                  <a:srgbClr val="FFFFFF"/>
                </a:solidFill>
                <a:latin typeface="Arial Bold"/>
                <a:ea typeface="Arial Bold"/>
                <a:cs typeface="Arial Bold"/>
                <a:sym typeface="Arial Bold"/>
              </a:rPr>
              <a:t> – 18</a:t>
            </a:r>
            <a:r>
              <a:rPr lang="en-AU" baseline="30000" dirty="0" smtClean="0">
                <a:solidFill>
                  <a:srgbClr val="FFFFFF"/>
                </a:solidFill>
                <a:latin typeface="Arial Bold"/>
                <a:ea typeface="Arial Bold"/>
                <a:cs typeface="Arial Bold"/>
                <a:sym typeface="Arial Bold"/>
              </a:rPr>
              <a:t>th</a:t>
            </a:r>
            <a:r>
              <a:rPr lang="en-AU" dirty="0" smtClean="0">
                <a:solidFill>
                  <a:srgbClr val="FFFFFF"/>
                </a:solidFill>
                <a:latin typeface="Arial Bold"/>
                <a:ea typeface="Arial Bold"/>
                <a:cs typeface="Arial Bold"/>
                <a:sym typeface="Arial Bold"/>
              </a:rPr>
              <a:t> </a:t>
            </a:r>
            <a:r>
              <a:rPr dirty="0" smtClean="0">
                <a:solidFill>
                  <a:srgbClr val="FFFFFF"/>
                </a:solidFill>
                <a:latin typeface="Arial Bold"/>
                <a:ea typeface="Arial Bold"/>
                <a:cs typeface="Arial Bold"/>
                <a:sym typeface="Arial Bold"/>
              </a:rPr>
              <a:t>September</a:t>
            </a:r>
            <a:r>
              <a:rPr lang="en-AU" dirty="0" smtClean="0">
                <a:solidFill>
                  <a:srgbClr val="FFFFFF"/>
                </a:solidFill>
                <a:latin typeface="Arial Bold"/>
                <a:ea typeface="Arial Bold"/>
                <a:cs typeface="Arial Bold"/>
                <a:sym typeface="Arial Bold"/>
              </a:rPr>
              <a:t> 2015</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2</a:t>
            </a:fld>
            <a:endParaRPr lang="en-US"/>
          </a:p>
        </p:txBody>
      </p:sp>
      <p:pic>
        <p:nvPicPr>
          <p:cNvPr id="6" name="Picture 5" descr="CEOS_EOHB_2015_COP2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2971800"/>
            <a:ext cx="2336219" cy="3352800"/>
          </a:xfrm>
          <a:prstGeom prst="rect">
            <a:avLst/>
          </a:prstGeom>
        </p:spPr>
      </p:pic>
      <p:pic>
        <p:nvPicPr>
          <p:cNvPr id="7" name="Picture 6" descr="CEOS_EOHB_2015_WCDR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56" y="2971800"/>
            <a:ext cx="2358244" cy="3352800"/>
          </a:xfrm>
          <a:prstGeom prst="rect">
            <a:avLst/>
          </a:prstGeom>
        </p:spPr>
      </p:pic>
      <p:sp>
        <p:nvSpPr>
          <p:cNvPr id="8" name="Content Placeholder 2"/>
          <p:cNvSpPr>
            <a:spLocks noGrp="1"/>
          </p:cNvSpPr>
          <p:nvPr>
            <p:ph sz="quarter" idx="10"/>
          </p:nvPr>
        </p:nvSpPr>
        <p:spPr>
          <a:xfrm>
            <a:off x="457200" y="1524000"/>
            <a:ext cx="8153400" cy="4724400"/>
          </a:xfrm>
        </p:spPr>
        <p:txBody>
          <a:bodyPr/>
          <a:lstStyle/>
          <a:p>
            <a:pPr marL="0" indent="0">
              <a:buNone/>
            </a:pPr>
            <a:r>
              <a:rPr lang="en-US" dirty="0" smtClean="0"/>
              <a:t>Two EO Handbooks were released in 2015, in support of:</a:t>
            </a:r>
          </a:p>
          <a:p>
            <a:pPr lvl="1"/>
            <a:r>
              <a:rPr lang="en-US" dirty="0" smtClean="0"/>
              <a:t>The 3rd </a:t>
            </a:r>
            <a:r>
              <a:rPr lang="en-US" dirty="0"/>
              <a:t>UN World Conference on Disaster Risk </a:t>
            </a:r>
            <a:r>
              <a:rPr lang="en-US" dirty="0" smtClean="0"/>
              <a:t>Reduction</a:t>
            </a:r>
          </a:p>
          <a:p>
            <a:pPr lvl="1"/>
            <a:r>
              <a:rPr lang="en-US" dirty="0"/>
              <a:t>UNFCCC COP21</a:t>
            </a:r>
            <a:endParaRPr lang="en-US" dirty="0" smtClean="0"/>
          </a:p>
          <a:p>
            <a:endParaRPr lang="en-US" dirty="0"/>
          </a:p>
        </p:txBody>
      </p:sp>
      <p:sp>
        <p:nvSpPr>
          <p:cNvPr id="9" name="Rectangle 8"/>
          <p:cNvSpPr/>
          <p:nvPr/>
        </p:nvSpPr>
        <p:spPr>
          <a:xfrm rot="16200000">
            <a:off x="-156106" y="3360462"/>
            <a:ext cx="1146656" cy="369332"/>
          </a:xfrm>
          <a:prstGeom prst="rect">
            <a:avLst/>
          </a:prstGeom>
        </p:spPr>
        <p:txBody>
          <a:bodyPr wrap="none">
            <a:spAutoFit/>
          </a:bodyPr>
          <a:lstStyle/>
          <a:p>
            <a:r>
              <a:rPr lang="en-US" dirty="0" smtClean="0"/>
              <a:t>Disasters</a:t>
            </a:r>
            <a:endParaRPr lang="en-US" dirty="0"/>
          </a:p>
        </p:txBody>
      </p:sp>
      <p:sp>
        <p:nvSpPr>
          <p:cNvPr id="10" name="Rectangle 9"/>
          <p:cNvSpPr/>
          <p:nvPr/>
        </p:nvSpPr>
        <p:spPr>
          <a:xfrm rot="16200000">
            <a:off x="2977713" y="3270687"/>
            <a:ext cx="967107" cy="369332"/>
          </a:xfrm>
          <a:prstGeom prst="rect">
            <a:avLst/>
          </a:prstGeom>
        </p:spPr>
        <p:txBody>
          <a:bodyPr wrap="none">
            <a:spAutoFit/>
          </a:bodyPr>
          <a:lstStyle/>
          <a:p>
            <a:r>
              <a:rPr lang="en-US" dirty="0" smtClean="0"/>
              <a:t>Climate</a:t>
            </a:r>
            <a:endParaRPr lang="en-US" dirty="0"/>
          </a:p>
        </p:txBody>
      </p:sp>
      <p:sp>
        <p:nvSpPr>
          <p:cNvPr id="11" name="Rectangle 10"/>
          <p:cNvSpPr/>
          <p:nvPr/>
        </p:nvSpPr>
        <p:spPr>
          <a:xfrm>
            <a:off x="6248399" y="2971800"/>
            <a:ext cx="2590801" cy="3754874"/>
          </a:xfrm>
          <a:prstGeom prst="rect">
            <a:avLst/>
          </a:prstGeom>
        </p:spPr>
        <p:txBody>
          <a:bodyPr wrap="square">
            <a:spAutoFit/>
          </a:bodyPr>
          <a:lstStyle/>
          <a:p>
            <a:pPr algn="r"/>
            <a:r>
              <a:rPr lang="en-US" sz="1400" dirty="0">
                <a:solidFill>
                  <a:schemeClr val="tx2"/>
                </a:solidFill>
              </a:rPr>
              <a:t>The CEOS </a:t>
            </a:r>
            <a:r>
              <a:rPr lang="en-US" sz="1400" dirty="0" smtClean="0">
                <a:solidFill>
                  <a:schemeClr val="tx2"/>
                </a:solidFill>
              </a:rPr>
              <a:t>EOHB presents </a:t>
            </a:r>
            <a:r>
              <a:rPr lang="en-US" sz="1400" dirty="0">
                <a:solidFill>
                  <a:schemeClr val="tx2"/>
                </a:solidFill>
              </a:rPr>
              <a:t>the main </a:t>
            </a:r>
            <a:r>
              <a:rPr lang="en-US" sz="1400" b="1" i="1" dirty="0">
                <a:solidFill>
                  <a:schemeClr val="tx2"/>
                </a:solidFill>
              </a:rPr>
              <a:t>capabilities</a:t>
            </a:r>
            <a:r>
              <a:rPr lang="en-US" sz="1400" dirty="0">
                <a:solidFill>
                  <a:schemeClr val="tx2"/>
                </a:solidFill>
              </a:rPr>
              <a:t> of satellite </a:t>
            </a:r>
            <a:r>
              <a:rPr lang="en-US" sz="1400" dirty="0" smtClean="0">
                <a:solidFill>
                  <a:schemeClr val="tx2"/>
                </a:solidFill>
              </a:rPr>
              <a:t>EO, </a:t>
            </a:r>
            <a:r>
              <a:rPr lang="en-US" sz="1400" dirty="0">
                <a:solidFill>
                  <a:schemeClr val="tx2"/>
                </a:solidFill>
              </a:rPr>
              <a:t>their </a:t>
            </a:r>
            <a:r>
              <a:rPr lang="en-US" sz="1400" b="1" i="1" dirty="0">
                <a:solidFill>
                  <a:schemeClr val="tx2"/>
                </a:solidFill>
              </a:rPr>
              <a:t>applications</a:t>
            </a:r>
            <a:r>
              <a:rPr lang="en-US" sz="1400" dirty="0">
                <a:solidFill>
                  <a:schemeClr val="tx2"/>
                </a:solidFill>
              </a:rPr>
              <a:t> and a systematic overview of present and planned CEOS agency </a:t>
            </a:r>
            <a:r>
              <a:rPr lang="en-US" sz="1400" dirty="0" smtClean="0">
                <a:solidFill>
                  <a:schemeClr val="tx2"/>
                </a:solidFill>
              </a:rPr>
              <a:t>EO </a:t>
            </a:r>
            <a:r>
              <a:rPr lang="en-US" sz="1400" dirty="0">
                <a:solidFill>
                  <a:schemeClr val="tx2"/>
                </a:solidFill>
              </a:rPr>
              <a:t>satellite missions and their instruments</a:t>
            </a:r>
            <a:r>
              <a:rPr lang="en-US" sz="1400" dirty="0" smtClean="0">
                <a:solidFill>
                  <a:schemeClr val="tx2"/>
                </a:solidFill>
              </a:rPr>
              <a:t>.</a:t>
            </a:r>
          </a:p>
          <a:p>
            <a:pPr algn="r"/>
            <a:endParaRPr lang="en-US" sz="1400" dirty="0" smtClean="0">
              <a:solidFill>
                <a:schemeClr val="tx2"/>
              </a:solidFill>
            </a:endParaRPr>
          </a:p>
          <a:p>
            <a:pPr algn="r"/>
            <a:r>
              <a:rPr lang="en-US" sz="1400" dirty="0" smtClean="0">
                <a:solidFill>
                  <a:schemeClr val="tx2"/>
                </a:solidFill>
              </a:rPr>
              <a:t>Includes </a:t>
            </a:r>
            <a:r>
              <a:rPr lang="en-US" sz="1400" dirty="0">
                <a:solidFill>
                  <a:schemeClr val="tx2"/>
                </a:solidFill>
              </a:rPr>
              <a:t>a</a:t>
            </a:r>
            <a:r>
              <a:rPr lang="en-US" sz="1400" dirty="0" smtClean="0">
                <a:solidFill>
                  <a:schemeClr val="tx2"/>
                </a:solidFill>
              </a:rPr>
              <a:t>rticles tailored </a:t>
            </a:r>
            <a:r>
              <a:rPr lang="en-US" sz="1400" dirty="0">
                <a:solidFill>
                  <a:schemeClr val="tx2"/>
                </a:solidFill>
              </a:rPr>
              <a:t>to </a:t>
            </a:r>
            <a:r>
              <a:rPr lang="en-US" sz="1400" dirty="0" smtClean="0">
                <a:solidFill>
                  <a:schemeClr val="tx2"/>
                </a:solidFill>
              </a:rPr>
              <a:t>the conference themes. </a:t>
            </a:r>
          </a:p>
          <a:p>
            <a:pPr algn="r"/>
            <a:endParaRPr lang="en-US" sz="1400" dirty="0">
              <a:solidFill>
                <a:schemeClr val="tx2"/>
              </a:solidFill>
            </a:endParaRPr>
          </a:p>
          <a:p>
            <a:pPr algn="r"/>
            <a:r>
              <a:rPr lang="en-US" sz="1400" dirty="0" smtClean="0">
                <a:solidFill>
                  <a:schemeClr val="tx2"/>
                </a:solidFill>
              </a:rPr>
              <a:t>Aims at raising </a:t>
            </a:r>
            <a:r>
              <a:rPr lang="en-US" sz="1400" dirty="0">
                <a:solidFill>
                  <a:schemeClr val="tx2"/>
                </a:solidFill>
              </a:rPr>
              <a:t>the awareness of politicians and decision-makers on the benefits satellite EO can bring to society </a:t>
            </a:r>
          </a:p>
        </p:txBody>
      </p:sp>
      <p:sp>
        <p:nvSpPr>
          <p:cNvPr id="3" name="TextBox 2"/>
          <p:cNvSpPr txBox="1"/>
          <p:nvPr/>
        </p:nvSpPr>
        <p:spPr>
          <a:xfrm>
            <a:off x="566702" y="6388120"/>
            <a:ext cx="245195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tx2"/>
                </a:solidFill>
                <a:effectLst/>
                <a:uFillTx/>
              </a:rPr>
              <a:t>1900 copies distributed</a:t>
            </a:r>
            <a:endParaRPr kumimoji="0" lang="en-GB" sz="1800" b="0" i="0" u="none" strike="noStrike" cap="none" spc="0" normalizeH="0" baseline="0" dirty="0">
              <a:ln>
                <a:noFill/>
              </a:ln>
              <a:solidFill>
                <a:schemeClr val="tx2"/>
              </a:solidFill>
              <a:effectLst/>
              <a:uFillTx/>
            </a:endParaRPr>
          </a:p>
        </p:txBody>
      </p:sp>
      <p:sp>
        <p:nvSpPr>
          <p:cNvPr id="12" name="TextBox 11"/>
          <p:cNvSpPr txBox="1"/>
          <p:nvPr/>
        </p:nvSpPr>
        <p:spPr>
          <a:xfrm>
            <a:off x="3644049" y="6412470"/>
            <a:ext cx="210570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tx2"/>
                </a:solidFill>
                <a:effectLst/>
                <a:uFillTx/>
              </a:rPr>
              <a:t>3600 copies printed</a:t>
            </a:r>
            <a:endParaRPr kumimoji="0" lang="en-GB" sz="1800" b="0" i="0" u="none" strike="noStrike" cap="none" spc="0" normalizeH="0" baseline="0" dirty="0">
              <a:ln>
                <a:noFill/>
              </a:ln>
              <a:solidFill>
                <a:schemeClr val="tx2"/>
              </a:solidFill>
              <a:effectLst/>
              <a:uFillTx/>
            </a:endParaRPr>
          </a:p>
        </p:txBody>
      </p:sp>
    </p:spTree>
    <p:extLst>
      <p:ext uri="{BB962C8B-B14F-4D97-AF65-F5344CB8AC3E}">
        <p14:creationId xmlns:p14="http://schemas.microsoft.com/office/powerpoint/2010/main" val="189995332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3</a:t>
            </a:fld>
            <a:endParaRPr lang="en-US"/>
          </a:p>
        </p:txBody>
      </p:sp>
      <p:pic>
        <p:nvPicPr>
          <p:cNvPr id="4" name="Picture 3" descr="Untitled-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768" cy="6858000"/>
          </a:xfrm>
          <a:prstGeom prst="rect">
            <a:avLst/>
          </a:prstGeom>
        </p:spPr>
      </p:pic>
      <p:sp>
        <p:nvSpPr>
          <p:cNvPr id="6" name="Rectangle 5"/>
          <p:cNvSpPr/>
          <p:nvPr/>
        </p:nvSpPr>
        <p:spPr>
          <a:xfrm>
            <a:off x="-533400" y="-152400"/>
            <a:ext cx="9906000" cy="7162800"/>
          </a:xfrm>
          <a:prstGeom prst="rect">
            <a:avLst/>
          </a:prstGeom>
          <a:solidFill>
            <a:srgbClr val="0C1B50">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pic>
        <p:nvPicPr>
          <p:cNvPr id="5" name="Picture 4" descr="CEOS_EOHB_2015_WCDR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065680"/>
            <a:ext cx="2362200" cy="3358425"/>
          </a:xfrm>
          <a:prstGeom prst="rect">
            <a:avLst/>
          </a:prstGeom>
          <a:ln w="28575" cmpd="sng">
            <a:solidFill>
              <a:schemeClr val="bg1"/>
            </a:solidFill>
          </a:ln>
        </p:spPr>
      </p:pic>
      <p:sp>
        <p:nvSpPr>
          <p:cNvPr id="8" name="Rectangle 7"/>
          <p:cNvSpPr/>
          <p:nvPr/>
        </p:nvSpPr>
        <p:spPr>
          <a:xfrm>
            <a:off x="3886200" y="1447800"/>
            <a:ext cx="5105400" cy="5047536"/>
          </a:xfrm>
          <a:prstGeom prst="rect">
            <a:avLst/>
          </a:prstGeom>
        </p:spPr>
        <p:txBody>
          <a:bodyPr wrap="square">
            <a:spAutoFit/>
          </a:bodyPr>
          <a:lstStyle/>
          <a:p>
            <a:pPr marL="285750" indent="-285750">
              <a:buFont typeface="Arial"/>
              <a:buChar char="•"/>
            </a:pPr>
            <a:r>
              <a:rPr lang="en-US" dirty="0" smtClean="0">
                <a:solidFill>
                  <a:schemeClr val="bg1"/>
                </a:solidFill>
              </a:rPr>
              <a:t>Prepared </a:t>
            </a:r>
            <a:r>
              <a:rPr lang="en-US" dirty="0">
                <a:solidFill>
                  <a:schemeClr val="bg1"/>
                </a:solidFill>
              </a:rPr>
              <a:t>for </a:t>
            </a:r>
            <a:r>
              <a:rPr lang="en-US" dirty="0" smtClean="0">
                <a:solidFill>
                  <a:schemeClr val="bg1"/>
                </a:solidFill>
              </a:rPr>
              <a:t>the 3</a:t>
            </a:r>
            <a:r>
              <a:rPr lang="en-US" baseline="30000" dirty="0" smtClean="0">
                <a:solidFill>
                  <a:schemeClr val="bg1"/>
                </a:solidFill>
              </a:rPr>
              <a:t>rd</a:t>
            </a:r>
            <a:r>
              <a:rPr lang="en-US" dirty="0" smtClean="0">
                <a:solidFill>
                  <a:schemeClr val="bg1"/>
                </a:solidFill>
              </a:rPr>
              <a:t> UN </a:t>
            </a:r>
            <a:r>
              <a:rPr lang="en-US" dirty="0">
                <a:solidFill>
                  <a:schemeClr val="bg1"/>
                </a:solidFill>
              </a:rPr>
              <a:t>World Conference on Disaster Risk </a:t>
            </a:r>
            <a:r>
              <a:rPr lang="en-US" dirty="0" smtClean="0">
                <a:solidFill>
                  <a:schemeClr val="bg1"/>
                </a:solidFill>
              </a:rPr>
              <a:t>Reduction.</a:t>
            </a:r>
          </a:p>
          <a:p>
            <a:pPr marL="285750" indent="-285750">
              <a:buFont typeface="Arial"/>
              <a:buChar char="•"/>
            </a:pPr>
            <a:endParaRPr lang="en-US" dirty="0">
              <a:solidFill>
                <a:schemeClr val="bg1"/>
              </a:solidFill>
            </a:endParaRPr>
          </a:p>
          <a:p>
            <a:pPr marL="285750" indent="-285750">
              <a:buFont typeface="Arial"/>
              <a:buChar char="•"/>
            </a:pPr>
            <a:r>
              <a:rPr lang="en-US" dirty="0" smtClean="0">
                <a:solidFill>
                  <a:schemeClr val="bg1"/>
                </a:solidFill>
              </a:rPr>
              <a:t>Explores </a:t>
            </a:r>
            <a:r>
              <a:rPr lang="en-US" dirty="0">
                <a:solidFill>
                  <a:schemeClr val="bg1"/>
                </a:solidFill>
              </a:rPr>
              <a:t>how satellite EO can contribute to the related information challenges, across a range of different countries and addressing varying capacity and </a:t>
            </a:r>
            <a:r>
              <a:rPr lang="en-US" dirty="0" smtClean="0">
                <a:solidFill>
                  <a:schemeClr val="bg1"/>
                </a:solidFill>
              </a:rPr>
              <a:t>infrastructure.</a:t>
            </a:r>
          </a:p>
          <a:p>
            <a:pPr marL="285750" indent="-285750">
              <a:buFont typeface="Arial"/>
              <a:buChar char="•"/>
            </a:pPr>
            <a:endParaRPr lang="en-US" dirty="0">
              <a:solidFill>
                <a:schemeClr val="bg1"/>
              </a:solidFill>
            </a:endParaRPr>
          </a:p>
          <a:p>
            <a:pPr marL="285750" indent="-285750">
              <a:buFont typeface="Arial"/>
              <a:buChar char="•"/>
            </a:pPr>
            <a:r>
              <a:rPr lang="en-US" dirty="0" smtClean="0">
                <a:solidFill>
                  <a:schemeClr val="bg1"/>
                </a:solidFill>
              </a:rPr>
              <a:t>Highlights </a:t>
            </a:r>
            <a:r>
              <a:rPr lang="en-US" dirty="0">
                <a:solidFill>
                  <a:schemeClr val="bg1"/>
                </a:solidFill>
              </a:rPr>
              <a:t>some of the main capabilities of satellite EO, their applications, and the challenges in converting </a:t>
            </a:r>
            <a:r>
              <a:rPr lang="en-US" dirty="0" smtClean="0">
                <a:solidFill>
                  <a:schemeClr val="bg1"/>
                </a:solidFill>
              </a:rPr>
              <a:t>remote sensing data  </a:t>
            </a:r>
            <a:r>
              <a:rPr lang="en-US" dirty="0">
                <a:solidFill>
                  <a:schemeClr val="bg1"/>
                </a:solidFill>
              </a:rPr>
              <a:t>into </a:t>
            </a:r>
            <a:r>
              <a:rPr lang="en-US" dirty="0" smtClean="0">
                <a:solidFill>
                  <a:schemeClr val="bg1"/>
                </a:solidFill>
              </a:rPr>
              <a:t>risk information, </a:t>
            </a:r>
            <a:r>
              <a:rPr lang="en-US" dirty="0">
                <a:solidFill>
                  <a:schemeClr val="bg1"/>
                </a:solidFill>
              </a:rPr>
              <a:t>helping </a:t>
            </a:r>
            <a:r>
              <a:rPr lang="en-US" dirty="0" smtClean="0">
                <a:solidFill>
                  <a:schemeClr val="bg1"/>
                </a:solidFill>
              </a:rPr>
              <a:t>decision-makers to </a:t>
            </a:r>
            <a:r>
              <a:rPr lang="en-US" dirty="0">
                <a:solidFill>
                  <a:schemeClr val="bg1"/>
                </a:solidFill>
              </a:rPr>
              <a:t>take appropriate DRR and resilience measures</a:t>
            </a:r>
            <a:r>
              <a:rPr lang="en-US" dirty="0" smtClean="0">
                <a:solidFill>
                  <a:schemeClr val="bg1"/>
                </a:solidFill>
              </a:rPr>
              <a:t>.</a:t>
            </a:r>
          </a:p>
          <a:p>
            <a:pPr marL="285750" indent="-285750">
              <a:buFont typeface="Arial"/>
              <a:buChar char="•"/>
            </a:pPr>
            <a:endParaRPr lang="en-US" dirty="0">
              <a:solidFill>
                <a:schemeClr val="bg1"/>
              </a:solidFill>
            </a:endParaRPr>
          </a:p>
          <a:p>
            <a:pPr marL="285750" indent="-285750">
              <a:buFont typeface="Arial"/>
              <a:buChar char="•"/>
            </a:pPr>
            <a:r>
              <a:rPr lang="en-US" dirty="0" smtClean="0">
                <a:solidFill>
                  <a:schemeClr val="bg1"/>
                </a:solidFill>
              </a:rPr>
              <a:t>Multimedia e-book available for tablets</a:t>
            </a:r>
          </a:p>
          <a:p>
            <a:pPr marL="285750" indent="-285750">
              <a:buFont typeface="Arial"/>
              <a:buChar char="•"/>
            </a:pPr>
            <a:endParaRPr lang="en-US" dirty="0">
              <a:solidFill>
                <a:schemeClr val="bg1"/>
              </a:solidFill>
            </a:endParaRPr>
          </a:p>
          <a:p>
            <a:pPr algn="ctr"/>
            <a:r>
              <a:rPr lang="en-US" sz="1600" b="1" dirty="0">
                <a:solidFill>
                  <a:schemeClr val="bg1"/>
                </a:solidFill>
              </a:rPr>
              <a:t>http://www.eohandbook.com</a:t>
            </a:r>
            <a:r>
              <a:rPr lang="en-US" sz="1600" b="1" dirty="0" smtClean="0">
                <a:solidFill>
                  <a:schemeClr val="bg1"/>
                </a:solidFill>
              </a:rPr>
              <a:t>/wcdrr/</a:t>
            </a:r>
            <a:endParaRPr lang="en-US" b="1" dirty="0">
              <a:solidFill>
                <a:schemeClr val="bg1"/>
              </a:solidFill>
            </a:endParaRPr>
          </a:p>
        </p:txBody>
      </p:sp>
      <p:sp>
        <p:nvSpPr>
          <p:cNvPr id="9" name="Rectangle 8"/>
          <p:cNvSpPr/>
          <p:nvPr/>
        </p:nvSpPr>
        <p:spPr>
          <a:xfrm>
            <a:off x="685800" y="533400"/>
            <a:ext cx="2494493" cy="707886"/>
          </a:xfrm>
          <a:prstGeom prst="rect">
            <a:avLst/>
          </a:prstGeom>
        </p:spPr>
        <p:txBody>
          <a:bodyPr wrap="none">
            <a:spAutoFit/>
          </a:bodyPr>
          <a:lstStyle/>
          <a:p>
            <a:r>
              <a:rPr lang="en-US" sz="4000" b="1" dirty="0" smtClean="0">
                <a:solidFill>
                  <a:schemeClr val="bg1"/>
                </a:solidFill>
              </a:rPr>
              <a:t>Disasters</a:t>
            </a:r>
          </a:p>
        </p:txBody>
      </p:sp>
    </p:spTree>
    <p:extLst>
      <p:ext uri="{BB962C8B-B14F-4D97-AF65-F5344CB8AC3E}">
        <p14:creationId xmlns:p14="http://schemas.microsoft.com/office/powerpoint/2010/main" val="321354744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4</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5" name="Rectangle 4"/>
          <p:cNvSpPr/>
          <p:nvPr/>
        </p:nvSpPr>
        <p:spPr>
          <a:xfrm>
            <a:off x="-609600" y="-304800"/>
            <a:ext cx="10058400" cy="7391400"/>
          </a:xfrm>
          <a:prstGeom prst="rect">
            <a:avLst/>
          </a:prstGeom>
          <a:solidFill>
            <a:srgbClr val="0A2B18">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Rectangle 7"/>
          <p:cNvSpPr/>
          <p:nvPr/>
        </p:nvSpPr>
        <p:spPr>
          <a:xfrm>
            <a:off x="685800" y="533400"/>
            <a:ext cx="2037637" cy="707886"/>
          </a:xfrm>
          <a:prstGeom prst="rect">
            <a:avLst/>
          </a:prstGeom>
        </p:spPr>
        <p:txBody>
          <a:bodyPr wrap="none">
            <a:spAutoFit/>
          </a:bodyPr>
          <a:lstStyle/>
          <a:p>
            <a:r>
              <a:rPr lang="en-US" sz="4000" b="1" dirty="0" smtClean="0">
                <a:solidFill>
                  <a:schemeClr val="bg1"/>
                </a:solidFill>
              </a:rPr>
              <a:t>Climate</a:t>
            </a:r>
            <a:endParaRPr lang="en-US" sz="4000" b="1" dirty="0">
              <a:solidFill>
                <a:schemeClr val="bg1"/>
              </a:solidFill>
            </a:endParaRPr>
          </a:p>
        </p:txBody>
      </p:sp>
      <p:sp>
        <p:nvSpPr>
          <p:cNvPr id="9" name="Rectangle 8"/>
          <p:cNvSpPr/>
          <p:nvPr/>
        </p:nvSpPr>
        <p:spPr>
          <a:xfrm>
            <a:off x="685800" y="1371600"/>
            <a:ext cx="4876800" cy="5324536"/>
          </a:xfrm>
          <a:prstGeom prst="rect">
            <a:avLst/>
          </a:prstGeom>
        </p:spPr>
        <p:txBody>
          <a:bodyPr wrap="square">
            <a:spAutoFit/>
          </a:bodyPr>
          <a:lstStyle/>
          <a:p>
            <a:pPr marL="285750" indent="-285750">
              <a:buFont typeface="Arial"/>
              <a:buChar char="•"/>
            </a:pPr>
            <a:r>
              <a:rPr lang="en-US" dirty="0" smtClean="0">
                <a:solidFill>
                  <a:schemeClr val="bg1"/>
                </a:solidFill>
              </a:rPr>
              <a:t>Prepared </a:t>
            </a:r>
            <a:r>
              <a:rPr lang="en-US" dirty="0">
                <a:solidFill>
                  <a:schemeClr val="bg1"/>
                </a:solidFill>
              </a:rPr>
              <a:t>for the COP21 meeting in late </a:t>
            </a:r>
            <a:r>
              <a:rPr lang="en-US" dirty="0" smtClean="0">
                <a:solidFill>
                  <a:schemeClr val="bg1"/>
                </a:solidFill>
              </a:rPr>
              <a:t>2015.</a:t>
            </a:r>
          </a:p>
          <a:p>
            <a:pPr marL="285750" indent="-285750">
              <a:buFont typeface="Arial"/>
              <a:buChar char="•"/>
            </a:pPr>
            <a:endParaRPr lang="en-US" dirty="0">
              <a:solidFill>
                <a:schemeClr val="bg1"/>
              </a:solidFill>
            </a:endParaRPr>
          </a:p>
          <a:p>
            <a:pPr marL="285750" indent="-285750">
              <a:buFont typeface="Arial"/>
              <a:buChar char="•"/>
            </a:pPr>
            <a:r>
              <a:rPr lang="en-US" dirty="0" smtClean="0">
                <a:solidFill>
                  <a:schemeClr val="bg1"/>
                </a:solidFill>
              </a:rPr>
              <a:t>Aims to </a:t>
            </a:r>
            <a:r>
              <a:rPr lang="en-US" dirty="0">
                <a:solidFill>
                  <a:schemeClr val="bg1"/>
                </a:solidFill>
              </a:rPr>
              <a:t>develop a broader understanding of the fundamental importance of satellite EO to the information needed to inform our climate policies on all </a:t>
            </a:r>
            <a:r>
              <a:rPr lang="en-US" dirty="0" smtClean="0">
                <a:solidFill>
                  <a:schemeClr val="bg1"/>
                </a:solidFill>
              </a:rPr>
              <a:t>scales.</a:t>
            </a:r>
          </a:p>
          <a:p>
            <a:pPr marL="285750" indent="-285750">
              <a:buFont typeface="Arial"/>
              <a:buChar char="•"/>
            </a:pPr>
            <a:endParaRPr lang="en-US" dirty="0">
              <a:solidFill>
                <a:schemeClr val="bg1"/>
              </a:solidFill>
            </a:endParaRPr>
          </a:p>
          <a:p>
            <a:pPr marL="285750" indent="-285750">
              <a:buFont typeface="Arial"/>
              <a:buChar char="•"/>
            </a:pPr>
            <a:r>
              <a:rPr lang="en-US" dirty="0" smtClean="0">
                <a:solidFill>
                  <a:schemeClr val="bg1"/>
                </a:solidFill>
              </a:rPr>
              <a:t>Explores </a:t>
            </a:r>
            <a:r>
              <a:rPr lang="en-US" dirty="0">
                <a:solidFill>
                  <a:schemeClr val="bg1"/>
                </a:solidFill>
              </a:rPr>
              <a:t>how satellite EO can contribute to the challenges of providing the information that society needs in order to accurately characterise the nature of changes to our climate and to help define the most cost-effective strategies for mitigation and adaptation</a:t>
            </a:r>
            <a:r>
              <a:rPr lang="en-US" dirty="0" smtClean="0">
                <a:solidFill>
                  <a:schemeClr val="bg1"/>
                </a:solidFill>
              </a:rPr>
              <a:t>.</a:t>
            </a:r>
          </a:p>
          <a:p>
            <a:pPr marL="285750" indent="-285750">
              <a:buFont typeface="Arial"/>
              <a:buChar char="•"/>
            </a:pPr>
            <a:endParaRPr lang="en-US" dirty="0">
              <a:solidFill>
                <a:schemeClr val="bg1"/>
              </a:solidFill>
            </a:endParaRPr>
          </a:p>
          <a:p>
            <a:pPr marL="285750" indent="-285750">
              <a:buFont typeface="Arial"/>
              <a:buChar char="•"/>
            </a:pPr>
            <a:r>
              <a:rPr lang="en-US" dirty="0" smtClean="0">
                <a:solidFill>
                  <a:schemeClr val="bg1"/>
                </a:solidFill>
              </a:rPr>
              <a:t>Multimedia e-book in development</a:t>
            </a:r>
          </a:p>
          <a:p>
            <a:pPr marL="285750" indent="-285750">
              <a:buFont typeface="Arial"/>
              <a:buChar char="•"/>
            </a:pPr>
            <a:endParaRPr lang="en-US" dirty="0">
              <a:solidFill>
                <a:schemeClr val="bg1"/>
              </a:solidFill>
            </a:endParaRPr>
          </a:p>
          <a:p>
            <a:pPr algn="ctr"/>
            <a:r>
              <a:rPr lang="en-US" sz="1600" b="1" dirty="0">
                <a:solidFill>
                  <a:schemeClr val="bg1"/>
                </a:solidFill>
              </a:rPr>
              <a:t>http://eohandbook.com/cop21/</a:t>
            </a:r>
            <a:endParaRPr lang="en-US" b="1" dirty="0">
              <a:solidFill>
                <a:schemeClr val="bg1"/>
              </a:solidFill>
            </a:endParaRPr>
          </a:p>
        </p:txBody>
      </p:sp>
      <p:pic>
        <p:nvPicPr>
          <p:cNvPr id="10" name="Picture 9" descr="CEOS_EOHB_2015_COP2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133600"/>
            <a:ext cx="2362200" cy="3390086"/>
          </a:xfrm>
          <a:prstGeom prst="rect">
            <a:avLst/>
          </a:prstGeom>
          <a:ln w="28575" cmpd="sng">
            <a:solidFill>
              <a:srgbClr val="FFFFFF"/>
            </a:solidFill>
          </a:ln>
        </p:spPr>
      </p:pic>
    </p:spTree>
    <p:extLst>
      <p:ext uri="{BB962C8B-B14F-4D97-AF65-F5344CB8AC3E}">
        <p14:creationId xmlns:p14="http://schemas.microsoft.com/office/powerpoint/2010/main" val="418118084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5</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5" name="Rectangle 4"/>
          <p:cNvSpPr/>
          <p:nvPr/>
        </p:nvSpPr>
        <p:spPr>
          <a:xfrm>
            <a:off x="-609600" y="-304800"/>
            <a:ext cx="10058400" cy="7391400"/>
          </a:xfrm>
          <a:prstGeom prst="rect">
            <a:avLst/>
          </a:prstGeom>
          <a:solidFill>
            <a:srgbClr val="0A2B18">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Rectangle 7"/>
          <p:cNvSpPr/>
          <p:nvPr/>
        </p:nvSpPr>
        <p:spPr>
          <a:xfrm>
            <a:off x="685800" y="533400"/>
            <a:ext cx="2037637" cy="707886"/>
          </a:xfrm>
          <a:prstGeom prst="rect">
            <a:avLst/>
          </a:prstGeom>
        </p:spPr>
        <p:txBody>
          <a:bodyPr wrap="none">
            <a:spAutoFit/>
          </a:bodyPr>
          <a:lstStyle/>
          <a:p>
            <a:r>
              <a:rPr lang="en-US" sz="4000" b="1" dirty="0" smtClean="0">
                <a:solidFill>
                  <a:schemeClr val="bg1"/>
                </a:solidFill>
              </a:rPr>
              <a:t>Climate</a:t>
            </a:r>
            <a:endParaRPr lang="en-US" sz="4000" b="1" dirty="0">
              <a:solidFill>
                <a:schemeClr val="bg1"/>
              </a:solidFill>
            </a:endParaRPr>
          </a:p>
        </p:txBody>
      </p:sp>
      <p:sp>
        <p:nvSpPr>
          <p:cNvPr id="9" name="Rectangle 8"/>
          <p:cNvSpPr/>
          <p:nvPr/>
        </p:nvSpPr>
        <p:spPr>
          <a:xfrm>
            <a:off x="685800" y="1524000"/>
            <a:ext cx="8229600" cy="1754327"/>
          </a:xfrm>
          <a:prstGeom prst="rect">
            <a:avLst/>
          </a:prstGeom>
        </p:spPr>
        <p:txBody>
          <a:bodyPr wrap="square">
            <a:spAutoFit/>
          </a:bodyPr>
          <a:lstStyle/>
          <a:p>
            <a:pPr marL="285750" indent="-285750">
              <a:buFont typeface="Arial"/>
              <a:buChar char="•"/>
            </a:pPr>
            <a:r>
              <a:rPr lang="en-US" dirty="0" smtClean="0">
                <a:solidFill>
                  <a:schemeClr val="bg1"/>
                </a:solidFill>
              </a:rPr>
              <a:t>In addition to </a:t>
            </a:r>
            <a:r>
              <a:rPr lang="en-US" dirty="0">
                <a:solidFill>
                  <a:schemeClr val="bg1"/>
                </a:solidFill>
              </a:rPr>
              <a:t>CEOS </a:t>
            </a:r>
            <a:r>
              <a:rPr lang="en-US" dirty="0" smtClean="0">
                <a:solidFill>
                  <a:schemeClr val="bg1"/>
                </a:solidFill>
              </a:rPr>
              <a:t>Members and Associates, copies are being sent to key delegates and organisations in </a:t>
            </a:r>
            <a:r>
              <a:rPr lang="en-US" dirty="0">
                <a:solidFill>
                  <a:schemeClr val="bg1"/>
                </a:solidFill>
              </a:rPr>
              <a:t>advance </a:t>
            </a:r>
            <a:r>
              <a:rPr lang="en-US" dirty="0" smtClean="0">
                <a:solidFill>
                  <a:schemeClr val="bg1"/>
                </a:solidFill>
              </a:rPr>
              <a:t>of COP21 to ensure maximum impact.</a:t>
            </a:r>
          </a:p>
          <a:p>
            <a:pPr marL="285750" indent="-285750">
              <a:buFont typeface="Arial"/>
              <a:buChar char="•"/>
            </a:pPr>
            <a:endParaRPr lang="en-US" dirty="0" smtClean="0">
              <a:solidFill>
                <a:schemeClr val="bg1"/>
              </a:solidFill>
            </a:endParaRPr>
          </a:p>
          <a:p>
            <a:pPr marL="285750" indent="-285750">
              <a:buFont typeface="Arial"/>
              <a:buChar char="•"/>
            </a:pPr>
            <a:r>
              <a:rPr lang="en-US" dirty="0" smtClean="0">
                <a:solidFill>
                  <a:schemeClr val="bg1"/>
                </a:solidFill>
              </a:rPr>
              <a:t>Copies will be distributed at COP21, the JAXA Data Applications Symposium, </a:t>
            </a:r>
            <a:r>
              <a:rPr lang="en-US" dirty="0">
                <a:solidFill>
                  <a:schemeClr val="bg1"/>
                </a:solidFill>
              </a:rPr>
              <a:t>CEOS </a:t>
            </a:r>
            <a:r>
              <a:rPr lang="en-US" dirty="0" smtClean="0">
                <a:solidFill>
                  <a:schemeClr val="bg1"/>
                </a:solidFill>
              </a:rPr>
              <a:t>Plenary, GEO Plenary (and SIT Technical Workshop!)</a:t>
            </a:r>
          </a:p>
        </p:txBody>
      </p:sp>
      <p:pic>
        <p:nvPicPr>
          <p:cNvPr id="3" name="Picture 2"/>
          <p:cNvPicPr>
            <a:picLocks noChangeAspect="1"/>
          </p:cNvPicPr>
          <p:nvPr/>
        </p:nvPicPr>
        <p:blipFill>
          <a:blip r:embed="rId3"/>
          <a:stretch>
            <a:fillRect/>
          </a:stretch>
        </p:blipFill>
        <p:spPr>
          <a:xfrm>
            <a:off x="5152646" y="3505200"/>
            <a:ext cx="3526628" cy="2692054"/>
          </a:xfrm>
          <a:prstGeom prst="rect">
            <a:avLst/>
          </a:prstGeom>
          <a:ln w="28575" cmpd="sng">
            <a:solidFill>
              <a:schemeClr val="bg1"/>
            </a:solidFill>
          </a:ln>
        </p:spPr>
      </p:pic>
      <p:sp>
        <p:nvSpPr>
          <p:cNvPr id="6" name="Rectangle 5"/>
          <p:cNvSpPr/>
          <p:nvPr/>
        </p:nvSpPr>
        <p:spPr>
          <a:xfrm>
            <a:off x="685800" y="4417873"/>
            <a:ext cx="3657600" cy="1754327"/>
          </a:xfrm>
          <a:prstGeom prst="rect">
            <a:avLst/>
          </a:prstGeom>
        </p:spPr>
        <p:txBody>
          <a:bodyPr wrap="square">
            <a:spAutoFit/>
          </a:bodyPr>
          <a:lstStyle/>
          <a:p>
            <a:r>
              <a:rPr lang="en-US" i="1" dirty="0">
                <a:solidFill>
                  <a:schemeClr val="bg1"/>
                </a:solidFill>
              </a:rPr>
              <a:t>Significant work is also being </a:t>
            </a:r>
            <a:r>
              <a:rPr lang="en-US" i="1" dirty="0" smtClean="0">
                <a:solidFill>
                  <a:schemeClr val="bg1"/>
                </a:solidFill>
              </a:rPr>
              <a:t>done </a:t>
            </a:r>
            <a:r>
              <a:rPr lang="en-US" i="1" dirty="0">
                <a:solidFill>
                  <a:schemeClr val="bg1"/>
                </a:solidFill>
              </a:rPr>
              <a:t>to include the GCOS IP and CEOS Response to the GCOS IP in </a:t>
            </a:r>
            <a:r>
              <a:rPr lang="en-US" i="1" dirty="0" smtClean="0">
                <a:solidFill>
                  <a:schemeClr val="bg1"/>
                </a:solidFill>
              </a:rPr>
              <a:t>expanded </a:t>
            </a:r>
            <a:r>
              <a:rPr lang="en-US" i="1" dirty="0">
                <a:solidFill>
                  <a:schemeClr val="bg1"/>
                </a:solidFill>
              </a:rPr>
              <a:t>EO Handbook climate </a:t>
            </a:r>
            <a:r>
              <a:rPr lang="en-US" i="1" dirty="0" smtClean="0">
                <a:solidFill>
                  <a:schemeClr val="bg1"/>
                </a:solidFill>
              </a:rPr>
              <a:t>pages prior to COP21	</a:t>
            </a:r>
            <a:r>
              <a:rPr lang="en-US" dirty="0" smtClean="0">
                <a:solidFill>
                  <a:schemeClr val="bg1"/>
                </a:solidFill>
              </a:rPr>
              <a:t>		        </a:t>
            </a:r>
            <a:endParaRPr lang="en-US" dirty="0">
              <a:solidFill>
                <a:schemeClr val="bg1"/>
              </a:solidFill>
            </a:endParaRPr>
          </a:p>
        </p:txBody>
      </p:sp>
      <p:sp>
        <p:nvSpPr>
          <p:cNvPr id="7" name="Half Frame 6"/>
          <p:cNvSpPr/>
          <p:nvPr/>
        </p:nvSpPr>
        <p:spPr>
          <a:xfrm rot="8100000">
            <a:off x="4137885" y="5436282"/>
            <a:ext cx="298262" cy="292267"/>
          </a:xfrm>
          <a:prstGeom prst="halfFrame">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325741277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6</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5" name="Rectangle 4"/>
          <p:cNvSpPr/>
          <p:nvPr/>
        </p:nvSpPr>
        <p:spPr>
          <a:xfrm>
            <a:off x="-609600" y="-304800"/>
            <a:ext cx="10058400" cy="7391400"/>
          </a:xfrm>
          <a:prstGeom prst="rect">
            <a:avLst/>
          </a:prstGeom>
          <a:solidFill>
            <a:srgbClr val="0A2B18">
              <a:alpha val="42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8" name="Rectangle 7"/>
          <p:cNvSpPr/>
          <p:nvPr/>
        </p:nvSpPr>
        <p:spPr>
          <a:xfrm>
            <a:off x="685800" y="533400"/>
            <a:ext cx="5201564" cy="707886"/>
          </a:xfrm>
          <a:prstGeom prst="rect">
            <a:avLst/>
          </a:prstGeom>
        </p:spPr>
        <p:txBody>
          <a:bodyPr wrap="none">
            <a:spAutoFit/>
          </a:bodyPr>
          <a:lstStyle/>
          <a:p>
            <a:r>
              <a:rPr lang="en-US" sz="4000" b="1" dirty="0" smtClean="0">
                <a:solidFill>
                  <a:schemeClr val="bg1"/>
                </a:solidFill>
              </a:rPr>
              <a:t>CEOS MIM Database</a:t>
            </a:r>
            <a:endParaRPr lang="en-US" sz="4000" b="1" dirty="0">
              <a:solidFill>
                <a:schemeClr val="bg1"/>
              </a:solidFill>
            </a:endParaRPr>
          </a:p>
        </p:txBody>
      </p:sp>
      <p:sp>
        <p:nvSpPr>
          <p:cNvPr id="9" name="Rectangle 8"/>
          <p:cNvSpPr/>
          <p:nvPr/>
        </p:nvSpPr>
        <p:spPr>
          <a:xfrm>
            <a:off x="685800" y="1524000"/>
            <a:ext cx="8229600" cy="3970318"/>
          </a:xfrm>
          <a:prstGeom prst="rect">
            <a:avLst/>
          </a:prstGeom>
        </p:spPr>
        <p:txBody>
          <a:bodyPr wrap="square">
            <a:spAutoFit/>
          </a:bodyPr>
          <a:lstStyle/>
          <a:p>
            <a:pPr marL="285750" indent="-285750">
              <a:buFont typeface="Arial"/>
              <a:buChar char="•"/>
            </a:pPr>
            <a:r>
              <a:rPr lang="en-US" dirty="0" smtClean="0">
                <a:solidFill>
                  <a:schemeClr val="bg1"/>
                </a:solidFill>
              </a:rPr>
              <a:t>COP21 Edition web content will link to the expanded EO Satellite Capabilities content available from the last ‘full-size’ EO Handbook and to the CEOS MIM Database, including:</a:t>
            </a:r>
            <a:br>
              <a:rPr lang="en-US" dirty="0" smtClean="0">
                <a:solidFill>
                  <a:schemeClr val="bg1"/>
                </a:solidFill>
              </a:rPr>
            </a:br>
            <a:endParaRPr lang="en-US" dirty="0" smtClean="0">
              <a:solidFill>
                <a:schemeClr val="bg1"/>
              </a:solidFill>
            </a:endParaRPr>
          </a:p>
          <a:p>
            <a:pPr marL="558800" lvl="5" indent="-285750" defTabSz="628650">
              <a:buFont typeface="Lucida Grande"/>
              <a:buChar char="-"/>
            </a:pPr>
            <a:r>
              <a:rPr lang="en-US" dirty="0" smtClean="0">
                <a:solidFill>
                  <a:schemeClr val="bg1"/>
                </a:solidFill>
              </a:rPr>
              <a:t>Instrument type explanations</a:t>
            </a:r>
          </a:p>
          <a:p>
            <a:pPr marL="558800" lvl="5" indent="-285750" defTabSz="628650">
              <a:buFont typeface="Lucida Grande"/>
              <a:buChar char="-"/>
            </a:pPr>
            <a:r>
              <a:rPr lang="en-US" dirty="0" smtClean="0">
                <a:solidFill>
                  <a:schemeClr val="bg1"/>
                </a:solidFill>
              </a:rPr>
              <a:t>Measurement type explanations</a:t>
            </a:r>
          </a:p>
          <a:p>
            <a:pPr marL="558800" lvl="5" indent="-285750" defTabSz="628650">
              <a:buFont typeface="Lucida Grande"/>
              <a:buChar char="-"/>
            </a:pPr>
            <a:r>
              <a:rPr lang="en-US" dirty="0" smtClean="0">
                <a:solidFill>
                  <a:schemeClr val="bg1"/>
                </a:solidFill>
              </a:rPr>
              <a:t>Detailed supply timelines</a:t>
            </a:r>
          </a:p>
          <a:p>
            <a:pPr marL="558800" lvl="5" indent="-285750" defTabSz="628650">
              <a:buFont typeface="Lucida Grande"/>
              <a:buChar char="-"/>
            </a:pPr>
            <a:r>
              <a:rPr lang="en-US" dirty="0" smtClean="0">
                <a:solidFill>
                  <a:schemeClr val="bg1"/>
                </a:solidFill>
              </a:rPr>
              <a:t>Comprehensive missions and instrument tables</a:t>
            </a:r>
          </a:p>
          <a:p>
            <a:pPr marL="558800" lvl="5" indent="-285750" defTabSz="628650">
              <a:buFont typeface="Lucida Grande"/>
              <a:buChar char="-"/>
            </a:pPr>
            <a:r>
              <a:rPr lang="en-US" dirty="0">
                <a:solidFill>
                  <a:schemeClr val="bg1"/>
                </a:solidFill>
              </a:rPr>
              <a:t>I</a:t>
            </a:r>
            <a:r>
              <a:rPr lang="en-US" dirty="0" smtClean="0">
                <a:solidFill>
                  <a:schemeClr val="bg1"/>
                </a:solidFill>
              </a:rPr>
              <a:t>nformation </a:t>
            </a:r>
            <a:r>
              <a:rPr lang="en-US" dirty="0">
                <a:solidFill>
                  <a:schemeClr val="bg1"/>
                </a:solidFill>
              </a:rPr>
              <a:t>on </a:t>
            </a:r>
            <a:r>
              <a:rPr lang="en-US" dirty="0" smtClean="0">
                <a:solidFill>
                  <a:schemeClr val="bg1"/>
                </a:solidFill>
              </a:rPr>
              <a:t>about 270 </a:t>
            </a:r>
            <a:r>
              <a:rPr lang="en-US" dirty="0">
                <a:solidFill>
                  <a:schemeClr val="bg1"/>
                </a:solidFill>
              </a:rPr>
              <a:t>EO satellite missions, </a:t>
            </a:r>
            <a:r>
              <a:rPr lang="en-US" dirty="0" smtClean="0">
                <a:solidFill>
                  <a:schemeClr val="bg1"/>
                </a:solidFill>
              </a:rPr>
              <a:t>800 </a:t>
            </a:r>
            <a:r>
              <a:rPr lang="en-US" dirty="0">
                <a:solidFill>
                  <a:schemeClr val="bg1"/>
                </a:solidFill>
              </a:rPr>
              <a:t>instruments.</a:t>
            </a:r>
            <a:endParaRPr lang="en-US" dirty="0" smtClean="0">
              <a:solidFill>
                <a:schemeClr val="bg1"/>
              </a:solidFill>
            </a:endParaRPr>
          </a:p>
          <a:p>
            <a:pPr marL="558800" lvl="5" indent="-285750" defTabSz="628650">
              <a:buFont typeface="Lucida Grande"/>
              <a:buChar char="-"/>
            </a:pPr>
            <a:r>
              <a:rPr lang="en-US" dirty="0" smtClean="0">
                <a:solidFill>
                  <a:schemeClr val="bg1"/>
                </a:solidFill>
              </a:rPr>
              <a:t>Powerful query and export tools via the database</a:t>
            </a:r>
          </a:p>
          <a:p>
            <a:pPr marL="285750" indent="-285750">
              <a:buFont typeface="Arial"/>
              <a:buChar char="•"/>
            </a:pPr>
            <a:endParaRPr lang="en-US" dirty="0">
              <a:solidFill>
                <a:schemeClr val="bg1"/>
              </a:solidFill>
            </a:endParaRPr>
          </a:p>
          <a:p>
            <a:pPr marL="285750" indent="-285750">
              <a:buFont typeface="Arial"/>
              <a:buChar char="•"/>
            </a:pPr>
            <a:r>
              <a:rPr lang="en-US" dirty="0" smtClean="0">
                <a:solidFill>
                  <a:schemeClr val="bg1"/>
                </a:solidFill>
              </a:rPr>
              <a:t>2015 survey process very smooth – thanks to all Agency Contacts</a:t>
            </a:r>
          </a:p>
          <a:p>
            <a:pPr marL="285750" indent="-285750">
              <a:buFont typeface="Arial"/>
              <a:buChar char="•"/>
            </a:pPr>
            <a:r>
              <a:rPr lang="en-US" dirty="0" smtClean="0">
                <a:solidFill>
                  <a:schemeClr val="bg1"/>
                </a:solidFill>
              </a:rPr>
              <a:t>A number of exciting new capabilities on the slate</a:t>
            </a:r>
          </a:p>
          <a:p>
            <a:pPr marL="285750" indent="-285750">
              <a:buFont typeface="Arial"/>
              <a:buChar char="•"/>
            </a:pPr>
            <a:r>
              <a:rPr lang="en-US" dirty="0" smtClean="0">
                <a:solidFill>
                  <a:schemeClr val="bg1"/>
                </a:solidFill>
              </a:rPr>
              <a:t>31 of 34 surveys returned – only 1 major agency missing</a:t>
            </a:r>
          </a:p>
        </p:txBody>
      </p:sp>
    </p:spTree>
    <p:extLst>
      <p:ext uri="{BB962C8B-B14F-4D97-AF65-F5344CB8AC3E}">
        <p14:creationId xmlns:p14="http://schemas.microsoft.com/office/powerpoint/2010/main" val="236512687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406</Words>
  <Application>Microsoft Macintosh PowerPoint</Application>
  <PresentationFormat>On-screen Show (4:3)</PresentationFormat>
  <Paragraphs>62</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Arial Bold</vt:lpstr>
      <vt:lpstr>Avenir Roman</vt:lpstr>
      <vt:lpstr>Calibri</vt:lpstr>
      <vt:lpstr>Courier New</vt:lpstr>
      <vt:lpstr>Droid Serif</vt:lpstr>
      <vt:lpstr>Lucida Grande</vt:lpstr>
      <vt:lpstr>Proxima Nova Regular</vt:lpstr>
      <vt:lpstr>Wingdings</vt:lpstr>
      <vt:lpstr>Default</vt:lpstr>
      <vt:lpstr>CEOS EO Handbook &amp; MIM Database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George Dyke</cp:lastModifiedBy>
  <cp:revision>40</cp:revision>
  <dcterms:modified xsi:type="dcterms:W3CDTF">2015-09-15T12:43:59Z</dcterms:modified>
</cp:coreProperties>
</file>