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0" r:id="rId5"/>
    <p:sldId id="259" r:id="rId6"/>
    <p:sldId id="263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34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“NEW FOR COP 21/CMP 11:</a:t>
            </a:r>
            <a:r>
              <a:rPr lang="en-US" sz="2400" dirty="0" smtClean="0"/>
              <a:t> In line with the ambitious sustainability policy that will be applied by the hosting government for the organization of COP 21/CMP 11 in Paris, some sustainability measures are planned to be implemented in relation to the exhibits and side events,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including provision of innovative solutions for user-friendly and efficient electronic dissemination of exhibitors’ and side event organizers’ documentation with a view to significantly reduce paper waste</a:t>
            </a:r>
            <a:r>
              <a:rPr lang="en-US" sz="2400" dirty="0" smtClean="0"/>
              <a:t> at the Conference. The selection criteria for side events and exhibits have been amended accordingly to be in line with this ambition.”</a:t>
            </a:r>
          </a:p>
        </p:txBody>
      </p:sp>
    </p:spTree>
    <p:extLst>
      <p:ext uri="{BB962C8B-B14F-4D97-AF65-F5344CB8AC3E}">
        <p14:creationId xmlns:p14="http://schemas.microsoft.com/office/powerpoint/2010/main" val="296523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2130871" y="190714"/>
            <a:ext cx="282212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SIT Tech. Workshop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5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EUMETSAT, Darmstadt, 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17</a:t>
            </a:r>
            <a:r>
              <a:rPr sz="1500" baseline="30666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-18</a:t>
            </a:r>
            <a:r>
              <a:rPr sz="1500" baseline="30666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September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292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COP 21 Climate Material Update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Kerry Sawyer, NOAA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Workshop Agenda 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Action / Work Plan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Reference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OUT-1 and OUT-4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SIT Technical 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EUMETSAT, Darmstadt, 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17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18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September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67200" y="109710"/>
            <a:ext cx="3512024" cy="10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Existing Documentation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5111"/>
            <a:ext cx="1905000" cy="27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8566"/>
            <a:ext cx="19812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85" y="4175520"/>
            <a:ext cx="2021815" cy="26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76" y="4087346"/>
            <a:ext cx="1860224" cy="261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295401"/>
            <a:ext cx="9063038" cy="24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909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07976" y="0"/>
            <a:ext cx="3816824" cy="10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Need-to-Prepare Documentation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81125"/>
            <a:ext cx="8839201" cy="513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949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types of </a:t>
            </a:r>
            <a:r>
              <a:rPr lang="en-US" sz="2800" dirty="0"/>
              <a:t>m</a:t>
            </a:r>
            <a:r>
              <a:rPr lang="en-US" sz="2800" dirty="0" smtClean="0"/>
              <a:t>aterials </a:t>
            </a:r>
            <a:r>
              <a:rPr lang="en-US" sz="2800" dirty="0"/>
              <a:t>s</a:t>
            </a:r>
            <a:r>
              <a:rPr lang="en-US" sz="2800" dirty="0" smtClean="0"/>
              <a:t>hould CEOS distribute at COP-21?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many of each material should we distribute?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exhibit space is available for CEOS materials?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Where should materials be sent?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9521930">
            <a:off x="22303" y="3100742"/>
            <a:ext cx="7802775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uFillTx/>
              </a:rPr>
              <a:t>All </a:t>
            </a:r>
            <a:r>
              <a:rPr lang="en-US" sz="8800" b="1" dirty="0" smtClean="0">
                <a:solidFill>
                  <a:srgbClr val="CC0066"/>
                </a:solidFill>
              </a:rPr>
              <a:t>for</a:t>
            </a:r>
            <a:r>
              <a:rPr kumimoji="0" lang="en-US" sz="8800" b="1" i="0" u="none" strike="noStrike" cap="none" spc="0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uFillTx/>
              </a:rPr>
              <a:t> naught!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rgbClr val="CC0066"/>
              </a:solidFill>
              <a:effectLst/>
              <a:uFillTx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38600" y="109710"/>
            <a:ext cx="3512024" cy="10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0659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295400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“With </a:t>
            </a:r>
            <a:r>
              <a:rPr lang="en-US" sz="2400" dirty="0"/>
              <a:t>a view to significantly reducing paper usage and wastage at the conference, </a:t>
            </a:r>
            <a:r>
              <a:rPr lang="en-US" sz="2400" dirty="0" smtClean="0"/>
              <a:t>the selection </a:t>
            </a:r>
            <a:r>
              <a:rPr lang="en-US" sz="2400" dirty="0"/>
              <a:t>criteria of side events and exhibits now include the </a:t>
            </a:r>
            <a:r>
              <a:rPr lang="en-US" sz="2400" b="1" dirty="0">
                <a:solidFill>
                  <a:srgbClr val="CC0066"/>
                </a:solidFill>
              </a:rPr>
              <a:t>commitment of side </a:t>
            </a:r>
            <a:r>
              <a:rPr lang="en-US" sz="2400" b="1" dirty="0" smtClean="0">
                <a:solidFill>
                  <a:srgbClr val="CC0066"/>
                </a:solidFill>
              </a:rPr>
              <a:t>event organizers </a:t>
            </a:r>
            <a:r>
              <a:rPr lang="en-US" sz="2400" b="1" dirty="0">
                <a:solidFill>
                  <a:srgbClr val="CC0066"/>
                </a:solidFill>
              </a:rPr>
              <a:t>and exhibitors to disseminate all </a:t>
            </a:r>
            <a:r>
              <a:rPr lang="en-US" sz="2400" b="1" dirty="0" smtClean="0">
                <a:solidFill>
                  <a:srgbClr val="CC0066"/>
                </a:solidFill>
              </a:rPr>
              <a:t>documentation </a:t>
            </a:r>
            <a:r>
              <a:rPr lang="en-US" sz="2400" b="1" dirty="0">
                <a:solidFill>
                  <a:srgbClr val="CC0066"/>
                </a:solidFill>
              </a:rPr>
              <a:t>in electronic form only. </a:t>
            </a:r>
            <a:r>
              <a:rPr lang="en-US" sz="2400" dirty="0" smtClean="0"/>
              <a:t>Side event </a:t>
            </a:r>
            <a:r>
              <a:rPr lang="en-US" sz="2400" dirty="0"/>
              <a:t>organizers and exhibitors are requested to upload electronic files on the </a:t>
            </a:r>
            <a:r>
              <a:rPr lang="en-US" sz="2400" dirty="0" smtClean="0"/>
              <a:t>UNFCCC website</a:t>
            </a:r>
            <a:r>
              <a:rPr lang="en-US" sz="2400" dirty="0"/>
              <a:t>, post QR codes on their exhibit booths and in side event rooms and </a:t>
            </a:r>
            <a:r>
              <a:rPr lang="en-US" sz="2400" dirty="0" smtClean="0"/>
              <a:t>promote their </a:t>
            </a:r>
            <a:r>
              <a:rPr lang="en-US" sz="2400" dirty="0"/>
              <a:t>websites and mobile applications, if any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r>
              <a:rPr lang="en-US" b="1" dirty="0"/>
              <a:t>Date: 7 September 2015</a:t>
            </a:r>
          </a:p>
          <a:p>
            <a:r>
              <a:rPr lang="en-US" b="1" dirty="0"/>
              <a:t>Reference: CAS/M&amp;C/COP 21/SEPT.15</a:t>
            </a:r>
            <a:endParaRPr lang="en-US" b="1" dirty="0" smtClean="0"/>
          </a:p>
          <a:p>
            <a:r>
              <a:rPr lang="en-US" b="1" dirty="0" smtClean="0"/>
              <a:t>INFORMATION </a:t>
            </a:r>
            <a:r>
              <a:rPr lang="en-US" b="1" dirty="0"/>
              <a:t>NOTE</a:t>
            </a:r>
          </a:p>
          <a:p>
            <a:r>
              <a:rPr lang="en-US" b="1" dirty="0"/>
              <a:t>United Nations Climate Change Conference</a:t>
            </a:r>
          </a:p>
          <a:p>
            <a:r>
              <a:rPr lang="en-US" b="1" dirty="0"/>
              <a:t>COP 21/CMP 11, 30 November to 11 December 2015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733800" y="27823"/>
            <a:ext cx="3512024" cy="10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Answer!</a:t>
            </a: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153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E</a:t>
            </a:r>
            <a:r>
              <a:rPr lang="en-US" sz="2400" b="1" dirty="0" smtClean="0"/>
              <a:t>verything that is provided by CEOS and CEOS Agencies needs to be done in electronic copy and uploaded to UNFCCC website or provided on memory sticks/USBs</a:t>
            </a:r>
            <a:endParaRPr lang="en-US" sz="2400" b="1" dirty="0"/>
          </a:p>
          <a:p>
            <a:pPr marL="0" indent="0">
              <a:buNone/>
            </a:pPr>
            <a:endParaRPr lang="en-US" sz="5400" b="1" dirty="0" smtClean="0">
              <a:solidFill>
                <a:srgbClr val="CC006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038600" y="109710"/>
            <a:ext cx="3512024" cy="10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New Questions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819400"/>
            <a:ext cx="8458200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400" b="1" dirty="0" smtClean="0"/>
              <a:t>Can one agency provide hundreds of memory sticks?</a:t>
            </a:r>
          </a:p>
          <a:p>
            <a:pPr defTabSz="914400"/>
            <a:r>
              <a:rPr lang="en-US" sz="2400" dirty="0" smtClean="0"/>
              <a:t>Pascal has confided that ESA can easily imagine to prepare a set of USB keys with the CEOS logo on it. </a:t>
            </a:r>
            <a:br>
              <a:rPr lang="en-US" sz="2400" dirty="0" smtClean="0"/>
            </a:br>
            <a:endParaRPr lang="en-US" sz="2400" b="1" dirty="0" smtClean="0"/>
          </a:p>
          <a:p>
            <a:pPr defTabSz="914400"/>
            <a:r>
              <a:rPr lang="en-US" sz="2400" b="1" dirty="0" smtClean="0"/>
              <a:t>Who can format the USBs?</a:t>
            </a:r>
          </a:p>
          <a:p>
            <a:pPr marL="0" indent="0" defTabSz="914400">
              <a:buFont typeface="Arial"/>
              <a:buNone/>
            </a:pPr>
            <a:r>
              <a:rPr lang="en-US" sz="5400" b="1" dirty="0" smtClean="0">
                <a:solidFill>
                  <a:srgbClr val="CC0066"/>
                </a:solidFill>
              </a:rPr>
              <a:t>Let’s Discuss</a:t>
            </a:r>
          </a:p>
        </p:txBody>
      </p:sp>
    </p:spTree>
    <p:extLst>
      <p:ext uri="{BB962C8B-B14F-4D97-AF65-F5344CB8AC3E}">
        <p14:creationId xmlns:p14="http://schemas.microsoft.com/office/powerpoint/2010/main" val="2837550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8953</TotalTime>
  <Words>360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</vt:lpstr>
      <vt:lpstr>COP 21 Climate Material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Kerry Sawyer</cp:lastModifiedBy>
  <cp:revision>30</cp:revision>
  <dcterms:modified xsi:type="dcterms:W3CDTF">2015-09-18T08:46:34Z</dcterms:modified>
</cp:coreProperties>
</file>