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handoutMasterIdLst>
    <p:handoutMasterId r:id="rId13"/>
  </p:handoutMasterIdLst>
  <p:sldIdLst>
    <p:sldId id="256" r:id="rId2"/>
    <p:sldId id="280" r:id="rId3"/>
    <p:sldId id="281" r:id="rId4"/>
    <p:sldId id="271" r:id="rId5"/>
    <p:sldId id="274" r:id="rId6"/>
    <p:sldId id="272" r:id="rId7"/>
    <p:sldId id="273" r:id="rId8"/>
    <p:sldId id="275" r:id="rId9"/>
    <p:sldId id="276" r:id="rId10"/>
    <p:sldId id="282" r:id="rId11"/>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67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87FA6F7-16CE-8842-8E49-F6A866AB45D2}" type="datetimeFigureOut">
              <a:rPr lang="en-US" smtClean="0"/>
              <a:t>9/18/2015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38E12DE-20EB-5A4D-8498-E0AC1D34DF58}" type="slidenum">
              <a:rPr lang="en-US" smtClean="0"/>
              <a:t>‹#›</a:t>
            </a:fld>
            <a:endParaRPr lang="en-US"/>
          </a:p>
        </p:txBody>
      </p:sp>
    </p:spTree>
    <p:extLst>
      <p:ext uri="{BB962C8B-B14F-4D97-AF65-F5344CB8AC3E}">
        <p14:creationId xmlns:p14="http://schemas.microsoft.com/office/powerpoint/2010/main" val="21816215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hf hdr="0" ftr="0" dt="0"/>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Tree>
    <p:extLst>
      <p:ext uri="{BB962C8B-B14F-4D97-AF65-F5344CB8AC3E}">
        <p14:creationId xmlns:p14="http://schemas.microsoft.com/office/powerpoint/2010/main" val="29446293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1_Blank">
    <p:spTree>
      <p:nvGrpSpPr>
        <p:cNvPr id="1" name=""/>
        <p:cNvGrpSpPr/>
        <p:nvPr/>
      </p:nvGrpSpPr>
      <p:grpSpPr>
        <a:xfrm>
          <a:off x="0" y="0"/>
          <a:ext cx="0" cy="0"/>
          <a:chOff x="0" y="0"/>
          <a:chExt cx="0" cy="0"/>
        </a:xfrm>
      </p:grpSpPr>
      <p:sp>
        <p:nvSpPr>
          <p:cNvPr id="6" name="Shape 6"/>
          <p:cNvSpPr>
            <a:spLocks noGrp="1"/>
          </p:cNvSpPr>
          <p:nvPr>
            <p:ph type="sldNum" sz="quarter" idx="2"/>
          </p:nvPr>
        </p:nvSpPr>
        <p:spPr>
          <a:prstGeom prst="rect">
            <a:avLst/>
          </a:prstGeom>
        </p:spPr>
        <p:txBody>
          <a:bodyPr/>
          <a:lstStyle/>
          <a:p>
            <a:pPr lvl="0"/>
            <a:fld id="{86CB4B4D-7CA3-9044-876B-883B54F8677D}" type="slidenum">
              <a:t>‹#›</a:t>
            </a:fld>
            <a:endParaRPr/>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Arial" panose="020B0604020202020204" pitchFamily="34" charset="0"/>
                <a:cs typeface="Arial" panose="020B0604020202020204" pitchFamily="34" charset="0"/>
              </a:defRPr>
            </a:lvl1pPr>
            <a:lvl2pPr marL="768927" indent="-311727">
              <a:buFont typeface="Courier New" panose="02070309020205020404" pitchFamily="49" charset="0"/>
              <a:buChar char="o"/>
              <a:defRPr sz="2000">
                <a:latin typeface="Arial" panose="020B0604020202020204" pitchFamily="34" charset="0"/>
                <a:cs typeface="Arial" panose="020B0604020202020204" pitchFamily="34" charset="0"/>
              </a:defRPr>
            </a:lvl2pPr>
            <a:lvl3pPr marL="1188719" indent="-274319">
              <a:buFont typeface="Wingdings" panose="05000000000000000000" pitchFamily="2" charset="2"/>
              <a:buChar cha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271189330"/>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5"/>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
        <p:nvSpPr>
          <p:cNvPr id="3" name="Shape 3"/>
          <p:cNvSpPr/>
          <p:nvPr userDrawn="1"/>
        </p:nvSpPr>
        <p:spPr>
          <a:xfrm>
            <a:off x="2130871" y="190714"/>
            <a:ext cx="2974529" cy="692497"/>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0" defTabSz="914400">
              <a:defRPr>
                <a:solidFill>
                  <a:srgbClr val="000000"/>
                </a:solidFill>
              </a:defRPr>
            </a:pPr>
            <a:r>
              <a:rPr lang="en-AU" sz="1500" dirty="0" smtClean="0">
                <a:solidFill>
                  <a:srgbClr val="FFFFFF"/>
                </a:solidFill>
                <a:latin typeface="Proxima Nova Regular"/>
                <a:ea typeface="Proxima Nova Regular"/>
                <a:cs typeface="Proxima Nova Regular"/>
                <a:sym typeface="Proxima Nova Regular"/>
              </a:rPr>
              <a:t>SIT-30</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sz="1500" dirty="0" smtClean="0">
                <a:solidFill>
                  <a:srgbClr val="FFFFFF"/>
                </a:solidFill>
                <a:latin typeface="Proxima Nova Regular"/>
                <a:ea typeface="Proxima Nova Regular"/>
                <a:cs typeface="Proxima Nova Regular"/>
                <a:sym typeface="Proxima Nova Regular"/>
              </a:rPr>
              <a:t>CNES</a:t>
            </a:r>
            <a:r>
              <a:rPr lang="en-AU" sz="1500" dirty="0" smtClean="0">
                <a:solidFill>
                  <a:srgbClr val="FFFFFF"/>
                </a:solidFill>
                <a:latin typeface="Proxima Nova Regular"/>
                <a:ea typeface="Proxima Nova Regular"/>
                <a:cs typeface="Proxima Nova Regular"/>
                <a:sym typeface="Proxima Nova Regular"/>
              </a:rPr>
              <a:t> Headquarters</a:t>
            </a:r>
            <a:r>
              <a:rPr sz="1500" dirty="0" smtClean="0">
                <a:solidFill>
                  <a:srgbClr val="FFFFFF"/>
                </a:solidFill>
                <a:latin typeface="Proxima Nova Regular"/>
                <a:ea typeface="Proxima Nova Regular"/>
                <a:cs typeface="Proxima Nova Regular"/>
                <a:sym typeface="Proxima Nova Regular"/>
              </a:rPr>
              <a:t>, </a:t>
            </a:r>
            <a:r>
              <a:rPr lang="en-AU" sz="1500" dirty="0" smtClean="0">
                <a:solidFill>
                  <a:srgbClr val="FFFFFF"/>
                </a:solidFill>
                <a:latin typeface="Proxima Nova Regular"/>
                <a:ea typeface="Proxima Nova Regular"/>
                <a:cs typeface="Proxima Nova Regular"/>
                <a:sym typeface="Proxima Nova Regular"/>
              </a:rPr>
              <a:t>Paris</a:t>
            </a:r>
            <a:r>
              <a:rPr sz="1500" dirty="0" smtClean="0">
                <a:solidFill>
                  <a:srgbClr val="FFFFFF"/>
                </a:solidFill>
                <a:latin typeface="Proxima Nova Regular"/>
                <a:ea typeface="Proxima Nova Regular"/>
                <a:cs typeface="Proxima Nova Regular"/>
                <a:sym typeface="Proxima Nova Regular"/>
              </a:rPr>
              <a:t>, </a:t>
            </a:r>
            <a:r>
              <a:rPr sz="1500" dirty="0">
                <a:solidFill>
                  <a:srgbClr val="FFFFFF"/>
                </a:solidFill>
                <a:latin typeface="Proxima Nova Regular"/>
                <a:ea typeface="Proxima Nova Regular"/>
                <a:cs typeface="Proxima Nova Regular"/>
                <a:sym typeface="Proxima Nova Regular"/>
              </a:rPr>
              <a:t>France</a:t>
            </a:r>
            <a:br>
              <a:rPr sz="1500" dirty="0">
                <a:solidFill>
                  <a:srgbClr val="FFFFFF"/>
                </a:solidFill>
                <a:latin typeface="Proxima Nova Regular"/>
                <a:ea typeface="Proxima Nova Regular"/>
                <a:cs typeface="Proxima Nova Regular"/>
                <a:sym typeface="Proxima Nova Regular"/>
              </a:rPr>
            </a:br>
            <a:r>
              <a:rPr lang="en-AU" sz="1500" dirty="0" smtClean="0">
                <a:solidFill>
                  <a:srgbClr val="FFFFFF"/>
                </a:solidFill>
                <a:latin typeface="Proxima Nova Regular"/>
                <a:ea typeface="Proxima Nova Regular"/>
                <a:cs typeface="Proxima Nova Regular"/>
                <a:sym typeface="Proxima Nova Regular"/>
              </a:rPr>
              <a:t>31</a:t>
            </a:r>
            <a:r>
              <a:rPr lang="en-AU" sz="1500" baseline="30000" dirty="0" smtClean="0">
                <a:solidFill>
                  <a:srgbClr val="FFFFFF"/>
                </a:solidFill>
                <a:latin typeface="Proxima Nova Regular"/>
                <a:ea typeface="Proxima Nova Regular"/>
                <a:cs typeface="Proxima Nova Regular"/>
                <a:sym typeface="Proxima Nova Regular"/>
              </a:rPr>
              <a:t>st</a:t>
            </a:r>
            <a:r>
              <a:rPr lang="en-AU" sz="1500" dirty="0" smtClean="0">
                <a:solidFill>
                  <a:srgbClr val="FFFFFF"/>
                </a:solidFill>
                <a:latin typeface="Proxima Nova Regular"/>
                <a:ea typeface="Proxima Nova Regular"/>
                <a:cs typeface="Proxima Nova Regular"/>
                <a:sym typeface="Proxima Nova Regular"/>
              </a:rPr>
              <a:t> March – 1</a:t>
            </a:r>
            <a:r>
              <a:rPr lang="en-AU" sz="1500" baseline="30000" dirty="0" smtClean="0">
                <a:solidFill>
                  <a:srgbClr val="FFFFFF"/>
                </a:solidFill>
                <a:latin typeface="Proxima Nova Regular"/>
                <a:ea typeface="Proxima Nova Regular"/>
                <a:cs typeface="Proxima Nova Regular"/>
                <a:sym typeface="Proxima Nova Regular"/>
              </a:rPr>
              <a:t>st</a:t>
            </a:r>
            <a:r>
              <a:rPr lang="en-AU" sz="1500" dirty="0" smtClean="0">
                <a:solidFill>
                  <a:srgbClr val="FFFFFF"/>
                </a:solidFill>
                <a:latin typeface="Proxima Nova Regular"/>
                <a:ea typeface="Proxima Nova Regular"/>
                <a:cs typeface="Proxima Nova Regular"/>
                <a:sym typeface="Proxima Nova Regular"/>
              </a:rPr>
              <a:t> April 2015</a:t>
            </a:r>
            <a:endParaRPr sz="1500" dirty="0">
              <a:solidFill>
                <a:srgbClr val="FFFFFF"/>
              </a:solidFill>
              <a:latin typeface="Proxima Nova Regular"/>
              <a:ea typeface="Proxima Nova Regular"/>
              <a:cs typeface="Proxima Nova Regular"/>
              <a:sym typeface="Proxima Nova Regul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hape 11"/>
          <p:cNvSpPr/>
          <p:nvPr/>
        </p:nvSpPr>
        <p:spPr>
          <a:xfrm>
            <a:off x="622789" y="3759200"/>
            <a:ext cx="4810858"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CEO </a:t>
            </a:r>
            <a:r>
              <a:rPr lang="en-AU" dirty="0" smtClean="0">
                <a:solidFill>
                  <a:srgbClr val="FFFFFF"/>
                </a:solidFill>
                <a:latin typeface="Arial Bold"/>
                <a:ea typeface="Arial Bold"/>
                <a:cs typeface="Arial Bold"/>
                <a:sym typeface="Arial Bold"/>
              </a:rPr>
              <a:t>Team</a:t>
            </a:r>
            <a:endParaRPr dirty="0">
              <a:solidFill>
                <a:srgbClr val="FFFFFF"/>
              </a:solidFill>
              <a:latin typeface="Arial Bold"/>
              <a:ea typeface="Arial Bold"/>
              <a:cs typeface="Arial Bold"/>
              <a:sym typeface="Arial Bold"/>
            </a:endParaRPr>
          </a:p>
          <a:p>
            <a:pPr defTabSz="914400">
              <a:lnSpc>
                <a:spcPct val="150000"/>
              </a:lnSpc>
              <a:defRPr>
                <a:solidFill>
                  <a:srgbClr val="000000"/>
                </a:solidFill>
              </a:defRPr>
            </a:pPr>
            <a:r>
              <a:rPr lang="en-AU" dirty="0">
                <a:solidFill>
                  <a:srgbClr val="FFFFFF"/>
                </a:solidFill>
                <a:latin typeface="Arial Bold"/>
                <a:ea typeface="Arial Bold"/>
                <a:cs typeface="Arial Bold"/>
                <a:sym typeface="Arial Bold"/>
              </a:rPr>
              <a:t>SEO</a:t>
            </a:r>
          </a:p>
          <a:p>
            <a:pPr lvl="0" defTabSz="914400">
              <a:lnSpc>
                <a:spcPct val="150000"/>
              </a:lnSpc>
              <a:defRPr>
                <a:solidFill>
                  <a:srgbClr val="000000"/>
                </a:solidFill>
              </a:defRPr>
            </a:pPr>
            <a:r>
              <a:rPr dirty="0" smtClean="0">
                <a:solidFill>
                  <a:srgbClr val="FFFFFF"/>
                </a:solidFill>
                <a:latin typeface="Arial Bold"/>
                <a:ea typeface="Arial Bold"/>
                <a:cs typeface="Arial Bold"/>
                <a:sym typeface="Arial Bold"/>
              </a:rPr>
              <a:t>SIT</a:t>
            </a:r>
            <a:r>
              <a:rPr lang="en-AU" dirty="0" smtClean="0">
                <a:solidFill>
                  <a:srgbClr val="FFFFFF"/>
                </a:solidFill>
                <a:latin typeface="Arial Bold"/>
                <a:ea typeface="Arial Bold"/>
                <a:cs typeface="Arial Bold"/>
                <a:sym typeface="Arial Bold"/>
              </a:rPr>
              <a:t> </a:t>
            </a:r>
            <a:r>
              <a:rPr lang="en-AU" dirty="0" smtClean="0">
                <a:solidFill>
                  <a:srgbClr val="FFFFFF"/>
                </a:solidFill>
                <a:latin typeface="Arial Bold"/>
                <a:ea typeface="Arial Bold"/>
                <a:cs typeface="Arial Bold"/>
                <a:sym typeface="Arial Bold"/>
              </a:rPr>
              <a:t>Technical Workshop 25 – Agenda #16</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EUMETSAT</a:t>
            </a:r>
          </a:p>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17</a:t>
            </a:r>
            <a:r>
              <a:rPr lang="en-AU" baseline="30000" dirty="0" smtClean="0">
                <a:solidFill>
                  <a:srgbClr val="FFFFFF"/>
                </a:solidFill>
                <a:latin typeface="Arial Bold"/>
                <a:ea typeface="Arial Bold"/>
                <a:cs typeface="Arial Bold"/>
                <a:sym typeface="Arial Bold"/>
              </a:rPr>
              <a:t>th</a:t>
            </a:r>
            <a:r>
              <a:rPr lang="en-AU" dirty="0" smtClean="0">
                <a:solidFill>
                  <a:srgbClr val="FFFFFF"/>
                </a:solidFill>
                <a:latin typeface="Arial Bold"/>
                <a:ea typeface="Arial Bold"/>
                <a:cs typeface="Arial Bold"/>
                <a:sym typeface="Arial Bold"/>
              </a:rPr>
              <a:t> to 18</a:t>
            </a:r>
            <a:r>
              <a:rPr lang="en-AU" baseline="30000" dirty="0" smtClean="0">
                <a:solidFill>
                  <a:srgbClr val="FFFFFF"/>
                </a:solidFill>
                <a:latin typeface="Arial Bold"/>
                <a:ea typeface="Arial Bold"/>
                <a:cs typeface="Arial Bold"/>
                <a:sym typeface="Arial Bold"/>
              </a:rPr>
              <a:t>th</a:t>
            </a:r>
            <a:r>
              <a:rPr lang="en-AU" dirty="0" smtClean="0">
                <a:solidFill>
                  <a:srgbClr val="FFFFFF"/>
                </a:solidFill>
                <a:latin typeface="Arial Bold"/>
                <a:ea typeface="Arial Bold"/>
                <a:cs typeface="Arial Bold"/>
                <a:sym typeface="Arial Bold"/>
              </a:rPr>
              <a:t> September 2015</a:t>
            </a:r>
            <a:endParaRPr dirty="0">
              <a:solidFill>
                <a:srgbClr val="FFFFFF"/>
              </a:solidFill>
              <a:latin typeface="Arial Bold"/>
              <a:ea typeface="Arial Bold"/>
              <a:cs typeface="Arial Bold"/>
              <a:sym typeface="Arial Bold"/>
            </a:endParaRPr>
          </a:p>
        </p:txBody>
      </p:sp>
      <p:pic>
        <p:nvPicPr>
          <p:cNvPr id="12" name="ceos_logo.png"/>
          <p:cNvPicPr/>
          <p:nvPr/>
        </p:nvPicPr>
        <p:blipFill>
          <a:blip r:embed="rId2">
            <a:extLst/>
          </a:blip>
          <a:stretch>
            <a:fillRect/>
          </a:stretch>
        </p:blipFill>
        <p:spPr>
          <a:xfrm>
            <a:off x="457200" y="304800"/>
            <a:ext cx="2507906" cy="993132"/>
          </a:xfrm>
          <a:prstGeom prst="rect">
            <a:avLst/>
          </a:prstGeom>
          <a:ln w="12700">
            <a:miter lim="400000"/>
          </a:ln>
        </p:spPr>
      </p:pic>
      <p:sp>
        <p:nvSpPr>
          <p:cNvPr id="5" name="Shape 10"/>
          <p:cNvSpPr txBox="1">
            <a:spLocks/>
          </p:cNvSpPr>
          <p:nvPr/>
        </p:nvSpPr>
        <p:spPr>
          <a:xfrm>
            <a:off x="457200" y="1371600"/>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rPr>
              <a:t>Committee on Earth Observation Satellites</a:t>
            </a:r>
            <a:endParaRPr lang="en-US" sz="1050" dirty="0">
              <a:solidFill>
                <a:schemeClr val="bg1">
                  <a:lumMod val="20000"/>
                  <a:lumOff val="80000"/>
                </a:schemeClr>
              </a:solidFill>
            </a:endParaRPr>
          </a:p>
        </p:txBody>
      </p:sp>
      <p:sp>
        <p:nvSpPr>
          <p:cNvPr id="2" name="Rectangle 1"/>
          <p:cNvSpPr/>
          <p:nvPr/>
        </p:nvSpPr>
        <p:spPr>
          <a:xfrm>
            <a:off x="622789" y="1981200"/>
            <a:ext cx="5320811" cy="1077218"/>
          </a:xfrm>
          <a:prstGeom prst="rect">
            <a:avLst/>
          </a:prstGeom>
        </p:spPr>
        <p:txBody>
          <a:bodyPr wrap="square">
            <a:spAutoFit/>
          </a:bodyPr>
          <a:lstStyle/>
          <a:p>
            <a:r>
              <a:rPr lang="en-US" sz="3200" b="1" dirty="0" smtClean="0">
                <a:solidFill>
                  <a:srgbClr val="FFFFFF"/>
                </a:solidFill>
              </a:rPr>
              <a:t>CEOS in the future</a:t>
            </a:r>
          </a:p>
          <a:p>
            <a:r>
              <a:rPr lang="en-US" sz="3200" b="1" dirty="0" smtClean="0">
                <a:solidFill>
                  <a:srgbClr val="FFFFFF"/>
                </a:solidFill>
              </a:rPr>
              <a:t>GEO Work </a:t>
            </a:r>
            <a:r>
              <a:rPr lang="en-US" sz="3200" b="1" dirty="0" err="1" smtClean="0">
                <a:solidFill>
                  <a:srgbClr val="FFFFFF"/>
                </a:solidFill>
              </a:rPr>
              <a:t>Programme</a:t>
            </a:r>
            <a:endParaRPr lang="en-US" sz="3200" dirty="0"/>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219200"/>
            <a:ext cx="8991600" cy="5029200"/>
          </a:xfrm>
          <a:prstGeom prst="rect">
            <a:avLst/>
          </a:prstGeom>
        </p:spPr>
        <p:txBody>
          <a:bodyPr/>
          <a:lstStyle>
            <a:lvl1pPr marL="342900" indent="-342900">
              <a:spcBef>
                <a:spcPts val="500"/>
              </a:spcBef>
              <a:buSzPct val="100000"/>
              <a:buFont typeface="Arial"/>
              <a:buChar char="•"/>
              <a:defRPr sz="2000">
                <a:latin typeface="Arial" panose="020B0604020202020204" pitchFamily="34" charset="0"/>
                <a:ea typeface="Arial Bold"/>
                <a:cs typeface="Arial" panose="020B0604020202020204" pitchFamily="34" charset="0"/>
                <a:sym typeface="Arial Bold"/>
              </a:defRPr>
            </a:lvl1pPr>
            <a:lvl2pPr marL="768927" indent="-311727">
              <a:spcBef>
                <a:spcPts val="500"/>
              </a:spcBef>
              <a:buSzPct val="100000"/>
              <a:buFont typeface="Courier New" panose="02070309020205020404" pitchFamily="49" charset="0"/>
              <a:buChar char="o"/>
              <a:defRPr sz="2000">
                <a:latin typeface="Arial" panose="020B0604020202020204" pitchFamily="34" charset="0"/>
                <a:ea typeface="Arial Bold"/>
                <a:cs typeface="Arial" panose="020B0604020202020204" pitchFamily="34" charset="0"/>
                <a:sym typeface="Arial Bold"/>
              </a:defRPr>
            </a:lvl2pPr>
            <a:lvl3pPr marL="1188719" indent="-274319">
              <a:spcBef>
                <a:spcPts val="500"/>
              </a:spcBef>
              <a:buSzPct val="100000"/>
              <a:buFont typeface="Wingdings" panose="05000000000000000000" pitchFamily="2" charset="2"/>
              <a:buChar char="§"/>
              <a:defRPr sz="2000">
                <a:latin typeface="Arial" panose="020B0604020202020204" pitchFamily="34" charset="0"/>
                <a:ea typeface="Arial Bold"/>
                <a:cs typeface="Arial" panose="020B0604020202020204" pitchFamily="34" charset="0"/>
                <a:sym typeface="Arial Bold"/>
              </a:defRPr>
            </a:lvl3pPr>
            <a:lvl4pPr marL="1676400" indent="-304800">
              <a:spcBef>
                <a:spcPts val="500"/>
              </a:spcBef>
              <a:buSzPct val="100000"/>
              <a:buFont typeface="Arial"/>
              <a:buChar char="▪"/>
              <a:defRPr sz="2000">
                <a:latin typeface="Arial" panose="020B0604020202020204" pitchFamily="34" charset="0"/>
                <a:ea typeface="Arial Bold"/>
                <a:cs typeface="Arial" panose="020B0604020202020204" pitchFamily="34" charset="0"/>
                <a:sym typeface="Arial Bold"/>
              </a:defRPr>
            </a:lvl4pPr>
            <a:lvl5pPr marL="2171700" indent="-342900">
              <a:spcBef>
                <a:spcPts val="500"/>
              </a:spcBef>
              <a:buSzPct val="100000"/>
              <a:buFont typeface="Arial"/>
              <a:buChar char="•"/>
              <a:defRPr sz="2000">
                <a:latin typeface="Arial" panose="020B0604020202020204" pitchFamily="34" charset="0"/>
                <a:ea typeface="Arial Bold"/>
                <a:cs typeface="Arial" panose="020B0604020202020204" pitchFamily="34" charset="0"/>
                <a:sym typeface="Arial Bold"/>
              </a:defRPr>
            </a:lvl5pPr>
            <a:lvl6pPr>
              <a:spcBef>
                <a:spcPts val="500"/>
              </a:spcBef>
              <a:buFont typeface="Arial"/>
              <a:defRPr sz="2400">
                <a:latin typeface="Arial Bold"/>
                <a:ea typeface="Arial Bold"/>
                <a:cs typeface="Arial Bold"/>
                <a:sym typeface="Arial Bold"/>
              </a:defRPr>
            </a:lvl6pPr>
            <a:lvl7pPr>
              <a:spcBef>
                <a:spcPts val="500"/>
              </a:spcBef>
              <a:buFont typeface="Arial"/>
              <a:defRPr sz="2400">
                <a:latin typeface="Arial Bold"/>
                <a:ea typeface="Arial Bold"/>
                <a:cs typeface="Arial Bold"/>
                <a:sym typeface="Arial Bold"/>
              </a:defRPr>
            </a:lvl7pPr>
            <a:lvl8pPr>
              <a:spcBef>
                <a:spcPts val="500"/>
              </a:spcBef>
              <a:buFont typeface="Arial"/>
              <a:defRPr sz="2400">
                <a:latin typeface="Arial Bold"/>
                <a:ea typeface="Arial Bold"/>
                <a:cs typeface="Arial Bold"/>
                <a:sym typeface="Arial Bold"/>
              </a:defRPr>
            </a:lvl8pPr>
            <a:lvl9pPr>
              <a:spcBef>
                <a:spcPts val="500"/>
              </a:spcBef>
              <a:buFont typeface="Arial"/>
              <a:defRPr sz="2400">
                <a:latin typeface="Arial Bold"/>
                <a:ea typeface="Arial Bold"/>
                <a:cs typeface="Arial Bold"/>
                <a:sym typeface="Arial Bold"/>
              </a:defRPr>
            </a:lvl9pPr>
          </a:lstStyle>
          <a:p>
            <a:r>
              <a:rPr lang="en-US" b="1" dirty="0" smtClean="0"/>
              <a:t>Routine reporting and coordination: </a:t>
            </a:r>
            <a:r>
              <a:rPr lang="en-US" dirty="0" smtClean="0"/>
              <a:t>Monthly CEOS SEC meetings will be leveraged to discuss CEOS activity, including GD-05.  </a:t>
            </a:r>
          </a:p>
          <a:p>
            <a:pPr lvl="1"/>
            <a:r>
              <a:rPr lang="en-US" dirty="0" smtClean="0"/>
              <a:t>This recognizes the complementarity of the SEC agenda and the scope of the GD-05 “space task”.</a:t>
            </a:r>
          </a:p>
          <a:p>
            <a:pPr lvl="1"/>
            <a:r>
              <a:rPr lang="en-US" dirty="0" smtClean="0"/>
              <a:t>GEOSEC attends </a:t>
            </a:r>
            <a:r>
              <a:rPr lang="en-US" dirty="0" smtClean="0"/>
              <a:t>and liaises </a:t>
            </a:r>
            <a:r>
              <a:rPr lang="en-US" dirty="0" smtClean="0"/>
              <a:t>back to GEO.  The CEO Team will support this process.</a:t>
            </a:r>
          </a:p>
          <a:p>
            <a:r>
              <a:rPr lang="en-US" b="1" dirty="0" smtClean="0"/>
              <a:t>Specific activities and initiatives</a:t>
            </a:r>
            <a:r>
              <a:rPr lang="en-US" dirty="0" smtClean="0"/>
              <a:t>: CEOS entities and contributors involved in specific projects will engage directly (e.g. GFOI, GEOGLAM) and also keep CEOS SEC and CEOS more broadly informed. </a:t>
            </a:r>
          </a:p>
          <a:p>
            <a:r>
              <a:rPr lang="en-US" b="1" dirty="0" smtClean="0"/>
              <a:t>Strategic relationship and emerging roles</a:t>
            </a:r>
            <a:r>
              <a:rPr lang="en-US" dirty="0" smtClean="0"/>
              <a:t>: the revision of the GEO Strategic Plan for 2016 and beyond has implications for several further interactions between GEO and CEOS. These will be led by SIT Chair Team and may include:</a:t>
            </a:r>
          </a:p>
          <a:p>
            <a:pPr lvl="1"/>
            <a:r>
              <a:rPr lang="en-US" dirty="0" smtClean="0"/>
              <a:t>Participation in Programme Board</a:t>
            </a:r>
          </a:p>
          <a:p>
            <a:pPr lvl="1"/>
            <a:r>
              <a:rPr lang="en-US" dirty="0" smtClean="0"/>
              <a:t>Participation in </a:t>
            </a:r>
            <a:r>
              <a:rPr lang="en-US" dirty="0" err="1" smtClean="0"/>
              <a:t>Excom</a:t>
            </a:r>
            <a:endParaRPr lang="en-US" dirty="0" smtClean="0"/>
          </a:p>
          <a:p>
            <a:pPr lvl="1"/>
            <a:r>
              <a:rPr lang="en-US" dirty="0" smtClean="0"/>
              <a:t>More formal process for requirements analysis and response by SBA.</a:t>
            </a:r>
          </a:p>
          <a:p>
            <a:pPr marL="0" indent="0">
              <a:buNone/>
            </a:pPr>
            <a:endParaRPr lang="en-US" dirty="0"/>
          </a:p>
        </p:txBody>
      </p:sp>
      <p:sp>
        <p:nvSpPr>
          <p:cNvPr id="3" name="TextBox 2"/>
          <p:cNvSpPr txBox="1"/>
          <p:nvPr/>
        </p:nvSpPr>
        <p:spPr>
          <a:xfrm>
            <a:off x="1905000" y="76200"/>
            <a:ext cx="5169676" cy="107721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AU" sz="3200" b="0" i="0" u="none" strike="noStrike" cap="none" spc="0" normalizeH="0" baseline="0" dirty="0" smtClean="0">
                <a:ln>
                  <a:noFill/>
                </a:ln>
                <a:solidFill>
                  <a:srgbClr val="FFFFFF"/>
                </a:solidFill>
                <a:effectLst/>
                <a:uFillTx/>
              </a:rPr>
              <a:t>Evolving CEOS Interactions    with </a:t>
            </a:r>
            <a:r>
              <a:rPr kumimoji="0" lang="en-AU" sz="3200" b="0" i="0" u="none" strike="noStrike" cap="none" spc="0" normalizeH="0" baseline="0" dirty="0" smtClean="0">
                <a:ln>
                  <a:noFill/>
                </a:ln>
                <a:solidFill>
                  <a:srgbClr val="FFFFFF"/>
                </a:solidFill>
                <a:effectLst/>
                <a:uFillTx/>
              </a:rPr>
              <a:t>GEO post</a:t>
            </a:r>
            <a:r>
              <a:rPr kumimoji="0" lang="en-AU" sz="3200" b="0" i="0" u="none" strike="noStrike" cap="none" spc="0" normalizeH="0" dirty="0" smtClean="0">
                <a:ln>
                  <a:noFill/>
                </a:ln>
                <a:solidFill>
                  <a:srgbClr val="FFFFFF"/>
                </a:solidFill>
                <a:effectLst/>
                <a:uFillTx/>
              </a:rPr>
              <a:t> IN-01</a:t>
            </a:r>
            <a:endParaRPr kumimoji="0" lang="en-AU" sz="3200" b="0" i="0" u="none" strike="noStrike" cap="none" spc="0" normalizeH="0" baseline="0" dirty="0">
              <a:ln>
                <a:noFill/>
              </a:ln>
              <a:solidFill>
                <a:srgbClr val="FFFFFF"/>
              </a:solidFill>
              <a:effectLst/>
              <a:uFillTx/>
            </a:endParaRPr>
          </a:p>
        </p:txBody>
      </p:sp>
    </p:spTree>
    <p:extLst>
      <p:ext uri="{BB962C8B-B14F-4D97-AF65-F5344CB8AC3E}">
        <p14:creationId xmlns:p14="http://schemas.microsoft.com/office/powerpoint/2010/main" val="643799432"/>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lvl="0"/>
            <a:fld id="{86CB4B4D-7CA3-9044-876B-883B54F8677D}" type="slidenum">
              <a:rPr lang="en-AU" smtClean="0"/>
              <a:t>2</a:t>
            </a:fld>
            <a:endParaRPr lang="en-AU"/>
          </a:p>
        </p:txBody>
      </p:sp>
      <p:sp>
        <p:nvSpPr>
          <p:cNvPr id="3" name="Rectangle 2"/>
          <p:cNvSpPr/>
          <p:nvPr/>
        </p:nvSpPr>
        <p:spPr>
          <a:xfrm>
            <a:off x="152400" y="1270605"/>
            <a:ext cx="8839200" cy="4739759"/>
          </a:xfrm>
          <a:prstGeom prst="rect">
            <a:avLst/>
          </a:prstGeom>
        </p:spPr>
        <p:txBody>
          <a:bodyPr wrap="square">
            <a:spAutoFit/>
          </a:bodyPr>
          <a:lstStyle/>
          <a:p>
            <a:pPr marL="216000" lvl="1" indent="-216000" defTabSz="914400">
              <a:spcAft>
                <a:spcPts val="1800"/>
              </a:spcAft>
              <a:buFont typeface="Arial" panose="020B0604020202020204" pitchFamily="34" charset="0"/>
              <a:buChar char="•"/>
              <a:defRPr>
                <a:solidFill>
                  <a:srgbClr val="000000"/>
                </a:solidFill>
              </a:defRPr>
            </a:pPr>
            <a:r>
              <a:rPr lang="en-AU" sz="2800" dirty="0" smtClean="0">
                <a:solidFill>
                  <a:schemeClr val="bg1">
                    <a:lumMod val="50000"/>
                  </a:schemeClr>
                </a:solidFill>
                <a:latin typeface="Proxima Nova Regular"/>
                <a:ea typeface="Proxima Nova Regular"/>
                <a:cs typeface="Proxima Nova Regular"/>
                <a:sym typeface="Proxima Nova Regular"/>
              </a:rPr>
              <a:t>Brian </a:t>
            </a:r>
            <a:r>
              <a:rPr lang="en-AU" sz="2800" dirty="0">
                <a:solidFill>
                  <a:schemeClr val="bg1">
                    <a:lumMod val="50000"/>
                  </a:schemeClr>
                </a:solidFill>
                <a:latin typeface="Proxima Nova Regular"/>
                <a:ea typeface="Proxima Nova Regular"/>
                <a:cs typeface="Proxima Nova Regular"/>
                <a:sym typeface="Proxima Nova Regular"/>
              </a:rPr>
              <a:t>Killough has led the GEO IN-01 (Earth Observations) task for CEOS since 2009. </a:t>
            </a:r>
            <a:endParaRPr lang="en-AU" sz="2800" dirty="0" smtClean="0">
              <a:solidFill>
                <a:schemeClr val="bg1">
                  <a:lumMod val="50000"/>
                </a:schemeClr>
              </a:solidFill>
              <a:latin typeface="Proxima Nova Regular"/>
              <a:ea typeface="Proxima Nova Regular"/>
              <a:cs typeface="Proxima Nova Regular"/>
              <a:sym typeface="Proxima Nova Regular"/>
            </a:endParaRPr>
          </a:p>
          <a:p>
            <a:pPr marL="216000" lvl="1" indent="-216000" defTabSz="914400">
              <a:spcAft>
                <a:spcPts val="1800"/>
              </a:spcAft>
              <a:buFont typeface="Arial" panose="020B0604020202020204" pitchFamily="34" charset="0"/>
              <a:buChar char="•"/>
              <a:defRPr>
                <a:solidFill>
                  <a:srgbClr val="000000"/>
                </a:solidFill>
              </a:defRPr>
            </a:pPr>
            <a:r>
              <a:rPr lang="en-AU" sz="2800" dirty="0" smtClean="0">
                <a:solidFill>
                  <a:schemeClr val="bg1">
                    <a:lumMod val="50000"/>
                  </a:schemeClr>
                </a:solidFill>
                <a:latin typeface="Proxima Nova Regular"/>
                <a:ea typeface="Proxima Nova Regular"/>
                <a:cs typeface="Proxima Nova Regular"/>
                <a:sym typeface="Proxima Nova Regular"/>
              </a:rPr>
              <a:t>Brian will </a:t>
            </a:r>
            <a:r>
              <a:rPr lang="en-AU" sz="2800" dirty="0">
                <a:solidFill>
                  <a:schemeClr val="bg1">
                    <a:lumMod val="50000"/>
                  </a:schemeClr>
                </a:solidFill>
                <a:latin typeface="Proxima Nova Regular"/>
                <a:ea typeface="Proxima Nova Regular"/>
                <a:cs typeface="Proxima Nova Regular"/>
                <a:sym typeface="Proxima Nova Regular"/>
              </a:rPr>
              <a:t>continue until the end of 2015.</a:t>
            </a:r>
          </a:p>
          <a:p>
            <a:pPr marL="216000" lvl="1" indent="-216000" defTabSz="914400">
              <a:spcAft>
                <a:spcPts val="1800"/>
              </a:spcAft>
              <a:buFont typeface="Arial" panose="020B0604020202020204" pitchFamily="34" charset="0"/>
              <a:buChar char="•"/>
              <a:defRPr>
                <a:solidFill>
                  <a:srgbClr val="000000"/>
                </a:solidFill>
              </a:defRPr>
            </a:pPr>
            <a:r>
              <a:rPr lang="en-AU" sz="2800" dirty="0">
                <a:solidFill>
                  <a:schemeClr val="bg1">
                    <a:lumMod val="50000"/>
                  </a:schemeClr>
                </a:solidFill>
                <a:latin typeface="Proxima Nova Regular"/>
                <a:ea typeface="Proxima Nova Regular"/>
                <a:cs typeface="Proxima Nova Regular"/>
                <a:sym typeface="Proxima Nova Regular"/>
              </a:rPr>
              <a:t>The current </a:t>
            </a:r>
            <a:r>
              <a:rPr lang="en-AU" sz="2800" dirty="0" smtClean="0">
                <a:solidFill>
                  <a:schemeClr val="bg1">
                    <a:lumMod val="50000"/>
                  </a:schemeClr>
                </a:solidFill>
                <a:latin typeface="Proxima Nova Regular"/>
                <a:ea typeface="Proxima Nova Regular"/>
                <a:cs typeface="Proxima Nova Regular"/>
                <a:sym typeface="Proxima Nova Regular"/>
              </a:rPr>
              <a:t>IN-01 task </a:t>
            </a:r>
            <a:r>
              <a:rPr lang="en-AU" sz="2800" dirty="0">
                <a:solidFill>
                  <a:schemeClr val="bg1">
                    <a:lumMod val="50000"/>
                  </a:schemeClr>
                </a:solidFill>
                <a:latin typeface="Proxima Nova Regular"/>
                <a:ea typeface="Proxima Nova Regular"/>
                <a:cs typeface="Proxima Nova Regular"/>
                <a:sym typeface="Proxima Nova Regular"/>
              </a:rPr>
              <a:t>is progressing </a:t>
            </a:r>
            <a:r>
              <a:rPr lang="en-AU" sz="2800" dirty="0" smtClean="0">
                <a:solidFill>
                  <a:schemeClr val="bg1">
                    <a:lumMod val="50000"/>
                  </a:schemeClr>
                </a:solidFill>
                <a:latin typeface="Proxima Nova Regular"/>
                <a:ea typeface="Proxima Nova Regular"/>
                <a:cs typeface="Proxima Nova Regular"/>
                <a:sym typeface="Proxima Nova Regular"/>
              </a:rPr>
              <a:t>well.  </a:t>
            </a:r>
          </a:p>
          <a:p>
            <a:pPr marL="216000" lvl="1" indent="-216000" defTabSz="914400">
              <a:spcAft>
                <a:spcPts val="1800"/>
              </a:spcAft>
              <a:buFont typeface="Arial" panose="020B0604020202020204" pitchFamily="34" charset="0"/>
              <a:buChar char="•"/>
              <a:defRPr>
                <a:solidFill>
                  <a:srgbClr val="000000"/>
                </a:solidFill>
              </a:defRPr>
            </a:pPr>
            <a:r>
              <a:rPr lang="en-AU" sz="2800" dirty="0" smtClean="0">
                <a:solidFill>
                  <a:schemeClr val="bg1">
                    <a:lumMod val="50000"/>
                  </a:schemeClr>
                </a:solidFill>
                <a:latin typeface="Proxima Nova Regular"/>
                <a:ea typeface="Proxima Nova Regular"/>
                <a:cs typeface="Proxima Nova Regular"/>
                <a:sym typeface="Proxima Nova Regular"/>
              </a:rPr>
              <a:t>No </a:t>
            </a:r>
            <a:r>
              <a:rPr lang="en-AU" sz="2800" dirty="0" smtClean="0">
                <a:solidFill>
                  <a:schemeClr val="bg1">
                    <a:lumMod val="50000"/>
                  </a:schemeClr>
                </a:solidFill>
                <a:latin typeface="Proxima Nova Regular"/>
                <a:ea typeface="Proxima Nova Regular"/>
                <a:cs typeface="Proxima Nova Regular"/>
                <a:sym typeface="Proxima Nova Regular"/>
              </a:rPr>
              <a:t>IN-01-C2 </a:t>
            </a:r>
            <a:r>
              <a:rPr lang="en-AU" sz="2800" dirty="0">
                <a:solidFill>
                  <a:schemeClr val="bg1">
                    <a:lumMod val="50000"/>
                  </a:schemeClr>
                </a:solidFill>
                <a:latin typeface="Proxima Nova Regular"/>
                <a:ea typeface="Proxima Nova Regular"/>
                <a:cs typeface="Proxima Nova Regular"/>
                <a:sym typeface="Proxima Nova Regular"/>
              </a:rPr>
              <a:t>“space-based observation</a:t>
            </a:r>
            <a:r>
              <a:rPr lang="en-AU" sz="2800" dirty="0" smtClean="0">
                <a:solidFill>
                  <a:schemeClr val="bg1">
                    <a:lumMod val="50000"/>
                  </a:schemeClr>
                </a:solidFill>
                <a:latin typeface="Proxima Nova Regular"/>
                <a:ea typeface="Proxima Nova Regular"/>
                <a:cs typeface="Proxima Nova Regular"/>
                <a:sym typeface="Proxima Nova Regular"/>
              </a:rPr>
              <a:t>”  issues!  </a:t>
            </a:r>
            <a:endParaRPr lang="en-AU" sz="2800" dirty="0">
              <a:solidFill>
                <a:schemeClr val="bg1">
                  <a:lumMod val="50000"/>
                </a:schemeClr>
              </a:solidFill>
              <a:latin typeface="Proxima Nova Regular"/>
              <a:ea typeface="Proxima Nova Regular"/>
              <a:cs typeface="Proxima Nova Regular"/>
              <a:sym typeface="Proxima Nova Regular"/>
            </a:endParaRPr>
          </a:p>
          <a:p>
            <a:pPr marL="540000" lvl="1" indent="-216000" defTabSz="914400">
              <a:spcAft>
                <a:spcPts val="1800"/>
              </a:spcAft>
              <a:buFont typeface="Arial" panose="020B0604020202020204" pitchFamily="34" charset="0"/>
              <a:buChar char="•"/>
              <a:defRPr>
                <a:solidFill>
                  <a:srgbClr val="000000"/>
                </a:solidFill>
              </a:defRPr>
            </a:pPr>
            <a:r>
              <a:rPr lang="en-AU" sz="2400" dirty="0">
                <a:solidFill>
                  <a:schemeClr val="bg1">
                    <a:lumMod val="50000"/>
                  </a:schemeClr>
                </a:solidFill>
                <a:latin typeface="Proxima Nova Regular"/>
                <a:ea typeface="Proxima Nova Regular"/>
                <a:cs typeface="Proxima Nova Regular"/>
                <a:sym typeface="Proxima Nova Regular"/>
              </a:rPr>
              <a:t>CEOS is currently operating 135 missions!  </a:t>
            </a:r>
          </a:p>
          <a:p>
            <a:pPr marL="540000" lvl="1" indent="-216000" defTabSz="914400">
              <a:spcAft>
                <a:spcPts val="1800"/>
              </a:spcAft>
              <a:buFont typeface="Arial" panose="020B0604020202020204" pitchFamily="34" charset="0"/>
              <a:buChar char="•"/>
              <a:defRPr>
                <a:solidFill>
                  <a:srgbClr val="000000"/>
                </a:solidFill>
              </a:defRPr>
            </a:pPr>
            <a:r>
              <a:rPr lang="en-AU" sz="2400" dirty="0">
                <a:solidFill>
                  <a:schemeClr val="bg1">
                    <a:lumMod val="50000"/>
                  </a:schemeClr>
                </a:solidFill>
                <a:latin typeface="Proxima Nova Regular"/>
                <a:ea typeface="Proxima Nova Regular"/>
                <a:cs typeface="Proxima Nova Regular"/>
                <a:sym typeface="Proxima Nova Regular"/>
              </a:rPr>
              <a:t>No significant </a:t>
            </a:r>
            <a:r>
              <a:rPr lang="en-AU" sz="2400" dirty="0" smtClean="0">
                <a:solidFill>
                  <a:schemeClr val="bg1">
                    <a:lumMod val="50000"/>
                  </a:schemeClr>
                </a:solidFill>
                <a:latin typeface="Proxima Nova Regular"/>
                <a:ea typeface="Proxima Nova Regular"/>
                <a:cs typeface="Proxima Nova Regular"/>
                <a:sym typeface="Proxima Nova Regular"/>
              </a:rPr>
              <a:t>gaps!</a:t>
            </a:r>
          </a:p>
          <a:p>
            <a:pPr marL="540000" lvl="1" indent="-216000" defTabSz="914400">
              <a:spcAft>
                <a:spcPts val="1800"/>
              </a:spcAft>
              <a:buFont typeface="Arial" panose="020B0604020202020204" pitchFamily="34" charset="0"/>
              <a:buChar char="•"/>
              <a:defRPr>
                <a:solidFill>
                  <a:srgbClr val="000000"/>
                </a:solidFill>
              </a:defRPr>
            </a:pPr>
            <a:r>
              <a:rPr lang="en-AU" sz="2400" dirty="0" smtClean="0">
                <a:solidFill>
                  <a:schemeClr val="bg1">
                    <a:lumMod val="50000"/>
                  </a:schemeClr>
                </a:solidFill>
                <a:latin typeface="Proxima Nova Regular"/>
                <a:ea typeface="Proxima Nova Regular"/>
                <a:cs typeface="Proxima Nova Regular"/>
                <a:sym typeface="Proxima Nova Regular"/>
              </a:rPr>
              <a:t>As </a:t>
            </a:r>
            <a:r>
              <a:rPr lang="en-AU" sz="2400" dirty="0">
                <a:solidFill>
                  <a:schemeClr val="bg1">
                    <a:lumMod val="50000"/>
                  </a:schemeClr>
                </a:solidFill>
                <a:latin typeface="Proxima Nova Regular"/>
                <a:ea typeface="Proxima Nova Regular"/>
                <a:cs typeface="Proxima Nova Regular"/>
                <a:sym typeface="Proxima Nova Regular"/>
              </a:rPr>
              <a:t>always data access issues</a:t>
            </a:r>
            <a:r>
              <a:rPr lang="en-AU" sz="2400" dirty="0" smtClean="0">
                <a:solidFill>
                  <a:schemeClr val="bg1">
                    <a:lumMod val="50000"/>
                  </a:schemeClr>
                </a:solidFill>
                <a:latin typeface="Proxima Nova Regular"/>
                <a:ea typeface="Proxima Nova Regular"/>
                <a:cs typeface="Proxima Nova Regular"/>
                <a:sym typeface="Proxima Nova Regular"/>
              </a:rPr>
              <a:t>.</a:t>
            </a:r>
            <a:endParaRPr lang="en-AU" sz="2400" dirty="0">
              <a:solidFill>
                <a:schemeClr val="bg1">
                  <a:lumMod val="50000"/>
                </a:schemeClr>
              </a:solidFill>
              <a:latin typeface="Proxima Nova Regular"/>
              <a:ea typeface="Proxima Nova Regular"/>
              <a:cs typeface="Proxima Nova Regular"/>
              <a:sym typeface="Proxima Nova Regular"/>
            </a:endParaRPr>
          </a:p>
        </p:txBody>
      </p:sp>
      <p:sp>
        <p:nvSpPr>
          <p:cNvPr id="4" name="Rectangle 3"/>
          <p:cNvSpPr/>
          <p:nvPr/>
        </p:nvSpPr>
        <p:spPr>
          <a:xfrm>
            <a:off x="1981200" y="253425"/>
            <a:ext cx="5320811" cy="584775"/>
          </a:xfrm>
          <a:prstGeom prst="rect">
            <a:avLst/>
          </a:prstGeom>
        </p:spPr>
        <p:txBody>
          <a:bodyPr wrap="square">
            <a:spAutoFit/>
          </a:bodyPr>
          <a:lstStyle/>
          <a:p>
            <a:r>
              <a:rPr lang="en-US" sz="3200" b="1" dirty="0" smtClean="0">
                <a:solidFill>
                  <a:srgbClr val="FFFFFF"/>
                </a:solidFill>
              </a:rPr>
              <a:t>Present </a:t>
            </a:r>
            <a:r>
              <a:rPr lang="en-US" sz="3200" b="1" dirty="0" smtClean="0">
                <a:solidFill>
                  <a:srgbClr val="FFFFFF"/>
                </a:solidFill>
              </a:rPr>
              <a:t>day ‘space task’</a:t>
            </a:r>
            <a:endParaRPr lang="en-US" sz="3200" dirty="0"/>
          </a:p>
        </p:txBody>
      </p:sp>
    </p:spTree>
    <p:extLst>
      <p:ext uri="{BB962C8B-B14F-4D97-AF65-F5344CB8AC3E}">
        <p14:creationId xmlns:p14="http://schemas.microsoft.com/office/powerpoint/2010/main" val="333875221"/>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lvl="0"/>
            <a:fld id="{86CB4B4D-7CA3-9044-876B-883B54F8677D}" type="slidenum">
              <a:rPr lang="en-AU" smtClean="0"/>
              <a:t>3</a:t>
            </a:fld>
            <a:endParaRPr lang="en-AU"/>
          </a:p>
        </p:txBody>
      </p:sp>
      <p:sp>
        <p:nvSpPr>
          <p:cNvPr id="3" name="Rectangle 2"/>
          <p:cNvSpPr/>
          <p:nvPr/>
        </p:nvSpPr>
        <p:spPr>
          <a:xfrm>
            <a:off x="241300" y="1231900"/>
            <a:ext cx="4191000" cy="5395784"/>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90000" rIns="180000" bIns="90000"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lang="en-AU" b="1" dirty="0" smtClean="0">
                <a:solidFill>
                  <a:srgbClr val="FF0000"/>
                </a:solidFill>
              </a:rPr>
              <a:t>Launches since Plenary</a:t>
            </a:r>
          </a:p>
          <a:p>
            <a:pPr marL="0" marR="0" indent="0" algn="l" defTabSz="457200" rtl="0" fontAlgn="auto" latinLnBrk="1" hangingPunct="0">
              <a:lnSpc>
                <a:spcPct val="100000"/>
              </a:lnSpc>
              <a:spcBef>
                <a:spcPts val="0"/>
              </a:spcBef>
              <a:spcAft>
                <a:spcPts val="0"/>
              </a:spcAft>
              <a:buClrTx/>
              <a:buSzTx/>
              <a:buFontTx/>
              <a:buNone/>
              <a:tabLst/>
            </a:pPr>
            <a:endParaRPr kumimoji="0" lang="en-AU" sz="1800" b="1" i="0" u="none" strike="noStrike" cap="none" spc="0" normalizeH="0" baseline="0" dirty="0">
              <a:ln>
                <a:noFill/>
              </a:ln>
              <a:solidFill>
                <a:srgbClr val="002569"/>
              </a:solidFill>
              <a:effectLst/>
              <a:uFillTx/>
            </a:endParaRPr>
          </a:p>
          <a:p>
            <a:pPr algn="l" rtl="0" latinLnBrk="1" hangingPunct="0"/>
            <a:r>
              <a:rPr lang="en-AU" sz="2000" b="1" dirty="0" smtClean="0"/>
              <a:t>INPE </a:t>
            </a:r>
            <a:r>
              <a:rPr lang="en-AU" sz="2000" b="1" dirty="0"/>
              <a:t>and CNSA¹s </a:t>
            </a:r>
            <a:r>
              <a:rPr lang="en-AU" sz="2000" b="1" dirty="0" smtClean="0"/>
              <a:t>CBERS-4</a:t>
            </a:r>
          </a:p>
          <a:p>
            <a:pPr algn="l" rtl="0" latinLnBrk="1" hangingPunct="0"/>
            <a:r>
              <a:rPr lang="en-AU" b="1" dirty="0" smtClean="0">
                <a:solidFill>
                  <a:schemeClr val="bg1">
                    <a:lumMod val="75000"/>
                  </a:schemeClr>
                </a:solidFill>
              </a:rPr>
              <a:t>December </a:t>
            </a:r>
            <a:r>
              <a:rPr lang="en-AU" b="1" dirty="0">
                <a:solidFill>
                  <a:schemeClr val="bg1">
                    <a:lumMod val="75000"/>
                  </a:schemeClr>
                </a:solidFill>
              </a:rPr>
              <a:t>7, 2014</a:t>
            </a:r>
          </a:p>
          <a:p>
            <a:pPr algn="l" rtl="0" latinLnBrk="1" hangingPunct="0"/>
            <a:r>
              <a:rPr lang="en-AU" sz="2000" b="1" dirty="0" err="1" smtClean="0"/>
              <a:t>Roskosmos’s</a:t>
            </a:r>
            <a:r>
              <a:rPr lang="en-AU" sz="2000" b="1" dirty="0" smtClean="0"/>
              <a:t> </a:t>
            </a:r>
            <a:r>
              <a:rPr lang="en-AU" sz="2000" b="1" dirty="0" err="1"/>
              <a:t>Resurs</a:t>
            </a:r>
            <a:r>
              <a:rPr lang="en-AU" sz="2000" b="1" dirty="0"/>
              <a:t>-P </a:t>
            </a:r>
            <a:r>
              <a:rPr lang="en-AU" sz="2000" b="1" dirty="0" smtClean="0"/>
              <a:t>N2</a:t>
            </a:r>
          </a:p>
          <a:p>
            <a:pPr algn="l" rtl="0" latinLnBrk="1" hangingPunct="0"/>
            <a:r>
              <a:rPr lang="en-AU" b="1" dirty="0">
                <a:solidFill>
                  <a:schemeClr val="bg1">
                    <a:lumMod val="75000"/>
                  </a:schemeClr>
                </a:solidFill>
              </a:rPr>
              <a:t>December 26, 2014</a:t>
            </a:r>
          </a:p>
          <a:p>
            <a:pPr algn="l" rtl="0" latinLnBrk="1" hangingPunct="0"/>
            <a:r>
              <a:rPr lang="en-AU" sz="2000" b="1" dirty="0" smtClean="0"/>
              <a:t>CMA’s Feng Yun-2G</a:t>
            </a:r>
          </a:p>
          <a:p>
            <a:pPr algn="l" rtl="0" latinLnBrk="1" hangingPunct="0"/>
            <a:r>
              <a:rPr lang="en-AU" b="1" dirty="0">
                <a:solidFill>
                  <a:schemeClr val="bg1">
                    <a:lumMod val="75000"/>
                  </a:schemeClr>
                </a:solidFill>
              </a:rPr>
              <a:t>December 31, 2014</a:t>
            </a:r>
          </a:p>
          <a:p>
            <a:pPr algn="l" rtl="0" latinLnBrk="1" hangingPunct="0"/>
            <a:r>
              <a:rPr lang="en-AU" sz="2000" b="1" dirty="0" smtClean="0"/>
              <a:t>NASA’s CATS</a:t>
            </a:r>
          </a:p>
          <a:p>
            <a:pPr algn="l" rtl="0" latinLnBrk="1" hangingPunct="0"/>
            <a:r>
              <a:rPr lang="en-AU" b="1" dirty="0">
                <a:solidFill>
                  <a:schemeClr val="bg1">
                    <a:lumMod val="75000"/>
                  </a:schemeClr>
                </a:solidFill>
              </a:rPr>
              <a:t>January 10, 2015</a:t>
            </a:r>
          </a:p>
          <a:p>
            <a:pPr algn="l" rtl="0" latinLnBrk="1" hangingPunct="0"/>
            <a:r>
              <a:rPr lang="en-AU" sz="2000" b="1" dirty="0" smtClean="0"/>
              <a:t>NASA SMAP</a:t>
            </a:r>
          </a:p>
          <a:p>
            <a:pPr algn="l" rtl="0" latinLnBrk="1" hangingPunct="0"/>
            <a:r>
              <a:rPr lang="en-AU" b="1" dirty="0">
                <a:solidFill>
                  <a:schemeClr val="bg1">
                    <a:lumMod val="75000"/>
                  </a:schemeClr>
                </a:solidFill>
              </a:rPr>
              <a:t>January 31, 2015</a:t>
            </a:r>
          </a:p>
          <a:p>
            <a:pPr algn="l" rtl="0" latinLnBrk="1" hangingPunct="0"/>
            <a:r>
              <a:rPr lang="en-AU" sz="2000" b="1" dirty="0" smtClean="0"/>
              <a:t>KARI¹s KOMPSAT-3A</a:t>
            </a:r>
          </a:p>
          <a:p>
            <a:pPr algn="l" rtl="0" latinLnBrk="1" hangingPunct="0"/>
            <a:r>
              <a:rPr lang="en-AU" b="1" dirty="0">
                <a:solidFill>
                  <a:schemeClr val="bg1">
                    <a:lumMod val="75000"/>
                  </a:schemeClr>
                </a:solidFill>
              </a:rPr>
              <a:t>March 26, 2015</a:t>
            </a:r>
          </a:p>
          <a:p>
            <a:pPr algn="l" rtl="0" latinLnBrk="1" hangingPunct="0"/>
            <a:r>
              <a:rPr lang="en-AU" sz="2000" b="1" dirty="0" smtClean="0"/>
              <a:t>EC and ESA’s Sentinel-2A</a:t>
            </a:r>
          </a:p>
          <a:p>
            <a:pPr algn="l" rtl="0" latinLnBrk="1" hangingPunct="0"/>
            <a:r>
              <a:rPr lang="en-AU" b="1" dirty="0">
                <a:solidFill>
                  <a:schemeClr val="bg1">
                    <a:lumMod val="75000"/>
                  </a:schemeClr>
                </a:solidFill>
              </a:rPr>
              <a:t>June 23, 2015</a:t>
            </a:r>
          </a:p>
          <a:p>
            <a:pPr algn="l" rtl="0" latinLnBrk="1" hangingPunct="0"/>
            <a:r>
              <a:rPr lang="en-AU" sz="2000" b="1" dirty="0" smtClean="0"/>
              <a:t>EUMETSAT¹s </a:t>
            </a:r>
            <a:r>
              <a:rPr lang="en-AU" sz="2000" b="1" dirty="0"/>
              <a:t>MSG-4 </a:t>
            </a:r>
            <a:endParaRPr lang="en-AU" sz="2000" b="1" dirty="0" smtClean="0"/>
          </a:p>
          <a:p>
            <a:pPr algn="l" rtl="0" latinLnBrk="1" hangingPunct="0"/>
            <a:r>
              <a:rPr lang="en-AU" b="1" dirty="0">
                <a:solidFill>
                  <a:schemeClr val="bg1">
                    <a:lumMod val="75000"/>
                  </a:schemeClr>
                </a:solidFill>
              </a:rPr>
              <a:t>July 15, </a:t>
            </a:r>
            <a:r>
              <a:rPr lang="en-AU" b="1" dirty="0" smtClean="0">
                <a:solidFill>
                  <a:schemeClr val="bg1">
                    <a:lumMod val="75000"/>
                  </a:schemeClr>
                </a:solidFill>
              </a:rPr>
              <a:t>2015</a:t>
            </a:r>
          </a:p>
        </p:txBody>
      </p:sp>
      <p:sp>
        <p:nvSpPr>
          <p:cNvPr id="5" name="Rectangle 4"/>
          <p:cNvSpPr/>
          <p:nvPr/>
        </p:nvSpPr>
        <p:spPr>
          <a:xfrm>
            <a:off x="1752600" y="304800"/>
            <a:ext cx="5943600" cy="584775"/>
          </a:xfrm>
          <a:prstGeom prst="rect">
            <a:avLst/>
          </a:prstGeom>
        </p:spPr>
        <p:txBody>
          <a:bodyPr wrap="square">
            <a:spAutoFit/>
          </a:bodyPr>
          <a:lstStyle/>
          <a:p>
            <a:r>
              <a:rPr lang="en-US" sz="3200" b="1" dirty="0" smtClean="0">
                <a:solidFill>
                  <a:srgbClr val="FFFFFF"/>
                </a:solidFill>
              </a:rPr>
              <a:t>Delivering the space segment</a:t>
            </a:r>
            <a:endParaRPr lang="en-US" sz="3200" dirty="0"/>
          </a:p>
        </p:txBody>
      </p:sp>
      <p:sp>
        <p:nvSpPr>
          <p:cNvPr id="6" name="Rectangle 5"/>
          <p:cNvSpPr/>
          <p:nvPr/>
        </p:nvSpPr>
        <p:spPr>
          <a:xfrm>
            <a:off x="4686300" y="1223936"/>
            <a:ext cx="4191000" cy="5403748"/>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90000" rIns="180000" bIns="90000" numCol="1" spcCol="38100" rtlCol="0" anchor="t">
            <a:noAutofit/>
          </a:bodyPr>
          <a:lstStyle/>
          <a:p>
            <a:pPr marL="0" marR="0" indent="0" algn="l" defTabSz="457200" rtl="0" fontAlgn="auto" latinLnBrk="1" hangingPunct="0">
              <a:lnSpc>
                <a:spcPct val="100000"/>
              </a:lnSpc>
              <a:spcBef>
                <a:spcPts val="0"/>
              </a:spcBef>
              <a:spcAft>
                <a:spcPts val="0"/>
              </a:spcAft>
              <a:buClrTx/>
              <a:buSzTx/>
              <a:buFontTx/>
              <a:buNone/>
              <a:tabLst/>
            </a:pPr>
            <a:r>
              <a:rPr lang="en-AU" b="1" dirty="0" smtClean="0">
                <a:solidFill>
                  <a:srgbClr val="FF0000"/>
                </a:solidFill>
              </a:rPr>
              <a:t>Launches to end 2015</a:t>
            </a:r>
          </a:p>
          <a:p>
            <a:pPr marL="0" marR="0" indent="0" algn="l" defTabSz="457200" rtl="0" fontAlgn="auto" latinLnBrk="1" hangingPunct="0">
              <a:lnSpc>
                <a:spcPct val="100000"/>
              </a:lnSpc>
              <a:spcBef>
                <a:spcPts val="0"/>
              </a:spcBef>
              <a:spcAft>
                <a:spcPts val="0"/>
              </a:spcAft>
              <a:buClrTx/>
              <a:buSzTx/>
              <a:buFontTx/>
              <a:buNone/>
              <a:tabLst/>
            </a:pPr>
            <a:endParaRPr kumimoji="0" lang="en-AU" sz="1800" b="1" i="0" u="none" strike="noStrike" cap="none" spc="0" normalizeH="0" baseline="0" dirty="0" smtClean="0">
              <a:ln>
                <a:noFill/>
              </a:ln>
              <a:solidFill>
                <a:srgbClr val="002569"/>
              </a:solidFill>
              <a:effectLst/>
              <a:uFillTx/>
            </a:endParaRPr>
          </a:p>
          <a:p>
            <a:pPr algn="l" rtl="0" latinLnBrk="1" hangingPunct="0"/>
            <a:r>
              <a:rPr lang="en-AU" sz="2000" b="1" dirty="0" smtClean="0"/>
              <a:t>Sentinel-3A</a:t>
            </a:r>
          </a:p>
          <a:p>
            <a:pPr algn="l" rtl="0" latinLnBrk="1" hangingPunct="0"/>
            <a:r>
              <a:rPr lang="en-AU" b="1" dirty="0">
                <a:solidFill>
                  <a:schemeClr val="bg1">
                    <a:lumMod val="75000"/>
                  </a:schemeClr>
                </a:solidFill>
              </a:rPr>
              <a:t>EC and ESA</a:t>
            </a:r>
          </a:p>
          <a:p>
            <a:pPr algn="l" rtl="0" latinLnBrk="1" hangingPunct="0"/>
            <a:r>
              <a:rPr lang="en-AU" sz="2000" b="1" dirty="0" smtClean="0"/>
              <a:t>Jason-3</a:t>
            </a:r>
          </a:p>
          <a:p>
            <a:pPr algn="l" rtl="0" latinLnBrk="1" hangingPunct="0"/>
            <a:r>
              <a:rPr lang="en-AU" b="1" dirty="0">
                <a:solidFill>
                  <a:schemeClr val="bg1">
                    <a:lumMod val="75000"/>
                  </a:schemeClr>
                </a:solidFill>
              </a:rPr>
              <a:t>NASA</a:t>
            </a:r>
          </a:p>
          <a:p>
            <a:pPr algn="l" rtl="0" latinLnBrk="1" hangingPunct="0"/>
            <a:r>
              <a:rPr lang="en-AU" sz="2000" b="1" dirty="0" err="1" smtClean="0"/>
              <a:t>Ingenio</a:t>
            </a:r>
            <a:endParaRPr lang="en-AU" sz="2000" b="1" dirty="0"/>
          </a:p>
          <a:p>
            <a:pPr algn="l" rtl="0" latinLnBrk="1" hangingPunct="0"/>
            <a:r>
              <a:rPr lang="en-AU" b="1" dirty="0">
                <a:solidFill>
                  <a:schemeClr val="bg1">
                    <a:lumMod val="75000"/>
                  </a:schemeClr>
                </a:solidFill>
              </a:rPr>
              <a:t>CDTI</a:t>
            </a:r>
          </a:p>
          <a:p>
            <a:pPr algn="l" rtl="0" latinLnBrk="1" hangingPunct="0"/>
            <a:r>
              <a:rPr lang="en-AU" sz="2000" b="1" dirty="0" smtClean="0"/>
              <a:t>SAOCOM-1A</a:t>
            </a:r>
          </a:p>
          <a:p>
            <a:pPr algn="l" rtl="0" latinLnBrk="1" hangingPunct="0"/>
            <a:r>
              <a:rPr lang="en-AU" b="1" dirty="0">
                <a:solidFill>
                  <a:schemeClr val="bg1">
                    <a:lumMod val="75000"/>
                  </a:schemeClr>
                </a:solidFill>
              </a:rPr>
              <a:t>CONAE</a:t>
            </a:r>
          </a:p>
          <a:p>
            <a:pPr algn="l" rtl="0" latinLnBrk="1" hangingPunct="0"/>
            <a:r>
              <a:rPr lang="en-AU" sz="2000" b="1" dirty="0" smtClean="0"/>
              <a:t>Electro-L N2</a:t>
            </a:r>
            <a:endParaRPr lang="en-AU" sz="2000" b="1" dirty="0" smtClean="0"/>
          </a:p>
          <a:p>
            <a:pPr algn="l" rtl="0" latinLnBrk="1" hangingPunct="0"/>
            <a:r>
              <a:rPr lang="en-AU" b="1" dirty="0">
                <a:solidFill>
                  <a:schemeClr val="bg1">
                    <a:lumMod val="75000"/>
                  </a:schemeClr>
                </a:solidFill>
              </a:rPr>
              <a:t>ROSHYDROMET,ROSKOSMOS</a:t>
            </a:r>
          </a:p>
          <a:p>
            <a:pPr algn="l" rtl="0" latinLnBrk="1" hangingPunct="0"/>
            <a:r>
              <a:rPr lang="en-AU" sz="2000" b="1" dirty="0" smtClean="0"/>
              <a:t>Resurs-P3</a:t>
            </a:r>
          </a:p>
          <a:p>
            <a:pPr algn="l" rtl="0" latinLnBrk="1" hangingPunct="0"/>
            <a:r>
              <a:rPr lang="en-AU" b="1" dirty="0" smtClean="0">
                <a:solidFill>
                  <a:schemeClr val="bg1">
                    <a:lumMod val="75000"/>
                  </a:schemeClr>
                </a:solidFill>
              </a:rPr>
              <a:t>ROSKOSMOS</a:t>
            </a:r>
            <a:endParaRPr lang="en-AU" b="1" dirty="0">
              <a:solidFill>
                <a:schemeClr val="bg1">
                  <a:lumMod val="75000"/>
                </a:schemeClr>
              </a:solidFill>
            </a:endParaRPr>
          </a:p>
          <a:p>
            <a:pPr marL="0" marR="0" indent="0" algn="l" defTabSz="457200" rtl="0" fontAlgn="auto" latinLnBrk="1" hangingPunct="0">
              <a:lnSpc>
                <a:spcPct val="100000"/>
              </a:lnSpc>
              <a:spcBef>
                <a:spcPts val="0"/>
              </a:spcBef>
              <a:spcAft>
                <a:spcPts val="0"/>
              </a:spcAft>
              <a:buClrTx/>
              <a:buSzTx/>
              <a:buFontTx/>
              <a:buNone/>
              <a:tabLst/>
            </a:pPr>
            <a:endParaRPr lang="en-AU" b="1" dirty="0"/>
          </a:p>
        </p:txBody>
      </p:sp>
    </p:spTree>
    <p:extLst>
      <p:ext uri="{BB962C8B-B14F-4D97-AF65-F5344CB8AC3E}">
        <p14:creationId xmlns:p14="http://schemas.microsoft.com/office/powerpoint/2010/main" val="2414030716"/>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lvl="0"/>
            <a:fld id="{86CB4B4D-7CA3-9044-876B-883B54F8677D}" type="slidenum">
              <a:rPr lang="en-AU" smtClean="0"/>
              <a:t>4</a:t>
            </a:fld>
            <a:endParaRPr lang="en-AU"/>
          </a:p>
        </p:txBody>
      </p:sp>
      <p:sp>
        <p:nvSpPr>
          <p:cNvPr id="3" name="Rectangle 2"/>
          <p:cNvSpPr/>
          <p:nvPr/>
        </p:nvSpPr>
        <p:spPr>
          <a:xfrm>
            <a:off x="1981200" y="253425"/>
            <a:ext cx="5320811" cy="584775"/>
          </a:xfrm>
          <a:prstGeom prst="rect">
            <a:avLst/>
          </a:prstGeom>
        </p:spPr>
        <p:txBody>
          <a:bodyPr wrap="square">
            <a:spAutoFit/>
          </a:bodyPr>
          <a:lstStyle/>
          <a:p>
            <a:r>
              <a:rPr lang="en-US" sz="3200" b="1" dirty="0" smtClean="0">
                <a:solidFill>
                  <a:srgbClr val="FFFFFF"/>
                </a:solidFill>
              </a:rPr>
              <a:t>The future</a:t>
            </a:r>
            <a:endParaRPr lang="en-US" sz="3200" dirty="0"/>
          </a:p>
        </p:txBody>
      </p:sp>
      <p:sp>
        <p:nvSpPr>
          <p:cNvPr id="4" name="Shape 3"/>
          <p:cNvSpPr/>
          <p:nvPr/>
        </p:nvSpPr>
        <p:spPr>
          <a:xfrm>
            <a:off x="304800" y="1303377"/>
            <a:ext cx="8382000" cy="5355312"/>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marL="514350" lvl="0" indent="-514350" defTabSz="914400">
              <a:spcAft>
                <a:spcPts val="1800"/>
              </a:spcAft>
              <a:buFont typeface="Arial" panose="020B0604020202020204" pitchFamily="34" charset="0"/>
              <a:buChar char="•"/>
              <a:defRPr>
                <a:solidFill>
                  <a:srgbClr val="000000"/>
                </a:solidFill>
              </a:defRPr>
            </a:pPr>
            <a:r>
              <a:rPr lang="en-AU" sz="3000" dirty="0" smtClean="0">
                <a:solidFill>
                  <a:schemeClr val="bg1">
                    <a:lumMod val="50000"/>
                  </a:schemeClr>
                </a:solidFill>
                <a:latin typeface="Proxima Nova Regular"/>
                <a:ea typeface="Proxima Nova Regular"/>
                <a:cs typeface="Proxima Nova Regular"/>
                <a:sym typeface="Proxima Nova Regular"/>
              </a:rPr>
              <a:t>CEO Team and SEO have been working closely with GEOSEC throughout the drafting of the 2016 </a:t>
            </a:r>
            <a:r>
              <a:rPr lang="en-AU" sz="3000" u="sng" dirty="0" smtClean="0">
                <a:solidFill>
                  <a:srgbClr val="FF0000"/>
                </a:solidFill>
                <a:latin typeface="Proxima Nova Regular"/>
                <a:ea typeface="Proxima Nova Regular"/>
                <a:cs typeface="Proxima Nova Regular"/>
                <a:sym typeface="Proxima Nova Regular"/>
              </a:rPr>
              <a:t>Transitional</a:t>
            </a:r>
            <a:r>
              <a:rPr lang="en-AU" sz="3000" dirty="0" smtClean="0">
                <a:solidFill>
                  <a:schemeClr val="bg1">
                    <a:lumMod val="50000"/>
                  </a:schemeClr>
                </a:solidFill>
                <a:latin typeface="Proxima Nova Regular"/>
                <a:ea typeface="Proxima Nova Regular"/>
                <a:cs typeface="Proxima Nova Regular"/>
                <a:sym typeface="Proxima Nova Regular"/>
              </a:rPr>
              <a:t> Work Programme.</a:t>
            </a:r>
          </a:p>
          <a:p>
            <a:pPr marL="514350" lvl="0" indent="-514350" defTabSz="914400">
              <a:spcAft>
                <a:spcPts val="1800"/>
              </a:spcAft>
              <a:buFont typeface="Arial" panose="020B0604020202020204" pitchFamily="34" charset="0"/>
              <a:buChar char="•"/>
              <a:defRPr>
                <a:solidFill>
                  <a:srgbClr val="000000"/>
                </a:solidFill>
              </a:defRPr>
            </a:pPr>
            <a:r>
              <a:rPr lang="en-AU" sz="3000" dirty="0" smtClean="0">
                <a:solidFill>
                  <a:schemeClr val="bg1">
                    <a:lumMod val="50000"/>
                  </a:schemeClr>
                </a:solidFill>
                <a:latin typeface="Proxima Nova Regular"/>
                <a:ea typeface="Proxima Nova Regular"/>
                <a:cs typeface="Proxima Nova Regular"/>
                <a:sym typeface="Proxima Nova Regular"/>
              </a:rPr>
              <a:t>Objectives and priorities of engagement:</a:t>
            </a:r>
          </a:p>
          <a:p>
            <a:pPr marL="972000" lvl="1" indent="-514350" defTabSz="914400">
              <a:spcAft>
                <a:spcPts val="1800"/>
              </a:spcAft>
              <a:buFont typeface="Arial" panose="020B0604020202020204" pitchFamily="34" charset="0"/>
              <a:buChar char="•"/>
              <a:defRPr>
                <a:solidFill>
                  <a:srgbClr val="000000"/>
                </a:solidFill>
              </a:defRPr>
            </a:pPr>
            <a:r>
              <a:rPr lang="en-AU" sz="2800" dirty="0" smtClean="0">
                <a:solidFill>
                  <a:schemeClr val="bg1">
                    <a:lumMod val="50000"/>
                  </a:schemeClr>
                </a:solidFill>
                <a:latin typeface="Proxima Nova Regular"/>
                <a:ea typeface="Proxima Nova Regular"/>
                <a:cs typeface="Proxima Nova Regular"/>
                <a:sym typeface="Proxima Nova Regular"/>
              </a:rPr>
              <a:t>A well-structured </a:t>
            </a:r>
            <a:r>
              <a:rPr lang="en-AU" sz="2800" dirty="0">
                <a:solidFill>
                  <a:schemeClr val="bg1">
                    <a:lumMod val="50000"/>
                  </a:schemeClr>
                </a:solidFill>
                <a:latin typeface="Proxima Nova Regular"/>
                <a:ea typeface="Proxima Nova Regular"/>
                <a:cs typeface="Proxima Nova Regular"/>
                <a:sym typeface="Proxima Nova Regular"/>
              </a:rPr>
              <a:t>‘space task’.</a:t>
            </a:r>
          </a:p>
          <a:p>
            <a:pPr marL="972000" lvl="1" indent="-514350" defTabSz="914400">
              <a:spcAft>
                <a:spcPts val="1800"/>
              </a:spcAft>
              <a:buFont typeface="Arial" panose="020B0604020202020204" pitchFamily="34" charset="0"/>
              <a:buChar char="•"/>
              <a:defRPr>
                <a:solidFill>
                  <a:srgbClr val="000000"/>
                </a:solidFill>
              </a:defRPr>
            </a:pPr>
            <a:r>
              <a:rPr lang="en-AU" sz="2800" dirty="0">
                <a:solidFill>
                  <a:schemeClr val="bg1">
                    <a:lumMod val="50000"/>
                  </a:schemeClr>
                </a:solidFill>
                <a:latin typeface="Proxima Nova Regular"/>
                <a:ea typeface="Proxima Nova Regular"/>
                <a:cs typeface="Proxima Nova Regular"/>
                <a:sym typeface="Proxima Nova Regular"/>
              </a:rPr>
              <a:t>New CEOS proposal reflected: GEO-DARMA.</a:t>
            </a:r>
          </a:p>
          <a:p>
            <a:pPr marL="972000" lvl="1" indent="-514350" defTabSz="914400">
              <a:spcAft>
                <a:spcPts val="1800"/>
              </a:spcAft>
              <a:buFont typeface="Arial" panose="020B0604020202020204" pitchFamily="34" charset="0"/>
              <a:buChar char="•"/>
              <a:defRPr>
                <a:solidFill>
                  <a:srgbClr val="000000"/>
                </a:solidFill>
              </a:defRPr>
            </a:pPr>
            <a:r>
              <a:rPr lang="en-AU" sz="2800" dirty="0" smtClean="0">
                <a:solidFill>
                  <a:schemeClr val="bg1">
                    <a:lumMod val="50000"/>
                  </a:schemeClr>
                </a:solidFill>
                <a:latin typeface="Proxima Nova Regular"/>
                <a:ea typeface="Proxima Nova Regular"/>
                <a:cs typeface="Proxima Nova Regular"/>
                <a:sym typeface="Proxima Nova Regular"/>
              </a:rPr>
              <a:t>Smooth transition for the significant existing CEOS commitments (GFOI, GEOGLAM, Blue Planet, Energy, </a:t>
            </a:r>
            <a:r>
              <a:rPr lang="en-AU" sz="2800" dirty="0" err="1" smtClean="0">
                <a:solidFill>
                  <a:schemeClr val="bg1">
                    <a:lumMod val="50000"/>
                  </a:schemeClr>
                </a:solidFill>
                <a:latin typeface="Proxima Nova Regular"/>
                <a:ea typeface="Proxima Nova Regular"/>
                <a:cs typeface="Proxima Nova Regular"/>
                <a:sym typeface="Proxima Nova Regular"/>
              </a:rPr>
              <a:t>CapD</a:t>
            </a:r>
            <a:r>
              <a:rPr lang="en-AU" sz="2800" dirty="0" smtClean="0">
                <a:solidFill>
                  <a:schemeClr val="bg1">
                    <a:lumMod val="50000"/>
                  </a:schemeClr>
                </a:solidFill>
                <a:latin typeface="Proxima Nova Regular"/>
                <a:ea typeface="Proxima Nova Regular"/>
                <a:cs typeface="Proxima Nova Regular"/>
                <a:sym typeface="Proxima Nova Regular"/>
              </a:rPr>
              <a:t>, many many more) </a:t>
            </a:r>
            <a:r>
              <a:rPr lang="en-AU" sz="2800" dirty="0" smtClean="0">
                <a:solidFill>
                  <a:schemeClr val="bg1">
                    <a:lumMod val="50000"/>
                  </a:schemeClr>
                </a:solidFill>
                <a:latin typeface="Proxima Nova Regular"/>
                <a:ea typeface="Proxima Nova Regular"/>
                <a:cs typeface="Proxima Nova Regular"/>
                <a:sym typeface="Proxima Nova Regular"/>
              </a:rPr>
              <a:t>in</a:t>
            </a:r>
            <a:r>
              <a:rPr lang="en-AU" sz="2800" dirty="0" smtClean="0">
                <a:solidFill>
                  <a:schemeClr val="bg1">
                    <a:lumMod val="50000"/>
                  </a:schemeClr>
                </a:solidFill>
                <a:latin typeface="Proxima Nova Regular"/>
                <a:ea typeface="Proxima Nova Regular"/>
                <a:cs typeface="Proxima Nova Regular"/>
                <a:sym typeface="Proxima Nova Regular"/>
              </a:rPr>
              <a:t>to </a:t>
            </a:r>
            <a:r>
              <a:rPr lang="en-AU" sz="2800" dirty="0" smtClean="0">
                <a:solidFill>
                  <a:schemeClr val="bg1">
                    <a:lumMod val="50000"/>
                  </a:schemeClr>
                </a:solidFill>
                <a:latin typeface="Proxima Nova Regular"/>
                <a:ea typeface="Proxima Nova Regular"/>
                <a:cs typeface="Proxima Nova Regular"/>
                <a:sym typeface="Proxima Nova Regular"/>
              </a:rPr>
              <a:t>new structures.</a:t>
            </a:r>
          </a:p>
        </p:txBody>
      </p:sp>
    </p:spTree>
    <p:extLst>
      <p:ext uri="{BB962C8B-B14F-4D97-AF65-F5344CB8AC3E}">
        <p14:creationId xmlns:p14="http://schemas.microsoft.com/office/powerpoint/2010/main" val="156647561"/>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lvl="0"/>
            <a:fld id="{86CB4B4D-7CA3-9044-876B-883B54F8677D}" type="slidenum">
              <a:rPr lang="en-AU" smtClean="0"/>
              <a:t>5</a:t>
            </a:fld>
            <a:endParaRPr lang="en-AU"/>
          </a:p>
        </p:txBody>
      </p:sp>
      <p:sp>
        <p:nvSpPr>
          <p:cNvPr id="3" name="Rectangle 2"/>
          <p:cNvSpPr/>
          <p:nvPr/>
        </p:nvSpPr>
        <p:spPr>
          <a:xfrm>
            <a:off x="2133600" y="1371600"/>
            <a:ext cx="5562600" cy="3170097"/>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4000" b="0" i="0" u="none" strike="noStrike" cap="none" spc="0" normalizeH="0" baseline="0" dirty="0" smtClean="0">
                <a:ln>
                  <a:noFill/>
                </a:ln>
                <a:solidFill>
                  <a:srgbClr val="002569"/>
                </a:solidFill>
                <a:effectLst/>
                <a:uFillTx/>
              </a:rPr>
              <a:t>Thank you all for your </a:t>
            </a:r>
            <a:r>
              <a:rPr kumimoji="0" lang="en-AU" sz="4000" b="0" i="0" u="none" strike="noStrike" cap="none" spc="0" normalizeH="0" baseline="0" dirty="0" smtClean="0">
                <a:ln>
                  <a:noFill/>
                </a:ln>
                <a:solidFill>
                  <a:srgbClr val="002569"/>
                </a:solidFill>
                <a:effectLst/>
                <a:uFillTx/>
              </a:rPr>
              <a:t>  help </a:t>
            </a:r>
            <a:r>
              <a:rPr kumimoji="0" lang="en-AU" sz="4000" b="0" i="0" u="none" strike="noStrike" cap="none" spc="0" normalizeH="0" baseline="0" dirty="0" smtClean="0">
                <a:ln>
                  <a:noFill/>
                </a:ln>
                <a:solidFill>
                  <a:srgbClr val="002569"/>
                </a:solidFill>
                <a:effectLst/>
                <a:uFillTx/>
              </a:rPr>
              <a:t>in providing</a:t>
            </a:r>
            <a:r>
              <a:rPr kumimoji="0" lang="en-AU" sz="4000" b="0" i="0" u="none" strike="noStrike" cap="none" spc="0" normalizeH="0" dirty="0" smtClean="0">
                <a:ln>
                  <a:noFill/>
                </a:ln>
                <a:solidFill>
                  <a:srgbClr val="002569"/>
                </a:solidFill>
                <a:effectLst/>
                <a:uFillTx/>
              </a:rPr>
              <a:t> input </a:t>
            </a:r>
            <a:r>
              <a:rPr lang="en-AU" sz="4000" dirty="0"/>
              <a:t> </a:t>
            </a:r>
            <a:r>
              <a:rPr lang="en-AU" sz="4000" dirty="0" smtClean="0"/>
              <a:t> </a:t>
            </a:r>
            <a:r>
              <a:rPr kumimoji="0" lang="en-AU" sz="4000" b="0" i="0" u="none" strike="noStrike" cap="none" spc="0" normalizeH="0" dirty="0" smtClean="0">
                <a:ln>
                  <a:noFill/>
                </a:ln>
                <a:solidFill>
                  <a:srgbClr val="002569"/>
                </a:solidFill>
                <a:effectLst/>
                <a:uFillTx/>
              </a:rPr>
              <a:t>to CEO </a:t>
            </a:r>
            <a:r>
              <a:rPr kumimoji="0" lang="en-AU" sz="4000" b="0" i="0" u="none" strike="noStrike" cap="none" spc="0" normalizeH="0" dirty="0" err="1" smtClean="0">
                <a:ln>
                  <a:noFill/>
                </a:ln>
                <a:solidFill>
                  <a:srgbClr val="002569"/>
                </a:solidFill>
                <a:effectLst/>
                <a:uFillTx/>
              </a:rPr>
              <a:t>Team,GEOSEC</a:t>
            </a:r>
            <a:r>
              <a:rPr kumimoji="0" lang="en-AU" sz="4000" b="0" i="0" u="none" strike="noStrike" cap="none" spc="0" normalizeH="0" dirty="0" smtClean="0">
                <a:ln>
                  <a:noFill/>
                </a:ln>
                <a:solidFill>
                  <a:srgbClr val="002569"/>
                </a:solidFill>
                <a:effectLst/>
                <a:uFillTx/>
              </a:rPr>
              <a:t>  or </a:t>
            </a:r>
            <a:r>
              <a:rPr kumimoji="0" lang="en-AU" sz="4000" b="0" i="0" u="none" strike="noStrike" cap="none" spc="0" normalizeH="0" dirty="0" smtClean="0">
                <a:ln>
                  <a:noFill/>
                </a:ln>
                <a:solidFill>
                  <a:srgbClr val="002569"/>
                </a:solidFill>
                <a:effectLst/>
                <a:uFillTx/>
              </a:rPr>
              <a:t>to </a:t>
            </a:r>
            <a:r>
              <a:rPr kumimoji="0" lang="en-AU" sz="4000" b="0" i="0" u="none" strike="noStrike" cap="none" spc="0" normalizeH="0" dirty="0" smtClean="0">
                <a:ln>
                  <a:noFill/>
                </a:ln>
                <a:solidFill>
                  <a:srgbClr val="002569"/>
                </a:solidFill>
                <a:effectLst/>
                <a:uFillTx/>
              </a:rPr>
              <a:t>the relevant             ‘</a:t>
            </a:r>
            <a:r>
              <a:rPr kumimoji="0" lang="en-AU" sz="4000" b="0" i="0" u="none" strike="noStrike" cap="none" spc="0" normalizeH="0" dirty="0" smtClean="0">
                <a:ln>
                  <a:noFill/>
                </a:ln>
                <a:solidFill>
                  <a:srgbClr val="002569"/>
                </a:solidFill>
                <a:effectLst/>
                <a:uFillTx/>
              </a:rPr>
              <a:t>Activity Lead’.</a:t>
            </a:r>
            <a:endParaRPr kumimoji="0" lang="en-AU" sz="4000" b="0" i="0" u="none" strike="noStrike" cap="none" spc="0" normalizeH="0" baseline="0" dirty="0">
              <a:ln>
                <a:noFill/>
              </a:ln>
              <a:solidFill>
                <a:srgbClr val="002569"/>
              </a:solidFill>
              <a:effectLst/>
              <a:uFillTx/>
            </a:endParaRPr>
          </a:p>
        </p:txBody>
      </p:sp>
      <p:sp>
        <p:nvSpPr>
          <p:cNvPr id="4" name="Rectangle 3"/>
          <p:cNvSpPr/>
          <p:nvPr/>
        </p:nvSpPr>
        <p:spPr>
          <a:xfrm>
            <a:off x="685800" y="5257800"/>
            <a:ext cx="8077200" cy="762000"/>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2400" b="1" i="0" u="none" strike="noStrike" cap="none" spc="0" normalizeH="0" baseline="0" dirty="0" smtClean="0">
                <a:ln>
                  <a:noFill/>
                </a:ln>
                <a:solidFill>
                  <a:srgbClr val="002569"/>
                </a:solidFill>
                <a:effectLst/>
                <a:uFillTx/>
              </a:rPr>
              <a:t>At a working level …</a:t>
            </a:r>
          </a:p>
          <a:p>
            <a:pPr marL="0" marR="0" indent="0" algn="ctr" defTabSz="457200" rtl="0" fontAlgn="auto" latinLnBrk="1" hangingPunct="0">
              <a:lnSpc>
                <a:spcPct val="100000"/>
              </a:lnSpc>
              <a:spcBef>
                <a:spcPts val="0"/>
              </a:spcBef>
              <a:spcAft>
                <a:spcPts val="0"/>
              </a:spcAft>
              <a:buClrTx/>
              <a:buSzTx/>
              <a:buFontTx/>
              <a:buNone/>
              <a:tabLst/>
            </a:pPr>
            <a:r>
              <a:rPr kumimoji="0" lang="en-AU" sz="2400" b="0" i="0" u="none" strike="noStrike" cap="none" spc="0" normalizeH="0" baseline="0" dirty="0" smtClean="0">
                <a:ln>
                  <a:noFill/>
                </a:ln>
                <a:solidFill>
                  <a:srgbClr val="002569"/>
                </a:solidFill>
                <a:effectLst/>
                <a:uFillTx/>
              </a:rPr>
              <a:t>2016</a:t>
            </a:r>
            <a:r>
              <a:rPr kumimoji="0" lang="en-AU" sz="2400" b="0" i="0" u="none" strike="noStrike" cap="none" spc="0" normalizeH="0" dirty="0" smtClean="0">
                <a:ln>
                  <a:noFill/>
                </a:ln>
                <a:solidFill>
                  <a:srgbClr val="002569"/>
                </a:solidFill>
                <a:effectLst/>
                <a:uFillTx/>
              </a:rPr>
              <a:t> </a:t>
            </a:r>
            <a:r>
              <a:rPr kumimoji="0" lang="en-AU" sz="2400" b="0" i="0" u="none" strike="noStrike" cap="none" spc="0" normalizeH="0" baseline="0" dirty="0" smtClean="0">
                <a:ln>
                  <a:noFill/>
                </a:ln>
                <a:solidFill>
                  <a:srgbClr val="002569"/>
                </a:solidFill>
                <a:effectLst/>
                <a:uFillTx/>
              </a:rPr>
              <a:t>GEO will likely look ver</a:t>
            </a:r>
            <a:r>
              <a:rPr lang="en-AU" sz="2400" dirty="0" smtClean="0"/>
              <a:t>y similar to 2015.</a:t>
            </a:r>
            <a:endParaRPr kumimoji="0" lang="en-AU" sz="24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280315675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lvl="0"/>
            <a:fld id="{86CB4B4D-7CA3-9044-876B-883B54F8677D}" type="slidenum">
              <a:rPr lang="en-AU" smtClean="0"/>
              <a:t>6</a:t>
            </a:fld>
            <a:endParaRPr lang="en-AU"/>
          </a:p>
        </p:txBody>
      </p:sp>
      <p:sp>
        <p:nvSpPr>
          <p:cNvPr id="3" name="Shape 3"/>
          <p:cNvSpPr/>
          <p:nvPr/>
        </p:nvSpPr>
        <p:spPr>
          <a:xfrm>
            <a:off x="1936748" y="421957"/>
            <a:ext cx="5454652" cy="492443"/>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defRPr>
                <a:solidFill>
                  <a:srgbClr val="000000"/>
                </a:solidFill>
              </a:defRPr>
            </a:pPr>
            <a:r>
              <a:rPr lang="en-AU" sz="3200" dirty="0" smtClean="0">
                <a:solidFill>
                  <a:srgbClr val="FFFFFF"/>
                </a:solidFill>
                <a:latin typeface="Proxima Nova Regular"/>
                <a:ea typeface="Proxima Nova Regular"/>
                <a:cs typeface="Proxima Nova Regular"/>
                <a:sym typeface="Proxima Nova Regular"/>
              </a:rPr>
              <a:t>From IN-01 to GD-05(?)</a:t>
            </a:r>
            <a:endParaRPr sz="3200" dirty="0">
              <a:solidFill>
                <a:srgbClr val="FFFFFF"/>
              </a:solidFill>
              <a:latin typeface="Proxima Nova Regular"/>
              <a:ea typeface="Proxima Nova Regular"/>
              <a:cs typeface="Proxima Nova Regular"/>
              <a:sym typeface="Proxima Nova Regular"/>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050" y="1371600"/>
            <a:ext cx="2952750" cy="3790950"/>
          </a:xfrm>
          <a:prstGeom prst="rect">
            <a:avLst/>
          </a:prstGeom>
          <a:noFill/>
          <a:ln w="2857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Rectangle 3"/>
          <p:cNvSpPr/>
          <p:nvPr/>
        </p:nvSpPr>
        <p:spPr>
          <a:xfrm>
            <a:off x="152401" y="4967407"/>
            <a:ext cx="4511674" cy="1661993"/>
          </a:xfrm>
          <a:prstGeom prst="rect">
            <a:avLst/>
          </a:prstGeom>
          <a:solidFill>
            <a:srgbClr val="FFFF00"/>
          </a:solidFill>
          <a:ln>
            <a:solidFill>
              <a:schemeClr val="bg2"/>
            </a:solidFill>
          </a:ln>
        </p:spPr>
        <p:txBody>
          <a:bodyPr wrap="square">
            <a:spAutoFit/>
          </a:bodyPr>
          <a:lstStyle/>
          <a:p>
            <a:r>
              <a:rPr lang="en-AU" b="1" dirty="0"/>
              <a:t>IN-01 Earth Observing </a:t>
            </a:r>
            <a:r>
              <a:rPr lang="en-AU" b="1" dirty="0" smtClean="0"/>
              <a:t>Systems</a:t>
            </a:r>
          </a:p>
          <a:p>
            <a:r>
              <a:rPr lang="en-AU" sz="1200" b="1" dirty="0">
                <a:solidFill>
                  <a:srgbClr val="FF0000"/>
                </a:solidFill>
              </a:rPr>
              <a:t>C1</a:t>
            </a:r>
            <a:r>
              <a:rPr lang="en-AU" sz="1200" b="1" dirty="0"/>
              <a:t> Development, Maintenance and Coordination of Surface-based </a:t>
            </a:r>
            <a:r>
              <a:rPr lang="en-AU" sz="1200" b="1" dirty="0" smtClean="0"/>
              <a:t>Observing Networks </a:t>
            </a:r>
            <a:r>
              <a:rPr lang="en-AU" sz="1200" b="1" dirty="0"/>
              <a:t>(in-situ and airborne</a:t>
            </a:r>
            <a:r>
              <a:rPr lang="en-AU" sz="1200" b="1" dirty="0" smtClean="0"/>
              <a:t>)</a:t>
            </a:r>
          </a:p>
          <a:p>
            <a:r>
              <a:rPr lang="en-AU" sz="1200" b="1" dirty="0">
                <a:solidFill>
                  <a:srgbClr val="FF0000"/>
                </a:solidFill>
              </a:rPr>
              <a:t>C2</a:t>
            </a:r>
            <a:r>
              <a:rPr lang="en-AU" sz="1200" b="1" dirty="0"/>
              <a:t> Development and Coordination of Space-based Observing </a:t>
            </a:r>
            <a:r>
              <a:rPr lang="en-AU" sz="1200" b="1" dirty="0" smtClean="0"/>
              <a:t>Systems</a:t>
            </a:r>
          </a:p>
          <a:p>
            <a:r>
              <a:rPr lang="en-AU" sz="1200" b="1" dirty="0">
                <a:solidFill>
                  <a:srgbClr val="FF0000"/>
                </a:solidFill>
              </a:rPr>
              <a:t>C3</a:t>
            </a:r>
            <a:r>
              <a:rPr lang="en-AU" sz="1200" b="1" dirty="0"/>
              <a:t> Promotion and Coordination across Surface-based and Space-based </a:t>
            </a:r>
            <a:r>
              <a:rPr lang="en-AU" sz="1200" b="1" dirty="0" smtClean="0"/>
              <a:t>Observing Systems</a:t>
            </a:r>
          </a:p>
          <a:p>
            <a:r>
              <a:rPr lang="en-AU" sz="1200" b="1" dirty="0">
                <a:solidFill>
                  <a:srgbClr val="FF0000"/>
                </a:solidFill>
              </a:rPr>
              <a:t>C4</a:t>
            </a:r>
            <a:r>
              <a:rPr lang="en-AU" sz="1200" b="1" dirty="0"/>
              <a:t> Radio-Frequency Protection</a:t>
            </a:r>
            <a:endParaRPr lang="en-AU" sz="1200" dirty="0"/>
          </a:p>
        </p:txBody>
      </p:sp>
      <p:sp>
        <p:nvSpPr>
          <p:cNvPr id="5" name="Right Arrow 4"/>
          <p:cNvSpPr/>
          <p:nvPr/>
        </p:nvSpPr>
        <p:spPr>
          <a:xfrm>
            <a:off x="4191000" y="2971800"/>
            <a:ext cx="1066800" cy="762000"/>
          </a:xfrm>
          <a:prstGeom prst="rightArrow">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2569"/>
              </a:solidFill>
              <a:effectLst/>
              <a:uFillTx/>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1437164"/>
            <a:ext cx="2895600" cy="4038600"/>
          </a:xfrm>
          <a:prstGeom prst="rect">
            <a:avLst/>
          </a:prstGeom>
          <a:noFill/>
          <a:ln w="2857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8" name="Rectangle 7"/>
          <p:cNvSpPr/>
          <p:nvPr/>
        </p:nvSpPr>
        <p:spPr>
          <a:xfrm>
            <a:off x="4791075" y="4967407"/>
            <a:ext cx="4200525" cy="1477328"/>
          </a:xfrm>
          <a:prstGeom prst="rect">
            <a:avLst/>
          </a:prstGeom>
          <a:solidFill>
            <a:srgbClr val="00B050"/>
          </a:solidFill>
          <a:ln>
            <a:solidFill>
              <a:schemeClr val="bg2"/>
            </a:solidFill>
          </a:ln>
        </p:spPr>
        <p:txBody>
          <a:bodyPr wrap="square">
            <a:spAutoFit/>
          </a:bodyPr>
          <a:lstStyle/>
          <a:p>
            <a:r>
              <a:rPr lang="en-AU" b="1" dirty="0" smtClean="0">
                <a:solidFill>
                  <a:schemeClr val="bg1">
                    <a:lumMod val="20000"/>
                    <a:lumOff val="80000"/>
                  </a:schemeClr>
                </a:solidFill>
              </a:rPr>
              <a:t>GD-05(?) GEOSS </a:t>
            </a:r>
            <a:r>
              <a:rPr lang="en-AU" b="1" dirty="0">
                <a:solidFill>
                  <a:schemeClr val="bg1">
                    <a:lumMod val="20000"/>
                    <a:lumOff val="80000"/>
                  </a:schemeClr>
                </a:solidFill>
              </a:rPr>
              <a:t>satellite Earth Observation Resources (includes advocacy for continuity</a:t>
            </a:r>
            <a:r>
              <a:rPr lang="en-AU" b="1" dirty="0" smtClean="0">
                <a:solidFill>
                  <a:schemeClr val="bg1">
                    <a:lumMod val="20000"/>
                    <a:lumOff val="80000"/>
                  </a:schemeClr>
                </a:solidFill>
              </a:rPr>
              <a:t>)</a:t>
            </a:r>
          </a:p>
          <a:p>
            <a:endParaRPr lang="en-AU" b="1" dirty="0">
              <a:solidFill>
                <a:schemeClr val="bg1">
                  <a:lumMod val="20000"/>
                  <a:lumOff val="80000"/>
                </a:schemeClr>
              </a:solidFill>
            </a:endParaRPr>
          </a:p>
          <a:p>
            <a:endParaRPr lang="en-AU" b="1" dirty="0">
              <a:solidFill>
                <a:schemeClr val="bg1">
                  <a:lumMod val="20000"/>
                  <a:lumOff val="80000"/>
                </a:schemeClr>
              </a:solidFill>
            </a:endParaRPr>
          </a:p>
        </p:txBody>
      </p:sp>
    </p:spTree>
    <p:extLst>
      <p:ext uri="{BB962C8B-B14F-4D97-AF65-F5344CB8AC3E}">
        <p14:creationId xmlns:p14="http://schemas.microsoft.com/office/powerpoint/2010/main" val="333947528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2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a:xfrm>
            <a:off x="7239000" y="6601460"/>
            <a:ext cx="1905000" cy="256540"/>
          </a:xfrm>
        </p:spPr>
        <p:txBody>
          <a:bodyPr/>
          <a:lstStyle/>
          <a:p>
            <a:pPr lvl="0"/>
            <a:fld id="{86CB4B4D-7CA3-9044-876B-883B54F8677D}" type="slidenum">
              <a:rPr lang="en-AU" smtClean="0"/>
              <a:t>7</a:t>
            </a:fld>
            <a:endParaRPr lang="en-AU"/>
          </a:p>
        </p:txBody>
      </p:sp>
      <p:sp>
        <p:nvSpPr>
          <p:cNvPr id="3" name="Rectangle 2"/>
          <p:cNvSpPr/>
          <p:nvPr/>
        </p:nvSpPr>
        <p:spPr>
          <a:xfrm>
            <a:off x="76200" y="5277365"/>
            <a:ext cx="7239000" cy="1428235"/>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2800" b="0" i="0" u="none" strike="noStrike" cap="none" spc="0" normalizeH="0" baseline="0" dirty="0" smtClean="0">
                <a:ln>
                  <a:noFill/>
                </a:ln>
                <a:solidFill>
                  <a:srgbClr val="002569"/>
                </a:solidFill>
                <a:effectLst/>
                <a:uFillTx/>
              </a:rPr>
              <a:t>Foundational Tasks</a:t>
            </a:r>
          </a:p>
          <a:p>
            <a:pPr marL="0" marR="0" indent="0" algn="ctr" defTabSz="457200" rtl="0" fontAlgn="auto" latinLnBrk="1" hangingPunct="0">
              <a:lnSpc>
                <a:spcPct val="100000"/>
              </a:lnSpc>
              <a:spcBef>
                <a:spcPts val="0"/>
              </a:spcBef>
              <a:spcAft>
                <a:spcPts val="0"/>
              </a:spcAft>
              <a:buClrTx/>
              <a:buSzTx/>
              <a:buFontTx/>
              <a:buNone/>
              <a:tabLst/>
            </a:pPr>
            <a:endParaRPr lang="en-AU" dirty="0"/>
          </a:p>
          <a:p>
            <a:pPr marL="0" marR="0" indent="0" algn="ctr" defTabSz="457200" rtl="0" fontAlgn="auto" latinLnBrk="1" hangingPunct="0">
              <a:lnSpc>
                <a:spcPct val="100000"/>
              </a:lnSpc>
              <a:spcBef>
                <a:spcPts val="0"/>
              </a:spcBef>
              <a:spcAft>
                <a:spcPts val="0"/>
              </a:spcAft>
              <a:buClrTx/>
              <a:buSzTx/>
              <a:buFontTx/>
              <a:buNone/>
              <a:tabLst/>
            </a:pPr>
            <a:r>
              <a:rPr kumimoji="0" lang="en-AU" sz="1800" b="0" i="0" u="none" strike="noStrike" cap="none" spc="0" normalizeH="0" baseline="0" dirty="0" smtClean="0">
                <a:ln>
                  <a:noFill/>
                </a:ln>
                <a:solidFill>
                  <a:srgbClr val="002569"/>
                </a:solidFill>
                <a:effectLst/>
                <a:uFillTx/>
              </a:rPr>
              <a:t>Data, GEOSS</a:t>
            </a:r>
            <a:r>
              <a:rPr kumimoji="0" lang="en-AU" sz="1800" b="0" i="0" u="none" strike="noStrike" cap="none" spc="0" normalizeH="0" dirty="0" smtClean="0">
                <a:ln>
                  <a:noFill/>
                </a:ln>
                <a:solidFill>
                  <a:srgbClr val="002569"/>
                </a:solidFill>
                <a:effectLst/>
                <a:uFillTx/>
              </a:rPr>
              <a:t> Common Infrastructure, </a:t>
            </a:r>
            <a:r>
              <a:rPr kumimoji="0" lang="en-AU" sz="1800" b="0" i="0" u="none" strike="noStrike" cap="none" spc="0" normalizeH="0" baseline="0" dirty="0" smtClean="0">
                <a:ln>
                  <a:noFill/>
                </a:ln>
                <a:solidFill>
                  <a:srgbClr val="002569"/>
                </a:solidFill>
                <a:effectLst/>
                <a:uFillTx/>
              </a:rPr>
              <a:t>Capacity</a:t>
            </a:r>
            <a:r>
              <a:rPr kumimoji="0" lang="en-AU" sz="1800" b="0" i="0" u="none" strike="noStrike" cap="none" spc="0" normalizeH="0" dirty="0" smtClean="0">
                <a:ln>
                  <a:noFill/>
                </a:ln>
                <a:solidFill>
                  <a:srgbClr val="002569"/>
                </a:solidFill>
                <a:effectLst/>
                <a:uFillTx/>
              </a:rPr>
              <a:t> Building,                     Advocacy,  Resource Mobilization</a:t>
            </a:r>
            <a:endParaRPr kumimoji="0" lang="en-AU" sz="1800" b="0" i="0" u="none" strike="noStrike" cap="none" spc="0" normalizeH="0" baseline="0" dirty="0">
              <a:ln>
                <a:noFill/>
              </a:ln>
              <a:solidFill>
                <a:srgbClr val="002569"/>
              </a:solidFill>
              <a:effectLst/>
              <a:uFillTx/>
            </a:endParaRPr>
          </a:p>
        </p:txBody>
      </p:sp>
      <p:sp>
        <p:nvSpPr>
          <p:cNvPr id="4" name="Rectangle 3"/>
          <p:cNvSpPr/>
          <p:nvPr/>
        </p:nvSpPr>
        <p:spPr>
          <a:xfrm>
            <a:off x="76200" y="1600200"/>
            <a:ext cx="2311400" cy="3232665"/>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3200" b="0" i="0" u="none" strike="noStrike" cap="none" spc="0" normalizeH="0" baseline="0" dirty="0" smtClean="0">
                <a:ln>
                  <a:noFill/>
                </a:ln>
                <a:solidFill>
                  <a:srgbClr val="002569"/>
                </a:solidFill>
                <a:effectLst/>
                <a:uFillTx/>
              </a:rPr>
              <a:t>Community</a:t>
            </a:r>
          </a:p>
          <a:p>
            <a:pPr marL="0" marR="0" indent="0" algn="ctr" defTabSz="457200" rtl="0" fontAlgn="auto" latinLnBrk="1" hangingPunct="0">
              <a:lnSpc>
                <a:spcPct val="100000"/>
              </a:lnSpc>
              <a:spcBef>
                <a:spcPts val="0"/>
              </a:spcBef>
              <a:spcAft>
                <a:spcPts val="0"/>
              </a:spcAft>
              <a:buClrTx/>
              <a:buSzTx/>
              <a:buFontTx/>
              <a:buNone/>
              <a:tabLst/>
            </a:pPr>
            <a:r>
              <a:rPr lang="en-AU" sz="3200" dirty="0" smtClean="0"/>
              <a:t>Activities</a:t>
            </a:r>
          </a:p>
          <a:p>
            <a:pPr marL="0" marR="0" indent="0" algn="ctr" defTabSz="4572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dirty="0">
              <a:ln>
                <a:noFill/>
              </a:ln>
              <a:solidFill>
                <a:srgbClr val="002569"/>
              </a:solidFill>
              <a:effectLst/>
              <a:uFillTx/>
            </a:endParaRPr>
          </a:p>
          <a:p>
            <a:pPr marL="0" marR="0" indent="0" algn="ctr" defTabSz="457200" rtl="0" fontAlgn="auto" latinLnBrk="1" hangingPunct="0">
              <a:lnSpc>
                <a:spcPct val="100000"/>
              </a:lnSpc>
              <a:spcBef>
                <a:spcPts val="0"/>
              </a:spcBef>
              <a:spcAft>
                <a:spcPts val="0"/>
              </a:spcAft>
              <a:buClrTx/>
              <a:buSzTx/>
              <a:buFontTx/>
              <a:buNone/>
              <a:tabLst/>
            </a:pPr>
            <a:r>
              <a:rPr lang="en-AU" dirty="0" smtClean="0"/>
              <a:t>“Exploring </a:t>
            </a:r>
          </a:p>
          <a:p>
            <a:pPr marL="0" marR="0" indent="0" algn="ctr" defTabSz="457200" rtl="0" fontAlgn="auto" latinLnBrk="1" hangingPunct="0">
              <a:lnSpc>
                <a:spcPct val="100000"/>
              </a:lnSpc>
              <a:spcBef>
                <a:spcPts val="0"/>
              </a:spcBef>
              <a:spcAft>
                <a:spcPts val="0"/>
              </a:spcAft>
              <a:buClrTx/>
              <a:buSzTx/>
              <a:buFontTx/>
              <a:buNone/>
              <a:tabLst/>
            </a:pPr>
            <a:r>
              <a:rPr lang="en-AU" dirty="0" smtClean="0"/>
              <a:t>Opportunities”</a:t>
            </a:r>
            <a:endParaRPr kumimoji="0" lang="en-AU" sz="1800" b="0" i="0" u="none" strike="noStrike" cap="none" spc="0" normalizeH="0" baseline="0" dirty="0">
              <a:ln>
                <a:noFill/>
              </a:ln>
              <a:solidFill>
                <a:srgbClr val="002569"/>
              </a:solidFill>
              <a:effectLst/>
              <a:uFillTx/>
            </a:endParaRPr>
          </a:p>
        </p:txBody>
      </p:sp>
      <p:sp>
        <p:nvSpPr>
          <p:cNvPr id="5" name="Rectangle 4"/>
          <p:cNvSpPr/>
          <p:nvPr/>
        </p:nvSpPr>
        <p:spPr>
          <a:xfrm>
            <a:off x="2540000" y="1587500"/>
            <a:ext cx="2311400" cy="3232665"/>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3200" b="0" i="0" u="none" strike="noStrike" cap="none" spc="0" normalizeH="0" baseline="0" dirty="0" smtClean="0">
                <a:ln>
                  <a:noFill/>
                </a:ln>
                <a:solidFill>
                  <a:srgbClr val="002569"/>
                </a:solidFill>
                <a:effectLst/>
                <a:uFillTx/>
              </a:rPr>
              <a:t>(Candidate)</a:t>
            </a:r>
          </a:p>
          <a:p>
            <a:pPr marL="0" marR="0" indent="0" algn="ctr" defTabSz="457200" rtl="0" fontAlgn="auto" latinLnBrk="1" hangingPunct="0">
              <a:lnSpc>
                <a:spcPct val="100000"/>
              </a:lnSpc>
              <a:spcBef>
                <a:spcPts val="0"/>
              </a:spcBef>
              <a:spcAft>
                <a:spcPts val="0"/>
              </a:spcAft>
              <a:buClrTx/>
              <a:buSzTx/>
              <a:buFontTx/>
              <a:buNone/>
              <a:tabLst/>
            </a:pPr>
            <a:r>
              <a:rPr kumimoji="0" lang="en-AU" sz="3200" b="0" i="0" u="none" strike="noStrike" cap="none" spc="0" normalizeH="0" baseline="0" dirty="0" smtClean="0">
                <a:ln>
                  <a:noFill/>
                </a:ln>
                <a:solidFill>
                  <a:srgbClr val="002569"/>
                </a:solidFill>
                <a:effectLst/>
                <a:uFillTx/>
              </a:rPr>
              <a:t>Initiatives</a:t>
            </a:r>
            <a:endParaRPr lang="en-AU" sz="3200" dirty="0" smtClean="0"/>
          </a:p>
          <a:p>
            <a:pPr marL="0" marR="0" indent="0" algn="ctr" defTabSz="4572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dirty="0">
              <a:ln>
                <a:noFill/>
              </a:ln>
              <a:solidFill>
                <a:srgbClr val="002569"/>
              </a:solidFill>
              <a:effectLst/>
              <a:uFillTx/>
            </a:endParaRPr>
          </a:p>
          <a:p>
            <a:pPr marL="0" marR="0" indent="0" algn="ctr" defTabSz="457200" rtl="0" fontAlgn="auto" latinLnBrk="1" hangingPunct="0">
              <a:lnSpc>
                <a:spcPct val="100000"/>
              </a:lnSpc>
              <a:spcBef>
                <a:spcPts val="0"/>
              </a:spcBef>
              <a:spcAft>
                <a:spcPts val="0"/>
              </a:spcAft>
              <a:buClrTx/>
              <a:buSzTx/>
              <a:buFontTx/>
              <a:buNone/>
              <a:tabLst/>
            </a:pPr>
            <a:r>
              <a:rPr lang="en-AU" dirty="0" smtClean="0"/>
              <a:t>“Pilot Services”</a:t>
            </a:r>
            <a:endParaRPr kumimoji="0" lang="en-AU" sz="1800" b="0" i="0" u="none" strike="noStrike" cap="none" spc="0" normalizeH="0" baseline="0" dirty="0">
              <a:ln>
                <a:noFill/>
              </a:ln>
              <a:solidFill>
                <a:srgbClr val="002569"/>
              </a:solidFill>
              <a:effectLst/>
              <a:uFillTx/>
            </a:endParaRPr>
          </a:p>
        </p:txBody>
      </p:sp>
      <p:sp>
        <p:nvSpPr>
          <p:cNvPr id="6" name="Rectangle 5"/>
          <p:cNvSpPr/>
          <p:nvPr/>
        </p:nvSpPr>
        <p:spPr>
          <a:xfrm>
            <a:off x="5003800" y="1600200"/>
            <a:ext cx="2311400" cy="3232665"/>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3200" b="0" i="0" u="none" strike="noStrike" cap="none" spc="0" normalizeH="0" baseline="0" dirty="0" smtClean="0">
                <a:ln>
                  <a:noFill/>
                </a:ln>
                <a:solidFill>
                  <a:srgbClr val="002569"/>
                </a:solidFill>
                <a:effectLst/>
                <a:uFillTx/>
              </a:rPr>
              <a:t>(Candidate)</a:t>
            </a:r>
          </a:p>
          <a:p>
            <a:pPr marL="0" marR="0" indent="0" algn="ctr" defTabSz="457200" rtl="0" fontAlgn="auto" latinLnBrk="1" hangingPunct="0">
              <a:lnSpc>
                <a:spcPct val="100000"/>
              </a:lnSpc>
              <a:spcBef>
                <a:spcPts val="0"/>
              </a:spcBef>
              <a:spcAft>
                <a:spcPts val="0"/>
              </a:spcAft>
              <a:buClrTx/>
              <a:buSzTx/>
              <a:buFontTx/>
              <a:buNone/>
              <a:tabLst/>
            </a:pPr>
            <a:r>
              <a:rPr kumimoji="0" lang="en-AU" sz="3200" b="0" i="0" u="none" strike="noStrike" cap="none" spc="0" normalizeH="0" baseline="0" dirty="0" smtClean="0">
                <a:ln>
                  <a:noFill/>
                </a:ln>
                <a:solidFill>
                  <a:srgbClr val="002569"/>
                </a:solidFill>
                <a:effectLst/>
                <a:uFillTx/>
              </a:rPr>
              <a:t>Flagships</a:t>
            </a:r>
            <a:endParaRPr lang="en-AU" sz="3200" dirty="0" smtClean="0"/>
          </a:p>
          <a:p>
            <a:pPr marL="0" marR="0" indent="0" algn="ctr" defTabSz="4572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dirty="0">
              <a:ln>
                <a:noFill/>
              </a:ln>
              <a:solidFill>
                <a:srgbClr val="002569"/>
              </a:solidFill>
              <a:effectLst/>
              <a:uFillTx/>
            </a:endParaRPr>
          </a:p>
          <a:p>
            <a:pPr marL="0" marR="0" indent="0" algn="ctr" defTabSz="457200" rtl="0" fontAlgn="auto" latinLnBrk="1" hangingPunct="0">
              <a:lnSpc>
                <a:spcPct val="100000"/>
              </a:lnSpc>
              <a:spcBef>
                <a:spcPts val="0"/>
              </a:spcBef>
              <a:spcAft>
                <a:spcPts val="0"/>
              </a:spcAft>
              <a:buClrTx/>
              <a:buSzTx/>
              <a:buFontTx/>
              <a:buNone/>
              <a:tabLst/>
            </a:pPr>
            <a:r>
              <a:rPr lang="en-AU" dirty="0" smtClean="0"/>
              <a:t>“Pre-Operational”</a:t>
            </a:r>
            <a:endParaRPr kumimoji="0" lang="en-AU" sz="1800" b="0" i="0" u="none" strike="noStrike" cap="none" spc="0" normalizeH="0" baseline="0" dirty="0">
              <a:ln>
                <a:noFill/>
              </a:ln>
              <a:solidFill>
                <a:srgbClr val="002569"/>
              </a:solidFill>
              <a:effectLst/>
              <a:uFillTx/>
            </a:endParaRPr>
          </a:p>
        </p:txBody>
      </p:sp>
      <p:sp>
        <p:nvSpPr>
          <p:cNvPr id="13" name="Arc 12"/>
          <p:cNvSpPr/>
          <p:nvPr/>
        </p:nvSpPr>
        <p:spPr>
          <a:xfrm>
            <a:off x="1257300" y="1447800"/>
            <a:ext cx="2171700" cy="381000"/>
          </a:xfrm>
          <a:prstGeom prst="arc">
            <a:avLst>
              <a:gd name="adj1" fmla="val 10720494"/>
              <a:gd name="adj2" fmla="val 0"/>
            </a:avLst>
          </a:prstGeom>
          <a:noFill/>
          <a:ln w="38100" cap="flat">
            <a:solidFill>
              <a:srgbClr val="FF0000"/>
            </a:solidFill>
            <a:prstDash val="solid"/>
            <a:bevel/>
            <a:headEnd type="none" w="med" len="med"/>
            <a:tailEnd type="triangle" w="med" len="med"/>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0000"/>
              </a:solidFill>
              <a:effectLst/>
              <a:uFillTx/>
            </a:endParaRPr>
          </a:p>
        </p:txBody>
      </p:sp>
      <p:sp>
        <p:nvSpPr>
          <p:cNvPr id="14" name="Arc 13"/>
          <p:cNvSpPr/>
          <p:nvPr/>
        </p:nvSpPr>
        <p:spPr>
          <a:xfrm>
            <a:off x="4203700" y="1447800"/>
            <a:ext cx="2171700" cy="381000"/>
          </a:xfrm>
          <a:prstGeom prst="arc">
            <a:avLst>
              <a:gd name="adj1" fmla="val 10720494"/>
              <a:gd name="adj2" fmla="val 0"/>
            </a:avLst>
          </a:prstGeom>
          <a:noFill/>
          <a:ln w="38100" cap="flat">
            <a:solidFill>
              <a:srgbClr val="FF0000"/>
            </a:solidFill>
            <a:prstDash val="solid"/>
            <a:bevel/>
            <a:headEnd type="none" w="med" len="med"/>
            <a:tailEnd type="triangle" w="med" len="med"/>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0000"/>
              </a:solidFill>
              <a:effectLst/>
              <a:uFillTx/>
            </a:endParaRPr>
          </a:p>
        </p:txBody>
      </p:sp>
      <p:sp>
        <p:nvSpPr>
          <p:cNvPr id="17" name="Up-Down Arrow 16"/>
          <p:cNvSpPr/>
          <p:nvPr/>
        </p:nvSpPr>
        <p:spPr>
          <a:xfrm>
            <a:off x="3429000" y="4495799"/>
            <a:ext cx="533400" cy="992361"/>
          </a:xfrm>
          <a:prstGeom prst="upDownArrow">
            <a:avLst/>
          </a:prstGeom>
          <a:solidFill>
            <a:schemeClr val="tx2">
              <a:lumMod val="75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algn="l" rtl="0" latinLnBrk="1" hangingPunct="0"/>
            <a:endParaRPr lang="en-AU"/>
          </a:p>
        </p:txBody>
      </p:sp>
      <p:sp>
        <p:nvSpPr>
          <p:cNvPr id="18" name="Up-Down Arrow 17"/>
          <p:cNvSpPr/>
          <p:nvPr/>
        </p:nvSpPr>
        <p:spPr>
          <a:xfrm>
            <a:off x="5562600" y="4455938"/>
            <a:ext cx="533400" cy="992361"/>
          </a:xfrm>
          <a:prstGeom prst="upDownArrow">
            <a:avLst/>
          </a:prstGeom>
          <a:solidFill>
            <a:schemeClr val="tx2">
              <a:lumMod val="75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algn="l" rtl="0" latinLnBrk="1" hangingPunct="0"/>
            <a:endParaRPr lang="en-AU"/>
          </a:p>
        </p:txBody>
      </p:sp>
      <p:sp>
        <p:nvSpPr>
          <p:cNvPr id="19" name="Up-Down Arrow 18"/>
          <p:cNvSpPr/>
          <p:nvPr/>
        </p:nvSpPr>
        <p:spPr>
          <a:xfrm>
            <a:off x="5829300" y="4455937"/>
            <a:ext cx="533400" cy="992361"/>
          </a:xfrm>
          <a:prstGeom prst="upDownArrow">
            <a:avLst/>
          </a:prstGeom>
          <a:solidFill>
            <a:schemeClr val="tx2">
              <a:lumMod val="75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algn="l" rtl="0" latinLnBrk="1" hangingPunct="0"/>
            <a:endParaRPr lang="en-AU"/>
          </a:p>
        </p:txBody>
      </p:sp>
      <p:sp>
        <p:nvSpPr>
          <p:cNvPr id="20" name="Up-Down Arrow 19"/>
          <p:cNvSpPr/>
          <p:nvPr/>
        </p:nvSpPr>
        <p:spPr>
          <a:xfrm>
            <a:off x="914400" y="4495799"/>
            <a:ext cx="533400" cy="952499"/>
          </a:xfrm>
          <a:prstGeom prst="upDownArrow">
            <a:avLst/>
          </a:prstGeom>
          <a:solidFill>
            <a:schemeClr val="tx2">
              <a:lumMod val="20000"/>
              <a:lumOff val="80000"/>
            </a:schemeClr>
          </a:solidFill>
          <a:ln w="25400" cap="flat">
            <a:solidFill>
              <a:srgbClr val="FF9A00"/>
            </a:solidFill>
            <a:prstDash val="dash"/>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fromWordArt="0" anchor="ctr" anchorCtr="0" forceAA="0" compatLnSpc="1">
            <a:prstTxWarp prst="textNoShape">
              <a:avLst/>
            </a:prstTxWarp>
            <a:noAutofit/>
          </a:bodyPr>
          <a:lstStyle/>
          <a:p>
            <a:pPr algn="l" rtl="0" latinLnBrk="1" hangingPunct="0"/>
            <a:endParaRPr lang="en-AU"/>
          </a:p>
        </p:txBody>
      </p:sp>
      <p:sp>
        <p:nvSpPr>
          <p:cNvPr id="21" name="Oval 20"/>
          <p:cNvSpPr/>
          <p:nvPr/>
        </p:nvSpPr>
        <p:spPr>
          <a:xfrm>
            <a:off x="7391400" y="2438400"/>
            <a:ext cx="1752600" cy="519348"/>
          </a:xfrm>
          <a:prstGeom prst="ellipse">
            <a:avLst/>
          </a:prstGeom>
          <a:solidFill>
            <a:srgbClr val="002060"/>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AU" sz="1800" b="0" i="0" u="none" strike="noStrike" cap="none" spc="0" normalizeH="0" baseline="0" dirty="0" smtClean="0">
                <a:ln>
                  <a:noFill/>
                </a:ln>
                <a:solidFill>
                  <a:schemeClr val="bg1">
                    <a:lumMod val="20000"/>
                    <a:lumOff val="80000"/>
                  </a:schemeClr>
                </a:solidFill>
                <a:effectLst/>
                <a:uFillTx/>
              </a:rPr>
              <a:t>Handover?</a:t>
            </a:r>
            <a:endParaRPr kumimoji="0" lang="en-AU" sz="1800" b="0" i="0" u="none" strike="noStrike" cap="none" spc="0" normalizeH="0" baseline="0" dirty="0">
              <a:ln>
                <a:noFill/>
              </a:ln>
              <a:solidFill>
                <a:schemeClr val="bg1">
                  <a:lumMod val="20000"/>
                  <a:lumOff val="80000"/>
                </a:schemeClr>
              </a:solidFill>
              <a:effectLst/>
              <a:uFillTx/>
            </a:endParaRPr>
          </a:p>
        </p:txBody>
      </p:sp>
      <p:sp>
        <p:nvSpPr>
          <p:cNvPr id="22" name="Arc 21"/>
          <p:cNvSpPr/>
          <p:nvPr/>
        </p:nvSpPr>
        <p:spPr>
          <a:xfrm>
            <a:off x="6858000" y="1981200"/>
            <a:ext cx="1752600" cy="762000"/>
          </a:xfrm>
          <a:prstGeom prst="arc">
            <a:avLst>
              <a:gd name="adj1" fmla="val 10720494"/>
              <a:gd name="adj2" fmla="val 0"/>
            </a:avLst>
          </a:prstGeom>
          <a:noFill/>
          <a:ln w="38100" cap="flat">
            <a:solidFill>
              <a:srgbClr val="FF0000"/>
            </a:solidFill>
            <a:prstDash val="solid"/>
            <a:bevel/>
            <a:headEnd type="none" w="med" len="med"/>
            <a:tailEnd type="triangle" w="med" len="med"/>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0000"/>
              </a:solidFill>
              <a:effectLst/>
              <a:uFillTx/>
            </a:endParaRPr>
          </a:p>
        </p:txBody>
      </p:sp>
      <p:sp>
        <p:nvSpPr>
          <p:cNvPr id="23" name="Up-Down Arrow 22"/>
          <p:cNvSpPr/>
          <p:nvPr/>
        </p:nvSpPr>
        <p:spPr>
          <a:xfrm rot="1802263">
            <a:off x="7776790" y="3019102"/>
            <a:ext cx="533400" cy="2256740"/>
          </a:xfrm>
          <a:prstGeom prst="upDownArrow">
            <a:avLst/>
          </a:prstGeom>
          <a:solidFill>
            <a:srgbClr val="FFFF00"/>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algn="l" rtl="0" latinLnBrk="1" hangingPunct="0"/>
            <a:endParaRPr lang="en-AU"/>
          </a:p>
        </p:txBody>
      </p:sp>
      <p:sp>
        <p:nvSpPr>
          <p:cNvPr id="7" name="Oval 6"/>
          <p:cNvSpPr/>
          <p:nvPr/>
        </p:nvSpPr>
        <p:spPr>
          <a:xfrm>
            <a:off x="228600" y="1752600"/>
            <a:ext cx="1219200" cy="519348"/>
          </a:xfrm>
          <a:prstGeom prst="ellipse">
            <a:avLst/>
          </a:prstGeom>
          <a:solidFill>
            <a:schemeClr val="accent2"/>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AU" sz="1800" b="0" i="0" u="none" strike="noStrike" cap="none" spc="0" normalizeH="0" baseline="0" dirty="0" smtClean="0">
                <a:ln>
                  <a:noFill/>
                </a:ln>
                <a:solidFill>
                  <a:srgbClr val="FFFFFF"/>
                </a:solidFill>
                <a:effectLst/>
                <a:uFillTx/>
              </a:rPr>
              <a:t>~15%</a:t>
            </a:r>
            <a:endParaRPr kumimoji="0" lang="en-AU" sz="1800" b="0" i="0" u="none" strike="noStrike" cap="none" spc="0" normalizeH="0" baseline="0" dirty="0">
              <a:ln>
                <a:noFill/>
              </a:ln>
              <a:solidFill>
                <a:srgbClr val="FFFFFF"/>
              </a:solidFill>
              <a:effectLst/>
              <a:uFillTx/>
            </a:endParaRPr>
          </a:p>
        </p:txBody>
      </p:sp>
      <p:sp>
        <p:nvSpPr>
          <p:cNvPr id="24" name="Oval 23"/>
          <p:cNvSpPr/>
          <p:nvPr/>
        </p:nvSpPr>
        <p:spPr>
          <a:xfrm>
            <a:off x="2743200" y="1790700"/>
            <a:ext cx="1371600" cy="519348"/>
          </a:xfrm>
          <a:prstGeom prst="ellipse">
            <a:avLst/>
          </a:prstGeom>
          <a:solidFill>
            <a:schemeClr val="accent2"/>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AU" sz="1800" b="0" i="0" u="none" strike="noStrike" cap="none" spc="0" normalizeH="0" baseline="0" dirty="0" smtClean="0">
                <a:ln>
                  <a:noFill/>
                </a:ln>
                <a:solidFill>
                  <a:srgbClr val="FFFFFF"/>
                </a:solidFill>
                <a:effectLst/>
                <a:uFillTx/>
              </a:rPr>
              <a:t>25-30%</a:t>
            </a:r>
            <a:endParaRPr kumimoji="0" lang="en-AU" sz="1800" b="0" i="0" u="none" strike="noStrike" cap="none" spc="0" normalizeH="0" baseline="0" dirty="0">
              <a:ln>
                <a:noFill/>
              </a:ln>
              <a:solidFill>
                <a:srgbClr val="FFFFFF"/>
              </a:solidFill>
              <a:effectLst/>
              <a:uFillTx/>
            </a:endParaRPr>
          </a:p>
        </p:txBody>
      </p:sp>
      <p:sp>
        <p:nvSpPr>
          <p:cNvPr id="25" name="Oval 24"/>
          <p:cNvSpPr/>
          <p:nvPr/>
        </p:nvSpPr>
        <p:spPr>
          <a:xfrm>
            <a:off x="5238750" y="1765300"/>
            <a:ext cx="1314450" cy="519348"/>
          </a:xfrm>
          <a:prstGeom prst="ellipse">
            <a:avLst/>
          </a:prstGeom>
          <a:solidFill>
            <a:schemeClr val="accent2"/>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AU" sz="1800" b="0" i="0" u="none" strike="noStrike" cap="none" spc="0" normalizeH="0" baseline="0" dirty="0" smtClean="0">
                <a:ln>
                  <a:noFill/>
                </a:ln>
                <a:solidFill>
                  <a:srgbClr val="FFFFFF"/>
                </a:solidFill>
                <a:effectLst/>
                <a:uFillTx/>
              </a:rPr>
              <a:t>60</a:t>
            </a:r>
            <a:r>
              <a:rPr kumimoji="0" lang="en-AU" sz="1800" b="0" i="0" u="none" strike="noStrike" cap="none" spc="0" normalizeH="0" baseline="0" dirty="0" smtClean="0">
                <a:ln>
                  <a:noFill/>
                </a:ln>
                <a:solidFill>
                  <a:srgbClr val="FFFFFF"/>
                </a:solidFill>
                <a:effectLst/>
                <a:uFillTx/>
              </a:rPr>
              <a:t>%</a:t>
            </a:r>
            <a:endParaRPr kumimoji="0" lang="en-AU" sz="1800" b="0" i="0" u="none" strike="noStrike" cap="none" spc="0" normalizeH="0" baseline="0" dirty="0">
              <a:ln>
                <a:noFill/>
              </a:ln>
              <a:solidFill>
                <a:srgbClr val="FFFFFF"/>
              </a:solidFill>
              <a:effectLst/>
              <a:uFillTx/>
            </a:endParaRPr>
          </a:p>
        </p:txBody>
      </p:sp>
      <p:sp>
        <p:nvSpPr>
          <p:cNvPr id="26" name="Rectangle 25"/>
          <p:cNvSpPr/>
          <p:nvPr/>
        </p:nvSpPr>
        <p:spPr>
          <a:xfrm>
            <a:off x="1981200" y="253425"/>
            <a:ext cx="5320811" cy="584775"/>
          </a:xfrm>
          <a:prstGeom prst="rect">
            <a:avLst/>
          </a:prstGeom>
        </p:spPr>
        <p:txBody>
          <a:bodyPr wrap="square">
            <a:spAutoFit/>
          </a:bodyPr>
          <a:lstStyle/>
          <a:p>
            <a:r>
              <a:rPr lang="en-US" sz="3200" b="1" dirty="0" smtClean="0">
                <a:solidFill>
                  <a:srgbClr val="FFFFFF"/>
                </a:solidFill>
              </a:rPr>
              <a:t>New structure</a:t>
            </a:r>
            <a:endParaRPr lang="en-US" sz="3200" dirty="0"/>
          </a:p>
        </p:txBody>
      </p:sp>
      <p:sp>
        <p:nvSpPr>
          <p:cNvPr id="8" name="Oval 7"/>
          <p:cNvSpPr/>
          <p:nvPr/>
        </p:nvSpPr>
        <p:spPr>
          <a:xfrm>
            <a:off x="6858000" y="5412970"/>
            <a:ext cx="2133600" cy="908861"/>
          </a:xfrm>
          <a:prstGeom prst="ellipse">
            <a:avLst/>
          </a:prstGeom>
          <a:solidFill>
            <a:srgbClr val="002060"/>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dirty="0" smtClean="0">
                <a:solidFill>
                  <a:srgbClr val="FFFFFF"/>
                </a:solidFill>
              </a:rPr>
              <a:t>Top-Level       ‘Space Task’</a:t>
            </a:r>
            <a:endParaRPr kumimoji="0" lang="en-AU" sz="1800" b="0" i="0" u="none" strike="noStrike" cap="none" spc="0" normalizeH="0" baseline="0" dirty="0">
              <a:ln>
                <a:noFill/>
              </a:ln>
              <a:solidFill>
                <a:srgbClr val="FFFFFF"/>
              </a:solidFill>
              <a:effectLst/>
              <a:uFillTx/>
            </a:endParaRPr>
          </a:p>
        </p:txBody>
      </p:sp>
    </p:spTree>
    <p:extLst>
      <p:ext uri="{BB962C8B-B14F-4D97-AF65-F5344CB8AC3E}">
        <p14:creationId xmlns:p14="http://schemas.microsoft.com/office/powerpoint/2010/main" val="390502421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13" grpId="0" animBg="1"/>
      <p:bldP spid="14" grpId="0" animBg="1"/>
      <p:bldP spid="17" grpId="0" animBg="1"/>
      <p:bldP spid="18" grpId="0" animBg="1"/>
      <p:bldP spid="19" grpId="0" animBg="1"/>
      <p:bldP spid="20" grpId="0" animBg="1"/>
      <p:bldP spid="21" grpId="0" animBg="1"/>
      <p:bldP spid="22" grpId="0" animBg="1"/>
      <p:bldP spid="23" grpId="0" animBg="1"/>
      <p:bldP spid="7" grpId="0" animBg="1"/>
      <p:bldP spid="24" grpId="0" animBg="1"/>
      <p:bldP spid="25"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lvl="0"/>
            <a:fld id="{86CB4B4D-7CA3-9044-876B-883B54F8677D}" type="slidenum">
              <a:rPr lang="en-AU" smtClean="0"/>
              <a:t>8</a:t>
            </a:fld>
            <a:endParaRPr lang="en-AU"/>
          </a:p>
        </p:txBody>
      </p:sp>
      <p:sp>
        <p:nvSpPr>
          <p:cNvPr id="3" name="Shape 3"/>
          <p:cNvSpPr/>
          <p:nvPr/>
        </p:nvSpPr>
        <p:spPr>
          <a:xfrm>
            <a:off x="1936748" y="421957"/>
            <a:ext cx="5454652" cy="492443"/>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defRPr>
                <a:solidFill>
                  <a:srgbClr val="000000"/>
                </a:solidFill>
              </a:defRPr>
            </a:pPr>
            <a:r>
              <a:rPr lang="en-AU" sz="3200" dirty="0" smtClean="0">
                <a:solidFill>
                  <a:srgbClr val="FFFFFF"/>
                </a:solidFill>
                <a:latin typeface="Proxima Nova Regular"/>
                <a:ea typeface="Proxima Nova Regular"/>
                <a:cs typeface="Proxima Nova Regular"/>
                <a:sym typeface="Proxima Nova Regular"/>
              </a:rPr>
              <a:t>GD-05 – The Space Task</a:t>
            </a:r>
            <a:endParaRPr sz="3200" dirty="0">
              <a:solidFill>
                <a:srgbClr val="FFFFFF"/>
              </a:solidFill>
              <a:latin typeface="Proxima Nova Regular"/>
              <a:ea typeface="Proxima Nova Regular"/>
              <a:cs typeface="Proxima Nova Regular"/>
              <a:sym typeface="Proxima Nova Regular"/>
            </a:endParaRPr>
          </a:p>
        </p:txBody>
      </p:sp>
      <p:sp>
        <p:nvSpPr>
          <p:cNvPr id="5" name="TextBox 4"/>
          <p:cNvSpPr txBox="1"/>
          <p:nvPr/>
        </p:nvSpPr>
        <p:spPr>
          <a:xfrm>
            <a:off x="304800" y="2438400"/>
            <a:ext cx="8458200" cy="4247315"/>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l" rtl="0" latinLnBrk="1" hangingPunct="0"/>
            <a:r>
              <a:rPr lang="en-AU" dirty="0"/>
              <a:t>Encourage, promote, develop, launch, operate and </a:t>
            </a:r>
            <a:r>
              <a:rPr lang="en-AU" dirty="0">
                <a:solidFill>
                  <a:srgbClr val="FF0000"/>
                </a:solidFill>
              </a:rPr>
              <a:t>coordinate</a:t>
            </a:r>
            <a:r>
              <a:rPr lang="en-AU" dirty="0"/>
              <a:t> </a:t>
            </a:r>
            <a:r>
              <a:rPr lang="en-AU" b="1" dirty="0">
                <a:solidFill>
                  <a:srgbClr val="FF0000"/>
                </a:solidFill>
              </a:rPr>
              <a:t>space missions </a:t>
            </a:r>
            <a:r>
              <a:rPr lang="en-AU" b="1" dirty="0" smtClean="0">
                <a:solidFill>
                  <a:srgbClr val="FF0000"/>
                </a:solidFill>
              </a:rPr>
              <a:t>to  </a:t>
            </a:r>
            <a:r>
              <a:rPr lang="en-AU" b="1" dirty="0" smtClean="0">
                <a:solidFill>
                  <a:srgbClr val="FF0000"/>
                </a:solidFill>
              </a:rPr>
              <a:t>provide </a:t>
            </a:r>
            <a:r>
              <a:rPr lang="en-AU" b="1" dirty="0">
                <a:solidFill>
                  <a:srgbClr val="FF0000"/>
                </a:solidFill>
              </a:rPr>
              <a:t>new observations</a:t>
            </a:r>
            <a:r>
              <a:rPr lang="en-AU" dirty="0"/>
              <a:t>, sustain critical time-series, and fill or minimize spatial </a:t>
            </a:r>
            <a:r>
              <a:rPr lang="en-AU" dirty="0" smtClean="0"/>
              <a:t>   or </a:t>
            </a:r>
            <a:r>
              <a:rPr lang="en-AU" dirty="0"/>
              <a:t>temporal gaps in the satellite observations </a:t>
            </a:r>
            <a:r>
              <a:rPr lang="en-AU" b="1" dirty="0">
                <a:solidFill>
                  <a:srgbClr val="FF0000"/>
                </a:solidFill>
              </a:rPr>
              <a:t>required to support sustained </a:t>
            </a:r>
            <a:r>
              <a:rPr lang="en-AU" b="1" dirty="0" smtClean="0">
                <a:solidFill>
                  <a:srgbClr val="FF0000"/>
                </a:solidFill>
              </a:rPr>
              <a:t>            production </a:t>
            </a:r>
            <a:r>
              <a:rPr lang="en-AU" b="1" dirty="0">
                <a:solidFill>
                  <a:srgbClr val="FF0000"/>
                </a:solidFill>
              </a:rPr>
              <a:t>of fundamental variable sets as defined by authoritative user </a:t>
            </a:r>
            <a:r>
              <a:rPr lang="en-AU" b="1" dirty="0" smtClean="0">
                <a:solidFill>
                  <a:srgbClr val="FF0000"/>
                </a:solidFill>
              </a:rPr>
              <a:t>                   communities</a:t>
            </a:r>
            <a:r>
              <a:rPr lang="en-AU" dirty="0" smtClean="0"/>
              <a:t> </a:t>
            </a:r>
            <a:r>
              <a:rPr lang="en-AU" dirty="0"/>
              <a:t>(an example is the Essential Climate Variables (ECVs) defined </a:t>
            </a:r>
            <a:r>
              <a:rPr lang="en-AU" dirty="0" smtClean="0"/>
              <a:t>         by </a:t>
            </a:r>
            <a:r>
              <a:rPr lang="en-AU" dirty="0"/>
              <a:t>GCOS</a:t>
            </a:r>
            <a:r>
              <a:rPr lang="en-AU" dirty="0" smtClean="0"/>
              <a:t>).</a:t>
            </a:r>
          </a:p>
          <a:p>
            <a:pPr algn="l" rtl="0" latinLnBrk="1" hangingPunct="0"/>
            <a:endParaRPr lang="en-AU" dirty="0"/>
          </a:p>
          <a:p>
            <a:pPr algn="l" rtl="0" latinLnBrk="1" hangingPunct="0"/>
            <a:r>
              <a:rPr lang="en-AU" dirty="0"/>
              <a:t>Promote the development of </a:t>
            </a:r>
            <a:r>
              <a:rPr lang="en-AU" b="1" dirty="0">
                <a:solidFill>
                  <a:srgbClr val="FF0000"/>
                </a:solidFill>
              </a:rPr>
              <a:t>new technologies (e.g., Data Cubes) to enhance </a:t>
            </a:r>
            <a:r>
              <a:rPr lang="en-AU" b="1" dirty="0" smtClean="0">
                <a:solidFill>
                  <a:srgbClr val="FF0000"/>
                </a:solidFill>
              </a:rPr>
              <a:t>        space </a:t>
            </a:r>
            <a:r>
              <a:rPr lang="en-AU" b="1" dirty="0">
                <a:solidFill>
                  <a:srgbClr val="FF0000"/>
                </a:solidFill>
              </a:rPr>
              <a:t>data access</a:t>
            </a:r>
            <a:r>
              <a:rPr lang="en-AU" dirty="0"/>
              <a:t>, supporting downstream users to successfully unlock the full </a:t>
            </a:r>
            <a:r>
              <a:rPr lang="en-AU" dirty="0" smtClean="0"/>
              <a:t>    potential </a:t>
            </a:r>
            <a:r>
              <a:rPr lang="en-AU" dirty="0"/>
              <a:t>of increasing space data supply while also serving the needs of </a:t>
            </a:r>
            <a:r>
              <a:rPr lang="en-AU" dirty="0" smtClean="0"/>
              <a:t>               developing </a:t>
            </a:r>
            <a:r>
              <a:rPr lang="en-AU" dirty="0"/>
              <a:t>countries</a:t>
            </a:r>
            <a:r>
              <a:rPr lang="en-AU" dirty="0" smtClean="0"/>
              <a:t>.</a:t>
            </a:r>
          </a:p>
          <a:p>
            <a:pPr algn="l" rtl="0" latinLnBrk="1" hangingPunct="0"/>
            <a:endParaRPr lang="en-AU" dirty="0"/>
          </a:p>
          <a:p>
            <a:pPr algn="l" rtl="0" latinLnBrk="1" hangingPunct="0"/>
            <a:r>
              <a:rPr lang="en-AU" b="1" dirty="0">
                <a:solidFill>
                  <a:srgbClr val="FF0000"/>
                </a:solidFill>
              </a:rPr>
              <a:t>Support the provision of satellite data </a:t>
            </a:r>
            <a:r>
              <a:rPr lang="en-AU" dirty="0"/>
              <a:t>to address validated and prioritized </a:t>
            </a:r>
            <a:r>
              <a:rPr lang="en-AU" dirty="0" smtClean="0"/>
              <a:t>                observational </a:t>
            </a:r>
            <a:r>
              <a:rPr lang="en-AU" dirty="0"/>
              <a:t>requirements identified by GEO activities. </a:t>
            </a:r>
            <a:endParaRPr lang="en-AU" dirty="0" smtClean="0"/>
          </a:p>
          <a:p>
            <a:pPr algn="l" rtl="0" latinLnBrk="1" hangingPunct="0"/>
            <a:endParaRPr lang="en-AU" dirty="0"/>
          </a:p>
        </p:txBody>
      </p:sp>
      <p:sp>
        <p:nvSpPr>
          <p:cNvPr id="8" name="TextBox 7"/>
          <p:cNvSpPr txBox="1"/>
          <p:nvPr/>
        </p:nvSpPr>
        <p:spPr>
          <a:xfrm>
            <a:off x="304800" y="1447800"/>
            <a:ext cx="8534400" cy="772107"/>
          </a:xfrm>
          <a:prstGeom prst="rect">
            <a:avLst/>
          </a:prstGeom>
          <a:noFill/>
          <a:ln w="28575" cap="flat">
            <a:solidFill>
              <a:schemeClr val="tx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08000" tIns="108000" rIns="108000" bIns="108000" numCol="1" spcCol="38100" rtlCol="0" anchor="t">
            <a:spAutoFit/>
          </a:bodyPr>
          <a:lstStyle/>
          <a:p>
            <a:pPr algn="l" rtl="0" latinLnBrk="1" hangingPunct="0"/>
            <a:r>
              <a:rPr lang="en-AU" b="1" dirty="0" smtClean="0"/>
              <a:t>Lead: The </a:t>
            </a:r>
            <a:r>
              <a:rPr lang="en-AU" b="1" dirty="0"/>
              <a:t>Committee On Earth Observation Satellites </a:t>
            </a:r>
            <a:endParaRPr lang="en-AU" b="1" dirty="0" smtClean="0"/>
          </a:p>
          <a:p>
            <a:pPr algn="l" rtl="0" latinLnBrk="1" hangingPunct="0"/>
            <a:r>
              <a:rPr lang="en-AU" dirty="0" smtClean="0"/>
              <a:t>(</a:t>
            </a:r>
            <a:r>
              <a:rPr lang="en-AU" dirty="0"/>
              <a:t>coordinating delivery through member Space Agencies, associates and </a:t>
            </a:r>
            <a:r>
              <a:rPr lang="en-AU" dirty="0" smtClean="0"/>
              <a:t>partners)</a:t>
            </a:r>
            <a:endParaRPr lang="en-AU" dirty="0"/>
          </a:p>
        </p:txBody>
      </p:sp>
    </p:spTree>
    <p:extLst>
      <p:ext uri="{BB962C8B-B14F-4D97-AF65-F5344CB8AC3E}">
        <p14:creationId xmlns:p14="http://schemas.microsoft.com/office/powerpoint/2010/main" val="81467859"/>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lvl="0"/>
            <a:fld id="{86CB4B4D-7CA3-9044-876B-883B54F8677D}" type="slidenum">
              <a:rPr lang="en-AU" smtClean="0"/>
              <a:t>9</a:t>
            </a:fld>
            <a:endParaRPr lang="en-AU"/>
          </a:p>
        </p:txBody>
      </p:sp>
      <p:sp>
        <p:nvSpPr>
          <p:cNvPr id="3" name="Rectangle 2"/>
          <p:cNvSpPr/>
          <p:nvPr/>
        </p:nvSpPr>
        <p:spPr>
          <a:xfrm>
            <a:off x="533400" y="1266885"/>
            <a:ext cx="7924800" cy="4524315"/>
          </a:xfrm>
          <a:prstGeom prst="rect">
            <a:avLst/>
          </a:prstGeom>
        </p:spPr>
        <p:txBody>
          <a:bodyPr wrap="square">
            <a:spAutoFit/>
          </a:bodyPr>
          <a:lstStyle/>
          <a:p>
            <a:pPr algn="l" rtl="0" latinLnBrk="1" hangingPunct="0"/>
            <a:r>
              <a:rPr lang="en-AU" dirty="0"/>
              <a:t>Support broader efforts to promote Earth observation by providing </a:t>
            </a:r>
            <a:r>
              <a:rPr lang="en-AU" b="1" dirty="0">
                <a:solidFill>
                  <a:srgbClr val="FF0000"/>
                </a:solidFill>
              </a:rPr>
              <a:t>evidence of the unique, and complementary, value of satellite data </a:t>
            </a:r>
            <a:r>
              <a:rPr lang="en-AU" dirty="0"/>
              <a:t>to successful delivery of major regional and global initiatives.</a:t>
            </a:r>
          </a:p>
          <a:p>
            <a:pPr algn="l" rtl="0" latinLnBrk="1" hangingPunct="0"/>
            <a:endParaRPr lang="en-AU" dirty="0"/>
          </a:p>
          <a:p>
            <a:pPr algn="l" rtl="0" latinLnBrk="1" hangingPunct="0"/>
            <a:r>
              <a:rPr lang="en-AU" dirty="0"/>
              <a:t>In response to clearly defined and validated observational needs, identify </a:t>
            </a:r>
            <a:r>
              <a:rPr lang="en-AU" dirty="0" smtClean="0"/>
              <a:t>   new </a:t>
            </a:r>
            <a:r>
              <a:rPr lang="en-AU" dirty="0"/>
              <a:t>or expanded data resources from space needed to support </a:t>
            </a:r>
            <a:r>
              <a:rPr lang="en-AU" dirty="0" smtClean="0"/>
              <a:t>GEO          </a:t>
            </a:r>
            <a:r>
              <a:rPr lang="en-AU" dirty="0"/>
              <a:t>strategic objectives, and </a:t>
            </a:r>
            <a:r>
              <a:rPr lang="en-AU" b="1" dirty="0">
                <a:solidFill>
                  <a:srgbClr val="FF0000"/>
                </a:solidFill>
              </a:rPr>
              <a:t>provide information on gaps and opportunities </a:t>
            </a:r>
            <a:r>
              <a:rPr lang="en-AU" b="1" dirty="0" smtClean="0">
                <a:solidFill>
                  <a:srgbClr val="FF0000"/>
                </a:solidFill>
              </a:rPr>
              <a:t> to national </a:t>
            </a:r>
            <a:r>
              <a:rPr lang="en-AU" b="1" dirty="0">
                <a:solidFill>
                  <a:srgbClr val="FF0000"/>
                </a:solidFill>
              </a:rPr>
              <a:t>governments and the private sector</a:t>
            </a:r>
            <a:r>
              <a:rPr lang="en-AU" dirty="0" smtClean="0"/>
              <a:t>.</a:t>
            </a:r>
          </a:p>
          <a:p>
            <a:pPr algn="l" rtl="0" latinLnBrk="1" hangingPunct="0"/>
            <a:endParaRPr lang="en-AU" dirty="0"/>
          </a:p>
          <a:p>
            <a:pPr algn="l" rtl="0" latinLnBrk="1" hangingPunct="0"/>
            <a:r>
              <a:rPr lang="en-AU" dirty="0"/>
              <a:t>Coordinate increased i</a:t>
            </a:r>
            <a:r>
              <a:rPr lang="en-AU" b="1" dirty="0">
                <a:solidFill>
                  <a:srgbClr val="FF0000"/>
                </a:solidFill>
              </a:rPr>
              <a:t>nteroperability among space datasets </a:t>
            </a:r>
            <a:r>
              <a:rPr lang="en-AU" dirty="0"/>
              <a:t>and develop </a:t>
            </a:r>
            <a:r>
              <a:rPr lang="en-AU" dirty="0" smtClean="0"/>
              <a:t>    integrated </a:t>
            </a:r>
            <a:r>
              <a:rPr lang="en-AU" dirty="0"/>
              <a:t>global and regional datasets that support validated and prioritized requirements</a:t>
            </a:r>
            <a:r>
              <a:rPr lang="en-AU" dirty="0" smtClean="0"/>
              <a:t>.</a:t>
            </a:r>
          </a:p>
          <a:p>
            <a:pPr algn="l" rtl="0" latinLnBrk="1" hangingPunct="0"/>
            <a:endParaRPr lang="en-AU" dirty="0"/>
          </a:p>
          <a:p>
            <a:pPr algn="l" rtl="0" latinLnBrk="1" hangingPunct="0"/>
            <a:r>
              <a:rPr lang="en-AU" b="1" dirty="0">
                <a:solidFill>
                  <a:srgbClr val="FF0000"/>
                </a:solidFill>
              </a:rPr>
              <a:t>Support GEO community efforts to increase interoperability between space and in-situ datasets </a:t>
            </a:r>
            <a:r>
              <a:rPr lang="en-AU" dirty="0"/>
              <a:t>including new data flows from the private and </a:t>
            </a:r>
            <a:r>
              <a:rPr lang="en-AU" dirty="0" smtClean="0"/>
              <a:t>    public sectors</a:t>
            </a:r>
            <a:r>
              <a:rPr lang="en-AU" dirty="0"/>
              <a:t>.</a:t>
            </a:r>
          </a:p>
        </p:txBody>
      </p:sp>
      <p:sp>
        <p:nvSpPr>
          <p:cNvPr id="4" name="Shape 3"/>
          <p:cNvSpPr/>
          <p:nvPr/>
        </p:nvSpPr>
        <p:spPr>
          <a:xfrm>
            <a:off x="1936748" y="421957"/>
            <a:ext cx="5454652" cy="492443"/>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defRPr>
                <a:solidFill>
                  <a:srgbClr val="000000"/>
                </a:solidFill>
              </a:defRPr>
            </a:pPr>
            <a:r>
              <a:rPr lang="en-AU" sz="3200" dirty="0" smtClean="0">
                <a:solidFill>
                  <a:srgbClr val="FFFFFF"/>
                </a:solidFill>
                <a:latin typeface="Proxima Nova Regular"/>
                <a:ea typeface="Proxima Nova Regular"/>
                <a:cs typeface="Proxima Nova Regular"/>
                <a:sym typeface="Proxima Nova Regular"/>
              </a:rPr>
              <a:t>GD-05 – The Space Task</a:t>
            </a:r>
            <a:endParaRPr sz="3200" dirty="0">
              <a:solidFill>
                <a:srgbClr val="FFFFFF"/>
              </a:solidFill>
              <a:latin typeface="Proxima Nova Regular"/>
              <a:ea typeface="Proxima Nova Regular"/>
              <a:cs typeface="Proxima Nova Regular"/>
              <a:sym typeface="Proxima Nova Regular"/>
            </a:endParaRPr>
          </a:p>
        </p:txBody>
      </p:sp>
      <p:sp>
        <p:nvSpPr>
          <p:cNvPr id="6" name="TextBox 5"/>
          <p:cNvSpPr txBox="1"/>
          <p:nvPr/>
        </p:nvSpPr>
        <p:spPr>
          <a:xfrm>
            <a:off x="914400" y="5905692"/>
            <a:ext cx="6858000" cy="495108"/>
          </a:xfrm>
          <a:prstGeom prst="rect">
            <a:avLst/>
          </a:prstGeom>
          <a:noFill/>
          <a:ln w="28575" cap="flat">
            <a:solidFill>
              <a:schemeClr val="tx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08000" tIns="108000" rIns="108000" bIns="108000" numCol="1" spcCol="38100" rtlCol="0" anchor="t">
            <a:spAutoFit/>
          </a:bodyPr>
          <a:lstStyle/>
          <a:p>
            <a:pPr algn="ctr" rtl="0" latinLnBrk="1" hangingPunct="0"/>
            <a:r>
              <a:rPr lang="en-AU" b="1" dirty="0"/>
              <a:t>These are all objectives that CEOS manages and controls.</a:t>
            </a:r>
          </a:p>
        </p:txBody>
      </p:sp>
    </p:spTree>
    <p:extLst>
      <p:ext uri="{BB962C8B-B14F-4D97-AF65-F5344CB8AC3E}">
        <p14:creationId xmlns:p14="http://schemas.microsoft.com/office/powerpoint/2010/main" val="1946307430"/>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2569"/>
      </a:dk1>
      <a:lt1>
        <a:srgbClr val="696969"/>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9341</TotalTime>
  <Words>826</Words>
  <Application>Microsoft Office PowerPoint</Application>
  <PresentationFormat>On-screen Show (4:3)</PresentationFormat>
  <Paragraphs>121</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Ross Jonathon</cp:lastModifiedBy>
  <cp:revision>53</cp:revision>
  <dcterms:modified xsi:type="dcterms:W3CDTF">2015-09-18T04:07:45Z</dcterms:modified>
</cp:coreProperties>
</file>