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handoutMasterIdLst>
    <p:handoutMasterId r:id="rId11"/>
  </p:handoutMasterIdLst>
  <p:sldIdLst>
    <p:sldId id="256" r:id="rId2"/>
    <p:sldId id="261" r:id="rId3"/>
    <p:sldId id="258" r:id="rId4"/>
    <p:sldId id="263" r:id="rId5"/>
    <p:sldId id="264" r:id="rId6"/>
    <p:sldId id="271" r:id="rId7"/>
    <p:sldId id="268" r:id="rId8"/>
    <p:sldId id="269" r:id="rId9"/>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87FA6F7-16CE-8842-8E49-F6A866AB45D2}" type="datetimeFigureOut">
              <a:rPr lang="en-US" smtClean="0"/>
              <a:t>9/18/2015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38E12DE-20EB-5A4D-8498-E0AC1D34DF58}" type="slidenum">
              <a:rPr lang="en-US" smtClean="0"/>
              <a:t>‹#›</a:t>
            </a:fld>
            <a:endParaRPr lang="en-US"/>
          </a:p>
        </p:txBody>
      </p:sp>
    </p:spTree>
    <p:extLst>
      <p:ext uri="{BB962C8B-B14F-4D97-AF65-F5344CB8AC3E}">
        <p14:creationId xmlns:p14="http://schemas.microsoft.com/office/powerpoint/2010/main" val="21816215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hf hdr="0" ftr="0" dt="0"/>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
        <p:nvSpPr>
          <p:cNvPr id="3" name="Shape 3"/>
          <p:cNvSpPr/>
          <p:nvPr userDrawn="1"/>
        </p:nvSpPr>
        <p:spPr>
          <a:xfrm>
            <a:off x="2130871" y="190714"/>
            <a:ext cx="2974529" cy="692497"/>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0" defTabSz="914400">
              <a:defRPr>
                <a:solidFill>
                  <a:srgbClr val="000000"/>
                </a:solidFill>
              </a:defRPr>
            </a:pPr>
            <a:r>
              <a:rPr lang="en-AU" sz="1500" dirty="0" smtClean="0">
                <a:solidFill>
                  <a:srgbClr val="FFFFFF"/>
                </a:solidFill>
                <a:latin typeface="Proxima Nova Regular"/>
                <a:ea typeface="Proxima Nova Regular"/>
                <a:cs typeface="Proxima Nova Regular"/>
                <a:sym typeface="Proxima Nova Regular"/>
              </a:rPr>
              <a:t>SIT-30</a:t>
            </a:r>
            <a:endParaRPr sz="1500" dirty="0">
              <a:solidFill>
                <a:srgbClr val="FFFFFF"/>
              </a:solidFill>
              <a:latin typeface="Proxima Nova Regular"/>
              <a:ea typeface="Proxima Nova Regular"/>
              <a:cs typeface="Proxima Nova Regular"/>
              <a:sym typeface="Proxima Nova Regular"/>
            </a:endParaRPr>
          </a:p>
          <a:p>
            <a:pPr lvl="0" defTabSz="914400">
              <a:defRPr>
                <a:solidFill>
                  <a:srgbClr val="000000"/>
                </a:solidFill>
              </a:defRPr>
            </a:pPr>
            <a:r>
              <a:rPr sz="1500" dirty="0" smtClean="0">
                <a:solidFill>
                  <a:srgbClr val="FFFFFF"/>
                </a:solidFill>
                <a:latin typeface="Proxima Nova Regular"/>
                <a:ea typeface="Proxima Nova Regular"/>
                <a:cs typeface="Proxima Nova Regular"/>
                <a:sym typeface="Proxima Nova Regular"/>
              </a:rPr>
              <a:t>CNES</a:t>
            </a:r>
            <a:r>
              <a:rPr lang="en-AU" sz="1500" dirty="0" smtClean="0">
                <a:solidFill>
                  <a:srgbClr val="FFFFFF"/>
                </a:solidFill>
                <a:latin typeface="Proxima Nova Regular"/>
                <a:ea typeface="Proxima Nova Regular"/>
                <a:cs typeface="Proxima Nova Regular"/>
                <a:sym typeface="Proxima Nova Regular"/>
              </a:rPr>
              <a:t> Headquarters</a:t>
            </a:r>
            <a:r>
              <a:rPr sz="1500" dirty="0" smtClean="0">
                <a:solidFill>
                  <a:srgbClr val="FFFFFF"/>
                </a:solidFill>
                <a:latin typeface="Proxima Nova Regular"/>
                <a:ea typeface="Proxima Nova Regular"/>
                <a:cs typeface="Proxima Nova Regular"/>
                <a:sym typeface="Proxima Nova Regular"/>
              </a:rPr>
              <a:t>, </a:t>
            </a:r>
            <a:r>
              <a:rPr lang="en-AU" sz="1500" dirty="0" smtClean="0">
                <a:solidFill>
                  <a:srgbClr val="FFFFFF"/>
                </a:solidFill>
                <a:latin typeface="Proxima Nova Regular"/>
                <a:ea typeface="Proxima Nova Regular"/>
                <a:cs typeface="Proxima Nova Regular"/>
                <a:sym typeface="Proxima Nova Regular"/>
              </a:rPr>
              <a:t>Paris</a:t>
            </a:r>
            <a:r>
              <a:rPr sz="1500" dirty="0" smtClean="0">
                <a:solidFill>
                  <a:srgbClr val="FFFFFF"/>
                </a:solidFill>
                <a:latin typeface="Proxima Nova Regular"/>
                <a:ea typeface="Proxima Nova Regular"/>
                <a:cs typeface="Proxima Nova Regular"/>
                <a:sym typeface="Proxima Nova Regular"/>
              </a:rPr>
              <a:t>, </a:t>
            </a:r>
            <a:r>
              <a:rPr sz="1500" dirty="0">
                <a:solidFill>
                  <a:srgbClr val="FFFFFF"/>
                </a:solidFill>
                <a:latin typeface="Proxima Nova Regular"/>
                <a:ea typeface="Proxima Nova Regular"/>
                <a:cs typeface="Proxima Nova Regular"/>
                <a:sym typeface="Proxima Nova Regular"/>
              </a:rPr>
              <a:t>France</a:t>
            </a:r>
            <a:br>
              <a:rPr sz="1500" dirty="0">
                <a:solidFill>
                  <a:srgbClr val="FFFFFF"/>
                </a:solidFill>
                <a:latin typeface="Proxima Nova Regular"/>
                <a:ea typeface="Proxima Nova Regular"/>
                <a:cs typeface="Proxima Nova Regular"/>
                <a:sym typeface="Proxima Nova Regular"/>
              </a:rPr>
            </a:br>
            <a:r>
              <a:rPr lang="en-AU" sz="1500" dirty="0" smtClean="0">
                <a:solidFill>
                  <a:srgbClr val="FFFFFF"/>
                </a:solidFill>
                <a:latin typeface="Proxima Nova Regular"/>
                <a:ea typeface="Proxima Nova Regular"/>
                <a:cs typeface="Proxima Nova Regular"/>
                <a:sym typeface="Proxima Nova Regular"/>
              </a:rPr>
              <a:t>31</a:t>
            </a:r>
            <a:r>
              <a:rPr lang="en-AU" sz="1500" baseline="30000" dirty="0" smtClean="0">
                <a:solidFill>
                  <a:srgbClr val="FFFFFF"/>
                </a:solidFill>
                <a:latin typeface="Proxima Nova Regular"/>
                <a:ea typeface="Proxima Nova Regular"/>
                <a:cs typeface="Proxima Nova Regular"/>
                <a:sym typeface="Proxima Nova Regular"/>
              </a:rPr>
              <a:t>st</a:t>
            </a:r>
            <a:r>
              <a:rPr lang="en-AU" sz="1500" dirty="0" smtClean="0">
                <a:solidFill>
                  <a:srgbClr val="FFFFFF"/>
                </a:solidFill>
                <a:latin typeface="Proxima Nova Regular"/>
                <a:ea typeface="Proxima Nova Regular"/>
                <a:cs typeface="Proxima Nova Regular"/>
                <a:sym typeface="Proxima Nova Regular"/>
              </a:rPr>
              <a:t> March – 1</a:t>
            </a:r>
            <a:r>
              <a:rPr lang="en-AU" sz="1500" baseline="30000" dirty="0" smtClean="0">
                <a:solidFill>
                  <a:srgbClr val="FFFFFF"/>
                </a:solidFill>
                <a:latin typeface="Proxima Nova Regular"/>
                <a:ea typeface="Proxima Nova Regular"/>
                <a:cs typeface="Proxima Nova Regular"/>
                <a:sym typeface="Proxima Nova Regular"/>
              </a:rPr>
              <a:t>st</a:t>
            </a:r>
            <a:r>
              <a:rPr lang="en-AU" sz="1500" dirty="0" smtClean="0">
                <a:solidFill>
                  <a:srgbClr val="FFFFFF"/>
                </a:solidFill>
                <a:latin typeface="Proxima Nova Regular"/>
                <a:ea typeface="Proxima Nova Regular"/>
                <a:cs typeface="Proxima Nova Regular"/>
                <a:sym typeface="Proxima Nova Regular"/>
              </a:rPr>
              <a:t> April 2015</a:t>
            </a:r>
            <a:endParaRPr sz="1500" dirty="0">
              <a:solidFill>
                <a:srgbClr val="FFFFFF"/>
              </a:solidFill>
              <a:latin typeface="Proxima Nova Regular"/>
              <a:ea typeface="Proxima Nova Regular"/>
              <a:cs typeface="Proxima Nova Regular"/>
              <a:sym typeface="Proxima Nova Regul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hape 11"/>
          <p:cNvSpPr/>
          <p:nvPr/>
        </p:nvSpPr>
        <p:spPr>
          <a:xfrm>
            <a:off x="622789" y="3759200"/>
            <a:ext cx="4810858" cy="25415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lvl="0" defTabSz="914400">
              <a:lnSpc>
                <a:spcPct val="150000"/>
              </a:lnSpc>
              <a:defRPr>
                <a:solidFill>
                  <a:srgbClr val="000000"/>
                </a:solidFill>
              </a:defRPr>
            </a:pPr>
            <a:r>
              <a:rPr lang="en-AU" dirty="0" smtClean="0">
                <a:solidFill>
                  <a:srgbClr val="FFFFFF"/>
                </a:solidFill>
                <a:latin typeface="Arial Bold"/>
                <a:ea typeface="Arial Bold"/>
                <a:cs typeface="Arial Bold"/>
                <a:sym typeface="Arial Bold"/>
              </a:rPr>
              <a:t>CEOS Chair</a:t>
            </a:r>
          </a:p>
          <a:p>
            <a:pPr lvl="0" defTabSz="914400">
              <a:lnSpc>
                <a:spcPct val="150000"/>
              </a:lnSpc>
              <a:defRPr>
                <a:solidFill>
                  <a:srgbClr val="000000"/>
                </a:solidFill>
              </a:defRPr>
            </a:pPr>
            <a:r>
              <a:rPr lang="en-AU" dirty="0" smtClean="0">
                <a:solidFill>
                  <a:srgbClr val="FFFFFF"/>
                </a:solidFill>
                <a:latin typeface="Arial Bold"/>
                <a:ea typeface="Arial Bold"/>
                <a:cs typeface="Arial Bold"/>
                <a:sym typeface="Arial Bold"/>
              </a:rPr>
              <a:t>CEO Team</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dirty="0" smtClean="0">
                <a:solidFill>
                  <a:srgbClr val="FFFFFF"/>
                </a:solidFill>
                <a:latin typeface="Arial Bold"/>
                <a:ea typeface="Arial Bold"/>
                <a:cs typeface="Arial Bold"/>
                <a:sym typeface="Arial Bold"/>
              </a:rPr>
              <a:t>SIT</a:t>
            </a:r>
            <a:r>
              <a:rPr lang="en-AU" dirty="0" smtClean="0">
                <a:solidFill>
                  <a:srgbClr val="FFFFFF"/>
                </a:solidFill>
                <a:latin typeface="Arial Bold"/>
                <a:ea typeface="Arial Bold"/>
                <a:cs typeface="Arial Bold"/>
                <a:sym typeface="Arial Bold"/>
              </a:rPr>
              <a:t> Technical Workshop 25 – Agenda #15</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Arial Bold"/>
                <a:ea typeface="Arial Bold"/>
                <a:cs typeface="Arial Bold"/>
                <a:sym typeface="Arial Bold"/>
              </a:rPr>
              <a:t>EUMETSAT</a:t>
            </a:r>
          </a:p>
          <a:p>
            <a:pPr lvl="0" defTabSz="914400">
              <a:lnSpc>
                <a:spcPct val="150000"/>
              </a:lnSpc>
              <a:defRPr>
                <a:solidFill>
                  <a:srgbClr val="000000"/>
                </a:solidFill>
              </a:defRPr>
            </a:pPr>
            <a:r>
              <a:rPr lang="en-AU" dirty="0" smtClean="0">
                <a:solidFill>
                  <a:srgbClr val="FFFFFF"/>
                </a:solidFill>
                <a:latin typeface="Arial Bold"/>
                <a:ea typeface="Arial Bold"/>
                <a:cs typeface="Arial Bold"/>
                <a:sym typeface="Arial Bold"/>
              </a:rPr>
              <a:t>17</a:t>
            </a:r>
            <a:r>
              <a:rPr lang="en-AU" baseline="30000" dirty="0" smtClean="0">
                <a:solidFill>
                  <a:srgbClr val="FFFFFF"/>
                </a:solidFill>
                <a:latin typeface="Arial Bold"/>
                <a:ea typeface="Arial Bold"/>
                <a:cs typeface="Arial Bold"/>
                <a:sym typeface="Arial Bold"/>
              </a:rPr>
              <a:t>th</a:t>
            </a:r>
            <a:r>
              <a:rPr lang="en-AU" dirty="0" smtClean="0">
                <a:solidFill>
                  <a:srgbClr val="FFFFFF"/>
                </a:solidFill>
                <a:latin typeface="Arial Bold"/>
                <a:ea typeface="Arial Bold"/>
                <a:cs typeface="Arial Bold"/>
                <a:sym typeface="Arial Bold"/>
              </a:rPr>
              <a:t> to 18</a:t>
            </a:r>
            <a:r>
              <a:rPr lang="en-AU" baseline="30000" dirty="0" smtClean="0">
                <a:solidFill>
                  <a:srgbClr val="FFFFFF"/>
                </a:solidFill>
                <a:latin typeface="Arial Bold"/>
                <a:ea typeface="Arial Bold"/>
                <a:cs typeface="Arial Bold"/>
                <a:sym typeface="Arial Bold"/>
              </a:rPr>
              <a:t>th</a:t>
            </a:r>
            <a:r>
              <a:rPr lang="en-AU" dirty="0" smtClean="0">
                <a:solidFill>
                  <a:srgbClr val="FFFFFF"/>
                </a:solidFill>
                <a:latin typeface="Arial Bold"/>
                <a:ea typeface="Arial Bold"/>
                <a:cs typeface="Arial Bold"/>
                <a:sym typeface="Arial Bold"/>
              </a:rPr>
              <a:t> September 2015</a:t>
            </a:r>
            <a:endParaRPr dirty="0">
              <a:solidFill>
                <a:srgbClr val="FFFFFF"/>
              </a:solidFill>
              <a:latin typeface="Arial Bold"/>
              <a:ea typeface="Arial Bold"/>
              <a:cs typeface="Arial Bold"/>
              <a:sym typeface="Arial Bold"/>
            </a:endParaRPr>
          </a:p>
        </p:txBody>
      </p:sp>
      <p:pic>
        <p:nvPicPr>
          <p:cNvPr id="12" name="ceos_logo.png"/>
          <p:cNvPicPr/>
          <p:nvPr/>
        </p:nvPicPr>
        <p:blipFill>
          <a:blip r:embed="rId2">
            <a:extLst/>
          </a:blip>
          <a:stretch>
            <a:fillRect/>
          </a:stretch>
        </p:blipFill>
        <p:spPr>
          <a:xfrm>
            <a:off x="457200" y="304800"/>
            <a:ext cx="2507906" cy="993132"/>
          </a:xfrm>
          <a:prstGeom prst="rect">
            <a:avLst/>
          </a:prstGeom>
          <a:ln w="12700">
            <a:miter lim="400000"/>
          </a:ln>
        </p:spPr>
      </p:pic>
      <p:sp>
        <p:nvSpPr>
          <p:cNvPr id="5" name="Shape 10"/>
          <p:cNvSpPr txBox="1">
            <a:spLocks/>
          </p:cNvSpPr>
          <p:nvPr/>
        </p:nvSpPr>
        <p:spPr>
          <a:xfrm>
            <a:off x="457200" y="1371600"/>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rPr>
              <a:t>Committee on Earth Observation Satellites</a:t>
            </a:r>
            <a:endParaRPr lang="en-US" sz="1050" dirty="0">
              <a:solidFill>
                <a:schemeClr val="bg1">
                  <a:lumMod val="20000"/>
                  <a:lumOff val="80000"/>
                </a:schemeClr>
              </a:solidFill>
            </a:endParaRPr>
          </a:p>
        </p:txBody>
      </p:sp>
      <p:sp>
        <p:nvSpPr>
          <p:cNvPr id="2" name="Rectangle 1"/>
          <p:cNvSpPr/>
          <p:nvPr/>
        </p:nvSpPr>
        <p:spPr>
          <a:xfrm>
            <a:off x="622789" y="1981200"/>
            <a:ext cx="6159011" cy="1077218"/>
          </a:xfrm>
          <a:prstGeom prst="rect">
            <a:avLst/>
          </a:prstGeom>
        </p:spPr>
        <p:txBody>
          <a:bodyPr wrap="square">
            <a:spAutoFit/>
          </a:bodyPr>
          <a:lstStyle/>
          <a:p>
            <a:r>
              <a:rPr lang="en-US" sz="3200" b="1" dirty="0" smtClean="0">
                <a:solidFill>
                  <a:srgbClr val="FFFFFF"/>
                </a:solidFill>
              </a:rPr>
              <a:t>Implications </a:t>
            </a:r>
            <a:r>
              <a:rPr lang="en-US" sz="3200" b="1" dirty="0" smtClean="0">
                <a:solidFill>
                  <a:srgbClr val="FFFFFF"/>
                </a:solidFill>
              </a:rPr>
              <a:t>for </a:t>
            </a:r>
            <a:r>
              <a:rPr lang="en-US" sz="3200" b="1" dirty="0" smtClean="0">
                <a:solidFill>
                  <a:srgbClr val="FFFFFF"/>
                </a:solidFill>
              </a:rPr>
              <a:t>CEOS </a:t>
            </a:r>
            <a:r>
              <a:rPr lang="en-US" sz="3200" b="1" dirty="0" smtClean="0">
                <a:solidFill>
                  <a:srgbClr val="FFFFFF"/>
                </a:solidFill>
              </a:rPr>
              <a:t>of </a:t>
            </a:r>
            <a:r>
              <a:rPr lang="en-US" sz="3200" b="1" dirty="0" smtClean="0">
                <a:solidFill>
                  <a:srgbClr val="FFFFFF"/>
                </a:solidFill>
              </a:rPr>
              <a:t>the GEO Strategic Plan 2016-2025</a:t>
            </a:r>
            <a:endParaRPr lang="en-US" sz="3200" dirty="0"/>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lvl="0"/>
            <a:fld id="{86CB4B4D-7CA3-9044-876B-883B54F8677D}" type="slidenum">
              <a:rPr lang="en-AU" smtClean="0"/>
              <a:t>2</a:t>
            </a:fld>
            <a:endParaRPr lang="en-AU"/>
          </a:p>
        </p:txBody>
      </p:sp>
      <p:sp>
        <p:nvSpPr>
          <p:cNvPr id="3" name="Shape 3"/>
          <p:cNvSpPr/>
          <p:nvPr/>
        </p:nvSpPr>
        <p:spPr>
          <a:xfrm>
            <a:off x="1905000" y="304800"/>
            <a:ext cx="5454652" cy="492443"/>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defTabSz="914400">
              <a:defRPr>
                <a:solidFill>
                  <a:srgbClr val="000000"/>
                </a:solidFill>
              </a:defRPr>
            </a:pPr>
            <a:r>
              <a:rPr lang="en-AU" sz="3200" dirty="0" smtClean="0">
                <a:solidFill>
                  <a:srgbClr val="FFFFFF"/>
                </a:solidFill>
                <a:latin typeface="Proxima Nova Regular"/>
                <a:ea typeface="Proxima Nova Regular"/>
                <a:cs typeface="Proxima Nova Regular"/>
                <a:sym typeface="Proxima Nova Regular"/>
              </a:rPr>
              <a:t>What is the strategic plan?</a:t>
            </a:r>
            <a:endParaRPr sz="3200" dirty="0">
              <a:solidFill>
                <a:srgbClr val="FFFFFF"/>
              </a:solidFill>
              <a:latin typeface="Proxima Nova Regular"/>
              <a:ea typeface="Proxima Nova Regular"/>
              <a:cs typeface="Proxima Nova Regular"/>
              <a:sym typeface="Proxima Nova Regular"/>
            </a:endParaRPr>
          </a:p>
        </p:txBody>
      </p:sp>
      <p:sp>
        <p:nvSpPr>
          <p:cNvPr id="4" name="Rectangle 3"/>
          <p:cNvSpPr/>
          <p:nvPr/>
        </p:nvSpPr>
        <p:spPr>
          <a:xfrm>
            <a:off x="609600" y="1676400"/>
            <a:ext cx="7924800" cy="1477328"/>
          </a:xfrm>
          <a:prstGeom prst="rect">
            <a:avLst/>
          </a:prstGeom>
        </p:spPr>
        <p:txBody>
          <a:bodyPr wrap="square">
            <a:spAutoFit/>
          </a:bodyPr>
          <a:lstStyle/>
          <a:p>
            <a:r>
              <a:rPr lang="en-US" i="1" dirty="0" smtClean="0"/>
              <a:t>“Outlines </a:t>
            </a:r>
            <a:r>
              <a:rPr lang="en-US" i="1" dirty="0"/>
              <a:t>the strategy and framework for the intergovernmental Group on Earth Observations (GEO) to fulfill its vision, define its objectives, and produce key deliverables while determining structures and resources needed to accomplish these goals. The Plan will be implemented through a set of activities within specific timeframes as defined in Work </a:t>
            </a:r>
            <a:r>
              <a:rPr lang="en-US" i="1" dirty="0" err="1"/>
              <a:t>Programmes</a:t>
            </a:r>
            <a:r>
              <a:rPr lang="en-US" i="1" dirty="0" smtClean="0"/>
              <a:t>.”</a:t>
            </a:r>
            <a:endParaRPr lang="en-AU" i="1" dirty="0"/>
          </a:p>
        </p:txBody>
      </p:sp>
      <p:sp>
        <p:nvSpPr>
          <p:cNvPr id="5" name="Rectangle 4"/>
          <p:cNvSpPr/>
          <p:nvPr/>
        </p:nvSpPr>
        <p:spPr>
          <a:xfrm>
            <a:off x="609600" y="3657600"/>
            <a:ext cx="3657600" cy="1828800"/>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2800" b="0" i="0" u="none" strike="noStrike" cap="none" spc="0" normalizeH="0" baseline="0" dirty="0" smtClean="0">
                <a:ln>
                  <a:noFill/>
                </a:ln>
                <a:solidFill>
                  <a:srgbClr val="002569"/>
                </a:solidFill>
                <a:effectLst/>
                <a:uFillTx/>
              </a:rPr>
              <a:t>Replaces the </a:t>
            </a:r>
          </a:p>
          <a:p>
            <a:pPr marL="0" marR="0" indent="0" algn="ctr" defTabSz="457200" rtl="0" fontAlgn="auto" latinLnBrk="1" hangingPunct="0">
              <a:lnSpc>
                <a:spcPct val="100000"/>
              </a:lnSpc>
              <a:spcBef>
                <a:spcPts val="0"/>
              </a:spcBef>
              <a:spcAft>
                <a:spcPts val="0"/>
              </a:spcAft>
              <a:buClrTx/>
              <a:buSzTx/>
              <a:buFontTx/>
              <a:buNone/>
              <a:tabLst/>
            </a:pPr>
            <a:r>
              <a:rPr kumimoji="0" lang="en-AU" sz="2800" b="0" i="0" u="none" strike="noStrike" cap="none" spc="0" normalizeH="0" baseline="0" dirty="0" smtClean="0">
                <a:ln>
                  <a:noFill/>
                </a:ln>
                <a:solidFill>
                  <a:srgbClr val="002569"/>
                </a:solidFill>
                <a:effectLst/>
                <a:uFillTx/>
              </a:rPr>
              <a:t>‘Implementation Plan’ – More strategic</a:t>
            </a:r>
            <a:endParaRPr kumimoji="0" lang="en-AU" sz="2800" b="0" i="0" u="none" strike="noStrike" cap="none" spc="0" normalizeH="0" baseline="0" dirty="0">
              <a:ln>
                <a:noFill/>
              </a:ln>
              <a:solidFill>
                <a:srgbClr val="002569"/>
              </a:solidFill>
              <a:effectLst/>
              <a:uFillTx/>
            </a:endParaRPr>
          </a:p>
        </p:txBody>
      </p:sp>
      <p:sp>
        <p:nvSpPr>
          <p:cNvPr id="6" name="Rectangle 5"/>
          <p:cNvSpPr/>
          <p:nvPr/>
        </p:nvSpPr>
        <p:spPr>
          <a:xfrm>
            <a:off x="4724400" y="3657600"/>
            <a:ext cx="3657600" cy="1828800"/>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t>More on </a:t>
            </a:r>
          </a:p>
          <a:p>
            <a:pPr marL="0" marR="0" indent="0" algn="ctr" defTabSz="457200" rtl="0" fontAlgn="auto" latinLnBrk="1" hangingPunct="0">
              <a:lnSpc>
                <a:spcPct val="100000"/>
              </a:lnSpc>
              <a:spcBef>
                <a:spcPts val="0"/>
              </a:spcBef>
              <a:spcAft>
                <a:spcPts val="0"/>
              </a:spcAft>
              <a:buClrTx/>
              <a:buSzTx/>
              <a:buFontTx/>
              <a:buNone/>
              <a:tabLst/>
            </a:pPr>
            <a:r>
              <a:rPr lang="en-AU" sz="2800" dirty="0" smtClean="0"/>
              <a:t>Work Programme </a:t>
            </a:r>
          </a:p>
          <a:p>
            <a:pPr marL="0" marR="0" indent="0" algn="ctr" defTabSz="457200" rtl="0" fontAlgn="auto" latinLnBrk="1" hangingPunct="0">
              <a:lnSpc>
                <a:spcPct val="100000"/>
              </a:lnSpc>
              <a:spcBef>
                <a:spcPts val="0"/>
              </a:spcBef>
              <a:spcAft>
                <a:spcPts val="0"/>
              </a:spcAft>
              <a:buClrTx/>
              <a:buSzTx/>
              <a:buFontTx/>
              <a:buNone/>
              <a:tabLst/>
            </a:pPr>
            <a:r>
              <a:rPr lang="en-AU" sz="2800" dirty="0" smtClean="0"/>
              <a:t>Later</a:t>
            </a:r>
            <a:endParaRPr kumimoji="0" lang="en-AU" sz="2800" b="0" i="0" u="none" strike="noStrike" cap="none" spc="0" normalizeH="0" baseline="0" dirty="0">
              <a:ln>
                <a:noFill/>
              </a:ln>
              <a:solidFill>
                <a:srgbClr val="002569"/>
              </a:solidFill>
              <a:effectLst/>
              <a:uFillTx/>
            </a:endParaRPr>
          </a:p>
        </p:txBody>
      </p:sp>
      <p:sp>
        <p:nvSpPr>
          <p:cNvPr id="7" name="Down Arrow 6"/>
          <p:cNvSpPr/>
          <p:nvPr/>
        </p:nvSpPr>
        <p:spPr>
          <a:xfrm>
            <a:off x="2057400" y="3153728"/>
            <a:ext cx="381000" cy="351472"/>
          </a:xfrm>
          <a:prstGeom prst="downArrow">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AU" sz="1800" b="0" i="0" u="none" strike="noStrike" cap="none" spc="0" normalizeH="0" baseline="0">
              <a:ln>
                <a:noFill/>
              </a:ln>
              <a:solidFill>
                <a:srgbClr val="002569"/>
              </a:solidFill>
              <a:effectLst/>
              <a:uFillTx/>
            </a:endParaRPr>
          </a:p>
        </p:txBody>
      </p:sp>
      <p:sp>
        <p:nvSpPr>
          <p:cNvPr id="8" name="Down Arrow 7"/>
          <p:cNvSpPr/>
          <p:nvPr/>
        </p:nvSpPr>
        <p:spPr>
          <a:xfrm>
            <a:off x="6362700" y="3179128"/>
            <a:ext cx="381000" cy="351472"/>
          </a:xfrm>
          <a:prstGeom prst="downArrow">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AU" sz="1800" b="0" i="0" u="none" strike="noStrike" cap="none" spc="0" normalizeH="0" baseline="0">
              <a:ln>
                <a:noFill/>
              </a:ln>
              <a:solidFill>
                <a:srgbClr val="002569"/>
              </a:solidFill>
              <a:effectLst/>
              <a:uFillTx/>
            </a:endParaRPr>
          </a:p>
        </p:txBody>
      </p:sp>
    </p:spTree>
    <p:extLst>
      <p:ext uri="{BB962C8B-B14F-4D97-AF65-F5344CB8AC3E}">
        <p14:creationId xmlns:p14="http://schemas.microsoft.com/office/powerpoint/2010/main" val="419853851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a:xfrm>
            <a:off x="7188200" y="6546850"/>
            <a:ext cx="1905000" cy="256540"/>
          </a:xfrm>
        </p:spPr>
        <p:txBody>
          <a:bodyPr/>
          <a:lstStyle/>
          <a:p>
            <a:pPr lvl="0"/>
            <a:fld id="{86CB4B4D-7CA3-9044-876B-883B54F8677D}" type="slidenum">
              <a:rPr lang="en-US" smtClean="0"/>
              <a:t>3</a:t>
            </a:fld>
            <a:endParaRPr lang="en-US"/>
          </a:p>
        </p:txBody>
      </p:sp>
      <p:sp>
        <p:nvSpPr>
          <p:cNvPr id="4" name="Shape 3"/>
          <p:cNvSpPr/>
          <p:nvPr/>
        </p:nvSpPr>
        <p:spPr>
          <a:xfrm>
            <a:off x="1981200" y="381000"/>
            <a:ext cx="5911852" cy="492443"/>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defTabSz="914400">
              <a:defRPr>
                <a:solidFill>
                  <a:srgbClr val="000000"/>
                </a:solidFill>
              </a:defRPr>
            </a:pPr>
            <a:r>
              <a:rPr lang="en-AU" sz="3200" dirty="0" smtClean="0">
                <a:solidFill>
                  <a:srgbClr val="FFFFFF"/>
                </a:solidFill>
                <a:latin typeface="Proxima Nova Regular"/>
                <a:ea typeface="Proxima Nova Regular"/>
                <a:cs typeface="Proxima Nova Regular"/>
                <a:sym typeface="Proxima Nova Regular"/>
              </a:rPr>
              <a:t>A long and winding road …</a:t>
            </a:r>
            <a:endParaRPr sz="3200" dirty="0">
              <a:solidFill>
                <a:srgbClr val="FFFFFF"/>
              </a:solidFill>
              <a:latin typeface="Proxima Nova Regular"/>
              <a:ea typeface="Proxima Nova Regular"/>
              <a:cs typeface="Proxima Nova Regular"/>
              <a:sym typeface="Proxima Nova Regular"/>
            </a:endParaRPr>
          </a:p>
        </p:txBody>
      </p:sp>
      <p:sp>
        <p:nvSpPr>
          <p:cNvPr id="13" name="Rectangle 12"/>
          <p:cNvSpPr/>
          <p:nvPr/>
        </p:nvSpPr>
        <p:spPr>
          <a:xfrm>
            <a:off x="25400" y="1216368"/>
            <a:ext cx="1447800" cy="369330"/>
          </a:xfrm>
          <a:prstGeom prst="rect">
            <a:avLst/>
          </a:prstGeom>
          <a:solidFill>
            <a:srgbClr val="FFFFFF"/>
          </a:solidFill>
          <a:ln w="25400" cap="flat">
            <a:solidFill>
              <a:schemeClr val="bg1">
                <a:lumMod val="75000"/>
              </a:schemeClr>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dirty="0" smtClean="0"/>
              <a:t>Nov 13</a:t>
            </a:r>
            <a:endParaRPr kumimoji="0" lang="en-AU" sz="1800" b="0" i="0" u="none" strike="noStrike" cap="none" spc="0" normalizeH="0" baseline="0" dirty="0">
              <a:ln>
                <a:noFill/>
              </a:ln>
              <a:solidFill>
                <a:srgbClr val="002569"/>
              </a:solidFill>
              <a:effectLst/>
              <a:uFillTx/>
            </a:endParaRPr>
          </a:p>
        </p:txBody>
      </p:sp>
      <p:sp>
        <p:nvSpPr>
          <p:cNvPr id="14" name="Rectangle 13"/>
          <p:cNvSpPr/>
          <p:nvPr/>
        </p:nvSpPr>
        <p:spPr>
          <a:xfrm>
            <a:off x="1612900" y="1219200"/>
            <a:ext cx="1422400" cy="369330"/>
          </a:xfrm>
          <a:prstGeom prst="rect">
            <a:avLst/>
          </a:prstGeom>
          <a:solidFill>
            <a:srgbClr val="FFFFFF"/>
          </a:solidFill>
          <a:ln w="25400" cap="flat">
            <a:solidFill>
              <a:schemeClr val="bg1">
                <a:lumMod val="75000"/>
              </a:schemeClr>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1800" b="0" i="0" u="none" strike="noStrike" cap="none" spc="0" normalizeH="0" baseline="0" dirty="0" smtClean="0">
                <a:ln>
                  <a:noFill/>
                </a:ln>
                <a:solidFill>
                  <a:srgbClr val="002569"/>
                </a:solidFill>
                <a:effectLst/>
                <a:uFillTx/>
              </a:rPr>
              <a:t>May 14</a:t>
            </a:r>
            <a:endParaRPr kumimoji="0" lang="en-AU" sz="1800" b="0" i="0" u="none" strike="noStrike" cap="none" spc="0" normalizeH="0" baseline="0" dirty="0">
              <a:ln>
                <a:noFill/>
              </a:ln>
              <a:solidFill>
                <a:srgbClr val="002569"/>
              </a:solidFill>
              <a:effectLst/>
              <a:uFillTx/>
            </a:endParaRPr>
          </a:p>
        </p:txBody>
      </p:sp>
      <p:sp>
        <p:nvSpPr>
          <p:cNvPr id="21" name="Rectangle 20"/>
          <p:cNvSpPr/>
          <p:nvPr/>
        </p:nvSpPr>
        <p:spPr>
          <a:xfrm>
            <a:off x="3162300" y="1219200"/>
            <a:ext cx="1422400" cy="369330"/>
          </a:xfrm>
          <a:prstGeom prst="rect">
            <a:avLst/>
          </a:prstGeom>
          <a:solidFill>
            <a:srgbClr val="FFFFFF"/>
          </a:solidFill>
          <a:ln w="25400" cap="flat">
            <a:solidFill>
              <a:schemeClr val="bg1">
                <a:lumMod val="75000"/>
              </a:schemeClr>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1800" b="0" i="0" u="none" strike="noStrike" cap="none" spc="0" normalizeH="0" baseline="0" dirty="0" smtClean="0">
                <a:ln>
                  <a:noFill/>
                </a:ln>
                <a:solidFill>
                  <a:srgbClr val="002569"/>
                </a:solidFill>
                <a:effectLst/>
                <a:uFillTx/>
              </a:rPr>
              <a:t>Mar 15</a:t>
            </a:r>
            <a:endParaRPr kumimoji="0" lang="en-AU" sz="1800" b="0" i="0" u="none" strike="noStrike" cap="none" spc="0" normalizeH="0" baseline="0" dirty="0">
              <a:ln>
                <a:noFill/>
              </a:ln>
              <a:solidFill>
                <a:srgbClr val="002569"/>
              </a:solidFill>
              <a:effectLst/>
              <a:uFillTx/>
            </a:endParaRPr>
          </a:p>
        </p:txBody>
      </p:sp>
      <p:sp>
        <p:nvSpPr>
          <p:cNvPr id="22" name="Rectangle 21"/>
          <p:cNvSpPr/>
          <p:nvPr/>
        </p:nvSpPr>
        <p:spPr>
          <a:xfrm>
            <a:off x="4648200" y="1219200"/>
            <a:ext cx="1422400" cy="369330"/>
          </a:xfrm>
          <a:prstGeom prst="rect">
            <a:avLst/>
          </a:prstGeom>
          <a:solidFill>
            <a:srgbClr val="FFFFFF"/>
          </a:solidFill>
          <a:ln w="25400" cap="flat">
            <a:solidFill>
              <a:schemeClr val="bg1">
                <a:lumMod val="75000"/>
              </a:schemeClr>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dirty="0" smtClean="0"/>
              <a:t>Apr 15</a:t>
            </a:r>
            <a:endParaRPr kumimoji="0" lang="en-AU" sz="1800" b="0" i="0" u="none" strike="noStrike" cap="none" spc="0" normalizeH="0" baseline="0" dirty="0">
              <a:ln>
                <a:noFill/>
              </a:ln>
              <a:solidFill>
                <a:srgbClr val="002569"/>
              </a:solidFill>
              <a:effectLst/>
              <a:uFillTx/>
            </a:endParaRPr>
          </a:p>
        </p:txBody>
      </p:sp>
      <p:sp>
        <p:nvSpPr>
          <p:cNvPr id="23" name="Rectangle 22"/>
          <p:cNvSpPr/>
          <p:nvPr/>
        </p:nvSpPr>
        <p:spPr>
          <a:xfrm>
            <a:off x="7670800" y="1213536"/>
            <a:ext cx="1422400" cy="369330"/>
          </a:xfrm>
          <a:prstGeom prst="rect">
            <a:avLst/>
          </a:prstGeom>
          <a:solidFill>
            <a:srgbClr val="FFFFFF"/>
          </a:solidFill>
          <a:ln w="25400" cap="flat">
            <a:solidFill>
              <a:schemeClr val="bg1">
                <a:lumMod val="75000"/>
              </a:schemeClr>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dirty="0" smtClean="0"/>
              <a:t>Jul 15</a:t>
            </a:r>
            <a:endParaRPr kumimoji="0" lang="en-AU" sz="1800" b="0" i="0" u="none" strike="noStrike" cap="none" spc="0" normalizeH="0" baseline="0" dirty="0">
              <a:ln>
                <a:noFill/>
              </a:ln>
              <a:solidFill>
                <a:srgbClr val="002569"/>
              </a:solidFill>
              <a:effectLst/>
              <a:uFillTx/>
            </a:endParaRPr>
          </a:p>
        </p:txBody>
      </p:sp>
      <p:sp>
        <p:nvSpPr>
          <p:cNvPr id="3" name="Rectangle 2"/>
          <p:cNvSpPr/>
          <p:nvPr/>
        </p:nvSpPr>
        <p:spPr>
          <a:xfrm>
            <a:off x="25400" y="1708836"/>
            <a:ext cx="3009900" cy="646329"/>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1800" b="0" i="0" u="none" strike="noStrike" cap="none" spc="0" normalizeH="0" baseline="0" dirty="0" smtClean="0">
                <a:ln>
                  <a:noFill/>
                </a:ln>
                <a:solidFill>
                  <a:srgbClr val="002569"/>
                </a:solidFill>
                <a:effectLst/>
                <a:uFillTx/>
              </a:rPr>
              <a:t>Vision for CEOS</a:t>
            </a:r>
          </a:p>
          <a:p>
            <a:pPr marL="0" marR="0" indent="0" algn="ctr" defTabSz="457200" rtl="0" fontAlgn="auto" latinLnBrk="1" hangingPunct="0">
              <a:lnSpc>
                <a:spcPct val="100000"/>
              </a:lnSpc>
              <a:spcBef>
                <a:spcPts val="0"/>
              </a:spcBef>
              <a:spcAft>
                <a:spcPts val="0"/>
              </a:spcAft>
              <a:buClrTx/>
              <a:buSzTx/>
              <a:buFontTx/>
              <a:buNone/>
              <a:tabLst/>
            </a:pPr>
            <a:r>
              <a:rPr lang="en-AU" dirty="0" smtClean="0"/>
              <a:t>2014 Ministerial Declaration</a:t>
            </a:r>
            <a:endParaRPr kumimoji="0" lang="en-AU" sz="1800" b="0" i="0" u="none" strike="noStrike" cap="none" spc="0" normalizeH="0" baseline="0" dirty="0">
              <a:ln>
                <a:noFill/>
              </a:ln>
              <a:solidFill>
                <a:srgbClr val="002569"/>
              </a:solidFill>
              <a:effectLst/>
              <a:uFillTx/>
            </a:endParaRPr>
          </a:p>
        </p:txBody>
      </p:sp>
      <p:sp>
        <p:nvSpPr>
          <p:cNvPr id="24" name="Rectangle 23"/>
          <p:cNvSpPr/>
          <p:nvPr/>
        </p:nvSpPr>
        <p:spPr>
          <a:xfrm>
            <a:off x="3136900" y="1715871"/>
            <a:ext cx="4419600" cy="646329"/>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1800" b="0" i="0" u="none" strike="noStrike" cap="none" spc="0" normalizeH="0" baseline="0" dirty="0" smtClean="0">
                <a:ln>
                  <a:noFill/>
                </a:ln>
                <a:solidFill>
                  <a:srgbClr val="002569"/>
                </a:solidFill>
                <a:effectLst/>
                <a:uFillTx/>
              </a:rPr>
              <a:t>First Draft</a:t>
            </a:r>
          </a:p>
          <a:p>
            <a:pPr marL="0" marR="0" indent="0" algn="ctr" defTabSz="457200" rtl="0" fontAlgn="auto" latinLnBrk="1" hangingPunct="0">
              <a:lnSpc>
                <a:spcPct val="100000"/>
              </a:lnSpc>
              <a:spcBef>
                <a:spcPts val="0"/>
              </a:spcBef>
              <a:spcAft>
                <a:spcPts val="0"/>
              </a:spcAft>
              <a:buClrTx/>
              <a:buSzTx/>
              <a:buFontTx/>
              <a:buNone/>
              <a:tabLst/>
            </a:pPr>
            <a:r>
              <a:rPr kumimoji="0" lang="en-AU" sz="1800" b="0" i="0" u="none" strike="noStrike" cap="none" spc="0" normalizeH="0" baseline="0" dirty="0" smtClean="0">
                <a:ln>
                  <a:noFill/>
                </a:ln>
                <a:solidFill>
                  <a:srgbClr val="002569"/>
                </a:solidFill>
                <a:effectLst/>
                <a:uFillTx/>
              </a:rPr>
              <a:t> </a:t>
            </a:r>
            <a:endParaRPr kumimoji="0" lang="en-AU" sz="1800" b="0" i="0" u="none" strike="noStrike" cap="none" spc="0" normalizeH="0" baseline="0" dirty="0">
              <a:ln>
                <a:noFill/>
              </a:ln>
              <a:solidFill>
                <a:srgbClr val="002569"/>
              </a:solidFill>
              <a:effectLst/>
              <a:uFillTx/>
            </a:endParaRPr>
          </a:p>
        </p:txBody>
      </p:sp>
      <p:sp>
        <p:nvSpPr>
          <p:cNvPr id="26" name="Rectangle 25"/>
          <p:cNvSpPr/>
          <p:nvPr/>
        </p:nvSpPr>
        <p:spPr>
          <a:xfrm>
            <a:off x="7645400" y="1714500"/>
            <a:ext cx="1422400" cy="646329"/>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1800" b="0" i="0" u="none" strike="noStrike" cap="none" spc="0" normalizeH="0" baseline="0" dirty="0" smtClean="0">
                <a:ln>
                  <a:noFill/>
                </a:ln>
                <a:solidFill>
                  <a:srgbClr val="002569"/>
                </a:solidFill>
                <a:effectLst/>
                <a:uFillTx/>
              </a:rPr>
              <a:t>Draft 2.2 </a:t>
            </a:r>
          </a:p>
          <a:p>
            <a:pPr marL="0" marR="0" indent="0" algn="ctr" defTabSz="457200" rtl="0" fontAlgn="auto" latinLnBrk="1" hangingPunct="0">
              <a:lnSpc>
                <a:spcPct val="100000"/>
              </a:lnSpc>
              <a:spcBef>
                <a:spcPts val="0"/>
              </a:spcBef>
              <a:spcAft>
                <a:spcPts val="0"/>
              </a:spcAft>
              <a:buClrTx/>
              <a:buSzTx/>
              <a:buFontTx/>
              <a:buNone/>
              <a:tabLst/>
            </a:pPr>
            <a:endParaRPr kumimoji="0" lang="en-AU" sz="1800" b="0" i="0" u="none" strike="noStrike" cap="none" spc="0" normalizeH="0" baseline="0" dirty="0">
              <a:ln>
                <a:noFill/>
              </a:ln>
              <a:solidFill>
                <a:srgbClr val="002569"/>
              </a:solidFill>
              <a:effectLst/>
              <a:uFillTx/>
            </a:endParaRPr>
          </a:p>
        </p:txBody>
      </p:sp>
      <p:sp>
        <p:nvSpPr>
          <p:cNvPr id="31" name="TextBox 30"/>
          <p:cNvSpPr txBox="1"/>
          <p:nvPr/>
        </p:nvSpPr>
        <p:spPr>
          <a:xfrm>
            <a:off x="4610100" y="2524442"/>
            <a:ext cx="1435100" cy="3293207"/>
          </a:xfrm>
          <a:prstGeom prst="rect">
            <a:avLst/>
          </a:prstGeom>
          <a:noFill/>
          <a:ln w="28575" cap="flat">
            <a:solidFill>
              <a:schemeClr val="bg1">
                <a:lumMod val="75000"/>
              </a:schemeClr>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AU" sz="1600" b="1" i="0" u="none" strike="noStrike" cap="none" spc="0" normalizeH="0" baseline="0" dirty="0" smtClean="0">
                <a:ln>
                  <a:noFill/>
                </a:ln>
                <a:solidFill>
                  <a:srgbClr val="002569"/>
                </a:solidFill>
                <a:effectLst/>
                <a:uFillTx/>
              </a:rPr>
              <a:t>Key points</a:t>
            </a:r>
          </a:p>
          <a:p>
            <a:pPr marL="0" marR="0" indent="0" algn="l" defTabSz="457200" rtl="0" fontAlgn="auto" latinLnBrk="1" hangingPunct="0">
              <a:lnSpc>
                <a:spcPct val="100000"/>
              </a:lnSpc>
              <a:spcBef>
                <a:spcPts val="0"/>
              </a:spcBef>
              <a:spcAft>
                <a:spcPts val="0"/>
              </a:spcAft>
              <a:buClrTx/>
              <a:buSzTx/>
              <a:buFontTx/>
              <a:buNone/>
              <a:tabLst/>
            </a:pPr>
            <a:r>
              <a:rPr kumimoji="0" lang="en-AU" sz="1600" i="0" u="none" strike="noStrike" cap="none" spc="0" normalizeH="0" baseline="0" dirty="0" smtClean="0">
                <a:ln>
                  <a:noFill/>
                </a:ln>
                <a:solidFill>
                  <a:srgbClr val="002569"/>
                </a:solidFill>
                <a:effectLst/>
                <a:uFillTx/>
              </a:rPr>
              <a:t>Follow</a:t>
            </a:r>
            <a:r>
              <a:rPr kumimoji="0" lang="en-AU" sz="1600" i="0" u="none" strike="noStrike" cap="none" spc="0" normalizeH="0" dirty="0" smtClean="0">
                <a:ln>
                  <a:noFill/>
                </a:ln>
                <a:solidFill>
                  <a:srgbClr val="002569"/>
                </a:solidFill>
                <a:effectLst/>
                <a:uFillTx/>
              </a:rPr>
              <a:t> up from </a:t>
            </a:r>
            <a:r>
              <a:rPr kumimoji="0" lang="en-AU" sz="1600" i="0" u="none" strike="noStrike" cap="none" spc="0" normalizeH="0" baseline="0" dirty="0" smtClean="0">
                <a:ln>
                  <a:noFill/>
                </a:ln>
                <a:solidFill>
                  <a:srgbClr val="002569"/>
                </a:solidFill>
                <a:effectLst/>
                <a:uFillTx/>
              </a:rPr>
              <a:t>SIT-30</a:t>
            </a:r>
            <a:r>
              <a:rPr kumimoji="0" lang="en-AU" sz="1600" i="0" u="none" strike="noStrike" cap="none" spc="0" normalizeH="0" dirty="0" smtClean="0">
                <a:ln>
                  <a:noFill/>
                </a:ln>
                <a:solidFill>
                  <a:srgbClr val="002569"/>
                </a:solidFill>
                <a:effectLst/>
                <a:uFillTx/>
              </a:rPr>
              <a:t> Review</a:t>
            </a:r>
          </a:p>
          <a:p>
            <a:pPr marL="0" marR="0" indent="0" algn="l" defTabSz="457200" rtl="0" fontAlgn="auto" latinLnBrk="1" hangingPunct="0">
              <a:lnSpc>
                <a:spcPct val="100000"/>
              </a:lnSpc>
              <a:spcBef>
                <a:spcPts val="0"/>
              </a:spcBef>
              <a:spcAft>
                <a:spcPts val="0"/>
              </a:spcAft>
              <a:buClrTx/>
              <a:buSzTx/>
              <a:buFontTx/>
              <a:buNone/>
              <a:tabLst/>
            </a:pPr>
            <a:endParaRPr lang="en-AU" sz="1600" baseline="0" dirty="0" smtClean="0"/>
          </a:p>
          <a:p>
            <a:pPr marL="0" marR="0" indent="0" algn="l" defTabSz="457200" rtl="0" fontAlgn="auto" latinLnBrk="1" hangingPunct="0">
              <a:lnSpc>
                <a:spcPct val="100000"/>
              </a:lnSpc>
              <a:spcBef>
                <a:spcPts val="0"/>
              </a:spcBef>
              <a:spcAft>
                <a:spcPts val="0"/>
              </a:spcAft>
              <a:buClrTx/>
              <a:buSzTx/>
              <a:buFontTx/>
              <a:buNone/>
              <a:tabLst/>
            </a:pPr>
            <a:r>
              <a:rPr lang="en-AU" sz="1600" dirty="0" smtClean="0"/>
              <a:t>Endorsed </a:t>
            </a:r>
          </a:p>
          <a:p>
            <a:pPr marL="0" marR="0" indent="0" algn="l" defTabSz="457200" rtl="0" fontAlgn="auto" latinLnBrk="1" hangingPunct="0">
              <a:lnSpc>
                <a:spcPct val="100000"/>
              </a:lnSpc>
              <a:spcBef>
                <a:spcPts val="0"/>
              </a:spcBef>
              <a:spcAft>
                <a:spcPts val="0"/>
              </a:spcAft>
              <a:buClrTx/>
              <a:buSzTx/>
              <a:buFontTx/>
              <a:buNone/>
              <a:tabLst/>
            </a:pPr>
            <a:r>
              <a:rPr lang="en-AU" sz="1600" dirty="0" smtClean="0"/>
              <a:t>submission</a:t>
            </a:r>
            <a:endParaRPr lang="en-AU" sz="1600" dirty="0"/>
          </a:p>
          <a:p>
            <a:pPr marL="0" marR="0" indent="0" algn="l" defTabSz="457200" rtl="0" fontAlgn="auto" latinLnBrk="1" hangingPunct="0">
              <a:lnSpc>
                <a:spcPct val="100000"/>
              </a:lnSpc>
              <a:spcBef>
                <a:spcPts val="0"/>
              </a:spcBef>
              <a:spcAft>
                <a:spcPts val="0"/>
              </a:spcAft>
              <a:buClrTx/>
              <a:buSzTx/>
              <a:buFontTx/>
              <a:buNone/>
              <a:tabLst/>
            </a:pPr>
            <a:endParaRPr lang="en-AU" sz="1600" baseline="0" dirty="0" smtClean="0"/>
          </a:p>
          <a:p>
            <a:pPr marL="0" marR="0" indent="0" algn="l" defTabSz="457200" rtl="0" fontAlgn="auto" latinLnBrk="1" hangingPunct="0">
              <a:lnSpc>
                <a:spcPct val="100000"/>
              </a:lnSpc>
              <a:spcBef>
                <a:spcPts val="0"/>
              </a:spcBef>
              <a:spcAft>
                <a:spcPts val="0"/>
              </a:spcAft>
              <a:buClrTx/>
              <a:buSzTx/>
              <a:buFontTx/>
              <a:buNone/>
              <a:tabLst/>
            </a:pPr>
            <a:r>
              <a:rPr lang="en-AU" sz="1600" baseline="0" dirty="0" smtClean="0"/>
              <a:t>Strengthening</a:t>
            </a:r>
            <a:r>
              <a:rPr lang="en-AU" sz="1600" dirty="0" smtClean="0"/>
              <a:t> of messages:</a:t>
            </a:r>
          </a:p>
          <a:p>
            <a:pPr marL="285750" marR="0" indent="-285750" algn="l" defTabSz="457200" rtl="0" fontAlgn="auto" latinLnBrk="1" hangingPunct="0">
              <a:lnSpc>
                <a:spcPct val="100000"/>
              </a:lnSpc>
              <a:spcBef>
                <a:spcPts val="0"/>
              </a:spcBef>
              <a:spcAft>
                <a:spcPts val="0"/>
              </a:spcAft>
              <a:buClrTx/>
              <a:buSzTx/>
              <a:buFontTx/>
              <a:buChar char="-"/>
              <a:tabLst/>
            </a:pPr>
            <a:r>
              <a:rPr lang="en-AU" sz="1600" dirty="0" smtClean="0"/>
              <a:t>Role in         </a:t>
            </a:r>
            <a:r>
              <a:rPr lang="en-AU" sz="1600" dirty="0" err="1" smtClean="0"/>
              <a:t>govnance</a:t>
            </a:r>
            <a:endParaRPr lang="en-AU" sz="1600" dirty="0" smtClean="0"/>
          </a:p>
          <a:p>
            <a:pPr marL="285750" marR="0" indent="-285750" algn="l" defTabSz="457200" rtl="0" fontAlgn="auto" latinLnBrk="1" hangingPunct="0">
              <a:lnSpc>
                <a:spcPct val="100000"/>
              </a:lnSpc>
              <a:spcBef>
                <a:spcPts val="0"/>
              </a:spcBef>
              <a:spcAft>
                <a:spcPts val="0"/>
              </a:spcAft>
              <a:buClrTx/>
              <a:buSzTx/>
              <a:buFontTx/>
              <a:buChar char="-"/>
              <a:tabLst/>
            </a:pPr>
            <a:r>
              <a:rPr lang="en-AU" sz="1600" dirty="0" smtClean="0"/>
              <a:t>Record of      delivery</a:t>
            </a:r>
          </a:p>
        </p:txBody>
      </p:sp>
      <p:sp>
        <p:nvSpPr>
          <p:cNvPr id="32" name="TextBox 31"/>
          <p:cNvSpPr txBox="1"/>
          <p:nvPr/>
        </p:nvSpPr>
        <p:spPr>
          <a:xfrm>
            <a:off x="3149600" y="2524442"/>
            <a:ext cx="1371600" cy="4216537"/>
          </a:xfrm>
          <a:prstGeom prst="rect">
            <a:avLst/>
          </a:prstGeom>
          <a:noFill/>
          <a:ln w="28575" cap="flat">
            <a:solidFill>
              <a:schemeClr val="bg1">
                <a:lumMod val="75000"/>
              </a:schemeClr>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AU" sz="1600" b="1" i="0" u="none" strike="noStrike" cap="none" spc="0" normalizeH="0" baseline="0" dirty="0" smtClean="0">
                <a:ln>
                  <a:noFill/>
                </a:ln>
                <a:solidFill>
                  <a:srgbClr val="002569"/>
                </a:solidFill>
                <a:effectLst/>
                <a:uFillTx/>
              </a:rPr>
              <a:t>Key points</a:t>
            </a:r>
          </a:p>
          <a:p>
            <a:pPr marL="0" marR="0" indent="0" algn="l" defTabSz="457200" rtl="0" fontAlgn="auto" latinLnBrk="1" hangingPunct="0">
              <a:lnSpc>
                <a:spcPct val="100000"/>
              </a:lnSpc>
              <a:spcBef>
                <a:spcPts val="0"/>
              </a:spcBef>
              <a:spcAft>
                <a:spcPts val="0"/>
              </a:spcAft>
              <a:buClrTx/>
              <a:buSzTx/>
              <a:buFontTx/>
              <a:buNone/>
              <a:tabLst/>
            </a:pPr>
            <a:r>
              <a:rPr lang="en-AU" sz="1400" dirty="0" smtClean="0"/>
              <a:t>Detailed             submission on all points.  </a:t>
            </a:r>
            <a:r>
              <a:rPr lang="en-AU" sz="1400" dirty="0"/>
              <a:t> </a:t>
            </a:r>
            <a:r>
              <a:rPr lang="en-AU" sz="1400" dirty="0" smtClean="0"/>
              <a:t>         </a:t>
            </a:r>
          </a:p>
          <a:p>
            <a:pPr marL="0" marR="0" indent="0" algn="l" defTabSz="457200" rtl="0" fontAlgn="auto" latinLnBrk="1" hangingPunct="0">
              <a:lnSpc>
                <a:spcPct val="100000"/>
              </a:lnSpc>
              <a:spcBef>
                <a:spcPts val="0"/>
              </a:spcBef>
              <a:spcAft>
                <a:spcPts val="0"/>
              </a:spcAft>
              <a:buClrTx/>
              <a:buSzTx/>
              <a:buFontTx/>
              <a:buNone/>
              <a:tabLst/>
            </a:pPr>
            <a:endParaRPr lang="en-AU" sz="1400" dirty="0"/>
          </a:p>
          <a:p>
            <a:pPr marL="0" marR="0" indent="0" algn="l" defTabSz="457200" rtl="0" fontAlgn="auto" latinLnBrk="1" hangingPunct="0">
              <a:lnSpc>
                <a:spcPct val="100000"/>
              </a:lnSpc>
              <a:spcBef>
                <a:spcPts val="0"/>
              </a:spcBef>
              <a:spcAft>
                <a:spcPts val="0"/>
              </a:spcAft>
              <a:buClrTx/>
              <a:buSzTx/>
              <a:buFontTx/>
              <a:buNone/>
              <a:tabLst/>
            </a:pPr>
            <a:r>
              <a:rPr lang="en-AU" sz="1400" b="1" dirty="0" smtClean="0"/>
              <a:t>Desire to see</a:t>
            </a:r>
            <a:r>
              <a:rPr lang="en-AU" sz="1400" dirty="0" smtClean="0"/>
              <a:t>:</a:t>
            </a:r>
          </a:p>
          <a:p>
            <a:pPr marL="0" marR="0" indent="0" algn="l" defTabSz="457200" rtl="0" fontAlgn="auto" latinLnBrk="1" hangingPunct="0">
              <a:lnSpc>
                <a:spcPct val="100000"/>
              </a:lnSpc>
              <a:spcBef>
                <a:spcPts val="0"/>
              </a:spcBef>
              <a:spcAft>
                <a:spcPts val="0"/>
              </a:spcAft>
              <a:buClrTx/>
              <a:buSzTx/>
              <a:buFontTx/>
              <a:buNone/>
              <a:tabLst/>
            </a:pPr>
            <a:r>
              <a:rPr lang="en-AU" sz="1400" dirty="0" smtClean="0"/>
              <a:t>- GEO’s role in      convening           emphasised</a:t>
            </a:r>
          </a:p>
          <a:p>
            <a:pPr marL="0" marR="0" indent="0" algn="l" defTabSz="457200" rtl="0" fontAlgn="auto" latinLnBrk="1" hangingPunct="0">
              <a:lnSpc>
                <a:spcPct val="100000"/>
              </a:lnSpc>
              <a:spcBef>
                <a:spcPts val="0"/>
              </a:spcBef>
              <a:spcAft>
                <a:spcPts val="0"/>
              </a:spcAft>
              <a:buClrTx/>
              <a:buSzTx/>
              <a:buFontTx/>
              <a:buNone/>
              <a:tabLst/>
            </a:pPr>
            <a:r>
              <a:rPr lang="en-AU" sz="1400" i="1" dirty="0" smtClean="0"/>
              <a:t> Engagement      beyond GEO    made a  priority</a:t>
            </a:r>
          </a:p>
          <a:p>
            <a:pPr marL="0" marR="0" indent="0" algn="l" defTabSz="457200" rtl="0" fontAlgn="auto" latinLnBrk="1" hangingPunct="0">
              <a:lnSpc>
                <a:spcPct val="100000"/>
              </a:lnSpc>
              <a:spcBef>
                <a:spcPts val="0"/>
              </a:spcBef>
              <a:spcAft>
                <a:spcPts val="0"/>
              </a:spcAft>
              <a:buClrTx/>
              <a:buSzTx/>
              <a:buFontTx/>
              <a:buNone/>
              <a:tabLst/>
            </a:pPr>
            <a:r>
              <a:rPr lang="en-AU" sz="1400" dirty="0" smtClean="0"/>
              <a:t>- Prioritized       requirements</a:t>
            </a:r>
          </a:p>
          <a:p>
            <a:pPr marL="0" marR="0" indent="0" algn="l" defTabSz="457200" rtl="0" fontAlgn="auto" latinLnBrk="1" hangingPunct="0">
              <a:lnSpc>
                <a:spcPct val="100000"/>
              </a:lnSpc>
              <a:spcBef>
                <a:spcPts val="0"/>
              </a:spcBef>
              <a:spcAft>
                <a:spcPts val="0"/>
              </a:spcAft>
              <a:buClrTx/>
              <a:buSzTx/>
              <a:buFontTx/>
              <a:buNone/>
              <a:tabLst/>
            </a:pPr>
            <a:r>
              <a:rPr lang="en-AU" sz="1400" i="1" dirty="0" smtClean="0"/>
              <a:t>- Focus on               In-situ </a:t>
            </a:r>
            <a:r>
              <a:rPr lang="en-AU" sz="1400" i="1" dirty="0" err="1" smtClean="0"/>
              <a:t>coord</a:t>
            </a:r>
            <a:r>
              <a:rPr lang="en-AU" sz="1400" i="1" dirty="0"/>
              <a:t> </a:t>
            </a:r>
            <a:r>
              <a:rPr lang="en-AU" sz="1400" i="1" dirty="0" smtClean="0"/>
              <a:t>      </a:t>
            </a:r>
            <a:r>
              <a:rPr lang="en-AU" sz="1400" dirty="0" smtClean="0"/>
              <a:t>- Separate           reporting of          space</a:t>
            </a:r>
            <a:endParaRPr kumimoji="0" lang="en-AU" sz="1400" i="0" u="none" strike="noStrike" cap="none" spc="0" normalizeH="0" dirty="0">
              <a:ln>
                <a:noFill/>
              </a:ln>
              <a:solidFill>
                <a:srgbClr val="002569"/>
              </a:solidFill>
              <a:effectLst/>
              <a:uFillTx/>
            </a:endParaRPr>
          </a:p>
        </p:txBody>
      </p:sp>
      <p:sp>
        <p:nvSpPr>
          <p:cNvPr id="33" name="TextBox 32"/>
          <p:cNvSpPr txBox="1"/>
          <p:nvPr/>
        </p:nvSpPr>
        <p:spPr>
          <a:xfrm>
            <a:off x="38100" y="2521329"/>
            <a:ext cx="1435100" cy="4031871"/>
          </a:xfrm>
          <a:prstGeom prst="rect">
            <a:avLst/>
          </a:prstGeom>
          <a:noFill/>
          <a:ln w="28575" cap="flat">
            <a:solidFill>
              <a:schemeClr val="bg1">
                <a:lumMod val="75000"/>
              </a:schemeClr>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AU" sz="1600" b="1" i="0" u="none" strike="noStrike" cap="none" spc="0" normalizeH="0" baseline="0" dirty="0" smtClean="0">
                <a:ln>
                  <a:noFill/>
                </a:ln>
                <a:solidFill>
                  <a:srgbClr val="002569"/>
                </a:solidFill>
                <a:effectLst/>
                <a:uFillTx/>
              </a:rPr>
              <a:t>Key points</a:t>
            </a:r>
            <a:endParaRPr kumimoji="0" lang="en-AU" sz="1600" b="1" i="0" u="none" strike="noStrike" cap="none" spc="0" normalizeH="0" dirty="0" smtClean="0">
              <a:ln>
                <a:noFill/>
              </a:ln>
              <a:solidFill>
                <a:srgbClr val="002569"/>
              </a:solidFill>
              <a:effectLst/>
              <a:uFillTx/>
            </a:endParaRPr>
          </a:p>
          <a:p>
            <a:pPr marL="0" marR="0" indent="0" algn="l" defTabSz="457200" rtl="0" fontAlgn="auto" latinLnBrk="1" hangingPunct="0">
              <a:lnSpc>
                <a:spcPct val="100000"/>
              </a:lnSpc>
              <a:spcBef>
                <a:spcPts val="0"/>
              </a:spcBef>
              <a:spcAft>
                <a:spcPts val="0"/>
              </a:spcAft>
              <a:buClrTx/>
              <a:buSzTx/>
              <a:buFontTx/>
              <a:buNone/>
              <a:tabLst/>
            </a:pPr>
            <a:r>
              <a:rPr lang="en-AU" sz="1600" dirty="0" smtClean="0"/>
              <a:t>Focus on </a:t>
            </a:r>
          </a:p>
          <a:p>
            <a:pPr marL="0" marR="0" indent="0" algn="l" defTabSz="457200" rtl="0" fontAlgn="auto" latinLnBrk="1" hangingPunct="0">
              <a:lnSpc>
                <a:spcPct val="100000"/>
              </a:lnSpc>
              <a:spcBef>
                <a:spcPts val="0"/>
              </a:spcBef>
              <a:spcAft>
                <a:spcPts val="0"/>
              </a:spcAft>
              <a:buClrTx/>
              <a:buSzTx/>
              <a:buFontTx/>
              <a:buNone/>
              <a:tabLst/>
            </a:pPr>
            <a:r>
              <a:rPr lang="en-AU" sz="1600" dirty="0" smtClean="0"/>
              <a:t>GEOSS</a:t>
            </a:r>
          </a:p>
          <a:p>
            <a:pPr marL="0" marR="0" indent="0" algn="l" defTabSz="457200" rtl="0" fontAlgn="auto" latinLnBrk="1" hangingPunct="0">
              <a:lnSpc>
                <a:spcPct val="100000"/>
              </a:lnSpc>
              <a:spcBef>
                <a:spcPts val="0"/>
              </a:spcBef>
              <a:spcAft>
                <a:spcPts val="0"/>
              </a:spcAft>
              <a:buClrTx/>
              <a:buSzTx/>
              <a:buFontTx/>
              <a:buNone/>
              <a:tabLst/>
            </a:pPr>
            <a:endParaRPr lang="en-AU" sz="1600" baseline="0" dirty="0"/>
          </a:p>
          <a:p>
            <a:pPr marL="0" marR="0" indent="0" algn="l" defTabSz="457200" rtl="0" fontAlgn="auto" latinLnBrk="1" hangingPunct="0">
              <a:lnSpc>
                <a:spcPct val="100000"/>
              </a:lnSpc>
              <a:spcBef>
                <a:spcPts val="0"/>
              </a:spcBef>
              <a:spcAft>
                <a:spcPts val="0"/>
              </a:spcAft>
              <a:buClrTx/>
              <a:buSzTx/>
              <a:buFontTx/>
              <a:buNone/>
              <a:tabLst/>
            </a:pPr>
            <a:r>
              <a:rPr lang="en-AU" sz="1600" dirty="0" smtClean="0"/>
              <a:t>Emphasise       space and </a:t>
            </a:r>
          </a:p>
          <a:p>
            <a:pPr marL="0" marR="0" indent="0" algn="l" defTabSz="457200" rtl="0" fontAlgn="auto" latinLnBrk="1" hangingPunct="0">
              <a:lnSpc>
                <a:spcPct val="100000"/>
              </a:lnSpc>
              <a:spcBef>
                <a:spcPts val="0"/>
              </a:spcBef>
              <a:spcAft>
                <a:spcPts val="0"/>
              </a:spcAft>
              <a:buClrTx/>
              <a:buSzTx/>
              <a:buFontTx/>
              <a:buNone/>
              <a:tabLst/>
            </a:pPr>
            <a:r>
              <a:rPr lang="en-AU" sz="1600" dirty="0" smtClean="0"/>
              <a:t>in-situ</a:t>
            </a:r>
          </a:p>
          <a:p>
            <a:pPr marL="0" marR="0" indent="0" algn="l" defTabSz="457200" rtl="0" fontAlgn="auto" latinLnBrk="1" hangingPunct="0">
              <a:lnSpc>
                <a:spcPct val="100000"/>
              </a:lnSpc>
              <a:spcBef>
                <a:spcPts val="0"/>
              </a:spcBef>
              <a:spcAft>
                <a:spcPts val="0"/>
              </a:spcAft>
              <a:buClrTx/>
              <a:buSzTx/>
              <a:buFontTx/>
              <a:buNone/>
              <a:tabLst/>
            </a:pPr>
            <a:endParaRPr lang="en-AU" sz="1600" baseline="0" dirty="0"/>
          </a:p>
          <a:p>
            <a:pPr marL="0" marR="0" indent="0" algn="l" defTabSz="457200" rtl="0" fontAlgn="auto" latinLnBrk="1" hangingPunct="0">
              <a:lnSpc>
                <a:spcPct val="100000"/>
              </a:lnSpc>
              <a:spcBef>
                <a:spcPts val="0"/>
              </a:spcBef>
              <a:spcAft>
                <a:spcPts val="0"/>
              </a:spcAft>
              <a:buClrTx/>
              <a:buSzTx/>
              <a:buFontTx/>
              <a:buNone/>
              <a:tabLst/>
            </a:pPr>
            <a:r>
              <a:rPr lang="en-AU" sz="1600" baseline="0" dirty="0" smtClean="0"/>
              <a:t>Better links</a:t>
            </a:r>
            <a:r>
              <a:rPr lang="en-AU" sz="1600" dirty="0" smtClean="0"/>
              <a:t> to   global orgs</a:t>
            </a:r>
          </a:p>
          <a:p>
            <a:pPr marL="0" marR="0" indent="0" algn="l" defTabSz="457200" rtl="0" fontAlgn="auto" latinLnBrk="1" hangingPunct="0">
              <a:lnSpc>
                <a:spcPct val="100000"/>
              </a:lnSpc>
              <a:spcBef>
                <a:spcPts val="0"/>
              </a:spcBef>
              <a:spcAft>
                <a:spcPts val="0"/>
              </a:spcAft>
              <a:buClrTx/>
              <a:buSzTx/>
              <a:buFontTx/>
              <a:buNone/>
              <a:tabLst/>
            </a:pPr>
            <a:endParaRPr lang="en-AU" sz="1600" baseline="0" dirty="0"/>
          </a:p>
          <a:p>
            <a:pPr marL="0" marR="0" indent="0" algn="l" defTabSz="457200" rtl="0" fontAlgn="auto" latinLnBrk="1" hangingPunct="0">
              <a:lnSpc>
                <a:spcPct val="100000"/>
              </a:lnSpc>
              <a:spcBef>
                <a:spcPts val="0"/>
              </a:spcBef>
              <a:spcAft>
                <a:spcPts val="0"/>
              </a:spcAft>
              <a:buClrTx/>
              <a:buSzTx/>
              <a:buFontTx/>
              <a:buNone/>
              <a:tabLst/>
            </a:pPr>
            <a:r>
              <a:rPr lang="en-AU" sz="1600" dirty="0" smtClean="0"/>
              <a:t>Accelerate       data sharing</a:t>
            </a:r>
          </a:p>
          <a:p>
            <a:pPr marL="0" marR="0" indent="0" algn="l" defTabSz="457200" rtl="0" fontAlgn="auto" latinLnBrk="1" hangingPunct="0">
              <a:lnSpc>
                <a:spcPct val="100000"/>
              </a:lnSpc>
              <a:spcBef>
                <a:spcPts val="0"/>
              </a:spcBef>
              <a:spcAft>
                <a:spcPts val="0"/>
              </a:spcAft>
              <a:buClrTx/>
              <a:buSzTx/>
              <a:buFontTx/>
              <a:buNone/>
              <a:tabLst/>
            </a:pPr>
            <a:endParaRPr lang="en-AU" sz="1600" baseline="0" dirty="0"/>
          </a:p>
          <a:p>
            <a:pPr marL="0" marR="0" indent="0" algn="l" defTabSz="457200" rtl="0" fontAlgn="auto" latinLnBrk="1" hangingPunct="0">
              <a:lnSpc>
                <a:spcPct val="100000"/>
              </a:lnSpc>
              <a:spcBef>
                <a:spcPts val="0"/>
              </a:spcBef>
              <a:spcAft>
                <a:spcPts val="0"/>
              </a:spcAft>
              <a:buClrTx/>
              <a:buSzTx/>
              <a:buFontTx/>
              <a:buNone/>
              <a:tabLst/>
            </a:pPr>
            <a:r>
              <a:rPr lang="en-AU" sz="1600" dirty="0" smtClean="0"/>
              <a:t>Clarify private </a:t>
            </a:r>
          </a:p>
          <a:p>
            <a:pPr marL="0" marR="0" indent="0" algn="l" defTabSz="457200" rtl="0" fontAlgn="auto" latinLnBrk="1" hangingPunct="0">
              <a:lnSpc>
                <a:spcPct val="100000"/>
              </a:lnSpc>
              <a:spcBef>
                <a:spcPts val="0"/>
              </a:spcBef>
              <a:spcAft>
                <a:spcPts val="0"/>
              </a:spcAft>
              <a:buClrTx/>
              <a:buSzTx/>
              <a:buFontTx/>
              <a:buNone/>
              <a:tabLst/>
            </a:pPr>
            <a:r>
              <a:rPr lang="en-AU" sz="1600" dirty="0" smtClean="0"/>
              <a:t>sector role</a:t>
            </a:r>
            <a:endParaRPr lang="en-AU" sz="1600" baseline="0" dirty="0" smtClean="0"/>
          </a:p>
        </p:txBody>
      </p:sp>
      <p:sp>
        <p:nvSpPr>
          <p:cNvPr id="34" name="TextBox 33"/>
          <p:cNvSpPr txBox="1"/>
          <p:nvPr/>
        </p:nvSpPr>
        <p:spPr>
          <a:xfrm>
            <a:off x="1587500" y="2524442"/>
            <a:ext cx="1447800" cy="3046986"/>
          </a:xfrm>
          <a:prstGeom prst="rect">
            <a:avLst/>
          </a:prstGeom>
          <a:noFill/>
          <a:ln w="28575" cap="flat">
            <a:solidFill>
              <a:schemeClr val="bg1">
                <a:lumMod val="75000"/>
              </a:schemeClr>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AU" sz="1600" b="1" i="0" u="none" strike="noStrike" cap="none" spc="0" normalizeH="0" baseline="0" dirty="0" smtClean="0">
                <a:ln>
                  <a:noFill/>
                </a:ln>
                <a:solidFill>
                  <a:srgbClr val="002569"/>
                </a:solidFill>
                <a:effectLst/>
                <a:uFillTx/>
              </a:rPr>
              <a:t>Key points</a:t>
            </a:r>
            <a:endParaRPr kumimoji="0" lang="en-AU" sz="1600" b="1" i="0" u="none" strike="noStrike" cap="none" spc="0" normalizeH="0" dirty="0" smtClean="0">
              <a:ln>
                <a:noFill/>
              </a:ln>
              <a:solidFill>
                <a:srgbClr val="002569"/>
              </a:solidFill>
              <a:effectLst/>
              <a:uFillTx/>
            </a:endParaRPr>
          </a:p>
          <a:p>
            <a:pPr marL="0" marR="0" indent="0" algn="l" defTabSz="457200" rtl="0" fontAlgn="auto" latinLnBrk="1" hangingPunct="0">
              <a:lnSpc>
                <a:spcPct val="100000"/>
              </a:lnSpc>
              <a:spcBef>
                <a:spcPts val="0"/>
              </a:spcBef>
              <a:spcAft>
                <a:spcPts val="0"/>
              </a:spcAft>
              <a:buClrTx/>
              <a:buSzTx/>
              <a:buFontTx/>
              <a:buNone/>
              <a:tabLst/>
            </a:pPr>
            <a:r>
              <a:rPr lang="en-AU" sz="1600" dirty="0" smtClean="0"/>
              <a:t>Desire to be         more involved</a:t>
            </a:r>
          </a:p>
          <a:p>
            <a:pPr marL="0" marR="0" indent="0" algn="l" defTabSz="457200" rtl="0" fontAlgn="auto" latinLnBrk="1" hangingPunct="0">
              <a:lnSpc>
                <a:spcPct val="100000"/>
              </a:lnSpc>
              <a:spcBef>
                <a:spcPts val="0"/>
              </a:spcBef>
              <a:spcAft>
                <a:spcPts val="0"/>
              </a:spcAft>
              <a:buClrTx/>
              <a:buSzTx/>
              <a:buFontTx/>
              <a:buNone/>
              <a:tabLst/>
            </a:pPr>
            <a:endParaRPr lang="en-AU" sz="1600" baseline="0" dirty="0"/>
          </a:p>
          <a:p>
            <a:pPr marL="0" marR="0" indent="0" algn="l" defTabSz="457200" rtl="0" fontAlgn="auto" latinLnBrk="1" hangingPunct="0">
              <a:lnSpc>
                <a:spcPct val="100000"/>
              </a:lnSpc>
              <a:spcBef>
                <a:spcPts val="0"/>
              </a:spcBef>
              <a:spcAft>
                <a:spcPts val="0"/>
              </a:spcAft>
              <a:buClrTx/>
              <a:buSzTx/>
              <a:buFontTx/>
              <a:buNone/>
              <a:tabLst/>
            </a:pPr>
            <a:r>
              <a:rPr lang="en-AU" sz="1600" dirty="0" smtClean="0"/>
              <a:t>Including in </a:t>
            </a:r>
          </a:p>
          <a:p>
            <a:pPr marL="0" marR="0" indent="0" algn="l" defTabSz="457200" rtl="0" fontAlgn="auto" latinLnBrk="1" hangingPunct="0">
              <a:lnSpc>
                <a:spcPct val="100000"/>
              </a:lnSpc>
              <a:spcBef>
                <a:spcPts val="0"/>
              </a:spcBef>
              <a:spcAft>
                <a:spcPts val="0"/>
              </a:spcAft>
              <a:buClrTx/>
              <a:buSzTx/>
              <a:buFontTx/>
              <a:buNone/>
              <a:tabLst/>
            </a:pPr>
            <a:r>
              <a:rPr lang="en-AU" sz="1600" dirty="0" smtClean="0"/>
              <a:t>GEO </a:t>
            </a:r>
          </a:p>
          <a:p>
            <a:pPr marL="0" marR="0" indent="0" algn="l" defTabSz="457200" rtl="0" fontAlgn="auto" latinLnBrk="1" hangingPunct="0">
              <a:lnSpc>
                <a:spcPct val="100000"/>
              </a:lnSpc>
              <a:spcBef>
                <a:spcPts val="0"/>
              </a:spcBef>
              <a:spcAft>
                <a:spcPts val="0"/>
              </a:spcAft>
              <a:buClrTx/>
              <a:buSzTx/>
              <a:buFontTx/>
              <a:buNone/>
              <a:tabLst/>
            </a:pPr>
            <a:r>
              <a:rPr lang="en-AU" sz="1600" dirty="0" smtClean="0"/>
              <a:t>governance</a:t>
            </a:r>
          </a:p>
          <a:p>
            <a:pPr marL="0" marR="0" indent="0" algn="l" defTabSz="457200" rtl="0" fontAlgn="auto" latinLnBrk="1" hangingPunct="0">
              <a:lnSpc>
                <a:spcPct val="100000"/>
              </a:lnSpc>
              <a:spcBef>
                <a:spcPts val="0"/>
              </a:spcBef>
              <a:spcAft>
                <a:spcPts val="0"/>
              </a:spcAft>
              <a:buClrTx/>
              <a:buSzTx/>
              <a:buFontTx/>
              <a:buNone/>
              <a:tabLst/>
            </a:pPr>
            <a:endParaRPr lang="en-AU" sz="1600" baseline="0" dirty="0" smtClean="0"/>
          </a:p>
          <a:p>
            <a:pPr marL="0" marR="0" indent="0" algn="l" defTabSz="457200" rtl="0" fontAlgn="auto" latinLnBrk="1" hangingPunct="0">
              <a:lnSpc>
                <a:spcPct val="100000"/>
              </a:lnSpc>
              <a:spcBef>
                <a:spcPts val="0"/>
              </a:spcBef>
              <a:spcAft>
                <a:spcPts val="0"/>
              </a:spcAft>
              <a:buClrTx/>
              <a:buSzTx/>
              <a:buFontTx/>
              <a:buNone/>
              <a:tabLst/>
            </a:pPr>
            <a:r>
              <a:rPr lang="en-AU" sz="1600" dirty="0" smtClean="0"/>
              <a:t>Commit to      work with         IPWG process</a:t>
            </a:r>
            <a:endParaRPr lang="en-AU" sz="1600" baseline="0" dirty="0" smtClean="0"/>
          </a:p>
          <a:p>
            <a:pPr marL="0" marR="0" indent="0" algn="l" defTabSz="457200" rtl="0" fontAlgn="auto" latinLnBrk="1" hangingPunct="0">
              <a:lnSpc>
                <a:spcPct val="100000"/>
              </a:lnSpc>
              <a:spcBef>
                <a:spcPts val="0"/>
              </a:spcBef>
              <a:spcAft>
                <a:spcPts val="0"/>
              </a:spcAft>
              <a:buClrTx/>
              <a:buSzTx/>
              <a:buFontTx/>
              <a:buNone/>
              <a:tabLst/>
            </a:pPr>
            <a:endParaRPr lang="en-AU" sz="1600" baseline="0" dirty="0" smtClean="0"/>
          </a:p>
        </p:txBody>
      </p:sp>
      <p:sp>
        <p:nvSpPr>
          <p:cNvPr id="36" name="TextBox 35"/>
          <p:cNvSpPr txBox="1"/>
          <p:nvPr/>
        </p:nvSpPr>
        <p:spPr>
          <a:xfrm>
            <a:off x="7645400" y="2524442"/>
            <a:ext cx="1435100" cy="3785650"/>
          </a:xfrm>
          <a:prstGeom prst="rect">
            <a:avLst/>
          </a:prstGeom>
          <a:noFill/>
          <a:ln w="28575" cap="flat">
            <a:solidFill>
              <a:schemeClr val="bg1">
                <a:lumMod val="75000"/>
              </a:schemeClr>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AU" sz="1600" b="1" i="0" u="none" strike="noStrike" cap="none" spc="0" normalizeH="0" baseline="0" dirty="0" smtClean="0">
                <a:ln>
                  <a:noFill/>
                </a:ln>
                <a:solidFill>
                  <a:srgbClr val="002569"/>
                </a:solidFill>
                <a:effectLst/>
                <a:uFillTx/>
              </a:rPr>
              <a:t>Key points</a:t>
            </a:r>
          </a:p>
          <a:p>
            <a:pPr marL="0" marR="0" indent="0" algn="l" defTabSz="457200" rtl="0" fontAlgn="auto" latinLnBrk="1" hangingPunct="0">
              <a:lnSpc>
                <a:spcPct val="100000"/>
              </a:lnSpc>
              <a:spcBef>
                <a:spcPts val="0"/>
              </a:spcBef>
              <a:spcAft>
                <a:spcPts val="0"/>
              </a:spcAft>
              <a:buClrTx/>
              <a:buSzTx/>
              <a:buFontTx/>
              <a:buNone/>
              <a:tabLst/>
            </a:pPr>
            <a:r>
              <a:rPr kumimoji="0" lang="en-AU" sz="1600" i="0" u="none" strike="noStrike" cap="none" spc="0" normalizeH="0" baseline="0" dirty="0" smtClean="0">
                <a:ln>
                  <a:noFill/>
                </a:ln>
                <a:solidFill>
                  <a:srgbClr val="002569"/>
                </a:solidFill>
                <a:effectLst/>
                <a:uFillTx/>
              </a:rPr>
              <a:t>Progressing</a:t>
            </a:r>
            <a:r>
              <a:rPr kumimoji="0" lang="en-AU" sz="1600" i="0" u="none" strike="noStrike" cap="none" spc="0" normalizeH="0" dirty="0" smtClean="0">
                <a:ln>
                  <a:noFill/>
                </a:ln>
                <a:solidFill>
                  <a:srgbClr val="002569"/>
                </a:solidFill>
                <a:effectLst/>
                <a:uFillTx/>
              </a:rPr>
              <a:t>      on key issues</a:t>
            </a:r>
            <a:endParaRPr kumimoji="0" lang="en-AU" sz="1600" i="0" u="none" strike="noStrike" cap="none" spc="0" normalizeH="0" baseline="0" dirty="0" smtClean="0">
              <a:ln>
                <a:noFill/>
              </a:ln>
              <a:solidFill>
                <a:srgbClr val="002569"/>
              </a:solidFill>
              <a:effectLst/>
              <a:uFillTx/>
            </a:endParaRPr>
          </a:p>
          <a:p>
            <a:pPr marL="0" marR="0" indent="0" algn="l" defTabSz="457200" rtl="0" fontAlgn="auto" latinLnBrk="1" hangingPunct="0">
              <a:lnSpc>
                <a:spcPct val="100000"/>
              </a:lnSpc>
              <a:spcBef>
                <a:spcPts val="0"/>
              </a:spcBef>
              <a:spcAft>
                <a:spcPts val="0"/>
              </a:spcAft>
              <a:buClrTx/>
              <a:buSzTx/>
              <a:buFontTx/>
              <a:buNone/>
              <a:tabLst/>
            </a:pPr>
            <a:endParaRPr lang="en-AU" sz="1600" dirty="0"/>
          </a:p>
          <a:p>
            <a:pPr marL="0" marR="0" indent="0" algn="l" defTabSz="457200" rtl="0" fontAlgn="auto" latinLnBrk="1" hangingPunct="0">
              <a:lnSpc>
                <a:spcPct val="100000"/>
              </a:lnSpc>
              <a:spcBef>
                <a:spcPts val="0"/>
              </a:spcBef>
              <a:spcAft>
                <a:spcPts val="0"/>
              </a:spcAft>
              <a:buClrTx/>
              <a:buSzTx/>
              <a:buFontTx/>
              <a:buNone/>
              <a:tabLst/>
            </a:pPr>
            <a:r>
              <a:rPr lang="en-AU" sz="1600" dirty="0" smtClean="0"/>
              <a:t>Concern over  core functions and targets</a:t>
            </a:r>
          </a:p>
          <a:p>
            <a:pPr marL="0" marR="0" indent="0" algn="l" defTabSz="457200" rtl="0" fontAlgn="auto" latinLnBrk="1" hangingPunct="0">
              <a:lnSpc>
                <a:spcPct val="100000"/>
              </a:lnSpc>
              <a:spcBef>
                <a:spcPts val="0"/>
              </a:spcBef>
              <a:spcAft>
                <a:spcPts val="0"/>
              </a:spcAft>
              <a:buClrTx/>
              <a:buSzTx/>
              <a:buFontTx/>
              <a:buNone/>
              <a:tabLst/>
            </a:pPr>
            <a:endParaRPr lang="en-AU" sz="1600" dirty="0"/>
          </a:p>
          <a:p>
            <a:pPr marL="0" marR="0" indent="0" algn="l" defTabSz="457200" rtl="0" fontAlgn="auto" latinLnBrk="1" hangingPunct="0">
              <a:lnSpc>
                <a:spcPct val="100000"/>
              </a:lnSpc>
              <a:spcBef>
                <a:spcPts val="0"/>
              </a:spcBef>
              <a:spcAft>
                <a:spcPts val="0"/>
              </a:spcAft>
              <a:buClrTx/>
              <a:buSzTx/>
              <a:buFontTx/>
              <a:buNone/>
              <a:tabLst/>
            </a:pPr>
            <a:r>
              <a:rPr lang="en-AU" sz="1600" dirty="0" smtClean="0"/>
              <a:t>Problematic       role for </a:t>
            </a:r>
            <a:r>
              <a:rPr lang="en-AU" sz="1600" dirty="0" err="1" smtClean="0"/>
              <a:t>Prog</a:t>
            </a:r>
            <a:r>
              <a:rPr lang="en-AU" sz="1600" dirty="0" smtClean="0"/>
              <a:t>      Board</a:t>
            </a:r>
          </a:p>
          <a:p>
            <a:pPr marL="0" marR="0" indent="0" algn="l" defTabSz="457200" rtl="0" fontAlgn="auto" latinLnBrk="1" hangingPunct="0">
              <a:lnSpc>
                <a:spcPct val="100000"/>
              </a:lnSpc>
              <a:spcBef>
                <a:spcPts val="0"/>
              </a:spcBef>
              <a:spcAft>
                <a:spcPts val="0"/>
              </a:spcAft>
              <a:buClrTx/>
              <a:buSzTx/>
              <a:buFontTx/>
              <a:buNone/>
              <a:tabLst/>
            </a:pPr>
            <a:endParaRPr lang="en-AU" sz="1600" dirty="0"/>
          </a:p>
          <a:p>
            <a:pPr marL="0" marR="0" indent="0" algn="l" defTabSz="457200" rtl="0" fontAlgn="auto" latinLnBrk="1" hangingPunct="0">
              <a:lnSpc>
                <a:spcPct val="100000"/>
              </a:lnSpc>
              <a:spcBef>
                <a:spcPts val="0"/>
              </a:spcBef>
              <a:spcAft>
                <a:spcPts val="0"/>
              </a:spcAft>
              <a:buClrTx/>
              <a:buSzTx/>
              <a:buFontTx/>
              <a:buNone/>
              <a:tabLst/>
            </a:pPr>
            <a:r>
              <a:rPr lang="en-AU" sz="1600" dirty="0" smtClean="0"/>
              <a:t>Language         issues – role  of contributors</a:t>
            </a:r>
          </a:p>
        </p:txBody>
      </p:sp>
      <p:sp>
        <p:nvSpPr>
          <p:cNvPr id="37" name="Rectangle 36"/>
          <p:cNvSpPr/>
          <p:nvPr/>
        </p:nvSpPr>
        <p:spPr>
          <a:xfrm>
            <a:off x="6146800" y="1219200"/>
            <a:ext cx="1422400" cy="369330"/>
          </a:xfrm>
          <a:prstGeom prst="rect">
            <a:avLst/>
          </a:prstGeom>
          <a:solidFill>
            <a:srgbClr val="FFFFFF"/>
          </a:solidFill>
          <a:ln w="25400" cap="flat">
            <a:solidFill>
              <a:schemeClr val="bg1">
                <a:lumMod val="75000"/>
              </a:schemeClr>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dirty="0" smtClean="0"/>
              <a:t>May 15</a:t>
            </a:r>
            <a:endParaRPr kumimoji="0" lang="en-AU" sz="1800" b="0" i="0" u="none" strike="noStrike" cap="none" spc="0" normalizeH="0" baseline="0" dirty="0">
              <a:ln>
                <a:noFill/>
              </a:ln>
              <a:solidFill>
                <a:srgbClr val="002569"/>
              </a:solidFill>
              <a:effectLst/>
              <a:uFillTx/>
            </a:endParaRPr>
          </a:p>
        </p:txBody>
      </p:sp>
      <p:sp>
        <p:nvSpPr>
          <p:cNvPr id="38" name="TextBox 37"/>
          <p:cNvSpPr txBox="1"/>
          <p:nvPr/>
        </p:nvSpPr>
        <p:spPr>
          <a:xfrm>
            <a:off x="6121400" y="2524442"/>
            <a:ext cx="1435100" cy="3539428"/>
          </a:xfrm>
          <a:prstGeom prst="rect">
            <a:avLst/>
          </a:prstGeom>
          <a:noFill/>
          <a:ln w="28575" cap="flat">
            <a:solidFill>
              <a:schemeClr val="bg1">
                <a:lumMod val="75000"/>
              </a:schemeClr>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AU" sz="1600" b="1" i="0" u="none" strike="noStrike" cap="none" spc="0" normalizeH="0" baseline="0" dirty="0" smtClean="0">
                <a:ln>
                  <a:noFill/>
                </a:ln>
                <a:solidFill>
                  <a:srgbClr val="002569"/>
                </a:solidFill>
                <a:effectLst/>
                <a:uFillTx/>
              </a:rPr>
              <a:t>Key points</a:t>
            </a:r>
          </a:p>
          <a:p>
            <a:pPr marL="0" marR="0" indent="0" algn="l" defTabSz="457200" rtl="0" fontAlgn="auto" latinLnBrk="1" hangingPunct="0">
              <a:lnSpc>
                <a:spcPct val="100000"/>
              </a:lnSpc>
              <a:spcBef>
                <a:spcPts val="0"/>
              </a:spcBef>
              <a:spcAft>
                <a:spcPts val="0"/>
              </a:spcAft>
              <a:buClrTx/>
              <a:buSzTx/>
              <a:buFontTx/>
              <a:buNone/>
              <a:tabLst/>
            </a:pPr>
            <a:r>
              <a:rPr kumimoji="0" lang="en-AU" sz="1600" i="0" u="none" strike="noStrike" cap="none" spc="0" normalizeH="0" baseline="0" dirty="0" smtClean="0">
                <a:ln>
                  <a:noFill/>
                </a:ln>
                <a:solidFill>
                  <a:srgbClr val="002569"/>
                </a:solidFill>
                <a:effectLst/>
                <a:uFillTx/>
              </a:rPr>
              <a:t>ISRSE</a:t>
            </a:r>
            <a:r>
              <a:rPr kumimoji="0" lang="en-AU" sz="1600" i="0" u="none" strike="noStrike" cap="none" spc="0" normalizeH="0" dirty="0" smtClean="0">
                <a:ln>
                  <a:noFill/>
                </a:ln>
                <a:solidFill>
                  <a:srgbClr val="002569"/>
                </a:solidFill>
                <a:effectLst/>
                <a:uFillTx/>
              </a:rPr>
              <a:t> side       meeting with     </a:t>
            </a:r>
            <a:r>
              <a:rPr kumimoji="0" lang="en-AU" sz="1600" i="0" u="none" strike="noStrike" cap="none" spc="0" normalizeH="0" dirty="0" err="1" smtClean="0">
                <a:ln>
                  <a:noFill/>
                </a:ln>
                <a:solidFill>
                  <a:srgbClr val="002569"/>
                </a:solidFill>
                <a:effectLst/>
                <a:uFillTx/>
              </a:rPr>
              <a:t>ExCom</a:t>
            </a:r>
            <a:r>
              <a:rPr kumimoji="0" lang="en-AU" sz="1600" i="0" u="none" strike="noStrike" cap="none" spc="0" normalizeH="0" dirty="0" smtClean="0">
                <a:ln>
                  <a:noFill/>
                </a:ln>
                <a:solidFill>
                  <a:srgbClr val="002569"/>
                </a:solidFill>
                <a:effectLst/>
                <a:uFillTx/>
              </a:rPr>
              <a:t> and    IPWG reps</a:t>
            </a:r>
          </a:p>
          <a:p>
            <a:pPr marL="0" marR="0" indent="0" algn="l" defTabSz="457200" rtl="0" fontAlgn="auto" latinLnBrk="1" hangingPunct="0">
              <a:lnSpc>
                <a:spcPct val="100000"/>
              </a:lnSpc>
              <a:spcBef>
                <a:spcPts val="0"/>
              </a:spcBef>
              <a:spcAft>
                <a:spcPts val="0"/>
              </a:spcAft>
              <a:buClrTx/>
              <a:buSzTx/>
              <a:buFontTx/>
              <a:buNone/>
              <a:tabLst/>
            </a:pPr>
            <a:endParaRPr lang="en-AU" sz="1600" baseline="0" dirty="0" smtClean="0"/>
          </a:p>
          <a:p>
            <a:pPr marL="0" marR="0" indent="0" algn="l" defTabSz="457200" rtl="0" fontAlgn="auto" latinLnBrk="1" hangingPunct="0">
              <a:lnSpc>
                <a:spcPct val="100000"/>
              </a:lnSpc>
              <a:spcBef>
                <a:spcPts val="0"/>
              </a:spcBef>
              <a:spcAft>
                <a:spcPts val="0"/>
              </a:spcAft>
              <a:buClrTx/>
              <a:buSzTx/>
              <a:buFontTx/>
              <a:buNone/>
              <a:tabLst/>
            </a:pPr>
            <a:r>
              <a:rPr lang="en-AU" sz="1600" dirty="0" smtClean="0"/>
              <a:t>Separate           Meeting with     EC GEO            Co-Chair</a:t>
            </a:r>
          </a:p>
          <a:p>
            <a:pPr marL="0" marR="0" indent="0" algn="l" defTabSz="457200" rtl="0" fontAlgn="auto" latinLnBrk="1" hangingPunct="0">
              <a:lnSpc>
                <a:spcPct val="100000"/>
              </a:lnSpc>
              <a:spcBef>
                <a:spcPts val="0"/>
              </a:spcBef>
              <a:spcAft>
                <a:spcPts val="0"/>
              </a:spcAft>
              <a:buClrTx/>
              <a:buSzTx/>
              <a:buFontTx/>
              <a:buNone/>
              <a:tabLst/>
            </a:pPr>
            <a:endParaRPr lang="en-AU" sz="1600" dirty="0"/>
          </a:p>
          <a:p>
            <a:pPr marL="0" marR="0" indent="0" algn="l" defTabSz="457200" rtl="0" fontAlgn="auto" latinLnBrk="1" hangingPunct="0">
              <a:lnSpc>
                <a:spcPct val="100000"/>
              </a:lnSpc>
              <a:spcBef>
                <a:spcPts val="0"/>
              </a:spcBef>
              <a:spcAft>
                <a:spcPts val="0"/>
              </a:spcAft>
              <a:buClrTx/>
              <a:buSzTx/>
              <a:buFontTx/>
              <a:buNone/>
              <a:tabLst/>
            </a:pPr>
            <a:r>
              <a:rPr lang="en-AU" sz="1600" dirty="0" smtClean="0"/>
              <a:t>Follow-up          exchange of     letters</a:t>
            </a:r>
          </a:p>
        </p:txBody>
      </p:sp>
    </p:spTree>
    <p:extLst>
      <p:ext uri="{BB962C8B-B14F-4D97-AF65-F5344CB8AC3E}">
        <p14:creationId xmlns:p14="http://schemas.microsoft.com/office/powerpoint/2010/main" val="383507250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21" grpId="0" animBg="1"/>
      <p:bldP spid="22" grpId="0" animBg="1"/>
      <p:bldP spid="23" grpId="0" animBg="1"/>
      <p:bldP spid="3" grpId="0" animBg="1"/>
      <p:bldP spid="24" grpId="0" animBg="1"/>
      <p:bldP spid="26" grpId="0" animBg="1"/>
      <p:bldP spid="31" grpId="0" animBg="1"/>
      <p:bldP spid="32" grpId="0" animBg="1"/>
      <p:bldP spid="33" grpId="0" animBg="1"/>
      <p:bldP spid="34" grpId="0" animBg="1"/>
      <p:bldP spid="36" grpId="0" animBg="1"/>
      <p:bldP spid="37" grpId="0" animBg="1"/>
      <p:bldP spid="3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lvl="0"/>
            <a:fld id="{86CB4B4D-7CA3-9044-876B-883B54F8677D}" type="slidenum">
              <a:rPr lang="en-AU" smtClean="0"/>
              <a:t>4</a:t>
            </a:fld>
            <a:endParaRPr lang="en-AU"/>
          </a:p>
        </p:txBody>
      </p:sp>
      <p:sp>
        <p:nvSpPr>
          <p:cNvPr id="3" name="Shape 3"/>
          <p:cNvSpPr/>
          <p:nvPr/>
        </p:nvSpPr>
        <p:spPr>
          <a:xfrm>
            <a:off x="304800" y="1295400"/>
            <a:ext cx="8458200" cy="5355312"/>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marL="514350" lvl="0" indent="-514350" defTabSz="914400">
              <a:spcAft>
                <a:spcPts val="1800"/>
              </a:spcAft>
              <a:buFont typeface="Arial" panose="020B0604020202020204" pitchFamily="34" charset="0"/>
              <a:buChar char="•"/>
              <a:defRPr>
                <a:solidFill>
                  <a:srgbClr val="000000"/>
                </a:solidFill>
              </a:defRPr>
            </a:pPr>
            <a:r>
              <a:rPr lang="en-AU" sz="3200" b="1" dirty="0" smtClean="0">
                <a:solidFill>
                  <a:schemeClr val="bg1">
                    <a:lumMod val="50000"/>
                  </a:schemeClr>
                </a:solidFill>
                <a:latin typeface="Proxima Nova Regular"/>
                <a:ea typeface="Proxima Nova Regular"/>
                <a:cs typeface="Proxima Nova Regular"/>
                <a:sym typeface="Proxima Nova Regular"/>
              </a:rPr>
              <a:t>CEOS is committed to strengthening its role in GEO and the GEOSS.</a:t>
            </a:r>
          </a:p>
          <a:p>
            <a:pPr marL="514350" lvl="0" indent="-514350" defTabSz="914400">
              <a:spcAft>
                <a:spcPts val="1800"/>
              </a:spcAft>
              <a:buFont typeface="Arial" panose="020B0604020202020204" pitchFamily="34" charset="0"/>
              <a:buChar char="•"/>
              <a:defRPr>
                <a:solidFill>
                  <a:srgbClr val="000000"/>
                </a:solidFill>
              </a:defRPr>
            </a:pPr>
            <a:r>
              <a:rPr lang="en-AU" sz="3200" b="1" dirty="0" smtClean="0">
                <a:solidFill>
                  <a:schemeClr val="bg1">
                    <a:lumMod val="50000"/>
                  </a:schemeClr>
                </a:solidFill>
                <a:latin typeface="Proxima Nova Regular"/>
                <a:ea typeface="Proxima Nova Regular"/>
                <a:cs typeface="Proxima Nova Regular"/>
                <a:sym typeface="Proxima Nova Regular"/>
              </a:rPr>
              <a:t>Things are moving in the right direction to make it possible for us to do that.</a:t>
            </a:r>
          </a:p>
          <a:p>
            <a:pPr marL="514350" lvl="0" indent="-514350" defTabSz="914400">
              <a:spcAft>
                <a:spcPts val="1800"/>
              </a:spcAft>
              <a:buFont typeface="Arial" panose="020B0604020202020204" pitchFamily="34" charset="0"/>
              <a:buChar char="•"/>
              <a:defRPr>
                <a:solidFill>
                  <a:srgbClr val="000000"/>
                </a:solidFill>
              </a:defRPr>
            </a:pPr>
            <a:r>
              <a:rPr lang="en-AU" sz="3200" b="1" dirty="0" smtClean="0">
                <a:solidFill>
                  <a:schemeClr val="bg1">
                    <a:lumMod val="50000"/>
                  </a:schemeClr>
                </a:solidFill>
                <a:latin typeface="Proxima Nova Regular"/>
                <a:ea typeface="Proxima Nova Regular"/>
                <a:cs typeface="Proxima Nova Regular"/>
                <a:sym typeface="Proxima Nova Regular"/>
              </a:rPr>
              <a:t>Concerns remain</a:t>
            </a:r>
          </a:p>
          <a:p>
            <a:pPr marL="1008000" lvl="1" indent="-514350" defTabSz="914400">
              <a:spcAft>
                <a:spcPts val="1800"/>
              </a:spcAft>
              <a:buFont typeface="Arial" panose="020B0604020202020204" pitchFamily="34" charset="0"/>
              <a:buChar char="•"/>
              <a:defRPr>
                <a:solidFill>
                  <a:srgbClr val="000000"/>
                </a:solidFill>
              </a:defRPr>
            </a:pPr>
            <a:r>
              <a:rPr lang="en-AU" sz="3200" dirty="0" smtClean="0">
                <a:solidFill>
                  <a:schemeClr val="bg1">
                    <a:lumMod val="50000"/>
                  </a:schemeClr>
                </a:solidFill>
                <a:latin typeface="Proxima Nova Regular"/>
                <a:ea typeface="Proxima Nova Regular"/>
                <a:cs typeface="Proxima Nova Regular"/>
                <a:sym typeface="Proxima Nova Regular"/>
              </a:rPr>
              <a:t>Particularly around the ‘modalities’ on how intent might be translated to action.</a:t>
            </a:r>
          </a:p>
          <a:p>
            <a:pPr marL="1008000" lvl="0" indent="-514350" defTabSz="914400">
              <a:spcAft>
                <a:spcPts val="1800"/>
              </a:spcAft>
              <a:buFont typeface="Arial" panose="020B0604020202020204" pitchFamily="34" charset="0"/>
              <a:buChar char="•"/>
              <a:defRPr>
                <a:solidFill>
                  <a:srgbClr val="000000"/>
                </a:solidFill>
              </a:defRPr>
            </a:pPr>
            <a:r>
              <a:rPr lang="en-AU" sz="3200" dirty="0" smtClean="0">
                <a:solidFill>
                  <a:schemeClr val="bg1">
                    <a:lumMod val="50000"/>
                  </a:schemeClr>
                </a:solidFill>
                <a:latin typeface="Proxima Nova Regular"/>
                <a:ea typeface="Proxima Nova Regular"/>
                <a:cs typeface="Proxima Nova Regular"/>
                <a:sym typeface="Proxima Nova Regular"/>
              </a:rPr>
              <a:t>Hoping momentum is not lost in the ‘rewrite’.</a:t>
            </a:r>
          </a:p>
        </p:txBody>
      </p:sp>
      <p:sp>
        <p:nvSpPr>
          <p:cNvPr id="4" name="Shape 3"/>
          <p:cNvSpPr/>
          <p:nvPr/>
        </p:nvSpPr>
        <p:spPr>
          <a:xfrm>
            <a:off x="1981200" y="381000"/>
            <a:ext cx="5911852" cy="492443"/>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defTabSz="914400">
              <a:defRPr>
                <a:solidFill>
                  <a:srgbClr val="000000"/>
                </a:solidFill>
              </a:defRPr>
            </a:pPr>
            <a:r>
              <a:rPr lang="en-AU" sz="3200" dirty="0" smtClean="0">
                <a:solidFill>
                  <a:srgbClr val="FFFFFF"/>
                </a:solidFill>
                <a:latin typeface="Proxima Nova Regular"/>
                <a:ea typeface="Proxima Nova Regular"/>
                <a:cs typeface="Proxima Nova Regular"/>
                <a:sym typeface="Proxima Nova Regular"/>
              </a:rPr>
              <a:t>Current status</a:t>
            </a:r>
            <a:endParaRPr sz="3200" dirty="0">
              <a:solidFill>
                <a:srgbClr val="FFFFFF"/>
              </a:solidFill>
              <a:latin typeface="Proxima Nova Regular"/>
              <a:ea typeface="Proxima Nova Regular"/>
              <a:cs typeface="Proxima Nova Regular"/>
              <a:sym typeface="Proxima Nova Regular"/>
            </a:endParaRPr>
          </a:p>
        </p:txBody>
      </p:sp>
    </p:spTree>
    <p:extLst>
      <p:ext uri="{BB962C8B-B14F-4D97-AF65-F5344CB8AC3E}">
        <p14:creationId xmlns:p14="http://schemas.microsoft.com/office/powerpoint/2010/main" val="1053587203"/>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lvl="0"/>
            <a:fld id="{86CB4B4D-7CA3-9044-876B-883B54F8677D}" type="slidenum">
              <a:rPr lang="en-AU" smtClean="0"/>
              <a:t>5</a:t>
            </a:fld>
            <a:endParaRPr lang="en-AU"/>
          </a:p>
        </p:txBody>
      </p:sp>
      <p:sp>
        <p:nvSpPr>
          <p:cNvPr id="3" name="Shape 3"/>
          <p:cNvSpPr/>
          <p:nvPr/>
        </p:nvSpPr>
        <p:spPr>
          <a:xfrm>
            <a:off x="1981200" y="345757"/>
            <a:ext cx="5911852" cy="492443"/>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defTabSz="914400">
              <a:defRPr>
                <a:solidFill>
                  <a:srgbClr val="000000"/>
                </a:solidFill>
              </a:defRPr>
            </a:pPr>
            <a:r>
              <a:rPr lang="en-AU" sz="3200" dirty="0" smtClean="0">
                <a:solidFill>
                  <a:srgbClr val="FFFFFF"/>
                </a:solidFill>
                <a:latin typeface="Proxima Nova Regular"/>
                <a:ea typeface="Proxima Nova Regular"/>
                <a:cs typeface="Proxima Nova Regular"/>
                <a:sym typeface="Proxima Nova Regular"/>
              </a:rPr>
              <a:t>What does the future look like?</a:t>
            </a:r>
            <a:endParaRPr sz="3200" dirty="0">
              <a:solidFill>
                <a:srgbClr val="FFFFFF"/>
              </a:solidFill>
              <a:latin typeface="Proxima Nova Regular"/>
              <a:ea typeface="Proxima Nova Regular"/>
              <a:cs typeface="Proxima Nova Regular"/>
              <a:sym typeface="Proxima Nova Regular"/>
            </a:endParaRPr>
          </a:p>
        </p:txBody>
      </p:sp>
      <p:sp>
        <p:nvSpPr>
          <p:cNvPr id="4" name="Shape 3"/>
          <p:cNvSpPr/>
          <p:nvPr/>
        </p:nvSpPr>
        <p:spPr>
          <a:xfrm>
            <a:off x="152400" y="1295400"/>
            <a:ext cx="8839200" cy="8510022"/>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marL="514350" indent="-514350" defTabSz="914400">
              <a:spcAft>
                <a:spcPts val="1800"/>
              </a:spcAft>
              <a:buFont typeface="+mj-lt"/>
              <a:buAutoNum type="arabicPeriod"/>
              <a:defRPr>
                <a:solidFill>
                  <a:srgbClr val="000000"/>
                </a:solidFill>
              </a:defRPr>
            </a:pPr>
            <a:r>
              <a:rPr lang="en-AU" sz="3200" dirty="0" smtClean="0">
                <a:solidFill>
                  <a:schemeClr val="bg1">
                    <a:lumMod val="50000"/>
                  </a:schemeClr>
                </a:solidFill>
                <a:latin typeface="Proxima Nova Regular"/>
                <a:ea typeface="Proxima Nova Regular"/>
                <a:cs typeface="Proxima Nova Regular"/>
                <a:sym typeface="Proxima Nova Regular"/>
              </a:rPr>
              <a:t>Big focus </a:t>
            </a:r>
            <a:r>
              <a:rPr lang="en-AU" sz="3200" dirty="0">
                <a:solidFill>
                  <a:schemeClr val="bg1">
                    <a:lumMod val="50000"/>
                  </a:schemeClr>
                </a:solidFill>
                <a:latin typeface="Proxima Nova Regular"/>
                <a:ea typeface="Proxima Nova Regular"/>
                <a:cs typeface="Proxima Nova Regular"/>
                <a:sym typeface="Proxima Nova Regular"/>
              </a:rPr>
              <a:t>on </a:t>
            </a:r>
            <a:r>
              <a:rPr lang="en-AU" sz="3200" dirty="0" smtClean="0">
                <a:solidFill>
                  <a:schemeClr val="bg1">
                    <a:lumMod val="50000"/>
                  </a:schemeClr>
                </a:solidFill>
                <a:latin typeface="Proxima Nova Regular"/>
                <a:ea typeface="Proxima Nova Regular"/>
                <a:cs typeface="Proxima Nova Regular"/>
                <a:sym typeface="Proxima Nova Regular"/>
              </a:rPr>
              <a:t>delivering </a:t>
            </a:r>
            <a:r>
              <a:rPr lang="en-AU" sz="3200" b="1" dirty="0" smtClean="0">
                <a:solidFill>
                  <a:srgbClr val="FF0000"/>
                </a:solidFill>
                <a:latin typeface="Proxima Nova Regular"/>
                <a:ea typeface="Proxima Nova Regular"/>
                <a:cs typeface="Proxima Nova Regular"/>
                <a:sym typeface="Proxima Nova Regular"/>
              </a:rPr>
              <a:t>impact into big </a:t>
            </a:r>
            <a:r>
              <a:rPr lang="en-AU" sz="3200" b="1" dirty="0">
                <a:solidFill>
                  <a:srgbClr val="FF0000"/>
                </a:solidFill>
                <a:latin typeface="Proxima Nova Regular"/>
                <a:ea typeface="Proxima Nova Regular"/>
                <a:cs typeface="Proxima Nova Regular"/>
                <a:sym typeface="Proxima Nova Regular"/>
              </a:rPr>
              <a:t>global and regional agendas</a:t>
            </a:r>
            <a:r>
              <a:rPr lang="en-AU" sz="3200" dirty="0">
                <a:solidFill>
                  <a:schemeClr val="bg1">
                    <a:lumMod val="50000"/>
                  </a:schemeClr>
                </a:solidFill>
                <a:latin typeface="Proxima Nova Regular"/>
                <a:ea typeface="Proxima Nova Regular"/>
                <a:cs typeface="Proxima Nova Regular"/>
                <a:sym typeface="Proxima Nova Regular"/>
              </a:rPr>
              <a:t> – </a:t>
            </a:r>
            <a:r>
              <a:rPr lang="en-AU" sz="3200" dirty="0" smtClean="0">
                <a:solidFill>
                  <a:schemeClr val="bg1">
                    <a:lumMod val="50000"/>
                  </a:schemeClr>
                </a:solidFill>
                <a:latin typeface="Proxima Nova Regular"/>
                <a:ea typeface="Proxima Nova Regular"/>
                <a:cs typeface="Proxima Nova Regular"/>
                <a:sym typeface="Proxima Nova Regular"/>
              </a:rPr>
              <a:t>in particular the Sustainable Development Goals.</a:t>
            </a:r>
          </a:p>
          <a:p>
            <a:pPr marL="900000" lvl="1" indent="-514350" defTabSz="914400">
              <a:spcAft>
                <a:spcPts val="1800"/>
              </a:spcAft>
              <a:buFont typeface="Arial" panose="020B0604020202020204" pitchFamily="34" charset="0"/>
              <a:buChar char="•"/>
              <a:defRPr>
                <a:solidFill>
                  <a:srgbClr val="000000"/>
                </a:solidFill>
              </a:defRPr>
            </a:pPr>
            <a:r>
              <a:rPr lang="en-AU" sz="2800" dirty="0" smtClean="0">
                <a:solidFill>
                  <a:schemeClr val="bg1">
                    <a:lumMod val="50000"/>
                  </a:schemeClr>
                </a:solidFill>
                <a:latin typeface="Proxima Nova Regular"/>
                <a:ea typeface="Proxima Nova Regular"/>
                <a:cs typeface="Proxima Nova Regular"/>
                <a:sym typeface="Proxima Nova Regular"/>
              </a:rPr>
              <a:t>How will we prioritise and coordinate?</a:t>
            </a:r>
          </a:p>
          <a:p>
            <a:pPr marL="514350" lvl="0" indent="-514350" defTabSz="914400">
              <a:spcAft>
                <a:spcPts val="1800"/>
              </a:spcAft>
              <a:buFont typeface="+mj-lt"/>
              <a:buAutoNum type="arabicPeriod"/>
              <a:defRPr>
                <a:solidFill>
                  <a:srgbClr val="000000"/>
                </a:solidFill>
              </a:defRPr>
            </a:pPr>
            <a:r>
              <a:rPr lang="en-AU" sz="3200" dirty="0" smtClean="0">
                <a:solidFill>
                  <a:schemeClr val="bg1">
                    <a:lumMod val="50000"/>
                  </a:schemeClr>
                </a:solidFill>
                <a:latin typeface="Proxima Nova Regular"/>
                <a:ea typeface="Proxima Nova Regular"/>
                <a:cs typeface="Proxima Nova Regular"/>
                <a:sym typeface="Proxima Nova Regular"/>
              </a:rPr>
              <a:t>Focus on developing stronger and more explicit </a:t>
            </a:r>
            <a:r>
              <a:rPr lang="en-AU" sz="3200" b="1" dirty="0" smtClean="0">
                <a:solidFill>
                  <a:srgbClr val="FF0000"/>
                </a:solidFill>
                <a:latin typeface="Proxima Nova Regular"/>
                <a:ea typeface="Proxima Nova Regular"/>
                <a:cs typeface="Proxima Nova Regular"/>
                <a:sym typeface="Proxima Nova Regular"/>
              </a:rPr>
              <a:t>links with UN institutions </a:t>
            </a:r>
            <a:r>
              <a:rPr lang="en-AU" sz="3200" dirty="0" smtClean="0">
                <a:solidFill>
                  <a:schemeClr val="bg1">
                    <a:lumMod val="50000"/>
                  </a:schemeClr>
                </a:solidFill>
                <a:latin typeface="Proxima Nova Regular"/>
                <a:ea typeface="Proxima Nova Regular"/>
                <a:cs typeface="Proxima Nova Regular"/>
                <a:sym typeface="Proxima Nova Regular"/>
              </a:rPr>
              <a:t>and programmes.</a:t>
            </a:r>
          </a:p>
          <a:p>
            <a:pPr marL="936000" lvl="1" indent="-514350" defTabSz="914400">
              <a:spcAft>
                <a:spcPts val="1800"/>
              </a:spcAft>
              <a:buFont typeface="Arial" panose="020B0604020202020204" pitchFamily="34" charset="0"/>
              <a:buChar char="•"/>
              <a:defRPr>
                <a:solidFill>
                  <a:srgbClr val="000000"/>
                </a:solidFill>
              </a:defRPr>
            </a:pPr>
            <a:r>
              <a:rPr lang="en-AU" sz="2800" dirty="0">
                <a:solidFill>
                  <a:schemeClr val="bg1">
                    <a:lumMod val="50000"/>
                  </a:schemeClr>
                </a:solidFill>
                <a:latin typeface="Proxima Nova Regular"/>
                <a:ea typeface="Proxima Nova Regular"/>
                <a:cs typeface="Proxima Nova Regular"/>
                <a:sym typeface="Proxima Nova Regular"/>
              </a:rPr>
              <a:t>How will </a:t>
            </a:r>
            <a:r>
              <a:rPr lang="en-AU" sz="2800" dirty="0" smtClean="0">
                <a:solidFill>
                  <a:schemeClr val="bg1">
                    <a:lumMod val="50000"/>
                  </a:schemeClr>
                </a:solidFill>
                <a:latin typeface="Proxima Nova Regular"/>
                <a:ea typeface="Proxima Nova Regular"/>
                <a:cs typeface="Proxima Nova Regular"/>
                <a:sym typeface="Proxima Nova Regular"/>
              </a:rPr>
              <a:t>we be engaged in that?</a:t>
            </a:r>
          </a:p>
          <a:p>
            <a:pPr marL="936000" lvl="1" indent="-514350" defTabSz="914400">
              <a:spcAft>
                <a:spcPts val="1800"/>
              </a:spcAft>
              <a:buFont typeface="Arial" panose="020B0604020202020204" pitchFamily="34" charset="0"/>
              <a:buChar char="•"/>
              <a:defRPr>
                <a:solidFill>
                  <a:srgbClr val="000000"/>
                </a:solidFill>
              </a:defRPr>
            </a:pPr>
            <a:r>
              <a:rPr lang="en-AU" sz="2800" dirty="0" smtClean="0">
                <a:solidFill>
                  <a:schemeClr val="bg1">
                    <a:lumMod val="50000"/>
                  </a:schemeClr>
                </a:solidFill>
                <a:latin typeface="Proxima Nova Regular"/>
                <a:ea typeface="Proxima Nova Regular"/>
                <a:cs typeface="Proxima Nova Regular"/>
                <a:sym typeface="Proxima Nova Regular"/>
              </a:rPr>
              <a:t>Need for direct relations with key agencies?</a:t>
            </a:r>
            <a:endParaRPr lang="en-AU" sz="2800" dirty="0">
              <a:solidFill>
                <a:schemeClr val="bg1">
                  <a:lumMod val="50000"/>
                </a:schemeClr>
              </a:solidFill>
              <a:latin typeface="Proxima Nova Regular"/>
              <a:ea typeface="Proxima Nova Regular"/>
              <a:cs typeface="Proxima Nova Regular"/>
              <a:sym typeface="Proxima Nova Regular"/>
            </a:endParaRPr>
          </a:p>
          <a:p>
            <a:pPr marL="514350" lvl="1" indent="-514350" defTabSz="914400">
              <a:spcAft>
                <a:spcPts val="1800"/>
              </a:spcAft>
              <a:buFont typeface="+mj-lt"/>
              <a:buAutoNum type="arabicPeriod"/>
              <a:defRPr>
                <a:solidFill>
                  <a:srgbClr val="000000"/>
                </a:solidFill>
              </a:defRPr>
            </a:pPr>
            <a:endParaRPr lang="en-AU" sz="3200" dirty="0" smtClean="0">
              <a:solidFill>
                <a:schemeClr val="bg1">
                  <a:lumMod val="50000"/>
                </a:schemeClr>
              </a:solidFill>
              <a:latin typeface="Proxima Nova Regular"/>
              <a:ea typeface="Proxima Nova Regular"/>
              <a:cs typeface="Proxima Nova Regular"/>
              <a:sym typeface="Proxima Nova Regular"/>
            </a:endParaRPr>
          </a:p>
          <a:p>
            <a:pPr marL="514350" lvl="0" indent="-514350" defTabSz="914400">
              <a:spcAft>
                <a:spcPts val="1800"/>
              </a:spcAft>
              <a:buFont typeface="Arial" panose="020B0604020202020204" pitchFamily="34" charset="0"/>
              <a:buChar char="•"/>
              <a:defRPr>
                <a:solidFill>
                  <a:srgbClr val="000000"/>
                </a:solidFill>
              </a:defRPr>
            </a:pPr>
            <a:r>
              <a:rPr lang="en-AU" sz="3200" dirty="0" smtClean="0">
                <a:solidFill>
                  <a:schemeClr val="bg1">
                    <a:lumMod val="50000"/>
                  </a:schemeClr>
                </a:solidFill>
                <a:latin typeface="Proxima Nova Regular"/>
                <a:ea typeface="Proxima Nova Regular"/>
                <a:cs typeface="Proxima Nova Regular"/>
                <a:sym typeface="Proxima Nova Regular"/>
              </a:rPr>
              <a:t>Emphasis on mobilizing resources ($) from private sector, development banks, philanthropic organizations.</a:t>
            </a:r>
          </a:p>
          <a:p>
            <a:pPr marL="514350" lvl="0" indent="-514350" defTabSz="914400">
              <a:spcAft>
                <a:spcPts val="1800"/>
              </a:spcAft>
              <a:buFont typeface="Arial" panose="020B0604020202020204" pitchFamily="34" charset="0"/>
              <a:buChar char="•"/>
              <a:defRPr>
                <a:solidFill>
                  <a:srgbClr val="000000"/>
                </a:solidFill>
              </a:defRPr>
            </a:pPr>
            <a:endParaRPr lang="en-AU" sz="3200" dirty="0" smtClean="0">
              <a:solidFill>
                <a:schemeClr val="bg1">
                  <a:lumMod val="50000"/>
                </a:schemeClr>
              </a:solidFill>
              <a:latin typeface="Proxima Nova Regular"/>
              <a:ea typeface="Proxima Nova Regular"/>
              <a:cs typeface="Proxima Nova Regular"/>
              <a:sym typeface="Proxima Nova Regular"/>
            </a:endParaRPr>
          </a:p>
        </p:txBody>
      </p:sp>
    </p:spTree>
    <p:extLst>
      <p:ext uri="{BB962C8B-B14F-4D97-AF65-F5344CB8AC3E}">
        <p14:creationId xmlns:p14="http://schemas.microsoft.com/office/powerpoint/2010/main" val="1243985671"/>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lvl="0"/>
            <a:fld id="{86CB4B4D-7CA3-9044-876B-883B54F8677D}" type="slidenum">
              <a:rPr lang="en-AU" smtClean="0"/>
              <a:t>6</a:t>
            </a:fld>
            <a:endParaRPr lang="en-AU"/>
          </a:p>
        </p:txBody>
      </p:sp>
      <p:sp>
        <p:nvSpPr>
          <p:cNvPr id="3" name="Shape 3"/>
          <p:cNvSpPr/>
          <p:nvPr/>
        </p:nvSpPr>
        <p:spPr>
          <a:xfrm>
            <a:off x="152400" y="1270000"/>
            <a:ext cx="8534400" cy="6817251"/>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marL="514350" lvl="0" indent="-514350" defTabSz="914400">
              <a:spcAft>
                <a:spcPts val="1800"/>
              </a:spcAft>
              <a:buFont typeface="+mj-lt"/>
              <a:buAutoNum type="arabicPeriod" startAt="3"/>
              <a:defRPr>
                <a:solidFill>
                  <a:srgbClr val="000000"/>
                </a:solidFill>
              </a:defRPr>
            </a:pPr>
            <a:r>
              <a:rPr lang="en-AU" sz="3200" dirty="0" smtClean="0">
                <a:solidFill>
                  <a:schemeClr val="bg1">
                    <a:lumMod val="50000"/>
                  </a:schemeClr>
                </a:solidFill>
                <a:latin typeface="Proxima Nova Regular"/>
                <a:ea typeface="Proxima Nova Regular"/>
                <a:cs typeface="Proxima Nova Regular"/>
                <a:sym typeface="Proxima Nova Regular"/>
              </a:rPr>
              <a:t>Focus on </a:t>
            </a:r>
            <a:r>
              <a:rPr lang="en-AU" sz="3200" b="1" dirty="0" smtClean="0">
                <a:solidFill>
                  <a:srgbClr val="FF0000"/>
                </a:solidFill>
                <a:latin typeface="Proxima Nova Regular"/>
                <a:ea typeface="Proxima Nova Regular"/>
                <a:cs typeface="Proxima Nova Regular"/>
                <a:sym typeface="Proxima Nova Regular"/>
              </a:rPr>
              <a:t>mobilizing resources ($) </a:t>
            </a:r>
            <a:r>
              <a:rPr lang="en-AU" sz="3200" dirty="0" smtClean="0">
                <a:solidFill>
                  <a:schemeClr val="bg1">
                    <a:lumMod val="50000"/>
                  </a:schemeClr>
                </a:solidFill>
                <a:latin typeface="Proxima Nova Regular"/>
                <a:ea typeface="Proxima Nova Regular"/>
                <a:cs typeface="Proxima Nova Regular"/>
                <a:sym typeface="Proxima Nova Regular"/>
              </a:rPr>
              <a:t>from ‘outside GEO’. </a:t>
            </a:r>
            <a:r>
              <a:rPr lang="en-AU" sz="3200" dirty="0">
                <a:solidFill>
                  <a:schemeClr val="bg1">
                    <a:lumMod val="50000"/>
                  </a:schemeClr>
                </a:solidFill>
                <a:latin typeface="Proxima Nova Regular"/>
                <a:ea typeface="Proxima Nova Regular"/>
                <a:cs typeface="Proxima Nova Regular"/>
                <a:sym typeface="Proxima Nova Regular"/>
              </a:rPr>
              <a:t>P</a:t>
            </a:r>
            <a:r>
              <a:rPr lang="en-AU" sz="3200" dirty="0" smtClean="0">
                <a:solidFill>
                  <a:schemeClr val="bg1">
                    <a:lumMod val="50000"/>
                  </a:schemeClr>
                </a:solidFill>
                <a:latin typeface="Proxima Nova Regular"/>
                <a:ea typeface="Proxima Nova Regular"/>
                <a:cs typeface="Proxima Nova Regular"/>
                <a:sym typeface="Proxima Nova Regular"/>
              </a:rPr>
              <a:t>rivate sector, development banks, philanthropic organizations.</a:t>
            </a:r>
          </a:p>
          <a:p>
            <a:pPr marL="936000" lvl="1" indent="-514350" defTabSz="914400">
              <a:spcAft>
                <a:spcPts val="1800"/>
              </a:spcAft>
              <a:buFont typeface="Arial" panose="020B0604020202020204" pitchFamily="34" charset="0"/>
              <a:buChar char="•"/>
              <a:defRPr>
                <a:solidFill>
                  <a:srgbClr val="000000"/>
                </a:solidFill>
              </a:defRPr>
            </a:pPr>
            <a:r>
              <a:rPr lang="en-AU" sz="2800" dirty="0" smtClean="0">
                <a:solidFill>
                  <a:schemeClr val="bg1">
                    <a:lumMod val="50000"/>
                  </a:schemeClr>
                </a:solidFill>
                <a:latin typeface="Proxima Nova Regular"/>
                <a:ea typeface="Proxima Nova Regular"/>
                <a:cs typeface="Proxima Nova Regular"/>
                <a:sym typeface="Proxima Nova Regular"/>
              </a:rPr>
              <a:t>How can we harness this to support CEOS Agency activity?</a:t>
            </a:r>
          </a:p>
          <a:p>
            <a:pPr marL="514350" indent="-514350" defTabSz="914400">
              <a:spcAft>
                <a:spcPts val="1800"/>
              </a:spcAft>
              <a:buFont typeface="+mj-lt"/>
              <a:buAutoNum type="arabicPeriod" startAt="3"/>
              <a:defRPr>
                <a:solidFill>
                  <a:srgbClr val="000000"/>
                </a:solidFill>
              </a:defRPr>
            </a:pPr>
            <a:r>
              <a:rPr lang="en-AU" sz="3200" dirty="0">
                <a:solidFill>
                  <a:schemeClr val="bg1">
                    <a:lumMod val="50000"/>
                  </a:schemeClr>
                </a:solidFill>
                <a:latin typeface="Proxima Nova Regular"/>
                <a:ea typeface="Proxima Nova Regular"/>
                <a:cs typeface="Proxima Nova Regular"/>
                <a:sym typeface="Proxima Nova Regular"/>
              </a:rPr>
              <a:t>Emphasis on </a:t>
            </a:r>
            <a:r>
              <a:rPr lang="en-AU" sz="3200" b="1" dirty="0" smtClean="0">
                <a:solidFill>
                  <a:srgbClr val="FF0000"/>
                </a:solidFill>
                <a:latin typeface="Proxima Nova Regular"/>
                <a:ea typeface="Proxima Nova Regular"/>
                <a:cs typeface="Proxima Nova Regular"/>
                <a:sym typeface="Proxima Nova Regular"/>
              </a:rPr>
              <a:t>defining and </a:t>
            </a:r>
            <a:r>
              <a:rPr lang="en-AU" sz="3200" b="1" dirty="0">
                <a:solidFill>
                  <a:srgbClr val="FF0000"/>
                </a:solidFill>
                <a:latin typeface="Proxima Nova Regular"/>
                <a:ea typeface="Proxima Nova Regular"/>
                <a:cs typeface="Proxima Nova Regular"/>
                <a:sym typeface="Proxima Nova Regular"/>
              </a:rPr>
              <a:t>prioritizing </a:t>
            </a:r>
            <a:r>
              <a:rPr lang="en-AU" sz="3200" b="1" dirty="0" smtClean="0">
                <a:solidFill>
                  <a:srgbClr val="FF0000"/>
                </a:solidFill>
                <a:latin typeface="Proxima Nova Regular"/>
                <a:ea typeface="Proxima Nova Regular"/>
                <a:cs typeface="Proxima Nova Regular"/>
                <a:sym typeface="Proxima Nova Regular"/>
              </a:rPr>
              <a:t>requirements by SBA</a:t>
            </a:r>
            <a:r>
              <a:rPr lang="en-AU" sz="3200" dirty="0" smtClean="0">
                <a:solidFill>
                  <a:schemeClr val="bg1">
                    <a:lumMod val="50000"/>
                  </a:schemeClr>
                </a:solidFill>
                <a:latin typeface="Proxima Nova Regular"/>
                <a:ea typeface="Proxima Nova Regular"/>
                <a:cs typeface="Proxima Nova Regular"/>
                <a:sym typeface="Proxima Nova Regular"/>
              </a:rPr>
              <a:t>.  </a:t>
            </a:r>
            <a:r>
              <a:rPr lang="en-AU" sz="3200" dirty="0">
                <a:solidFill>
                  <a:schemeClr val="bg1">
                    <a:lumMod val="50000"/>
                  </a:schemeClr>
                </a:solidFill>
                <a:latin typeface="Proxima Nova Regular"/>
                <a:ea typeface="Proxima Nova Regular"/>
                <a:cs typeface="Proxima Nova Regular"/>
                <a:sym typeface="Proxima Nova Regular"/>
              </a:rPr>
              <a:t>Deeper </a:t>
            </a:r>
            <a:r>
              <a:rPr lang="en-AU" sz="3200" u="sng" dirty="0" smtClean="0">
                <a:solidFill>
                  <a:schemeClr val="bg1">
                    <a:lumMod val="50000"/>
                  </a:schemeClr>
                </a:solidFill>
                <a:latin typeface="Proxima Nova Regular"/>
                <a:ea typeface="Proxima Nova Regular"/>
                <a:cs typeface="Proxima Nova Regular"/>
                <a:sym typeface="Proxima Nova Regular"/>
              </a:rPr>
              <a:t>end</a:t>
            </a:r>
            <a:r>
              <a:rPr lang="en-AU" sz="3200" dirty="0" smtClean="0">
                <a:solidFill>
                  <a:schemeClr val="bg1">
                    <a:lumMod val="50000"/>
                  </a:schemeClr>
                </a:solidFill>
                <a:latin typeface="Proxima Nova Regular"/>
                <a:ea typeface="Proxima Nova Regular"/>
                <a:cs typeface="Proxima Nova Regular"/>
                <a:sym typeface="Proxima Nova Regular"/>
              </a:rPr>
              <a:t>-user </a:t>
            </a:r>
            <a:r>
              <a:rPr lang="en-AU" sz="3200" dirty="0">
                <a:solidFill>
                  <a:schemeClr val="bg1">
                    <a:lumMod val="50000"/>
                  </a:schemeClr>
                </a:solidFill>
                <a:latin typeface="Proxima Nova Regular"/>
                <a:ea typeface="Proxima Nova Regular"/>
                <a:cs typeface="Proxima Nova Regular"/>
                <a:sym typeface="Proxima Nova Regular"/>
              </a:rPr>
              <a:t>engagement – hopefully fewer ‘wish lists</a:t>
            </a:r>
            <a:r>
              <a:rPr lang="en-AU" sz="3200" dirty="0" smtClean="0">
                <a:solidFill>
                  <a:schemeClr val="bg1">
                    <a:lumMod val="50000"/>
                  </a:schemeClr>
                </a:solidFill>
                <a:latin typeface="Proxima Nova Regular"/>
                <a:ea typeface="Proxima Nova Regular"/>
                <a:cs typeface="Proxima Nova Regular"/>
                <a:sym typeface="Proxima Nova Regular"/>
              </a:rPr>
              <a:t>’.</a:t>
            </a:r>
          </a:p>
          <a:p>
            <a:pPr marL="936000" lvl="1" indent="-514350" defTabSz="914400">
              <a:spcAft>
                <a:spcPts val="1800"/>
              </a:spcAft>
              <a:buFont typeface="Arial" panose="020B0604020202020204" pitchFamily="34" charset="0"/>
              <a:buChar char="•"/>
              <a:defRPr>
                <a:solidFill>
                  <a:srgbClr val="000000"/>
                </a:solidFill>
              </a:defRPr>
            </a:pPr>
            <a:r>
              <a:rPr lang="en-AU" sz="2800" dirty="0">
                <a:solidFill>
                  <a:schemeClr val="bg1">
                    <a:lumMod val="50000"/>
                  </a:schemeClr>
                </a:solidFill>
                <a:latin typeface="Proxima Nova Regular"/>
                <a:ea typeface="Proxima Nova Regular"/>
                <a:cs typeface="Proxima Nova Regular"/>
                <a:sym typeface="Proxima Nova Regular"/>
              </a:rPr>
              <a:t>How can we </a:t>
            </a:r>
            <a:r>
              <a:rPr lang="en-AU" sz="2800" dirty="0" smtClean="0">
                <a:solidFill>
                  <a:schemeClr val="bg1">
                    <a:lumMod val="50000"/>
                  </a:schemeClr>
                </a:solidFill>
                <a:latin typeface="Proxima Nova Regular"/>
                <a:ea typeface="Proxima Nova Regular"/>
                <a:cs typeface="Proxima Nova Regular"/>
                <a:sym typeface="Proxima Nova Regular"/>
              </a:rPr>
              <a:t>step up once this occurs, and avoid ‘requirements ping pong’?</a:t>
            </a:r>
            <a:endParaRPr lang="en-AU" sz="2800" dirty="0">
              <a:solidFill>
                <a:schemeClr val="bg1">
                  <a:lumMod val="50000"/>
                </a:schemeClr>
              </a:solidFill>
              <a:latin typeface="Proxima Nova Regular"/>
              <a:ea typeface="Proxima Nova Regular"/>
              <a:cs typeface="Proxima Nova Regular"/>
              <a:sym typeface="Proxima Nova Regular"/>
            </a:endParaRPr>
          </a:p>
          <a:p>
            <a:pPr marL="514350" indent="-514350" defTabSz="914400">
              <a:spcAft>
                <a:spcPts val="1800"/>
              </a:spcAft>
              <a:buFont typeface="Arial" panose="020B0604020202020204" pitchFamily="34" charset="0"/>
              <a:buChar char="•"/>
              <a:defRPr>
                <a:solidFill>
                  <a:srgbClr val="000000"/>
                </a:solidFill>
              </a:defRPr>
            </a:pPr>
            <a:endParaRPr lang="en-AU" sz="3200" dirty="0" smtClean="0">
              <a:solidFill>
                <a:schemeClr val="bg1">
                  <a:lumMod val="50000"/>
                </a:schemeClr>
              </a:solidFill>
              <a:latin typeface="Proxima Nova Regular"/>
              <a:ea typeface="Proxima Nova Regular"/>
              <a:cs typeface="Proxima Nova Regular"/>
              <a:sym typeface="Proxima Nova Regular"/>
            </a:endParaRPr>
          </a:p>
          <a:p>
            <a:pPr marL="514350" lvl="0" indent="-514350" defTabSz="914400">
              <a:spcAft>
                <a:spcPts val="1800"/>
              </a:spcAft>
              <a:buFont typeface="Arial" panose="020B0604020202020204" pitchFamily="34" charset="0"/>
              <a:buChar char="•"/>
              <a:defRPr>
                <a:solidFill>
                  <a:srgbClr val="000000"/>
                </a:solidFill>
              </a:defRPr>
            </a:pPr>
            <a:endParaRPr lang="en-AU" sz="3200" dirty="0" smtClean="0">
              <a:solidFill>
                <a:schemeClr val="bg1">
                  <a:lumMod val="50000"/>
                </a:schemeClr>
              </a:solidFill>
              <a:latin typeface="Proxima Nova Regular"/>
              <a:ea typeface="Proxima Nova Regular"/>
              <a:cs typeface="Proxima Nova Regular"/>
              <a:sym typeface="Proxima Nova Regular"/>
            </a:endParaRPr>
          </a:p>
        </p:txBody>
      </p:sp>
      <p:sp>
        <p:nvSpPr>
          <p:cNvPr id="4" name="Shape 3"/>
          <p:cNvSpPr/>
          <p:nvPr/>
        </p:nvSpPr>
        <p:spPr>
          <a:xfrm>
            <a:off x="1981200" y="345757"/>
            <a:ext cx="5911852" cy="492443"/>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defTabSz="914400">
              <a:defRPr>
                <a:solidFill>
                  <a:srgbClr val="000000"/>
                </a:solidFill>
              </a:defRPr>
            </a:pPr>
            <a:r>
              <a:rPr lang="en-AU" sz="3200" dirty="0" smtClean="0">
                <a:solidFill>
                  <a:srgbClr val="FFFFFF"/>
                </a:solidFill>
                <a:latin typeface="Proxima Nova Regular"/>
                <a:ea typeface="Proxima Nova Regular"/>
                <a:cs typeface="Proxima Nova Regular"/>
                <a:sym typeface="Proxima Nova Regular"/>
              </a:rPr>
              <a:t>What does the future look like?</a:t>
            </a:r>
            <a:endParaRPr sz="3200" dirty="0">
              <a:solidFill>
                <a:srgbClr val="FFFFFF"/>
              </a:solidFill>
              <a:latin typeface="Proxima Nova Regular"/>
              <a:ea typeface="Proxima Nova Regular"/>
              <a:cs typeface="Proxima Nova Regular"/>
              <a:sym typeface="Proxima Nova Regular"/>
            </a:endParaRPr>
          </a:p>
        </p:txBody>
      </p:sp>
    </p:spTree>
    <p:extLst>
      <p:ext uri="{BB962C8B-B14F-4D97-AF65-F5344CB8AC3E}">
        <p14:creationId xmlns:p14="http://schemas.microsoft.com/office/powerpoint/2010/main" val="3049757198"/>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lvl="0"/>
            <a:fld id="{86CB4B4D-7CA3-9044-876B-883B54F8677D}" type="slidenum">
              <a:rPr lang="en-AU" smtClean="0"/>
              <a:t>7</a:t>
            </a:fld>
            <a:endParaRPr lang="en-AU"/>
          </a:p>
        </p:txBody>
      </p:sp>
      <p:sp>
        <p:nvSpPr>
          <p:cNvPr id="4" name="Shape 3"/>
          <p:cNvSpPr/>
          <p:nvPr/>
        </p:nvSpPr>
        <p:spPr>
          <a:xfrm>
            <a:off x="228600" y="1460480"/>
            <a:ext cx="8686800" cy="5709255"/>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marL="514350" lvl="0" indent="-514350" defTabSz="914400">
              <a:spcAft>
                <a:spcPts val="1800"/>
              </a:spcAft>
              <a:buFont typeface="+mj-lt"/>
              <a:buAutoNum type="arabicPeriod" startAt="5"/>
              <a:defRPr>
                <a:solidFill>
                  <a:srgbClr val="000000"/>
                </a:solidFill>
              </a:defRPr>
            </a:pPr>
            <a:r>
              <a:rPr lang="en-AU" sz="3200" dirty="0" smtClean="0">
                <a:solidFill>
                  <a:schemeClr val="bg1">
                    <a:lumMod val="50000"/>
                  </a:schemeClr>
                </a:solidFill>
                <a:latin typeface="Proxima Nova Regular"/>
                <a:ea typeface="Proxima Nova Regular"/>
                <a:cs typeface="Proxima Nova Regular"/>
                <a:sym typeface="Proxima Nova Regular"/>
              </a:rPr>
              <a:t>Strong focus on </a:t>
            </a:r>
            <a:r>
              <a:rPr lang="en-AU" sz="3200" b="1" dirty="0" smtClean="0">
                <a:solidFill>
                  <a:srgbClr val="FF0000"/>
                </a:solidFill>
                <a:latin typeface="Proxima Nova Regular"/>
                <a:ea typeface="Proxima Nova Regular"/>
                <a:cs typeface="Proxima Nova Regular"/>
                <a:sym typeface="Proxima Nova Regular"/>
              </a:rPr>
              <a:t>in-situ coordination </a:t>
            </a:r>
            <a:r>
              <a:rPr lang="en-AU" sz="3200" dirty="0" smtClean="0">
                <a:solidFill>
                  <a:schemeClr val="bg1">
                    <a:lumMod val="50000"/>
                  </a:schemeClr>
                </a:solidFill>
                <a:latin typeface="Proxima Nova Regular"/>
                <a:ea typeface="Proxima Nova Regular"/>
                <a:cs typeface="Proxima Nova Regular"/>
                <a:sym typeface="Proxima Nova Regular"/>
              </a:rPr>
              <a:t>and space/in-situ integration.</a:t>
            </a:r>
          </a:p>
          <a:p>
            <a:pPr marL="936000" lvl="0" indent="-514350" defTabSz="914400">
              <a:spcAft>
                <a:spcPts val="1800"/>
              </a:spcAft>
              <a:buFont typeface="Arial" panose="020B0604020202020204" pitchFamily="34" charset="0"/>
              <a:buChar char="•"/>
              <a:defRPr>
                <a:solidFill>
                  <a:srgbClr val="000000"/>
                </a:solidFill>
              </a:defRPr>
            </a:pPr>
            <a:r>
              <a:rPr lang="en-AU" sz="2800" dirty="0" smtClean="0">
                <a:solidFill>
                  <a:schemeClr val="bg1">
                    <a:lumMod val="50000"/>
                  </a:schemeClr>
                </a:solidFill>
                <a:latin typeface="Proxima Nova Regular"/>
                <a:ea typeface="Proxima Nova Regular"/>
                <a:cs typeface="Proxima Nova Regular"/>
                <a:sym typeface="Proxima Nova Regular"/>
              </a:rPr>
              <a:t>How can we use this to help </a:t>
            </a:r>
            <a:r>
              <a:rPr lang="en-AU" sz="2800" u="sng" dirty="0" smtClean="0">
                <a:solidFill>
                  <a:schemeClr val="bg1">
                    <a:lumMod val="50000"/>
                  </a:schemeClr>
                </a:solidFill>
                <a:latin typeface="Proxima Nova Regular"/>
                <a:ea typeface="Proxima Nova Regular"/>
                <a:cs typeface="Proxima Nova Regular"/>
                <a:sym typeface="Proxima Nova Regular"/>
              </a:rPr>
              <a:t>us</a:t>
            </a:r>
            <a:r>
              <a:rPr lang="en-AU" sz="2800" dirty="0" smtClean="0">
                <a:solidFill>
                  <a:schemeClr val="bg1">
                    <a:lumMod val="50000"/>
                  </a:schemeClr>
                </a:solidFill>
                <a:latin typeface="Proxima Nova Regular"/>
                <a:ea typeface="Proxima Nova Regular"/>
                <a:cs typeface="Proxima Nova Regular"/>
                <a:sym typeface="Proxima Nova Regular"/>
              </a:rPr>
              <a:t>?</a:t>
            </a:r>
          </a:p>
          <a:p>
            <a:pPr marL="936000" lvl="0" indent="-514350" defTabSz="914400">
              <a:spcAft>
                <a:spcPts val="1800"/>
              </a:spcAft>
              <a:buFont typeface="Arial" panose="020B0604020202020204" pitchFamily="34" charset="0"/>
              <a:buChar char="•"/>
              <a:defRPr>
                <a:solidFill>
                  <a:srgbClr val="000000"/>
                </a:solidFill>
              </a:defRPr>
            </a:pPr>
            <a:r>
              <a:rPr lang="en-AU" sz="2800" dirty="0" smtClean="0">
                <a:solidFill>
                  <a:schemeClr val="bg1">
                    <a:lumMod val="50000"/>
                  </a:schemeClr>
                </a:solidFill>
                <a:latin typeface="Proxima Nova Regular"/>
                <a:ea typeface="Proxima Nova Regular"/>
                <a:cs typeface="Proxima Nova Regular"/>
                <a:sym typeface="Proxima Nova Regular"/>
              </a:rPr>
              <a:t>How do we ensure this is not read to imply ‘less’ focus on space data …</a:t>
            </a:r>
          </a:p>
          <a:p>
            <a:pPr marL="514350" lvl="0" indent="-514350" defTabSz="914400">
              <a:spcAft>
                <a:spcPts val="1800"/>
              </a:spcAft>
              <a:buFont typeface="+mj-lt"/>
              <a:buAutoNum type="arabicPeriod" startAt="6"/>
              <a:defRPr>
                <a:solidFill>
                  <a:srgbClr val="000000"/>
                </a:solidFill>
              </a:defRPr>
            </a:pPr>
            <a:r>
              <a:rPr lang="en-AU" sz="3200" b="1" dirty="0" smtClean="0">
                <a:solidFill>
                  <a:srgbClr val="FF0000"/>
                </a:solidFill>
                <a:latin typeface="Proxima Nova Regular"/>
                <a:ea typeface="Proxima Nova Regular"/>
                <a:cs typeface="Proxima Nova Regular"/>
                <a:sym typeface="Proxima Nova Regular"/>
              </a:rPr>
              <a:t>POs </a:t>
            </a:r>
            <a:r>
              <a:rPr lang="en-AU" sz="3200" b="1" dirty="0">
                <a:solidFill>
                  <a:srgbClr val="FF0000"/>
                </a:solidFill>
                <a:latin typeface="Proxima Nova Regular"/>
                <a:ea typeface="Proxima Nova Regular"/>
                <a:cs typeface="Proxima Nova Regular"/>
                <a:sym typeface="Proxima Nova Regular"/>
              </a:rPr>
              <a:t>in top-level governance </a:t>
            </a:r>
            <a:r>
              <a:rPr lang="en-AU" sz="3200" dirty="0" smtClean="0">
                <a:solidFill>
                  <a:schemeClr val="bg1">
                    <a:lumMod val="50000"/>
                  </a:schemeClr>
                </a:solidFill>
                <a:latin typeface="Proxima Nova Regular"/>
                <a:ea typeface="Proxima Nova Regular"/>
                <a:cs typeface="Proxima Nova Regular"/>
                <a:sym typeface="Proxima Nova Regular"/>
              </a:rPr>
              <a:t>– observers </a:t>
            </a:r>
            <a:r>
              <a:rPr lang="en-AU" sz="3200" dirty="0">
                <a:solidFill>
                  <a:schemeClr val="bg1">
                    <a:lumMod val="50000"/>
                  </a:schemeClr>
                </a:solidFill>
                <a:latin typeface="Proxima Nova Regular"/>
                <a:ea typeface="Proxima Nova Regular"/>
                <a:cs typeface="Proxima Nova Regular"/>
                <a:sym typeface="Proxima Nova Regular"/>
              </a:rPr>
              <a:t>on </a:t>
            </a:r>
            <a:r>
              <a:rPr lang="en-AU" sz="3200" dirty="0" err="1" smtClean="0">
                <a:solidFill>
                  <a:schemeClr val="bg1">
                    <a:lumMod val="50000"/>
                  </a:schemeClr>
                </a:solidFill>
                <a:latin typeface="Proxima Nova Regular"/>
                <a:ea typeface="Proxima Nova Regular"/>
                <a:cs typeface="Proxima Nova Regular"/>
                <a:sym typeface="Proxima Nova Regular"/>
              </a:rPr>
              <a:t>ExCom</a:t>
            </a:r>
            <a:r>
              <a:rPr lang="en-AU" sz="3200" dirty="0" smtClean="0">
                <a:solidFill>
                  <a:schemeClr val="bg1">
                    <a:lumMod val="50000"/>
                  </a:schemeClr>
                </a:solidFill>
                <a:latin typeface="Proxima Nova Regular"/>
                <a:ea typeface="Proxima Nova Regular"/>
                <a:cs typeface="Proxima Nova Regular"/>
                <a:sym typeface="Proxima Nova Regular"/>
              </a:rPr>
              <a:t>, </a:t>
            </a:r>
            <a:r>
              <a:rPr lang="en-AU" sz="3200" dirty="0" smtClean="0">
                <a:solidFill>
                  <a:schemeClr val="bg1">
                    <a:lumMod val="50000"/>
                  </a:schemeClr>
                </a:solidFill>
                <a:latin typeface="Proxima Nova Regular"/>
                <a:ea typeface="Proxima Nova Regular"/>
                <a:cs typeface="Proxima Nova Regular"/>
                <a:sym typeface="Proxima Nova Regular"/>
              </a:rPr>
              <a:t>key Programme </a:t>
            </a:r>
            <a:r>
              <a:rPr lang="en-AU" sz="3200" dirty="0" smtClean="0">
                <a:solidFill>
                  <a:schemeClr val="bg1">
                    <a:lumMod val="50000"/>
                  </a:schemeClr>
                </a:solidFill>
                <a:latin typeface="Proxima Nova Regular"/>
                <a:ea typeface="Proxima Nova Regular"/>
                <a:cs typeface="Proxima Nova Regular"/>
                <a:sym typeface="Proxima Nova Regular"/>
              </a:rPr>
              <a:t>Board role.</a:t>
            </a:r>
          </a:p>
          <a:p>
            <a:pPr marL="936000" lvl="0" indent="-514350" defTabSz="914400">
              <a:spcAft>
                <a:spcPts val="1800"/>
              </a:spcAft>
              <a:buFont typeface="Arial" panose="020B0604020202020204" pitchFamily="34" charset="0"/>
              <a:buChar char="•"/>
              <a:defRPr>
                <a:solidFill>
                  <a:srgbClr val="000000"/>
                </a:solidFill>
              </a:defRPr>
            </a:pPr>
            <a:r>
              <a:rPr lang="en-AU" sz="2800" dirty="0" smtClean="0">
                <a:solidFill>
                  <a:schemeClr val="bg1">
                    <a:lumMod val="50000"/>
                  </a:schemeClr>
                </a:solidFill>
                <a:latin typeface="Proxima Nova Regular"/>
                <a:ea typeface="Proxima Nova Regular"/>
                <a:cs typeface="Proxima Nova Regular"/>
                <a:sym typeface="Proxima Nova Regular"/>
              </a:rPr>
              <a:t>We may well get what we wanted.  Now to </a:t>
            </a:r>
            <a:r>
              <a:rPr lang="en-AU" sz="2800" dirty="0" smtClean="0">
                <a:solidFill>
                  <a:schemeClr val="bg1">
                    <a:lumMod val="50000"/>
                  </a:schemeClr>
                </a:solidFill>
                <a:latin typeface="Proxima Nova Regular"/>
                <a:ea typeface="Proxima Nova Regular"/>
                <a:cs typeface="Proxima Nova Regular"/>
                <a:sym typeface="Proxima Nova Regular"/>
              </a:rPr>
              <a:t>deliver and use it effectively </a:t>
            </a:r>
            <a:r>
              <a:rPr lang="en-AU" sz="2800" dirty="0" smtClean="0">
                <a:solidFill>
                  <a:schemeClr val="bg1">
                    <a:lumMod val="50000"/>
                  </a:schemeClr>
                </a:solidFill>
                <a:latin typeface="Proxima Nova Regular"/>
                <a:ea typeface="Proxima Nova Regular"/>
                <a:cs typeface="Proxima Nova Regular"/>
                <a:sym typeface="Proxima Nova Regular"/>
              </a:rPr>
              <a:t>…</a:t>
            </a:r>
            <a:endParaRPr lang="en-AU" sz="2800" dirty="0">
              <a:solidFill>
                <a:schemeClr val="bg1">
                  <a:lumMod val="50000"/>
                </a:schemeClr>
              </a:solidFill>
              <a:latin typeface="Proxima Nova Regular"/>
              <a:ea typeface="Proxima Nova Regular"/>
              <a:cs typeface="Proxima Nova Regular"/>
              <a:sym typeface="Proxima Nova Regular"/>
            </a:endParaRPr>
          </a:p>
          <a:p>
            <a:pPr marL="514350" lvl="0" indent="-514350" defTabSz="914400">
              <a:spcAft>
                <a:spcPts val="1800"/>
              </a:spcAft>
              <a:buFont typeface="Arial" panose="020B0604020202020204" pitchFamily="34" charset="0"/>
              <a:buChar char="•"/>
              <a:defRPr>
                <a:solidFill>
                  <a:srgbClr val="000000"/>
                </a:solidFill>
              </a:defRPr>
            </a:pPr>
            <a:endParaRPr lang="en-AU" sz="2800" dirty="0">
              <a:solidFill>
                <a:schemeClr val="bg1">
                  <a:lumMod val="50000"/>
                </a:schemeClr>
              </a:solidFill>
              <a:latin typeface="Proxima Nova Regular"/>
              <a:ea typeface="Proxima Nova Regular"/>
              <a:cs typeface="Proxima Nova Regular"/>
              <a:sym typeface="Proxima Nova Regular"/>
            </a:endParaRPr>
          </a:p>
        </p:txBody>
      </p:sp>
      <p:sp>
        <p:nvSpPr>
          <p:cNvPr id="5" name="Shape 3"/>
          <p:cNvSpPr/>
          <p:nvPr/>
        </p:nvSpPr>
        <p:spPr>
          <a:xfrm>
            <a:off x="1981200" y="345757"/>
            <a:ext cx="5911852" cy="492443"/>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defTabSz="914400">
              <a:defRPr>
                <a:solidFill>
                  <a:srgbClr val="000000"/>
                </a:solidFill>
              </a:defRPr>
            </a:pPr>
            <a:r>
              <a:rPr lang="en-AU" sz="3200" dirty="0" smtClean="0">
                <a:solidFill>
                  <a:srgbClr val="FFFFFF"/>
                </a:solidFill>
                <a:latin typeface="Proxima Nova Regular"/>
                <a:ea typeface="Proxima Nova Regular"/>
                <a:cs typeface="Proxima Nova Regular"/>
                <a:sym typeface="Proxima Nova Regular"/>
              </a:rPr>
              <a:t>What does the future look like?</a:t>
            </a:r>
            <a:endParaRPr sz="3200" dirty="0">
              <a:solidFill>
                <a:srgbClr val="FFFFFF"/>
              </a:solidFill>
              <a:latin typeface="Proxima Nova Regular"/>
              <a:ea typeface="Proxima Nova Regular"/>
              <a:cs typeface="Proxima Nova Regular"/>
              <a:sym typeface="Proxima Nova Regular"/>
            </a:endParaRPr>
          </a:p>
        </p:txBody>
      </p:sp>
    </p:spTree>
    <p:extLst>
      <p:ext uri="{BB962C8B-B14F-4D97-AF65-F5344CB8AC3E}">
        <p14:creationId xmlns:p14="http://schemas.microsoft.com/office/powerpoint/2010/main" val="1967611345"/>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lvl="0"/>
            <a:fld id="{86CB4B4D-7CA3-9044-876B-883B54F8677D}" type="slidenum">
              <a:rPr lang="en-AU" smtClean="0"/>
              <a:t>8</a:t>
            </a:fld>
            <a:endParaRPr lang="en-AU"/>
          </a:p>
        </p:txBody>
      </p:sp>
      <p:sp>
        <p:nvSpPr>
          <p:cNvPr id="3" name="Rectangle 2"/>
          <p:cNvSpPr/>
          <p:nvPr/>
        </p:nvSpPr>
        <p:spPr>
          <a:xfrm>
            <a:off x="533400" y="4572000"/>
            <a:ext cx="8077200" cy="1295400"/>
          </a:xfrm>
          <a:prstGeom prst="rect">
            <a:avLst/>
          </a:prstGeom>
          <a:solidFill>
            <a:schemeClr val="tx2">
              <a:lumMod val="20000"/>
              <a:lumOff val="80000"/>
            </a:schemeClr>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algn="ctr" rtl="0" latinLnBrk="1" hangingPunct="0"/>
            <a:r>
              <a:rPr lang="en-AU" sz="2400" dirty="0"/>
              <a:t>It will take quite a lot of time for this</a:t>
            </a:r>
          </a:p>
          <a:p>
            <a:pPr algn="ctr" rtl="0" latinLnBrk="1" hangingPunct="0"/>
            <a:r>
              <a:rPr lang="en-AU" sz="2400" dirty="0"/>
              <a:t> to flow through into </a:t>
            </a:r>
            <a:r>
              <a:rPr lang="en-AU" sz="2400" dirty="0" smtClean="0"/>
              <a:t>process, structures, activities </a:t>
            </a:r>
            <a:endParaRPr lang="en-AU" sz="2400" dirty="0"/>
          </a:p>
          <a:p>
            <a:pPr algn="ctr" rtl="0" latinLnBrk="1" hangingPunct="0"/>
            <a:r>
              <a:rPr lang="en-AU" sz="2400" dirty="0"/>
              <a:t>and work practices</a:t>
            </a:r>
            <a:r>
              <a:rPr lang="en-AU" sz="2400" dirty="0" smtClean="0"/>
              <a:t>.  Things will evolve.</a:t>
            </a:r>
            <a:endParaRPr lang="en-AU" sz="2400" dirty="0"/>
          </a:p>
        </p:txBody>
      </p:sp>
      <p:sp>
        <p:nvSpPr>
          <p:cNvPr id="4" name="Rectangle 3"/>
          <p:cNvSpPr/>
          <p:nvPr/>
        </p:nvSpPr>
        <p:spPr>
          <a:xfrm>
            <a:off x="533400" y="1371600"/>
            <a:ext cx="8077200" cy="2286000"/>
          </a:xfrm>
          <a:prstGeom prst="rect">
            <a:avLst/>
          </a:prstGeom>
          <a:solidFill>
            <a:schemeClr val="tx2">
              <a:lumMod val="20000"/>
              <a:lumOff val="80000"/>
            </a:schemeClr>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2400" b="0" i="0" u="none" strike="noStrike" cap="none" spc="0" normalizeH="0" baseline="0" dirty="0" smtClean="0">
                <a:ln>
                  <a:noFill/>
                </a:ln>
                <a:solidFill>
                  <a:srgbClr val="002569"/>
                </a:solidFill>
                <a:effectLst/>
                <a:uFillTx/>
              </a:rPr>
              <a:t>Each of</a:t>
            </a:r>
            <a:r>
              <a:rPr kumimoji="0" lang="en-AU" sz="2400" b="0" i="0" u="none" strike="noStrike" cap="none" spc="0" normalizeH="0" dirty="0" smtClean="0">
                <a:ln>
                  <a:noFill/>
                </a:ln>
                <a:solidFill>
                  <a:srgbClr val="002569"/>
                </a:solidFill>
                <a:effectLst/>
                <a:uFillTx/>
              </a:rPr>
              <a:t> these wil</a:t>
            </a:r>
            <a:r>
              <a:rPr lang="en-AU" sz="2400" dirty="0" smtClean="0"/>
              <a:t>l have implications for us.</a:t>
            </a:r>
          </a:p>
          <a:p>
            <a:pPr marL="0" marR="0" indent="0" algn="ctr" defTabSz="457200" rtl="0" fontAlgn="auto" latinLnBrk="1" hangingPunct="0">
              <a:lnSpc>
                <a:spcPct val="100000"/>
              </a:lnSpc>
              <a:spcBef>
                <a:spcPts val="0"/>
              </a:spcBef>
              <a:spcAft>
                <a:spcPts val="0"/>
              </a:spcAft>
              <a:buClrTx/>
              <a:buSzTx/>
              <a:buFontTx/>
              <a:buNone/>
              <a:tabLst/>
            </a:pPr>
            <a:endParaRPr lang="en-AU" sz="2400" dirty="0" smtClean="0"/>
          </a:p>
          <a:p>
            <a:pPr marL="0" marR="0" indent="0" algn="ctr" defTabSz="457200" rtl="0" fontAlgn="auto" latinLnBrk="1" hangingPunct="0">
              <a:lnSpc>
                <a:spcPct val="100000"/>
              </a:lnSpc>
              <a:spcBef>
                <a:spcPts val="0"/>
              </a:spcBef>
              <a:spcAft>
                <a:spcPts val="0"/>
              </a:spcAft>
              <a:buClrTx/>
              <a:buSzTx/>
              <a:buFontTx/>
              <a:buNone/>
              <a:tabLst/>
            </a:pPr>
            <a:r>
              <a:rPr lang="en-AU" sz="2400" dirty="0" smtClean="0"/>
              <a:t>What we do, how we work internally, and how we connect externally</a:t>
            </a:r>
            <a:r>
              <a:rPr kumimoji="0" lang="en-AU" sz="2400" b="0" i="0" u="none" strike="noStrike" cap="none" spc="0" normalizeH="0" dirty="0" smtClean="0">
                <a:ln>
                  <a:noFill/>
                </a:ln>
                <a:solidFill>
                  <a:srgbClr val="002569"/>
                </a:solidFill>
                <a:effectLst/>
                <a:uFillTx/>
              </a:rPr>
              <a:t>.</a:t>
            </a:r>
          </a:p>
          <a:p>
            <a:pPr marL="0" marR="0" indent="0" algn="ctr" defTabSz="457200" rtl="0" fontAlgn="auto" latinLnBrk="1" hangingPunct="0">
              <a:lnSpc>
                <a:spcPct val="100000"/>
              </a:lnSpc>
              <a:spcBef>
                <a:spcPts val="0"/>
              </a:spcBef>
              <a:spcAft>
                <a:spcPts val="0"/>
              </a:spcAft>
              <a:buClrTx/>
              <a:buSzTx/>
              <a:buFontTx/>
              <a:buNone/>
              <a:tabLst/>
            </a:pPr>
            <a:endParaRPr lang="en-AU" sz="2400" baseline="0" dirty="0"/>
          </a:p>
          <a:p>
            <a:pPr marL="0" marR="0" indent="0" algn="ctr" defTabSz="457200" rtl="0" fontAlgn="auto" latinLnBrk="1" hangingPunct="0">
              <a:lnSpc>
                <a:spcPct val="100000"/>
              </a:lnSpc>
              <a:spcBef>
                <a:spcPts val="0"/>
              </a:spcBef>
              <a:spcAft>
                <a:spcPts val="0"/>
              </a:spcAft>
              <a:buClrTx/>
              <a:buSzTx/>
              <a:buFontTx/>
              <a:buNone/>
              <a:tabLst/>
            </a:pPr>
            <a:r>
              <a:rPr kumimoji="0" lang="en-AU" sz="2400" b="0" i="0" u="none" strike="noStrike" cap="none" spc="0" normalizeH="0" dirty="0" smtClean="0">
                <a:ln>
                  <a:noFill/>
                </a:ln>
                <a:solidFill>
                  <a:srgbClr val="002569"/>
                </a:solidFill>
                <a:effectLst/>
                <a:uFillTx/>
              </a:rPr>
              <a:t>We should start the discussions.</a:t>
            </a:r>
            <a:endParaRPr kumimoji="0" lang="en-AU" sz="2400" b="0" i="0" u="none" strike="noStrike" cap="none" spc="0" normalizeH="0" baseline="0" dirty="0">
              <a:ln>
                <a:noFill/>
              </a:ln>
              <a:solidFill>
                <a:srgbClr val="002569"/>
              </a:solidFill>
              <a:effectLst/>
              <a:uFillTx/>
            </a:endParaRPr>
          </a:p>
        </p:txBody>
      </p:sp>
      <p:sp>
        <p:nvSpPr>
          <p:cNvPr id="5" name="Rectangle 4"/>
          <p:cNvSpPr/>
          <p:nvPr/>
        </p:nvSpPr>
        <p:spPr>
          <a:xfrm>
            <a:off x="533400" y="3733800"/>
            <a:ext cx="8077200" cy="762000"/>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2400" b="0" i="0" u="none" strike="noStrike" cap="none" spc="0" normalizeH="0" baseline="0" dirty="0" smtClean="0">
                <a:ln>
                  <a:noFill/>
                </a:ln>
                <a:solidFill>
                  <a:srgbClr val="002569"/>
                </a:solidFill>
                <a:effectLst/>
                <a:uFillTx/>
              </a:rPr>
              <a:t>However …</a:t>
            </a:r>
            <a:endParaRPr kumimoji="0" lang="en-AU" sz="2400" b="0" i="0" u="none" strike="noStrike" cap="none" spc="0" normalizeH="0" baseline="0" dirty="0">
              <a:ln>
                <a:noFill/>
              </a:ln>
              <a:solidFill>
                <a:srgbClr val="002569"/>
              </a:solidFill>
              <a:effectLst/>
              <a:uFillTx/>
            </a:endParaRPr>
          </a:p>
        </p:txBody>
      </p:sp>
      <p:sp>
        <p:nvSpPr>
          <p:cNvPr id="6" name="Rectangle 5"/>
          <p:cNvSpPr/>
          <p:nvPr/>
        </p:nvSpPr>
        <p:spPr>
          <a:xfrm>
            <a:off x="533400" y="5943600"/>
            <a:ext cx="8077200" cy="762000"/>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2400" b="0" i="0" u="none" strike="noStrike" cap="none" spc="0" normalizeH="0" baseline="0" dirty="0" smtClean="0">
                <a:ln>
                  <a:noFill/>
                </a:ln>
                <a:solidFill>
                  <a:srgbClr val="002569"/>
                </a:solidFill>
                <a:effectLst/>
                <a:uFillTx/>
              </a:rPr>
              <a:t>2016</a:t>
            </a:r>
            <a:r>
              <a:rPr kumimoji="0" lang="en-AU" sz="2400" b="0" i="0" u="none" strike="noStrike" cap="none" spc="0" normalizeH="0" dirty="0" smtClean="0">
                <a:ln>
                  <a:noFill/>
                </a:ln>
                <a:solidFill>
                  <a:srgbClr val="002569"/>
                </a:solidFill>
                <a:effectLst/>
                <a:uFillTx/>
              </a:rPr>
              <a:t> </a:t>
            </a:r>
            <a:r>
              <a:rPr kumimoji="0" lang="en-AU" sz="2400" b="0" i="0" u="none" strike="noStrike" cap="none" spc="0" normalizeH="0" dirty="0" smtClean="0">
                <a:ln>
                  <a:noFill/>
                </a:ln>
                <a:solidFill>
                  <a:srgbClr val="002569"/>
                </a:solidFill>
                <a:effectLst/>
                <a:uFillTx/>
              </a:rPr>
              <a:t>(and even) </a:t>
            </a:r>
            <a:r>
              <a:rPr kumimoji="0" lang="en-AU" sz="2400" b="0" i="0" u="none" strike="noStrike" cap="none" spc="0" normalizeH="0" baseline="0" dirty="0" smtClean="0">
                <a:ln>
                  <a:noFill/>
                </a:ln>
                <a:solidFill>
                  <a:srgbClr val="002569"/>
                </a:solidFill>
                <a:effectLst/>
                <a:uFillTx/>
              </a:rPr>
              <a:t>2017 </a:t>
            </a:r>
            <a:r>
              <a:rPr kumimoji="0" lang="en-AU" sz="2400" b="0" i="0" u="none" strike="noStrike" cap="none" spc="0" normalizeH="0" baseline="0" dirty="0" smtClean="0">
                <a:ln>
                  <a:noFill/>
                </a:ln>
                <a:solidFill>
                  <a:srgbClr val="002569"/>
                </a:solidFill>
                <a:effectLst/>
                <a:uFillTx/>
              </a:rPr>
              <a:t>GEO will </a:t>
            </a:r>
            <a:r>
              <a:rPr kumimoji="0" lang="en-AU" sz="2400" b="0" i="0" u="none" strike="noStrike" cap="none" spc="0" normalizeH="0" baseline="0" dirty="0" smtClean="0">
                <a:ln>
                  <a:noFill/>
                </a:ln>
                <a:solidFill>
                  <a:srgbClr val="002569"/>
                </a:solidFill>
                <a:effectLst/>
                <a:uFillTx/>
              </a:rPr>
              <a:t>look </a:t>
            </a:r>
            <a:r>
              <a:rPr kumimoji="0" lang="en-AU" sz="2400" b="0" i="0" u="none" strike="noStrike" cap="none" spc="0" normalizeH="0" baseline="0" dirty="0" smtClean="0">
                <a:ln>
                  <a:noFill/>
                </a:ln>
                <a:solidFill>
                  <a:srgbClr val="002569"/>
                </a:solidFill>
                <a:effectLst/>
                <a:uFillTx/>
              </a:rPr>
              <a:t>ver</a:t>
            </a:r>
            <a:r>
              <a:rPr lang="en-AU" sz="2400" dirty="0" smtClean="0"/>
              <a:t>y similar to 2015.</a:t>
            </a:r>
            <a:endParaRPr kumimoji="0" lang="en-AU" sz="24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193662517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Lst>
  </p:timing>
</p:sld>
</file>

<file path=ppt/theme/theme1.xml><?xml version="1.0" encoding="utf-8"?>
<a:theme xmlns:a="http://schemas.openxmlformats.org/drawingml/2006/main" name="Default">
  <a:themeElements>
    <a:clrScheme name="Default">
      <a:dk1>
        <a:srgbClr val="002569"/>
      </a:dk1>
      <a:lt1>
        <a:srgbClr val="696969"/>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9008</TotalTime>
  <Words>641</Words>
  <Application>Microsoft Office PowerPoint</Application>
  <PresentationFormat>On-screen Show (4:3)</PresentationFormat>
  <Paragraphs>120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Ross Jonathon</cp:lastModifiedBy>
  <cp:revision>41</cp:revision>
  <dcterms:modified xsi:type="dcterms:W3CDTF">2015-09-18T03:42:06Z</dcterms:modified>
</cp:coreProperties>
</file>