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2" r:id="rId6"/>
    <p:sldId id="264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Lawford" initials="RL" lastIdx="4" clrIdx="0">
    <p:extLst/>
  </p:cmAuthor>
  <p:cmAuthor id="2" name="各自設定して下さい" initials="JAX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01EE3-F2A5-49E3-82E7-FD41D430F07C}" type="datetimeFigureOut">
              <a:rPr kumimoji="1" lang="en-US" smtClean="0"/>
              <a:t>9/15/2015</a:t>
            </a:fld>
            <a:endParaRPr kumimoji="1" 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8F6D1-E29C-4DBC-9DA2-20A4023E905C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212245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D1D5-4595-4B3D-9122-221D3B3E689A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508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C0F8-1E00-4E42-8AD8-1BF4503C73EF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853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8F7C-26FA-45A9-BBEB-9D36E8518C5A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616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890-6D00-43EA-B927-654B0B20DD9E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97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7217-4423-4805-9AC5-804606B3AA30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114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D1DE-2B82-4143-AA20-0E4A261A63A0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41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7D5-5233-45A0-9C96-3CA554C7DA1E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209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F44A-3FCD-45EE-B077-237351F29F1D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259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6ABA1-C9A0-41F4-8AC8-496AA4A94145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32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F368-494C-4684-9836-E4B77B169C77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380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36F0-5DF1-4501-9529-831CBB92100A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221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64F8F-A18B-4C06-87D5-BC8B75E887C2}" type="datetime1">
              <a:rPr kumimoji="1" lang="ja-JP" altLang="en-US" smtClean="0"/>
              <a:t>2015/9/15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A850-F925-9F47-B6F7-DAC3EF6A4E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371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123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Proposal for </a:t>
            </a:r>
            <a:br>
              <a:rPr lang="en-US" altLang="ja-JP" dirty="0" smtClean="0"/>
            </a:br>
            <a:r>
              <a:rPr lang="en-US" altLang="ja-JP" dirty="0" smtClean="0"/>
              <a:t>Water Constellation FS</a:t>
            </a:r>
            <a:br>
              <a:rPr lang="en-US" altLang="ja-JP" dirty="0" smtClean="0"/>
            </a:br>
            <a:r>
              <a:rPr lang="en-US" altLang="ja-JP" dirty="0" smtClean="0"/>
              <a:t>- Draft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43539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 </a:t>
            </a:r>
            <a:r>
              <a:rPr lang="en-US" altLang="ja-JP" dirty="0" smtClean="0"/>
              <a:t>14 Sep</a:t>
            </a:r>
            <a:r>
              <a:rPr kumimoji="1" lang="en-US" altLang="ja-JP" dirty="0" smtClean="0"/>
              <a:t> 2015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Chu Ishida</a:t>
            </a:r>
          </a:p>
          <a:p>
            <a:r>
              <a:rPr kumimoji="1" lang="en-US" altLang="ja-JP" dirty="0" smtClean="0"/>
              <a:t>JAXA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54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Water Constellation FS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FS objectives</a:t>
            </a:r>
          </a:p>
          <a:p>
            <a:pPr lvl="1"/>
            <a:r>
              <a:rPr kumimoji="1" lang="en-US" altLang="ja-JP" dirty="0" smtClean="0"/>
              <a:t>Respond to GEOSS Water Strategy recommendation C1</a:t>
            </a:r>
          </a:p>
          <a:p>
            <a:pPr lvl="1"/>
            <a:r>
              <a:rPr lang="en-US" altLang="ja-JP" dirty="0" smtClean="0"/>
              <a:t>Validate CEOS mission coordination cycle (from user requirement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definition to end use verification) which was indicated by CEOS Chair at CEOS Plenary, Oslo, Oct 2014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240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218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Proposed Methodology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15188"/>
            <a:ext cx="8229600" cy="5336836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Define six priority water parameters, i.e. precipitation, soil moisture, evapotranspiration, groundwater, river discharge, water storage</a:t>
            </a:r>
          </a:p>
          <a:p>
            <a:r>
              <a:rPr lang="en-US" altLang="ja-JP" dirty="0" smtClean="0"/>
              <a:t>Define user requirements for each parameter</a:t>
            </a:r>
            <a:br>
              <a:rPr lang="en-US" altLang="ja-JP" dirty="0" smtClean="0"/>
            </a:br>
            <a:r>
              <a:rPr lang="en-US" altLang="ja-JP" dirty="0" smtClean="0"/>
              <a:t>- work with IGWCO to see if there are any user requirements defined for each parameters, including GCOS ECV </a:t>
            </a:r>
            <a:r>
              <a:rPr lang="en-US" altLang="ja-JP" dirty="0" smtClean="0">
                <a:solidFill>
                  <a:srgbClr val="000000"/>
                </a:solidFill>
              </a:rPr>
              <a:t>and </a:t>
            </a:r>
            <a:r>
              <a:rPr lang="en-US" altLang="ja-JP" dirty="0" smtClean="0">
                <a:solidFill>
                  <a:srgbClr val="000000"/>
                </a:solidFill>
              </a:rPr>
              <a:t>IGWCO</a:t>
            </a:r>
            <a:r>
              <a:rPr lang="en-US" altLang="ja-JP" dirty="0" smtClean="0">
                <a:solidFill>
                  <a:srgbClr val="000000"/>
                </a:solidFill>
              </a:rPr>
              <a:t> EWV </a:t>
            </a:r>
            <a:r>
              <a:rPr lang="en-US" altLang="ja-JP" dirty="0" smtClean="0"/>
              <a:t>requirements</a:t>
            </a:r>
          </a:p>
          <a:p>
            <a:r>
              <a:rPr lang="en-US" altLang="ja-JP" dirty="0" smtClean="0"/>
              <a:t>Compare and analyze current observation capabilities with the user requirements for full CEOS mission coordination cycle (value chain analysis)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478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dirty="0" smtClean="0"/>
              <a:t>Exampl</a:t>
            </a:r>
            <a:r>
              <a:rPr kumimoji="1" lang="en-US" dirty="0" smtClean="0"/>
              <a:t> 1 - Gap Analysis (Precipitation)</a:t>
            </a:r>
            <a:endParaRPr kumimoji="1" 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27102"/>
              </p:ext>
            </p:extLst>
          </p:nvPr>
        </p:nvGraphicFramePr>
        <p:xfrm>
          <a:off x="457200" y="1600200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 mm/h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 mm/h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 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km (TBC)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km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 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r>
                        <a:rPr lang="en-US" baseline="0" dirty="0" smtClean="0"/>
                        <a:t> m (TBC)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r>
                        <a:rPr lang="en-US" baseline="0" dirty="0" smtClean="0"/>
                        <a:t> 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hour (TBC)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11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dirty="0" smtClean="0"/>
              <a:t>Value Chain and Gap Analysis</a:t>
            </a:r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843521"/>
            <a:ext cx="85534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57200" y="4738255"/>
            <a:ext cx="1205345" cy="4987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884217" y="4738255"/>
            <a:ext cx="1717965" cy="4987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713017" y="4738255"/>
            <a:ext cx="2105892" cy="4987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082145" y="4738254"/>
            <a:ext cx="2008910" cy="4987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6" name="円/楕円 5"/>
          <p:cNvSpPr/>
          <p:nvPr/>
        </p:nvSpPr>
        <p:spPr>
          <a:xfrm>
            <a:off x="554182" y="5818909"/>
            <a:ext cx="1108363" cy="53744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11" name="円/楕円 10"/>
          <p:cNvSpPr/>
          <p:nvPr/>
        </p:nvSpPr>
        <p:spPr>
          <a:xfrm>
            <a:off x="1884217" y="5818908"/>
            <a:ext cx="1717965" cy="5374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12" name="円/楕円 11"/>
          <p:cNvSpPr/>
          <p:nvPr/>
        </p:nvSpPr>
        <p:spPr>
          <a:xfrm>
            <a:off x="3754582" y="5791200"/>
            <a:ext cx="2064327" cy="56515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13" name="円/楕円 12"/>
          <p:cNvSpPr/>
          <p:nvPr/>
        </p:nvSpPr>
        <p:spPr>
          <a:xfrm>
            <a:off x="6082145" y="5832764"/>
            <a:ext cx="2064327" cy="52358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8135" y="4816823"/>
            <a:ext cx="1269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600" dirty="0" smtClean="0"/>
              <a:t>Requirement</a:t>
            </a:r>
            <a:endParaRPr kumimoji="1" 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9740" y="5915374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dirty="0" smtClean="0"/>
              <a:t>Capability</a:t>
            </a:r>
            <a:endParaRPr kumimoji="1" 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032988" y="5313218"/>
            <a:ext cx="0" cy="4294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051519" y="5373377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dirty="0" smtClean="0"/>
              <a:t>gap analysis</a:t>
            </a:r>
            <a:endParaRPr kumimoji="1" 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91455" y="4830673"/>
            <a:ext cx="1420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600" dirty="0" smtClean="0"/>
              <a:t>Requirement 2</a:t>
            </a:r>
            <a:endParaRPr kumimoji="1" 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01495" y="5915369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dirty="0" smtClean="0"/>
              <a:t>Capability 2</a:t>
            </a:r>
            <a:endParaRPr kumimoji="1" 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695583" y="5327068"/>
            <a:ext cx="0" cy="4294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714114" y="5387227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dirty="0" smtClean="0"/>
              <a:t>gap analysis 2</a:t>
            </a:r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16657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9805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dirty="0" smtClean="0"/>
              <a:t>Example 2 - Value Chain-Gap Analysis (Precipitation)</a:t>
            </a:r>
            <a:endParaRPr kumimoji="1" 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314503"/>
              </p:ext>
            </p:extLst>
          </p:nvPr>
        </p:nvGraphicFramePr>
        <p:xfrm>
          <a:off x="457200" y="1211696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374"/>
                <a:gridCol w="2203554"/>
                <a:gridCol w="1708879"/>
                <a:gridCol w="1603947"/>
                <a:gridCol w="99684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provider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NASA/JAXA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</a:t>
                      </a:r>
                      <a:r>
                        <a:rPr lang="en-US" baseline="0" dirty="0" smtClean="0"/>
                        <a:t> provider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NASA/JAXA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Met.</a:t>
                      </a:r>
                      <a:r>
                        <a:rPr lang="en-US" baseline="0" dirty="0" smtClean="0"/>
                        <a:t> agency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ICHARM,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 user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citizen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gov,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</a:t>
                      </a:r>
                      <a:r>
                        <a:rPr lang="en-US" baseline="0" dirty="0" smtClean="0"/>
                        <a:t>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669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User Requirements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8154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Precipitation – make maximum use of VC-P work on post-</a:t>
            </a:r>
            <a:r>
              <a:rPr lang="en-US" altLang="ja-JP" dirty="0" smtClean="0"/>
              <a:t>GPM</a:t>
            </a:r>
            <a:r>
              <a:rPr lang="en-US" altLang="ja-JP" dirty="0" smtClean="0"/>
              <a:t> study</a:t>
            </a:r>
          </a:p>
          <a:p>
            <a:r>
              <a:rPr kumimoji="1" lang="en-US" altLang="ja-JP" dirty="0" smtClean="0"/>
              <a:t>Soil moisture- any user requirements ? </a:t>
            </a:r>
            <a:r>
              <a:rPr lang="en-US" altLang="ja-JP" dirty="0" smtClean="0"/>
              <a:t>If not, use ECV as first step</a:t>
            </a:r>
          </a:p>
          <a:p>
            <a:r>
              <a:rPr kumimoji="1" lang="en-US" altLang="ja-JP" dirty="0" smtClean="0"/>
              <a:t>Evapotranspiration (ET)- </a:t>
            </a:r>
            <a:r>
              <a:rPr lang="en-US" altLang="ja-JP" dirty="0" smtClean="0"/>
              <a:t>use EWV as first step</a:t>
            </a:r>
          </a:p>
          <a:p>
            <a:r>
              <a:rPr kumimoji="1" lang="en-US" altLang="ja-JP" dirty="0" smtClean="0"/>
              <a:t>Groundwater – </a:t>
            </a:r>
            <a:r>
              <a:rPr lang="en-US" altLang="ja-JP" dirty="0" smtClean="0"/>
              <a:t>use EWV requirements. Are GRACE-II user requirements available ?</a:t>
            </a:r>
          </a:p>
          <a:p>
            <a:r>
              <a:rPr kumimoji="1" lang="en-US" altLang="ja-JP" dirty="0" smtClean="0"/>
              <a:t>River discharge- </a:t>
            </a:r>
            <a:r>
              <a:rPr lang="en-US" altLang="ja-JP" dirty="0" smtClean="0"/>
              <a:t>use </a:t>
            </a:r>
            <a:r>
              <a:rPr lang="en-US" altLang="ja-JP" dirty="0" smtClean="0"/>
              <a:t>ECV</a:t>
            </a:r>
            <a:r>
              <a:rPr lang="en-US" altLang="ja-JP" dirty="0" smtClean="0"/>
              <a:t> requirements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IGWCO’s</a:t>
            </a:r>
            <a:r>
              <a:rPr lang="en-US" altLang="ja-JP" dirty="0" smtClean="0"/>
              <a:t> assistance to find end users and to define user requirements will be very much appreciated.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4803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Challenge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may be able to make gap analysis for </a:t>
            </a:r>
            <a:r>
              <a:rPr lang="en-US" altLang="ja-JP" dirty="0" smtClean="0"/>
              <a:t>six</a:t>
            </a:r>
            <a:r>
              <a:rPr kumimoji="1" lang="en-US" altLang="ja-JP" dirty="0" smtClean="0"/>
              <a:t> parameters. But, </a:t>
            </a:r>
            <a:r>
              <a:rPr lang="en-US" altLang="ja-JP" dirty="0" smtClean="0"/>
              <a:t>further consideration on how to synthesize these separate studies as water constellation will be necessary.</a:t>
            </a:r>
          </a:p>
          <a:p>
            <a:r>
              <a:rPr lang="en-US" altLang="ja-JP" dirty="0" smtClean="0"/>
              <a:t>IGWCO’s offer to support synthesis analysis of the FS is highly appreciated.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37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43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Proposed Schedule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77382"/>
            <a:ext cx="8229600" cy="484139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Sep 16-18 – discuss FS idea and propose way forward to SIT TWS with a very preliminary FS outcome and propose one-year exte</a:t>
            </a:r>
            <a:r>
              <a:rPr lang="en-US" altLang="ja-JP" dirty="0" smtClean="0">
                <a:solidFill>
                  <a:srgbClr val="000000"/>
                </a:solidFill>
              </a:rPr>
              <a:t>ns</a:t>
            </a:r>
            <a:r>
              <a:rPr lang="en-US" altLang="ja-JP" dirty="0" smtClean="0"/>
              <a:t>ion of WSIST for the FS</a:t>
            </a:r>
          </a:p>
          <a:p>
            <a:r>
              <a:rPr lang="en-US" altLang="ja-JP" dirty="0" smtClean="0"/>
              <a:t>Nov – report of WSIST and seek approval on one year exte</a:t>
            </a:r>
            <a:r>
              <a:rPr lang="en-US" altLang="ja-JP" dirty="0" smtClean="0">
                <a:solidFill>
                  <a:srgbClr val="000000"/>
                </a:solidFill>
              </a:rPr>
              <a:t>ns</a:t>
            </a:r>
            <a:r>
              <a:rPr lang="en-US" altLang="ja-JP" dirty="0" smtClean="0"/>
              <a:t>ion of WSIST at the CEOS Plenary in Kyoto</a:t>
            </a:r>
          </a:p>
          <a:p>
            <a:endParaRPr lang="en-US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A850-F925-9F47-B6F7-DAC3EF6A4EC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43308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353</Words>
  <Application>Microsoft Office PowerPoint</Application>
  <PresentationFormat>画面に合わせる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ホワイト</vt:lpstr>
      <vt:lpstr>Proposal for  Water Constellation FS - Draft -</vt:lpstr>
      <vt:lpstr>Water Constellation FS</vt:lpstr>
      <vt:lpstr>Proposed Methodology</vt:lpstr>
      <vt:lpstr>Exampl 1 - Gap Analysis (Precipitation)</vt:lpstr>
      <vt:lpstr>Value Chain and Gap Analysis</vt:lpstr>
      <vt:lpstr>Example 2 - Value Chain-Gap Analysis (Precipitation)</vt:lpstr>
      <vt:lpstr>User Requirements</vt:lpstr>
      <vt:lpstr>Challenge</vt:lpstr>
      <vt:lpstr>Proposed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Ishida Chu</dc:creator>
  <cp:lastModifiedBy>各自設定して下さい</cp:lastModifiedBy>
  <cp:revision>31</cp:revision>
  <dcterms:created xsi:type="dcterms:W3CDTF">2015-08-04T19:17:09Z</dcterms:created>
  <dcterms:modified xsi:type="dcterms:W3CDTF">2015-09-14T20:09:38Z</dcterms:modified>
</cp:coreProperties>
</file>