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60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5" r:id="rId11"/>
    <p:sldId id="286" r:id="rId12"/>
    <p:sldId id="287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77">
          <p15:clr>
            <a:srgbClr val="A4A3A4"/>
          </p15:clr>
        </p15:guide>
        <p15:guide id="2" pos="28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5701" autoAdjust="0"/>
  </p:normalViewPr>
  <p:slideViewPr>
    <p:cSldViewPr snapToGrid="0" snapToObjects="1">
      <p:cViewPr varScale="1">
        <p:scale>
          <a:sx n="73" d="100"/>
          <a:sy n="73" d="100"/>
        </p:scale>
        <p:origin x="-888" y="-108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9/15/2015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082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8695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8695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59638" y="6453188"/>
            <a:ext cx="1639887" cy="319087"/>
          </a:xfrm>
        </p:spPr>
        <p:txBody>
          <a:bodyPr/>
          <a:lstStyle>
            <a:lvl1pPr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fld id="{D0F42E32-55FE-41C1-A352-559595A4018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952780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2138727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SIT Tech.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Workshop 2015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EUMETSAT, Darmstadt, Germany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17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-18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September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2015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3814057" y="0"/>
            <a:ext cx="5206574" cy="1672389"/>
          </a:xfrm>
        </p:spPr>
        <p:txBody>
          <a:bodyPr/>
          <a:lstStyle/>
          <a:p>
            <a:pPr algn="l"/>
            <a:r>
              <a:rPr lang="en-US" sz="2800" dirty="0" smtClean="0">
                <a:solidFill>
                  <a:srgbClr val="FFFF00"/>
                </a:solidFill>
              </a:rPr>
              <a:t>Water Strategy Implementation Study Team Report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1694444"/>
            <a:ext cx="4826977" cy="1564105"/>
          </a:xfrm>
        </p:spPr>
        <p:txBody>
          <a:bodyPr/>
          <a:lstStyle/>
          <a:p>
            <a:r>
              <a:rPr lang="en-US" b="0" dirty="0" smtClean="0"/>
              <a:t>Chu Ishida</a:t>
            </a:r>
            <a:br>
              <a:rPr lang="en-US" b="0" dirty="0" smtClean="0"/>
            </a:br>
            <a:r>
              <a:rPr lang="en-US" b="0" dirty="0" smtClean="0"/>
              <a:t>JAXA</a:t>
            </a:r>
            <a:endParaRPr lang="en-US" b="0" dirty="0" smtClean="0"/>
          </a:p>
          <a:p>
            <a:r>
              <a:rPr lang="en-US" b="0" dirty="0" smtClean="0"/>
              <a:t>SIT Workshop Agenda Item #</a:t>
            </a:r>
          </a:p>
          <a:p>
            <a:r>
              <a:rPr lang="en-US" b="0" dirty="0" smtClean="0"/>
              <a:t>CEOS Action / Work Plan Reference</a:t>
            </a:r>
            <a:br>
              <a:rPr lang="en-US" b="0" dirty="0" smtClean="0"/>
            </a:br>
            <a:r>
              <a:rPr lang="en-US" b="0" dirty="0" smtClean="0"/>
              <a:t>CEOS SIT Technical Workshop</a:t>
            </a:r>
          </a:p>
          <a:p>
            <a:r>
              <a:rPr lang="en-US" b="0" dirty="0" smtClean="0"/>
              <a:t>EUMETSAT, Darmstadt, Germany</a:t>
            </a:r>
            <a:br>
              <a:rPr lang="en-US" b="0" dirty="0" smtClean="0"/>
            </a:br>
            <a:r>
              <a:rPr lang="en-US" b="0" dirty="0" smtClean="0"/>
              <a:t>17</a:t>
            </a:r>
            <a:r>
              <a:rPr lang="en-US" b="0" baseline="30000" dirty="0" smtClean="0"/>
              <a:t>th</a:t>
            </a:r>
            <a:r>
              <a:rPr lang="en-US" b="0" dirty="0" smtClean="0"/>
              <a:t>-18</a:t>
            </a:r>
            <a:r>
              <a:rPr lang="en-US" b="0" baseline="30000" dirty="0" smtClean="0"/>
              <a:t>th</a:t>
            </a:r>
            <a:r>
              <a:rPr lang="en-US" b="0" dirty="0" smtClean="0"/>
              <a:t> September 2015</a:t>
            </a:r>
            <a:endParaRPr lang="en-US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637163" y="76200"/>
            <a:ext cx="55141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FFFFFF"/>
                </a:solidFill>
                <a:ea typeface="ＭＳ Ｐゴシック" pitchFamily="50" charset="-128"/>
              </a:rPr>
              <a:t>Proposed Major CEOS actions </a:t>
            </a:r>
            <a:endParaRPr lang="ja-JP" altLang="en-US" sz="2800" b="1" dirty="0">
              <a:solidFill>
                <a:srgbClr val="FFFFFF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8598" y="1451412"/>
            <a:ext cx="872835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Arial Narrow" panose="020B0606020202030204" pitchFamily="34" charset="0"/>
              </a:rPr>
              <a:t>CEOS takes the lead in addressing “Advancing satellite data </a:t>
            </a:r>
            <a:r>
              <a:rPr kumimoji="1" lang="en-US" altLang="ja-JP" sz="2400" dirty="0" smtClean="0">
                <a:latin typeface="Arial Narrow" panose="020B0606020202030204" pitchFamily="34" charset="0"/>
              </a:rPr>
              <a:t>acquisition”</a:t>
            </a:r>
            <a:endParaRPr kumimoji="1" lang="en-US" altLang="ja-JP" sz="2400" dirty="0" smtClean="0"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dirty="0" smtClean="0">
                <a:latin typeface="Arial Narrow" panose="020B0606020202030204" pitchFamily="34" charset="0"/>
              </a:rPr>
              <a:t>C1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:  FS on Water Constellation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dirty="0" smtClean="0">
                <a:latin typeface="Arial Narrow" panose="020B0606020202030204" pitchFamily="34" charset="0"/>
              </a:rPr>
              <a:t>C2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. 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C3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 : participation in GEO water vapor and cloud activity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dirty="0" smtClean="0">
                <a:latin typeface="Arial Narrow" panose="020B0606020202030204" pitchFamily="34" charset="0"/>
              </a:rPr>
              <a:t>C.4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, 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C5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: participation in the development of precipitation white paper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dirty="0" smtClean="0">
                <a:latin typeface="Arial Narrow" panose="020B0606020202030204" pitchFamily="34" charset="0"/>
              </a:rPr>
              <a:t>C6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: coordinate 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LST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 missions toward improved ET estimation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dirty="0" smtClean="0">
                <a:latin typeface="Arial Narrow" panose="020B0606020202030204" pitchFamily="34" charset="0"/>
              </a:rPr>
              <a:t>C7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, 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C8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, 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C9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 : CEOS agency activities already cover these.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dirty="0" smtClean="0">
                <a:latin typeface="Arial Narrow" panose="020B0606020202030204" pitchFamily="34" charset="0"/>
              </a:rPr>
              <a:t>C10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: make a high-level FS on hyperspectral satellite mission on water quality measurement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ja-JP" sz="2400" dirty="0" smtClean="0">
              <a:latin typeface="Arial Narrow" panose="020B0606020202030204" pitchFamily="34" charset="0"/>
            </a:endParaRPr>
          </a:p>
          <a:p>
            <a:r>
              <a:rPr kumimoji="1" lang="en-US" altLang="ja-JP" sz="2400" dirty="0" smtClean="0">
                <a:latin typeface="Arial Narrow" panose="020B0606020202030204" pitchFamily="34" charset="0"/>
              </a:rPr>
              <a:t>CEOS supports external activities, including: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000" dirty="0" smtClean="0">
                <a:latin typeface="Arial Narrow" panose="020B0606020202030204" pitchFamily="34" charset="0"/>
              </a:rPr>
              <a:t>E.5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 define soil texture map requirements and communicate them to 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IGWCO</a:t>
            </a:r>
            <a:endParaRPr kumimoji="1" lang="en-US" altLang="ja-JP" sz="2000" dirty="0" smtClean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000" dirty="0" smtClean="0">
                <a:latin typeface="Arial Narrow" panose="020B0606020202030204" pitchFamily="34" charset="0"/>
              </a:rPr>
              <a:t>E.8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: participate in GEO activities to define a global framework for surface water monitoring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000" dirty="0" smtClean="0">
                <a:latin typeface="Arial Narrow" panose="020B0606020202030204" pitchFamily="34" charset="0"/>
              </a:rPr>
              <a:t>A.3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: consider its involvement in establishing global water quality framework</a:t>
            </a:r>
          </a:p>
        </p:txBody>
      </p:sp>
    </p:spTree>
    <p:extLst>
      <p:ext uri="{BB962C8B-B14F-4D97-AF65-F5344CB8AC3E}">
        <p14:creationId xmlns:p14="http://schemas.microsoft.com/office/powerpoint/2010/main" val="14871101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42E32-55FE-41C1-A352-559595A40185}" type="slidenum">
              <a:rPr lang="en-US" altLang="ja-JP" smtClean="0"/>
              <a:pPr>
                <a:defRPr/>
              </a:pPr>
              <a:t>11</a:t>
            </a:fld>
            <a:endParaRPr lang="en-US" altLang="ja-JP" dirty="0"/>
          </a:p>
        </p:txBody>
      </p:sp>
      <p:sp>
        <p:nvSpPr>
          <p:cNvPr id="3" name="正方形/長方形 2"/>
          <p:cNvSpPr/>
          <p:nvPr/>
        </p:nvSpPr>
        <p:spPr>
          <a:xfrm>
            <a:off x="4772891" y="76200"/>
            <a:ext cx="55141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FFFFFF"/>
                </a:solidFill>
                <a:ea typeface="ＭＳ Ｐゴシック" pitchFamily="50" charset="-128"/>
              </a:rPr>
              <a:t>SIT TWS side meeting, </a:t>
            </a:r>
            <a:br>
              <a:rPr lang="en-US" altLang="ja-JP" sz="2800" b="1" dirty="0" smtClean="0">
                <a:solidFill>
                  <a:srgbClr val="FFFFFF"/>
                </a:solidFill>
                <a:ea typeface="ＭＳ Ｐゴシック" pitchFamily="50" charset="-128"/>
              </a:rPr>
            </a:br>
            <a:r>
              <a:rPr lang="en-US" altLang="ja-JP" sz="2800" b="1" dirty="0" smtClean="0">
                <a:solidFill>
                  <a:srgbClr val="FFFFFF"/>
                </a:solidFill>
                <a:ea typeface="ＭＳ Ｐゴシック" pitchFamily="50" charset="-128"/>
              </a:rPr>
              <a:t>Sep 16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8600" y="1447800"/>
            <a:ext cx="89154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>
                <a:latin typeface="Arial Narrow" panose="020B0606020202030204" pitchFamily="34" charset="0"/>
              </a:rPr>
              <a:t>Draft report was reviewed and particularly inputs from </a:t>
            </a:r>
            <a:r>
              <a:rPr kumimoji="1" lang="en-US" altLang="ja-JP" sz="2400" dirty="0" smtClean="0">
                <a:latin typeface="Arial Narrow" panose="020B0606020202030204" pitchFamily="34" charset="0"/>
              </a:rPr>
              <a:t>WGs</a:t>
            </a:r>
            <a:r>
              <a:rPr kumimoji="1" lang="en-US" altLang="ja-JP" sz="2400" dirty="0" smtClean="0">
                <a:latin typeface="Arial Narrow" panose="020B0606020202030204" pitchFamily="34" charset="0"/>
              </a:rPr>
              <a:t> and VCs were sought.</a:t>
            </a:r>
            <a:br>
              <a:rPr kumimoji="1" lang="en-US" altLang="ja-JP" sz="2400" dirty="0" smtClean="0">
                <a:latin typeface="Arial Narrow" panose="020B0606020202030204" pitchFamily="34" charset="0"/>
              </a:rPr>
            </a:br>
            <a:endParaRPr kumimoji="1" lang="en-US" altLang="ja-JP" sz="2400" dirty="0" smtClean="0"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>
                <a:latin typeface="Arial Narrow" panose="020B0606020202030204" pitchFamily="34" charset="0"/>
              </a:rPr>
              <a:t>WG or VC can lead coordination of some actions, for example,</a:t>
            </a:r>
          </a:p>
          <a:p>
            <a:pPr lvl="1" indent="0"/>
            <a:r>
              <a:rPr kumimoji="1" lang="en-US" altLang="ja-JP" sz="2400" dirty="0">
                <a:latin typeface="Arial Narrow" panose="020B0606020202030204" pitchFamily="34" charset="0"/>
              </a:rPr>
              <a:t>	</a:t>
            </a:r>
            <a:r>
              <a:rPr kumimoji="1" lang="en-US" altLang="ja-JP" sz="2400" dirty="0" smtClean="0">
                <a:latin typeface="Arial Narrow" panose="020B0606020202030204" pitchFamily="34" charset="0"/>
              </a:rPr>
              <a:t>- VC-P for C.4(GMI/AMSR-2/ATMS class constellation with 3  hour revisit time) and C.5 (Future precipitation radar)</a:t>
            </a:r>
            <a:br>
              <a:rPr kumimoji="1" lang="en-US" altLang="ja-JP" sz="2400" dirty="0" smtClean="0">
                <a:latin typeface="Arial Narrow" panose="020B0606020202030204" pitchFamily="34" charset="0"/>
              </a:rPr>
            </a:br>
            <a:r>
              <a:rPr kumimoji="1" lang="en-US" altLang="ja-JP" sz="2400" dirty="0" smtClean="0">
                <a:latin typeface="Arial Narrow" panose="020B0606020202030204" pitchFamily="34" charset="0"/>
              </a:rPr>
              <a:t>    </a:t>
            </a:r>
            <a:r>
              <a:rPr kumimoji="1" lang="ja-JP" altLang="en-US" sz="2400" dirty="0">
                <a:latin typeface="Arial Narrow" panose="020B0606020202030204" pitchFamily="34" charset="0"/>
              </a:rPr>
              <a:t> </a:t>
            </a:r>
            <a:r>
              <a:rPr kumimoji="1" lang="en-US" altLang="ja-JP" sz="2400" dirty="0" smtClean="0">
                <a:latin typeface="Arial Narrow" panose="020B0606020202030204" pitchFamily="34" charset="0"/>
              </a:rPr>
              <a:t> - LSI-VC for C.6 (LST observations)</a:t>
            </a:r>
          </a:p>
          <a:p>
            <a:pPr marL="533400" lvl="1" indent="-533400"/>
            <a:r>
              <a:rPr kumimoji="1" lang="en-US" altLang="ja-JP" sz="2400" dirty="0">
                <a:latin typeface="Arial Narrow" panose="020B0606020202030204" pitchFamily="34" charset="0"/>
              </a:rPr>
              <a:t> </a:t>
            </a:r>
            <a:r>
              <a:rPr kumimoji="1" lang="en-US" altLang="ja-JP" sz="2400" dirty="0" smtClean="0">
                <a:latin typeface="Arial Narrow" panose="020B0606020202030204" pitchFamily="34" charset="0"/>
              </a:rPr>
              <a:t>   </a:t>
            </a:r>
            <a:r>
              <a:rPr kumimoji="1" lang="en-US" altLang="ja-JP" sz="2400" dirty="0">
                <a:latin typeface="Arial Narrow" panose="020B0606020202030204" pitchFamily="34" charset="0"/>
              </a:rPr>
              <a:t> </a:t>
            </a:r>
            <a:r>
              <a:rPr kumimoji="1" lang="en-US" altLang="ja-JP" sz="2400" dirty="0" smtClean="0">
                <a:latin typeface="Arial Narrow" panose="020B0606020202030204" pitchFamily="34" charset="0"/>
              </a:rPr>
              <a:t> - WGISS for F.1 (Open data stewardship standard)</a:t>
            </a:r>
          </a:p>
          <a:p>
            <a:pPr marL="533400" lvl="1" indent="-533400"/>
            <a:r>
              <a:rPr kumimoji="1" lang="en-US" altLang="ja-JP" sz="2400" dirty="0">
                <a:latin typeface="Arial Narrow" panose="020B0606020202030204" pitchFamily="34" charset="0"/>
              </a:rPr>
              <a:t> </a:t>
            </a:r>
            <a:r>
              <a:rPr kumimoji="1" lang="en-US" altLang="ja-JP" sz="2400" dirty="0" smtClean="0">
                <a:latin typeface="Arial Narrow" panose="020B0606020202030204" pitchFamily="34" charset="0"/>
              </a:rPr>
              <a:t>     - WGCapD for G.3 (Capacity Building Workshop)</a:t>
            </a:r>
            <a:br>
              <a:rPr kumimoji="1" lang="en-US" altLang="ja-JP" sz="2400" dirty="0" smtClean="0">
                <a:latin typeface="Arial Narrow" panose="020B0606020202030204" pitchFamily="34" charset="0"/>
              </a:rPr>
            </a:br>
            <a:endParaRPr kumimoji="1" lang="en-US" altLang="ja-JP" sz="2400" dirty="0" smtClean="0">
              <a:latin typeface="Arial Narrow" panose="020B060602020203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>
                <a:latin typeface="Arial Narrow" panose="020B0606020202030204" pitchFamily="34" charset="0"/>
              </a:rPr>
              <a:t>Proposal on the Water Constellation FS was reviewed and proposed </a:t>
            </a:r>
            <a:r>
              <a:rPr kumimoji="1" lang="en-US" altLang="ja-JP" sz="2400" dirty="0" smtClean="0">
                <a:latin typeface="Arial Narrow" panose="020B0606020202030204" pitchFamily="34" charset="0"/>
              </a:rPr>
              <a:t>extension </a:t>
            </a:r>
            <a:r>
              <a:rPr kumimoji="1" lang="en-US" altLang="ja-JP" sz="2400" dirty="0" smtClean="0">
                <a:latin typeface="Arial Narrow" panose="020B0606020202030204" pitchFamily="34" charset="0"/>
              </a:rPr>
              <a:t>of the </a:t>
            </a:r>
            <a:r>
              <a:rPr kumimoji="1" lang="en-US" altLang="ja-JP" sz="2400" dirty="0" smtClean="0">
                <a:latin typeface="Arial Narrow" panose="020B0606020202030204" pitchFamily="34" charset="0"/>
              </a:rPr>
              <a:t>WSIST</a:t>
            </a:r>
            <a:r>
              <a:rPr kumimoji="1" lang="en-US" altLang="ja-JP" sz="2400" dirty="0" smtClean="0">
                <a:latin typeface="Arial Narrow" panose="020B0606020202030204" pitchFamily="34" charset="0"/>
              </a:rPr>
              <a:t> to complete the FS was supported (TBC).</a:t>
            </a:r>
          </a:p>
          <a:p>
            <a:endParaRPr kumimoji="1" lang="en-US" altLang="ja-JP" sz="2400" dirty="0" smtClean="0">
              <a:latin typeface="Arial Narrow" panose="020B0606020202030204" pitchFamily="34" charset="0"/>
            </a:endParaRPr>
          </a:p>
          <a:p>
            <a:endParaRPr kumimoji="1" lang="en-US" altLang="ja-JP" sz="2400" dirty="0" smtClean="0"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ja-JP" sz="20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1332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42E32-55FE-41C1-A352-559595A40185}" type="slidenum">
              <a:rPr lang="en-US" altLang="ja-JP" smtClean="0"/>
              <a:pPr>
                <a:defRPr/>
              </a:pPr>
              <a:t>12</a:t>
            </a:fld>
            <a:endParaRPr lang="en-US" altLang="ja-JP" dirty="0"/>
          </a:p>
        </p:txBody>
      </p:sp>
      <p:sp>
        <p:nvSpPr>
          <p:cNvPr id="3" name="正方形/長方形 2"/>
          <p:cNvSpPr/>
          <p:nvPr/>
        </p:nvSpPr>
        <p:spPr>
          <a:xfrm>
            <a:off x="4610100" y="152400"/>
            <a:ext cx="304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600" b="1" dirty="0" smtClean="0">
                <a:solidFill>
                  <a:srgbClr val="FFFFFF"/>
                </a:solidFill>
                <a:ea typeface="ＭＳ Ｐゴシック" pitchFamily="50" charset="-128"/>
              </a:rPr>
              <a:t>NEXT Steps </a:t>
            </a:r>
            <a:endParaRPr lang="ja-JP" altLang="en-US" sz="3600" b="1" dirty="0">
              <a:solidFill>
                <a:srgbClr val="FFFFFF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15645" y="1856857"/>
            <a:ext cx="872835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latin typeface="Arial Narrow" panose="020B0606020202030204" pitchFamily="34" charset="0"/>
              </a:rPr>
              <a:t>Toward CEOS Plenary (Nov 5-6, 2015, Kyoto), </a:t>
            </a:r>
          </a:p>
          <a:p>
            <a:endParaRPr kumimoji="1" lang="en-US" altLang="ja-JP" sz="2800" dirty="0" smtClean="0"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800" dirty="0" smtClean="0">
                <a:latin typeface="Arial Narrow" panose="020B0606020202030204" pitchFamily="34" charset="0"/>
              </a:rPr>
              <a:t>Continue to search for Chairperson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800" dirty="0" smtClean="0">
                <a:latin typeface="Arial Narrow" panose="020B0606020202030204" pitchFamily="34" charset="0"/>
              </a:rPr>
              <a:t>Continue to tune up coordinated CEOS responses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800" dirty="0" smtClean="0">
                <a:latin typeface="Arial Narrow" panose="020B0606020202030204" pitchFamily="34" charset="0"/>
              </a:rPr>
              <a:t>Coordinate with WGs and VCs for their contributions for the </a:t>
            </a:r>
            <a:r>
              <a:rPr kumimoji="1" lang="en-US" altLang="ja-JP" sz="2800" dirty="0" smtClean="0">
                <a:latin typeface="Arial Narrow" panose="020B0606020202030204" pitchFamily="34" charset="0"/>
              </a:rPr>
              <a:t>WS</a:t>
            </a:r>
            <a:r>
              <a:rPr kumimoji="1" lang="en-US" altLang="ja-JP" sz="2800" dirty="0" smtClean="0">
                <a:latin typeface="Arial Narrow" panose="020B0606020202030204" pitchFamily="34" charset="0"/>
              </a:rPr>
              <a:t> recommendations</a:t>
            </a:r>
          </a:p>
          <a:p>
            <a:endParaRPr kumimoji="1" lang="en-US" altLang="ja-JP" sz="3200" dirty="0" smtClean="0"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ja-JP" sz="2800" b="1" dirty="0" smtClean="0"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ja-JP" sz="2800" b="1" dirty="0" smtClean="0"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ja-JP" sz="2800" b="1" dirty="0" smtClean="0"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ja-JP" sz="2800" b="1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304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CEOS 2015-2017 Work Plan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057495"/>
              </p:ext>
            </p:extLst>
          </p:nvPr>
        </p:nvGraphicFramePr>
        <p:xfrm>
          <a:off x="406399" y="1509486"/>
          <a:ext cx="8374744" cy="50766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49830"/>
                <a:gridCol w="1364342"/>
                <a:gridCol w="3764729"/>
                <a:gridCol w="1895843"/>
              </a:tblGrid>
              <a:tr h="9144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Objective/Deliverable </a:t>
                      </a:r>
                      <a:endParaRPr lang="en-US" altLang="ja-JP" sz="16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Projected Completion Date </a:t>
                      </a:r>
                      <a:r>
                        <a:rPr lang="en-US" altLang="ja-JP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Background Information </a:t>
                      </a:r>
                      <a:r>
                        <a:rPr lang="en-US" altLang="ja-JP" sz="1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en-US" altLang="ja-JP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Responsible CEOS Entity </a:t>
                      </a:r>
                      <a:r>
                        <a:rPr lang="en-US" altLang="ja-JP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16228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WAT-1</a:t>
                      </a:r>
                      <a:r>
                        <a:rPr lang="en-US" altLang="ja-JP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Development of a CEOS response to the </a:t>
                      </a:r>
                      <a:r>
                        <a:rPr lang="en-US" altLang="ja-JP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GEOSS Water Strategy</a:t>
                      </a:r>
                      <a:r>
                        <a:rPr lang="en-US" altLang="ja-JP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Q4 2015 </a:t>
                      </a:r>
                      <a:r>
                        <a:rPr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altLang="ja-JP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GEOSS Water Strategy </a:t>
                      </a:r>
                      <a:r>
                        <a:rPr lang="en-US" altLang="ja-JP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includes a number of recommendations that deal with satellites. In 2015, CEOS will assess the feasibility of CEOS Agencies to contribute to the development of the </a:t>
                      </a:r>
                      <a:r>
                        <a:rPr lang="en-US" altLang="ja-JP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GEOSS Water Implementation Plan</a:t>
                      </a:r>
                      <a:r>
                        <a:rPr lang="en-US" altLang="ja-JP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and to define the potential CEOS contribution to the implementation of the </a:t>
                      </a:r>
                      <a:r>
                        <a:rPr lang="en-US" altLang="ja-JP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GEOSS Water Strategy</a:t>
                      </a:r>
                      <a:r>
                        <a:rPr lang="en-US" altLang="ja-JP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en-US" altLang="ja-JP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ja-JP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establishment of an ad-hoc Initial Study Team to progress this work was agreed at the 28th CEOS Plenary Meeting, with an initial report to be provided at SIT-30. </a:t>
                      </a:r>
                      <a:r>
                        <a:rPr lang="en-US" altLang="ja-JP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Ad-Hoc Water Strategy Implementation Study Team </a:t>
                      </a:r>
                      <a:r>
                        <a:rPr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9684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Required decision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5603" y="1804813"/>
            <a:ext cx="823914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/>
              <a:t>WSIST</a:t>
            </a:r>
            <a:r>
              <a:rPr lang="en-US" sz="2800" b="1" dirty="0" smtClean="0"/>
              <a:t> requests SIT </a:t>
            </a:r>
            <a:r>
              <a:rPr lang="en-US" sz="2800" b="1" dirty="0"/>
              <a:t>:</a:t>
            </a:r>
            <a:endParaRPr lang="en-US" sz="2800" b="1" dirty="0" smtClean="0"/>
          </a:p>
          <a:p>
            <a:pPr lvl="0"/>
            <a:endParaRPr lang="en-US" sz="2000" b="1" dirty="0"/>
          </a:p>
          <a:p>
            <a:pPr lvl="0"/>
            <a:r>
              <a:rPr lang="en-US" altLang="ja-JP" sz="2400" b="1" dirty="0" smtClean="0"/>
              <a:t>-</a:t>
            </a:r>
            <a:r>
              <a:rPr lang="ja-JP" altLang="en-US" sz="2400" b="1" dirty="0" smtClean="0"/>
              <a:t>　</a:t>
            </a:r>
            <a:r>
              <a:rPr lang="en-US" altLang="ja-JP" sz="2400" b="1" dirty="0" smtClean="0"/>
              <a:t>to </a:t>
            </a:r>
            <a:r>
              <a:rPr lang="en-US" sz="2400" b="1" dirty="0" smtClean="0"/>
              <a:t>review the draft CEOS Response to the </a:t>
            </a:r>
            <a:r>
              <a:rPr lang="en-US" sz="2400" b="1" dirty="0" smtClean="0"/>
              <a:t>GEOSS</a:t>
            </a:r>
            <a:r>
              <a:rPr lang="en-US" sz="2400" b="1" dirty="0" smtClean="0"/>
              <a:t> Water Strategy Recommendations, and </a:t>
            </a:r>
          </a:p>
          <a:p>
            <a:pPr lvl="0"/>
            <a:endParaRPr lang="en-US" sz="2400" b="1" dirty="0"/>
          </a:p>
          <a:p>
            <a:pPr lvl="0"/>
            <a:r>
              <a:rPr lang="en-US" altLang="ja-JP" sz="2400" b="1" dirty="0" smtClean="0"/>
              <a:t>-</a:t>
            </a:r>
            <a:r>
              <a:rPr lang="ja-JP" altLang="en-US" sz="2400" b="1" dirty="0" smtClean="0"/>
              <a:t>　</a:t>
            </a:r>
            <a:r>
              <a:rPr lang="en-US" altLang="ja-JP" sz="2400" b="1" dirty="0" smtClean="0"/>
              <a:t>to </a:t>
            </a:r>
            <a:r>
              <a:rPr lang="en-US" sz="2400" b="1" dirty="0" smtClean="0"/>
              <a:t>consider its proposal to extend the </a:t>
            </a:r>
            <a:r>
              <a:rPr lang="en-US" sz="2400" b="1" dirty="0" smtClean="0"/>
              <a:t>WSIST</a:t>
            </a:r>
            <a:r>
              <a:rPr lang="en-US" sz="2400" b="1" dirty="0" smtClean="0"/>
              <a:t> activities for one year to complete its Water Constellation feasibility study.</a:t>
            </a:r>
          </a:p>
          <a:p>
            <a:pPr lvl="0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468153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212066" y="145148"/>
            <a:ext cx="1710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 smtClean="0">
                <a:solidFill>
                  <a:srgbClr val="FFFFFF"/>
                </a:solidFill>
              </a:rPr>
              <a:t>History </a:t>
            </a:r>
            <a:endParaRPr kumimoji="1" lang="ja-JP" altLang="en-US" sz="3200" b="1" dirty="0">
              <a:solidFill>
                <a:srgbClr val="FFFFFF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7548" y="1843315"/>
            <a:ext cx="867136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400" dirty="0" smtClean="0">
                <a:latin typeface="Arial Narrow" panose="020B0606020202030204" pitchFamily="34" charset="0"/>
              </a:rPr>
              <a:t>Oct 2012 :  CEOS Plenary#26 endorsed CEOS participation to the GEOSS Water Strategy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400" dirty="0" smtClean="0">
                <a:latin typeface="Arial Narrow" panose="020B0606020202030204" pitchFamily="34" charset="0"/>
              </a:rPr>
              <a:t>Jan 2014:  GEOSS Water Strategy was presented at the GEO Ministerial Conference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altLang="ja-JP" sz="24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Sep 18, 2014: CEOS SIT TW </a:t>
            </a:r>
            <a:r>
              <a:rPr lang="en-GB" altLang="ja-JP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agreed </a:t>
            </a:r>
            <a:r>
              <a:rPr lang="en-GB" altLang="ja-JP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that a small Water Strategy </a:t>
            </a:r>
            <a:r>
              <a:rPr lang="en-GB" altLang="ja-JP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Implementation </a:t>
            </a:r>
            <a:r>
              <a:rPr lang="en-GB" altLang="ja-JP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S</a:t>
            </a:r>
            <a:r>
              <a:rPr lang="en-GB" altLang="ja-JP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tudy </a:t>
            </a:r>
            <a:r>
              <a:rPr lang="en-GB" altLang="ja-JP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T</a:t>
            </a:r>
            <a:r>
              <a:rPr lang="en-GB" altLang="ja-JP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eam (WSIST) be set up</a:t>
            </a:r>
            <a:r>
              <a:rPr lang="en-GB" altLang="ja-JP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  <a:endParaRPr lang="en-GB" altLang="ja-JP" sz="24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altLang="ja-JP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October 2014, CEOS Plenary#28, endorsed the WSIST</a:t>
            </a:r>
            <a:r>
              <a:rPr lang="en-GB" altLang="ja-JP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n-GB" altLang="ja-JP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and agreed on action to prepare TOR and membership.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ja-JP" altLang="ja-JP" sz="2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ja-JP" sz="2400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kumimoji="1" lang="en-US" altLang="ja-JP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65228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857" y="1066800"/>
            <a:ext cx="8552400" cy="533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0" defTabSz="914400">
              <a:lnSpc>
                <a:spcPct val="90000"/>
              </a:lnSpc>
              <a:spcBef>
                <a:spcPct val="20000"/>
              </a:spcBef>
              <a:defRPr/>
            </a:pPr>
            <a:endParaRPr lang="en-GB" altLang="ja-JP" kern="0" dirty="0">
              <a:solidFill>
                <a:srgbClr val="002060"/>
              </a:solidFill>
              <a:ea typeface="ＭＳ Ｐゴシック" pitchFamily="50" charset="-128"/>
              <a:cs typeface="ＭＳ Ｐゴシック" charset="-128"/>
            </a:endParaRPr>
          </a:p>
          <a:p>
            <a:pPr marL="342900" lvl="1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altLang="ja-JP" sz="2400" kern="0" dirty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The GEOSS Water Strategy updates the status of </a:t>
            </a:r>
            <a:r>
              <a:rPr lang="en-GB" altLang="ja-JP" sz="2400" kern="0" dirty="0" smtClean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observational capabilities of priority water variables,  information </a:t>
            </a:r>
            <a:r>
              <a:rPr lang="en-GB" altLang="ja-JP" sz="2400" kern="0" dirty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systems, </a:t>
            </a:r>
            <a:r>
              <a:rPr lang="en-GB" altLang="ja-JP" sz="2400" kern="0" dirty="0" smtClean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and capacity building.</a:t>
            </a:r>
            <a:endParaRPr lang="en-US" altLang="ja-JP" sz="2400" kern="0" dirty="0" smtClean="0">
              <a:solidFill>
                <a:srgbClr val="002060"/>
              </a:solidFill>
              <a:ea typeface="ＭＳ Ｐゴシック" pitchFamily="50" charset="-128"/>
              <a:cs typeface="ＭＳ Ｐゴシック" charset="-128"/>
            </a:endParaRPr>
          </a:p>
          <a:p>
            <a:pPr marL="342900" lvl="1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ja-JP" sz="2400" dirty="0" smtClean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Priority water variables are;</a:t>
            </a:r>
          </a:p>
          <a:p>
            <a:pPr lvl="3" indent="0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2400" kern="0" dirty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	</a:t>
            </a:r>
            <a:r>
              <a:rPr lang="en-US" altLang="ja-JP" sz="2000" kern="0" dirty="0" smtClean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- Water vapor and clouds</a:t>
            </a:r>
          </a:p>
          <a:p>
            <a:pPr lvl="3" indent="0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2000" dirty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	</a:t>
            </a:r>
            <a:r>
              <a:rPr lang="en-US" altLang="ja-JP" sz="2000" dirty="0" smtClean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- Precipitation</a:t>
            </a:r>
          </a:p>
          <a:p>
            <a:pPr lvl="3" indent="0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2000" kern="0" dirty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	</a:t>
            </a:r>
            <a:r>
              <a:rPr lang="en-US" altLang="ja-JP" sz="2000" kern="0" dirty="0" smtClean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- Evaporation and Evapotranspiration</a:t>
            </a:r>
          </a:p>
          <a:p>
            <a:pPr lvl="3" indent="0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2000" dirty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	</a:t>
            </a:r>
            <a:r>
              <a:rPr lang="en-US" altLang="ja-JP" sz="2000" dirty="0" smtClean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- Soil moisture</a:t>
            </a:r>
          </a:p>
          <a:p>
            <a:pPr lvl="3" indent="0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2000" kern="0" dirty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	</a:t>
            </a:r>
            <a:r>
              <a:rPr lang="en-US" altLang="ja-JP" sz="2000" kern="0" dirty="0" smtClean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- River discharge, </a:t>
            </a:r>
            <a:r>
              <a:rPr lang="en-US" altLang="ja-JP" sz="2000" dirty="0" smtClean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Surface water storage</a:t>
            </a:r>
          </a:p>
          <a:p>
            <a:pPr lvl="3" indent="0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2000" kern="0" dirty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	</a:t>
            </a:r>
            <a:r>
              <a:rPr lang="en-US" altLang="ja-JP" sz="2000" kern="0" dirty="0" smtClean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- Groundwater</a:t>
            </a:r>
          </a:p>
          <a:p>
            <a:pPr lvl="3" indent="0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2000" dirty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	</a:t>
            </a:r>
            <a:r>
              <a:rPr lang="en-US" altLang="ja-JP" sz="2000" dirty="0" smtClean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- Cryosphere variables</a:t>
            </a:r>
          </a:p>
          <a:p>
            <a:pPr lvl="3" indent="0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2000" kern="0" dirty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	</a:t>
            </a:r>
            <a:r>
              <a:rPr lang="en-US" altLang="ja-JP" sz="2000" kern="0" dirty="0" smtClean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- Water quality</a:t>
            </a:r>
            <a:endParaRPr lang="en-GB" altLang="ja-JP" sz="2400" kern="0" dirty="0">
              <a:solidFill>
                <a:srgbClr val="002060"/>
              </a:solidFill>
              <a:ea typeface="ＭＳ Ｐゴシック" pitchFamily="50" charset="-128"/>
              <a:cs typeface="ＭＳ Ｐゴシック" charset="-128"/>
            </a:endParaRPr>
          </a:p>
          <a:p>
            <a:pPr marL="342900" lvl="1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altLang="ja-JP" sz="2400" kern="0" dirty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In addition, the report identifies a number of recommendations for action by GEO Members and </a:t>
            </a:r>
            <a:r>
              <a:rPr lang="en-GB" altLang="ja-JP" sz="2400" dirty="0" smtClean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POs</a:t>
            </a:r>
            <a:r>
              <a:rPr lang="en-GB" altLang="ja-JP" sz="2400" dirty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 .</a:t>
            </a:r>
            <a:endParaRPr lang="en-CA" sz="3200" kern="0" dirty="0">
              <a:solidFill>
                <a:srgbClr val="002060"/>
              </a:solidFill>
              <a:ea typeface="ＭＳ Ｐゴシック" pitchFamily="50" charset="-128"/>
              <a:cs typeface="ＭＳ Ｐゴシック" charset="-12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685800" y="176212"/>
            <a:ext cx="70326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defTabSz="914400" eaLnBrk="1" hangingPunct="1"/>
            <a:r>
              <a:rPr lang="en-US" altLang="ja-JP" kern="0" dirty="0" smtClean="0">
                <a:solidFill>
                  <a:srgbClr val="FFFFFF"/>
                </a:solidFill>
                <a:ea typeface="ＭＳ Ｐゴシック" pitchFamily="50" charset="-128"/>
              </a:rPr>
              <a:t>Summary of WSR</a:t>
            </a:r>
            <a:endParaRPr lang="ja-JP" altLang="ja-JP" kern="0" dirty="0" smtClean="0">
              <a:solidFill>
                <a:srgbClr val="FFFFFF"/>
              </a:solidFill>
              <a:ea typeface="ＭＳ Ｐゴシック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2599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5102" y="984928"/>
            <a:ext cx="831489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altLang="en-US" dirty="0"/>
              <a:t> </a:t>
            </a:r>
          </a:p>
          <a:p>
            <a:r>
              <a:rPr lang="en-CA" altLang="en-US" sz="2400" dirty="0" smtClean="0"/>
              <a:t>GEOSS WS contains 58 recommendations, 22 of which have been identified relevant for CEOS to address;</a:t>
            </a:r>
          </a:p>
          <a:p>
            <a:endParaRPr lang="en-CA" altLang="en-US" sz="2000" dirty="0" smtClean="0"/>
          </a:p>
          <a:p>
            <a:pPr marL="457200" indent="-457200">
              <a:buAutoNum type="alphaUcPeriod"/>
            </a:pPr>
            <a:r>
              <a:rPr lang="en-CA" altLang="en-US" sz="2000" dirty="0" smtClean="0"/>
              <a:t>Enhancing </a:t>
            </a:r>
            <a:r>
              <a:rPr lang="en-CA" altLang="en-US" sz="2000" dirty="0"/>
              <a:t>User Engagement (8</a:t>
            </a:r>
            <a:r>
              <a:rPr lang="en-CA" altLang="en-US" sz="2000" dirty="0" smtClean="0"/>
              <a:t>)  </a:t>
            </a:r>
          </a:p>
          <a:p>
            <a:endParaRPr lang="en-CA" altLang="en-US" sz="2000" dirty="0"/>
          </a:p>
          <a:p>
            <a:r>
              <a:rPr lang="en-CA" altLang="en-US" sz="2000" dirty="0"/>
              <a:t>B. Expanding data acquisition strategies (3</a:t>
            </a:r>
            <a:r>
              <a:rPr lang="en-CA" altLang="en-US" sz="2000" dirty="0" smtClean="0"/>
              <a:t>)       </a:t>
            </a:r>
            <a:r>
              <a:rPr lang="en-CA" altLang="en-US" sz="2000" dirty="0" smtClean="0">
                <a:solidFill>
                  <a:srgbClr val="FF0000"/>
                </a:solidFill>
              </a:rPr>
              <a:t>CEOS related  Total 22</a:t>
            </a:r>
          </a:p>
          <a:p>
            <a:r>
              <a:rPr lang="en-CA" altLang="en-US" sz="2000" dirty="0" smtClean="0"/>
              <a:t>    </a:t>
            </a:r>
            <a:endParaRPr lang="en-CA" altLang="en-US" sz="2000" dirty="0"/>
          </a:p>
          <a:p>
            <a:r>
              <a:rPr lang="en-CA" altLang="en-US" sz="2000" dirty="0"/>
              <a:t>C. Advancing satellite data acquisition (10</a:t>
            </a:r>
            <a:r>
              <a:rPr lang="en-CA" altLang="en-US" sz="2000" dirty="0" smtClean="0"/>
              <a:t>)                                   </a:t>
            </a:r>
            <a:r>
              <a:rPr lang="en-CA" altLang="en-US" sz="2000" dirty="0" smtClean="0">
                <a:solidFill>
                  <a:srgbClr val="FF0000"/>
                </a:solidFill>
              </a:rPr>
              <a:t>10</a:t>
            </a:r>
          </a:p>
          <a:p>
            <a:endParaRPr lang="en-CA" altLang="en-US" sz="2000" dirty="0"/>
          </a:p>
          <a:p>
            <a:r>
              <a:rPr lang="en-CA" altLang="en-US" sz="2000" dirty="0"/>
              <a:t>D. Strengthening in-situ data acquisition (10</a:t>
            </a:r>
            <a:r>
              <a:rPr lang="en-CA" altLang="en-US" sz="2000" dirty="0" smtClean="0"/>
              <a:t>)                                  </a:t>
            </a:r>
            <a:r>
              <a:rPr lang="en-CA" altLang="en-US" sz="2000" dirty="0" smtClean="0">
                <a:solidFill>
                  <a:srgbClr val="FF0000"/>
                </a:solidFill>
              </a:rPr>
              <a:t>2</a:t>
            </a:r>
          </a:p>
          <a:p>
            <a:endParaRPr lang="en-CA" altLang="en-US" sz="2000" dirty="0"/>
          </a:p>
          <a:p>
            <a:r>
              <a:rPr lang="en-CA" altLang="en-US" sz="2000" dirty="0"/>
              <a:t>E. Encouraging and conducting research and product </a:t>
            </a:r>
          </a:p>
          <a:p>
            <a:r>
              <a:rPr lang="en-CA" altLang="en-US" sz="2000" dirty="0"/>
              <a:t>    development (16</a:t>
            </a:r>
            <a:r>
              <a:rPr lang="en-CA" altLang="en-US" sz="2000" dirty="0" smtClean="0"/>
              <a:t>)                                                                         </a:t>
            </a:r>
            <a:r>
              <a:rPr lang="en-CA" altLang="en-US" sz="2000" dirty="0" smtClean="0">
                <a:solidFill>
                  <a:srgbClr val="FF0000"/>
                </a:solidFill>
              </a:rPr>
              <a:t>7</a:t>
            </a:r>
          </a:p>
          <a:p>
            <a:endParaRPr lang="en-CA" altLang="en-US" sz="2000" dirty="0"/>
          </a:p>
          <a:p>
            <a:r>
              <a:rPr lang="en-CA" altLang="en-US" sz="2000" dirty="0"/>
              <a:t>F. Facilitating data sharing and common standards (7</a:t>
            </a:r>
            <a:r>
              <a:rPr lang="en-CA" altLang="en-US" sz="2000" dirty="0" smtClean="0"/>
              <a:t>)                   </a:t>
            </a:r>
            <a:r>
              <a:rPr lang="en-CA" altLang="en-US" sz="2000" dirty="0" smtClean="0">
                <a:solidFill>
                  <a:srgbClr val="FF0000"/>
                </a:solidFill>
              </a:rPr>
              <a:t>2</a:t>
            </a:r>
          </a:p>
          <a:p>
            <a:endParaRPr lang="en-CA" altLang="en-US" sz="2000" dirty="0"/>
          </a:p>
          <a:p>
            <a:r>
              <a:rPr lang="en-CA" altLang="en-US" sz="2000" dirty="0"/>
              <a:t>G. Expanding capacity development (4</a:t>
            </a:r>
            <a:r>
              <a:rPr lang="en-CA" altLang="en-US" sz="2000" dirty="0" smtClean="0"/>
              <a:t>)</a:t>
            </a:r>
            <a:r>
              <a:rPr lang="ja-JP" altLang="en-US" sz="2000" dirty="0" smtClean="0"/>
              <a:t>　   </a:t>
            </a:r>
            <a:r>
              <a:rPr lang="en-US" altLang="ja-JP" sz="2000" dirty="0" smtClean="0"/>
              <a:t>TOTAL 58</a:t>
            </a:r>
            <a:r>
              <a:rPr lang="ja-JP" altLang="en-US" sz="2000" dirty="0" smtClean="0"/>
              <a:t>                    </a:t>
            </a:r>
            <a:r>
              <a:rPr lang="en-US" altLang="ja-JP" sz="2000" dirty="0" smtClean="0">
                <a:solidFill>
                  <a:srgbClr val="FF0000"/>
                </a:solidFill>
              </a:rPr>
              <a:t>1    </a:t>
            </a:r>
            <a:r>
              <a:rPr lang="ja-JP" altLang="en-US" sz="2000" dirty="0" smtClean="0"/>
              <a:t>　</a:t>
            </a:r>
            <a:r>
              <a:rPr lang="en-US" altLang="ja-JP" sz="2000" dirty="0" smtClean="0"/>
              <a:t> </a:t>
            </a:r>
            <a:endParaRPr lang="en-CA" sz="2000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2052638" y="101600"/>
            <a:ext cx="70326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defTabSz="914400" eaLnBrk="1" hangingPunct="1"/>
            <a:r>
              <a:rPr lang="en-US" altLang="ja-JP" kern="0" dirty="0" smtClean="0">
                <a:solidFill>
                  <a:srgbClr val="FFFFFF"/>
                </a:solidFill>
                <a:ea typeface="ＭＳ Ｐゴシック" pitchFamily="50" charset="-128"/>
              </a:rPr>
              <a:t>Recommendations for the Priority Areas of the Report</a:t>
            </a:r>
            <a:endParaRPr lang="ja-JP" altLang="ja-JP" kern="0" dirty="0" smtClean="0">
              <a:solidFill>
                <a:srgbClr val="FFFFFF"/>
              </a:solidFill>
              <a:ea typeface="ＭＳ Ｐゴシック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531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953000" y="253425"/>
            <a:ext cx="2509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 smtClean="0">
                <a:solidFill>
                  <a:srgbClr val="FFFFFF"/>
                </a:solidFill>
              </a:rPr>
              <a:t>WSIST ToR </a:t>
            </a:r>
            <a:endParaRPr kumimoji="1" lang="ja-JP" altLang="en-US" sz="3200" b="1" dirty="0">
              <a:solidFill>
                <a:srgbClr val="FFFFFF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7198" y="1143000"/>
            <a:ext cx="844391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Arial Narrow" panose="020B0606020202030204" pitchFamily="34" charset="0"/>
              </a:rPr>
              <a:t>WSIST TOR was developed by CEO and CEOS SEC.</a:t>
            </a:r>
          </a:p>
          <a:p>
            <a:endParaRPr kumimoji="1" lang="en-US" altLang="ja-JP" sz="2400" dirty="0">
              <a:latin typeface="Arial Narrow" panose="020B0606020202030204" pitchFamily="34" charset="0"/>
            </a:endParaRPr>
          </a:p>
          <a:p>
            <a:r>
              <a:rPr kumimoji="1" lang="en-US" altLang="ja-JP" sz="2400" dirty="0" smtClean="0">
                <a:latin typeface="Arial Narrow" panose="020B0606020202030204" pitchFamily="34" charset="0"/>
              </a:rPr>
              <a:t>Objective: </a:t>
            </a:r>
          </a:p>
          <a:p>
            <a:r>
              <a:rPr kumimoji="1" lang="en-US" altLang="ja-JP" sz="2400" dirty="0" smtClean="0">
                <a:latin typeface="Arial Narrow" panose="020B0606020202030204" pitchFamily="34" charset="0"/>
              </a:rPr>
              <a:t>to define the potential CEOS contribution to the implementation of the GEOSS Water Strategy Report (</a:t>
            </a:r>
            <a:r>
              <a:rPr kumimoji="1" lang="en-US" altLang="ja-JP" sz="2400" dirty="0">
                <a:latin typeface="Arial Narrow" panose="020B0606020202030204" pitchFamily="34" charset="0"/>
              </a:rPr>
              <a:t>W</a:t>
            </a:r>
            <a:r>
              <a:rPr kumimoji="1" lang="en-US" altLang="ja-JP" sz="2400" dirty="0" smtClean="0">
                <a:latin typeface="Arial Narrow" panose="020B0606020202030204" pitchFamily="34" charset="0"/>
              </a:rPr>
              <a:t>SR)</a:t>
            </a:r>
          </a:p>
          <a:p>
            <a:endParaRPr kumimoji="1" lang="en-US" altLang="ja-JP" sz="2400" dirty="0">
              <a:latin typeface="Arial Narrow" panose="020B0606020202030204" pitchFamily="34" charset="0"/>
            </a:endParaRPr>
          </a:p>
          <a:p>
            <a:r>
              <a:rPr kumimoji="1" lang="en-US" altLang="ja-JP" sz="2400" dirty="0" smtClean="0">
                <a:latin typeface="Arial Narrow" panose="020B0606020202030204" pitchFamily="34" charset="0"/>
              </a:rPr>
              <a:t>Methodology:</a:t>
            </a:r>
          </a:p>
          <a:p>
            <a:pPr marL="342900" indent="-342900">
              <a:buAutoNum type="arabicPeriod"/>
            </a:pPr>
            <a:r>
              <a:rPr kumimoji="1" lang="en-US" altLang="ja-JP" sz="2400" dirty="0" smtClean="0">
                <a:latin typeface="Arial Narrow" panose="020B0606020202030204" pitchFamily="34" charset="0"/>
              </a:rPr>
              <a:t>elect a Chairperson</a:t>
            </a:r>
          </a:p>
          <a:p>
            <a:pPr marL="342900" indent="-342900">
              <a:buAutoNum type="arabicPeriod"/>
            </a:pPr>
            <a:r>
              <a:rPr kumimoji="1" lang="en-US" altLang="ja-JP" sz="2400" dirty="0" smtClean="0">
                <a:latin typeface="Arial Narrow" panose="020B0606020202030204" pitchFamily="34" charset="0"/>
              </a:rPr>
              <a:t>review the 22 recommendations and identify the contributions that CEOS proposes to provide in response to the recommendation</a:t>
            </a:r>
          </a:p>
          <a:p>
            <a:pPr marL="342900" indent="-342900">
              <a:buAutoNum type="arabicPeriod"/>
            </a:pPr>
            <a:r>
              <a:rPr kumimoji="1" lang="en-US" altLang="ja-JP" sz="2400" dirty="0" smtClean="0">
                <a:latin typeface="Arial Narrow" panose="020B0606020202030204" pitchFamily="34" charset="0"/>
              </a:rPr>
              <a:t>for each proposed contribution, identify the associated actions and propose CEOS organizational mechanisms for both action implementation and action monitoring</a:t>
            </a:r>
          </a:p>
          <a:p>
            <a:pPr marL="342900" indent="-342900">
              <a:buAutoNum type="arabicPeriod"/>
            </a:pPr>
            <a:r>
              <a:rPr kumimoji="1" lang="en-US" altLang="ja-JP" sz="2400" dirty="0" smtClean="0">
                <a:latin typeface="Arial Narrow" panose="020B0606020202030204" pitchFamily="34" charset="0"/>
              </a:rPr>
              <a:t>present the proposed contributions to SIT-30 (Mar 30-Apr 2, Paris)</a:t>
            </a:r>
          </a:p>
          <a:p>
            <a:pPr marL="342900" indent="-342900">
              <a:buAutoNum type="arabicPeriod"/>
            </a:pPr>
            <a:r>
              <a:rPr kumimoji="1" lang="en-US" altLang="ja-JP" sz="2400" dirty="0" smtClean="0">
                <a:latin typeface="Arial Narrow" panose="020B0606020202030204" pitchFamily="34" charset="0"/>
              </a:rPr>
              <a:t>Forward the consolidated CEOS response to IGWCO in May 2015</a:t>
            </a: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85920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545863" y="169837"/>
            <a:ext cx="3398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 smtClean="0">
                <a:solidFill>
                  <a:srgbClr val="FFFFFF"/>
                </a:solidFill>
              </a:rPr>
              <a:t>WSIST Members</a:t>
            </a:r>
            <a:endParaRPr kumimoji="1" lang="ja-JP" altLang="en-US" sz="3200" b="1" dirty="0">
              <a:solidFill>
                <a:srgbClr val="FFFFFF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0025" y="1276618"/>
            <a:ext cx="6827510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latin typeface="Arial Narrow" panose="020B0606020202030204" pitchFamily="34" charset="0"/>
              </a:rPr>
              <a:t>CEOS </a:t>
            </a:r>
            <a:r>
              <a:rPr lang="en-US" altLang="ja-JP" sz="2800" dirty="0">
                <a:latin typeface="Arial Narrow" panose="020B0606020202030204" pitchFamily="34" charset="0"/>
              </a:rPr>
              <a:t>Water Strategy Implementation Study </a:t>
            </a:r>
            <a:r>
              <a:rPr lang="en-US" altLang="ja-JP" sz="2800" dirty="0" smtClean="0">
                <a:latin typeface="Arial Narrow" panose="020B0606020202030204" pitchFamily="34" charset="0"/>
              </a:rPr>
              <a:t>Team</a:t>
            </a:r>
            <a:endParaRPr lang="ja-JP" altLang="ja-JP" sz="2800" dirty="0">
              <a:latin typeface="Arial Narrow" panose="020B0606020202030204" pitchFamily="34" charset="0"/>
            </a:endParaRPr>
          </a:p>
          <a:p>
            <a:r>
              <a:rPr lang="en-US" altLang="ja-JP" sz="2800" dirty="0" smtClean="0">
                <a:latin typeface="Arial Narrow" panose="020B0606020202030204" pitchFamily="34" charset="0"/>
              </a:rPr>
              <a:t>	Bojan </a:t>
            </a:r>
            <a:r>
              <a:rPr lang="en-US" altLang="ja-JP" sz="2800" dirty="0">
                <a:latin typeface="Arial Narrow" panose="020B0606020202030204" pitchFamily="34" charset="0"/>
              </a:rPr>
              <a:t>Bojkov (</a:t>
            </a:r>
            <a:r>
              <a:rPr lang="en-US" altLang="ja-JP" sz="2800" dirty="0" smtClean="0">
                <a:latin typeface="Arial Narrow" panose="020B0606020202030204" pitchFamily="34" charset="0"/>
              </a:rPr>
              <a:t>WGCV/ESA)</a:t>
            </a:r>
            <a:endParaRPr lang="ja-JP" altLang="ja-JP" sz="2800" dirty="0">
              <a:latin typeface="Arial Narrow" panose="020B0606020202030204" pitchFamily="34" charset="0"/>
            </a:endParaRPr>
          </a:p>
          <a:p>
            <a:r>
              <a:rPr lang="fr-FR" altLang="ja-JP" sz="2800" smtClean="0">
                <a:latin typeface="Arial Narrow" panose="020B0606020202030204" pitchFamily="34" charset="0"/>
              </a:rPr>
              <a:t>	Selma </a:t>
            </a:r>
            <a:r>
              <a:rPr lang="fr-FR" altLang="ja-JP" sz="2800">
                <a:latin typeface="Arial Narrow" panose="020B0606020202030204" pitchFamily="34" charset="0"/>
              </a:rPr>
              <a:t>Cherchali (CNES</a:t>
            </a:r>
            <a:r>
              <a:rPr lang="fr-FR" altLang="ja-JP" sz="2800" smtClean="0">
                <a:latin typeface="Arial Narrow" panose="020B0606020202030204" pitchFamily="34" charset="0"/>
              </a:rPr>
              <a:t>) </a:t>
            </a:r>
          </a:p>
          <a:p>
            <a:r>
              <a:rPr lang="en-US" altLang="ja-JP" sz="2800" dirty="0" smtClean="0">
                <a:latin typeface="Arial Narrow" panose="020B0606020202030204" pitchFamily="34" charset="0"/>
              </a:rPr>
              <a:t>	Jared </a:t>
            </a:r>
            <a:r>
              <a:rPr lang="en-US" altLang="ja-JP" sz="2800" dirty="0">
                <a:latin typeface="Arial Narrow" panose="020B0606020202030204" pitchFamily="34" charset="0"/>
              </a:rPr>
              <a:t>Entin (NASA</a:t>
            </a:r>
            <a:r>
              <a:rPr lang="en-US" altLang="ja-JP" sz="2800" dirty="0" smtClean="0">
                <a:latin typeface="Arial Narrow" panose="020B0606020202030204" pitchFamily="34" charset="0"/>
              </a:rPr>
              <a:t>) </a:t>
            </a:r>
          </a:p>
          <a:p>
            <a:r>
              <a:rPr lang="en-US" altLang="ja-JP" sz="2800" dirty="0" smtClean="0">
                <a:latin typeface="Arial Narrow" panose="020B0606020202030204" pitchFamily="34" charset="0"/>
              </a:rPr>
              <a:t>	Ralph </a:t>
            </a:r>
            <a:r>
              <a:rPr lang="en-US" altLang="ja-JP" sz="2800" dirty="0">
                <a:latin typeface="Arial Narrow" panose="020B0606020202030204" pitchFamily="34" charset="0"/>
              </a:rPr>
              <a:t>Ferraro (NOAA</a:t>
            </a:r>
            <a:r>
              <a:rPr lang="en-US" altLang="ja-JP" sz="2800" dirty="0" smtClean="0">
                <a:latin typeface="Arial Narrow" panose="020B0606020202030204" pitchFamily="34" charset="0"/>
              </a:rPr>
              <a:t>)       </a:t>
            </a:r>
            <a:endParaRPr lang="ja-JP" altLang="ja-JP" sz="2800" dirty="0">
              <a:latin typeface="Arial Narrow" panose="020B0606020202030204" pitchFamily="34" charset="0"/>
            </a:endParaRPr>
          </a:p>
          <a:p>
            <a:r>
              <a:rPr lang="en-US" altLang="ja-JP" sz="2800" dirty="0" smtClean="0">
                <a:latin typeface="Arial Narrow" panose="020B0606020202030204" pitchFamily="34" charset="0"/>
              </a:rPr>
              <a:t>	Bob </a:t>
            </a:r>
            <a:r>
              <a:rPr lang="en-US" altLang="ja-JP" sz="2800" dirty="0">
                <a:latin typeface="Arial Narrow" panose="020B0606020202030204" pitchFamily="34" charset="0"/>
              </a:rPr>
              <a:t>Kuligowski (NOAA</a:t>
            </a:r>
            <a:r>
              <a:rPr lang="en-US" altLang="ja-JP" sz="2800" dirty="0" smtClean="0">
                <a:latin typeface="Arial Narrow" panose="020B0606020202030204" pitchFamily="34" charset="0"/>
              </a:rPr>
              <a:t>)     </a:t>
            </a:r>
          </a:p>
          <a:p>
            <a:r>
              <a:rPr lang="en-US" altLang="ja-JP" sz="2800" dirty="0" smtClean="0">
                <a:latin typeface="Arial Narrow" panose="020B0606020202030204" pitchFamily="34" charset="0"/>
              </a:rPr>
              <a:t>	Kerry </a:t>
            </a:r>
            <a:r>
              <a:rPr lang="en-US" altLang="ja-JP" sz="2800" dirty="0">
                <a:latin typeface="Arial Narrow" panose="020B0606020202030204" pitchFamily="34" charset="0"/>
              </a:rPr>
              <a:t>Sawyer (NOAA)</a:t>
            </a:r>
            <a:r>
              <a:rPr lang="ja-JP" altLang="ja-JP" sz="2800" dirty="0">
                <a:latin typeface="Arial Narrow" panose="020B0606020202030204" pitchFamily="34" charset="0"/>
              </a:rPr>
              <a:t>　 </a:t>
            </a:r>
            <a:r>
              <a:rPr lang="en-US" altLang="ja-JP" sz="2800" dirty="0" smtClean="0">
                <a:latin typeface="Arial Narrow" panose="020B0606020202030204" pitchFamily="34" charset="0"/>
              </a:rPr>
              <a:t>  </a:t>
            </a:r>
            <a:endParaRPr lang="ja-JP" altLang="ja-JP" sz="2800" dirty="0">
              <a:latin typeface="Arial Narrow" panose="020B0606020202030204" pitchFamily="34" charset="0"/>
            </a:endParaRPr>
          </a:p>
          <a:p>
            <a:r>
              <a:rPr lang="en-US" altLang="ja-JP" sz="2800" dirty="0" smtClean="0">
                <a:latin typeface="Arial Narrow" panose="020B0606020202030204" pitchFamily="34" charset="0"/>
              </a:rPr>
              <a:t>	John </a:t>
            </a:r>
            <a:r>
              <a:rPr lang="en-US" altLang="ja-JP" sz="2800" dirty="0">
                <a:latin typeface="Arial Narrow" panose="020B0606020202030204" pitchFamily="34" charset="0"/>
              </a:rPr>
              <a:t>W. Jones (USGS)  </a:t>
            </a:r>
            <a:r>
              <a:rPr lang="en-US" altLang="ja-JP" sz="2800" dirty="0" smtClean="0">
                <a:latin typeface="Arial Narrow" panose="020B0606020202030204" pitchFamily="34" charset="0"/>
              </a:rPr>
              <a:t>   </a:t>
            </a:r>
            <a:endParaRPr lang="ja-JP" altLang="ja-JP" sz="2800" dirty="0">
              <a:latin typeface="Arial Narrow" panose="020B0606020202030204" pitchFamily="34" charset="0"/>
            </a:endParaRPr>
          </a:p>
          <a:p>
            <a:r>
              <a:rPr lang="fr-FR" altLang="ja-JP" sz="2800" smtClean="0">
                <a:latin typeface="Arial Narrow" panose="020B0606020202030204" pitchFamily="34" charset="0"/>
              </a:rPr>
              <a:t>	Marie-Josee.Bourassa </a:t>
            </a:r>
            <a:r>
              <a:rPr lang="fr-FR" altLang="ja-JP" sz="2800">
                <a:latin typeface="Arial Narrow" panose="020B0606020202030204" pitchFamily="34" charset="0"/>
              </a:rPr>
              <a:t>(CEO/CSA) </a:t>
            </a:r>
            <a:endParaRPr lang="ja-JP" altLang="ja-JP" sz="2800" dirty="0">
              <a:latin typeface="Arial Narrow" panose="020B0606020202030204" pitchFamily="34" charset="0"/>
            </a:endParaRPr>
          </a:p>
          <a:p>
            <a:r>
              <a:rPr lang="en-US" altLang="ja-JP" sz="2800" dirty="0" smtClean="0">
                <a:latin typeface="Arial Narrow" panose="020B0606020202030204" pitchFamily="34" charset="0"/>
              </a:rPr>
              <a:t>	Arnold </a:t>
            </a:r>
            <a:r>
              <a:rPr lang="en-US" altLang="ja-JP" sz="2800" dirty="0">
                <a:latin typeface="Arial Narrow" panose="020B0606020202030204" pitchFamily="34" charset="0"/>
              </a:rPr>
              <a:t>Dekker (CSIRO)  </a:t>
            </a:r>
            <a:r>
              <a:rPr lang="en-US" altLang="ja-JP" sz="2800" dirty="0" smtClean="0">
                <a:latin typeface="Arial Narrow" panose="020B0606020202030204" pitchFamily="34" charset="0"/>
              </a:rPr>
              <a:t>   </a:t>
            </a:r>
            <a:endParaRPr lang="ja-JP" altLang="ja-JP" sz="2800" dirty="0">
              <a:latin typeface="Arial Narrow" panose="020B0606020202030204" pitchFamily="34" charset="0"/>
            </a:endParaRPr>
          </a:p>
          <a:p>
            <a:r>
              <a:rPr lang="en-US" altLang="ja-JP" sz="2800" dirty="0" smtClean="0">
                <a:latin typeface="Arial Narrow" panose="020B0606020202030204" pitchFamily="34" charset="0"/>
              </a:rPr>
              <a:t>	Jono </a:t>
            </a:r>
            <a:r>
              <a:rPr lang="en-US" altLang="ja-JP" sz="2800" dirty="0">
                <a:latin typeface="Arial Narrow" panose="020B0606020202030204" pitchFamily="34" charset="0"/>
              </a:rPr>
              <a:t>Ross (DCEO/GA) </a:t>
            </a:r>
            <a:r>
              <a:rPr lang="en-US" altLang="ja-JP" sz="2800" dirty="0" smtClean="0">
                <a:latin typeface="Arial Narrow" panose="020B0606020202030204" pitchFamily="34" charset="0"/>
              </a:rPr>
              <a:t>     </a:t>
            </a:r>
            <a:endParaRPr lang="ja-JP" altLang="ja-JP" sz="2800" dirty="0">
              <a:latin typeface="Arial Narrow" panose="020B0606020202030204" pitchFamily="34" charset="0"/>
            </a:endParaRPr>
          </a:p>
          <a:p>
            <a:r>
              <a:rPr lang="en-US" altLang="ja-JP" sz="2800" dirty="0" smtClean="0">
                <a:latin typeface="Arial Narrow" panose="020B0606020202030204" pitchFamily="34" charset="0"/>
              </a:rPr>
              <a:t>	Chu </a:t>
            </a:r>
            <a:r>
              <a:rPr lang="en-US" altLang="ja-JP" sz="2800" dirty="0">
                <a:latin typeface="Arial Narrow" panose="020B0606020202030204" pitchFamily="34" charset="0"/>
              </a:rPr>
              <a:t>Ishida (JAXA</a:t>
            </a:r>
            <a:r>
              <a:rPr lang="en-US" altLang="ja-JP" sz="2800" dirty="0" smtClean="0">
                <a:latin typeface="Arial Narrow" panose="020B0606020202030204" pitchFamily="34" charset="0"/>
              </a:rPr>
              <a:t>)      </a:t>
            </a:r>
          </a:p>
          <a:p>
            <a:r>
              <a:rPr lang="en-US" altLang="ja-JP" sz="2800" dirty="0">
                <a:latin typeface="Arial Narrow" panose="020B0606020202030204" pitchFamily="34" charset="0"/>
              </a:rPr>
              <a:t> </a:t>
            </a:r>
            <a:r>
              <a:rPr lang="en-US" altLang="ja-JP" sz="2800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Special thanks for their great contributions !       </a:t>
            </a:r>
            <a:endParaRPr kumimoji="1" lang="ja-JP" altLang="en-US" sz="2000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7977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42E32-55FE-41C1-A352-559595A40185}" type="slidenum">
              <a:rPr lang="en-US" altLang="ja-JP" smtClean="0"/>
              <a:pPr>
                <a:defRPr/>
              </a:pPr>
              <a:t>9</a:t>
            </a:fld>
            <a:endParaRPr lang="en-US" altLang="ja-JP" dirty="0"/>
          </a:p>
        </p:txBody>
      </p:sp>
      <p:sp>
        <p:nvSpPr>
          <p:cNvPr id="3" name="正方形/長方形 2"/>
          <p:cNvSpPr/>
          <p:nvPr/>
        </p:nvSpPr>
        <p:spPr>
          <a:xfrm>
            <a:off x="4343400" y="279400"/>
            <a:ext cx="34644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rgbClr val="FFFFFF"/>
                </a:solidFill>
                <a:ea typeface="ＭＳ Ｐゴシック" pitchFamily="50" charset="-128"/>
              </a:rPr>
              <a:t>WSIST activities </a:t>
            </a:r>
            <a:endParaRPr lang="ja-JP" altLang="en-US" sz="3200" b="1" dirty="0">
              <a:solidFill>
                <a:srgbClr val="FFFFFF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8596" y="1396232"/>
            <a:ext cx="914400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b="1" dirty="0" smtClean="0">
                <a:latin typeface="+mj-lt"/>
              </a:rPr>
              <a:t>1</a:t>
            </a:r>
            <a:r>
              <a:rPr kumimoji="1" lang="en-US" altLang="ja-JP" sz="2400" b="1" baseline="30000" dirty="0" smtClean="0">
                <a:latin typeface="+mj-lt"/>
              </a:rPr>
              <a:t>st</a:t>
            </a:r>
            <a:r>
              <a:rPr kumimoji="1" lang="en-US" altLang="ja-JP" sz="2400" b="1" dirty="0" smtClean="0">
                <a:latin typeface="+mj-lt"/>
              </a:rPr>
              <a:t> WSIST Telecon, January 13 (Tue), 2015</a:t>
            </a:r>
            <a:endParaRPr lang="en-US" altLang="ja-JP" sz="2000" dirty="0" smtClean="0">
              <a:latin typeface="+mj-lt"/>
            </a:endParaRPr>
          </a:p>
          <a:p>
            <a:endParaRPr kumimoji="1" lang="en-US" altLang="ja-JP" sz="2400" b="1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b="1" dirty="0" smtClean="0">
                <a:latin typeface="+mj-lt"/>
              </a:rPr>
              <a:t>2</a:t>
            </a:r>
            <a:r>
              <a:rPr kumimoji="1" lang="en-US" altLang="ja-JP" sz="2400" b="1" baseline="30000" dirty="0" smtClean="0">
                <a:latin typeface="+mj-lt"/>
              </a:rPr>
              <a:t>nd</a:t>
            </a:r>
            <a:r>
              <a:rPr kumimoji="1" lang="en-US" altLang="ja-JP" sz="2400" b="1" dirty="0" smtClean="0">
                <a:latin typeface="+mj-lt"/>
              </a:rPr>
              <a:t> WSIST Telecon, February 24 (Tue), 2015</a:t>
            </a:r>
            <a:endParaRPr lang="en-US" altLang="ja-JP" sz="2000" dirty="0">
              <a:latin typeface="+mj-lt"/>
            </a:endParaRPr>
          </a:p>
          <a:p>
            <a:r>
              <a:rPr lang="en-US" altLang="ja-JP" sz="2000" dirty="0">
                <a:latin typeface="+mj-lt"/>
              </a:rPr>
              <a:t>	</a:t>
            </a:r>
            <a:endParaRPr lang="en-US" altLang="ja-JP" sz="2000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400" b="1" dirty="0" smtClean="0">
                <a:latin typeface="+mj-lt"/>
              </a:rPr>
              <a:t>3</a:t>
            </a:r>
            <a:r>
              <a:rPr kumimoji="1" lang="en-US" altLang="ja-JP" sz="2400" b="1" baseline="30000" dirty="0" smtClean="0">
                <a:latin typeface="+mj-lt"/>
              </a:rPr>
              <a:t>rd</a:t>
            </a:r>
            <a:r>
              <a:rPr kumimoji="1" lang="en-US" altLang="ja-JP" sz="2400" b="1" dirty="0" smtClean="0">
                <a:latin typeface="+mj-lt"/>
              </a:rPr>
              <a:t> WSIST Telecon, March 25 (Wed), 2015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kumimoji="1" lang="en-US" altLang="ja-JP" sz="2400" b="1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400" b="1" dirty="0" smtClean="0">
                <a:latin typeface="+mj-lt"/>
              </a:rPr>
              <a:t>WSIST</a:t>
            </a:r>
            <a:r>
              <a:rPr kumimoji="1" lang="en-US" altLang="ja-JP" sz="2400" b="1" dirty="0" smtClean="0">
                <a:latin typeface="+mj-lt"/>
              </a:rPr>
              <a:t> side meeting at SIT-30, March 30, 2015</a:t>
            </a:r>
          </a:p>
          <a:p>
            <a:endParaRPr lang="en-US" altLang="ja-JP" sz="24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400" b="1" dirty="0" smtClean="0">
                <a:latin typeface="+mj-lt"/>
              </a:rPr>
              <a:t>4</a:t>
            </a:r>
            <a:r>
              <a:rPr lang="en-US" altLang="ja-JP" sz="2400" b="1" baseline="30000" dirty="0" smtClean="0">
                <a:latin typeface="+mj-lt"/>
              </a:rPr>
              <a:t>th</a:t>
            </a:r>
            <a:r>
              <a:rPr lang="en-US" altLang="ja-JP" sz="2400" b="1" dirty="0" smtClean="0">
                <a:latin typeface="+mj-lt"/>
              </a:rPr>
              <a:t> </a:t>
            </a:r>
            <a:r>
              <a:rPr lang="en-US" altLang="ja-JP" sz="2400" b="1" dirty="0" smtClean="0">
                <a:latin typeface="+mj-lt"/>
              </a:rPr>
              <a:t>WSIST</a:t>
            </a:r>
            <a:r>
              <a:rPr lang="en-US" altLang="ja-JP" sz="2400" b="1" dirty="0" smtClean="0">
                <a:latin typeface="+mj-lt"/>
              </a:rPr>
              <a:t> </a:t>
            </a:r>
            <a:r>
              <a:rPr lang="en-US" altLang="ja-JP" sz="2400" b="1" dirty="0" smtClean="0">
                <a:latin typeface="+mj-lt"/>
              </a:rPr>
              <a:t>Telecon</a:t>
            </a:r>
            <a:r>
              <a:rPr lang="en-US" altLang="ja-JP" sz="2400" b="1" dirty="0" smtClean="0">
                <a:latin typeface="+mj-lt"/>
              </a:rPr>
              <a:t>, April 30, 2015</a:t>
            </a:r>
          </a:p>
          <a:p>
            <a:endParaRPr lang="en-US" altLang="ja-JP" sz="2400" b="1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400" b="1" dirty="0" smtClean="0">
                <a:latin typeface="+mj-lt"/>
              </a:rPr>
              <a:t>5</a:t>
            </a:r>
            <a:r>
              <a:rPr lang="en-US" altLang="ja-JP" sz="2400" b="1" baseline="30000" dirty="0" smtClean="0">
                <a:latin typeface="+mj-lt"/>
              </a:rPr>
              <a:t>th</a:t>
            </a:r>
            <a:r>
              <a:rPr lang="en-US" altLang="ja-JP" sz="2400" b="1" dirty="0" smtClean="0">
                <a:latin typeface="+mj-lt"/>
              </a:rPr>
              <a:t> </a:t>
            </a:r>
            <a:r>
              <a:rPr lang="en-US" altLang="ja-JP" sz="2400" b="1" dirty="0" smtClean="0">
                <a:latin typeface="+mj-lt"/>
              </a:rPr>
              <a:t>WSIST</a:t>
            </a:r>
            <a:r>
              <a:rPr lang="en-US" altLang="ja-JP" sz="2400" b="1" dirty="0" smtClean="0">
                <a:latin typeface="+mj-lt"/>
              </a:rPr>
              <a:t> </a:t>
            </a:r>
            <a:r>
              <a:rPr lang="en-US" altLang="ja-JP" sz="2400" b="1" dirty="0" smtClean="0">
                <a:latin typeface="+mj-lt"/>
              </a:rPr>
              <a:t>Telecon</a:t>
            </a:r>
            <a:r>
              <a:rPr lang="en-US" altLang="ja-JP" sz="2400" b="1" dirty="0" smtClean="0">
                <a:latin typeface="+mj-lt"/>
              </a:rPr>
              <a:t>, July 23, 2015</a:t>
            </a:r>
          </a:p>
          <a:p>
            <a:endParaRPr lang="en-US" altLang="ja-JP" sz="2400" b="1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400" b="1" dirty="0" smtClean="0">
                <a:latin typeface="+mj-lt"/>
              </a:rPr>
              <a:t>6</a:t>
            </a:r>
            <a:r>
              <a:rPr lang="en-US" altLang="ja-JP" sz="2400" b="1" baseline="30000" dirty="0" smtClean="0">
                <a:latin typeface="+mj-lt"/>
              </a:rPr>
              <a:t>th</a:t>
            </a:r>
            <a:r>
              <a:rPr lang="en-US" altLang="ja-JP" sz="2400" b="1" dirty="0" smtClean="0">
                <a:latin typeface="+mj-lt"/>
              </a:rPr>
              <a:t> </a:t>
            </a:r>
            <a:r>
              <a:rPr lang="en-US" altLang="ja-JP" sz="2400" b="1" dirty="0" smtClean="0">
                <a:latin typeface="+mj-lt"/>
              </a:rPr>
              <a:t>WSIST</a:t>
            </a:r>
            <a:r>
              <a:rPr lang="en-US" altLang="ja-JP" sz="2400" b="1" dirty="0" smtClean="0">
                <a:latin typeface="+mj-lt"/>
              </a:rPr>
              <a:t> </a:t>
            </a:r>
            <a:r>
              <a:rPr lang="en-US" altLang="ja-JP" sz="2400" b="1" dirty="0" smtClean="0">
                <a:latin typeface="+mj-lt"/>
              </a:rPr>
              <a:t>Telecon</a:t>
            </a:r>
            <a:r>
              <a:rPr lang="en-US" altLang="ja-JP" sz="2400" b="1" dirty="0" smtClean="0">
                <a:latin typeface="+mj-lt"/>
              </a:rPr>
              <a:t>, Aug 27, 2015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ja-JP" sz="2400" b="1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400" b="1" dirty="0" smtClean="0">
                <a:latin typeface="+mj-lt"/>
              </a:rPr>
              <a:t>WSIST</a:t>
            </a:r>
            <a:r>
              <a:rPr lang="en-US" altLang="ja-JP" sz="2400" b="1" dirty="0" smtClean="0">
                <a:latin typeface="+mj-lt"/>
              </a:rPr>
              <a:t> side meeting at SIT TWS, Sep 16, 2015</a:t>
            </a:r>
            <a:r>
              <a:rPr lang="en-US" altLang="ja-JP" sz="2400" b="1" dirty="0">
                <a:latin typeface="+mj-lt"/>
              </a:rPr>
              <a:t/>
            </a:r>
            <a:br>
              <a:rPr lang="en-US" altLang="ja-JP" sz="2400" b="1" dirty="0">
                <a:latin typeface="+mj-lt"/>
              </a:rPr>
            </a:br>
            <a:r>
              <a:rPr lang="en-US" altLang="ja-JP" sz="2400" b="1" dirty="0" smtClean="0"/>
              <a:t>	</a:t>
            </a:r>
            <a:endParaRPr kumimoji="1" lang="en-US" altLang="ja-JP" sz="2400" b="1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6941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3068</TotalTime>
  <Words>563</Words>
  <Application>Microsoft Office PowerPoint</Application>
  <PresentationFormat>画面に合わせる (4:3)</PresentationFormat>
  <Paragraphs>142</Paragraphs>
  <Slides>12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4_EUM_template_v03</vt:lpstr>
      <vt:lpstr>Water Strategy Implementation Study Team Report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各自設定して下さい</cp:lastModifiedBy>
  <cp:revision>367</cp:revision>
  <dcterms:created xsi:type="dcterms:W3CDTF">2012-08-31T01:11:17Z</dcterms:created>
  <dcterms:modified xsi:type="dcterms:W3CDTF">2015-09-14T20:07:12Z</dcterms:modified>
</cp:coreProperties>
</file>