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60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5701" autoAdjust="0"/>
  </p:normalViewPr>
  <p:slideViewPr>
    <p:cSldViewPr snapToGrid="0" snapToObjects="1">
      <p:cViewPr varScale="1">
        <p:scale>
          <a:sx n="73" d="100"/>
          <a:sy n="73" d="100"/>
        </p:scale>
        <p:origin x="-888" y="-108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8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69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59638" y="6453188"/>
            <a:ext cx="1639887" cy="31908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D0F42E32-55FE-41C1-A352-559595A4018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52780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213872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EUMETSAT, Darmstadt, Germany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rgbClr val="FFFF00"/>
                </a:solidFill>
              </a:rPr>
              <a:t>Water Strategy Implementation Study Team Report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Chu Ishida</a:t>
            </a:r>
            <a:br>
              <a:rPr lang="en-US" b="0" dirty="0" smtClean="0"/>
            </a:br>
            <a:r>
              <a:rPr lang="en-US" b="0" dirty="0" smtClean="0"/>
              <a:t>JAXA</a:t>
            </a:r>
            <a:endParaRPr lang="en-US" b="0" dirty="0" smtClean="0"/>
          </a:p>
          <a:p>
            <a:r>
              <a:rPr lang="en-US" b="0" dirty="0" smtClean="0"/>
              <a:t>SIT Workshop Agenda Item #</a:t>
            </a:r>
          </a:p>
          <a:p>
            <a:r>
              <a:rPr lang="en-US" b="0" dirty="0" smtClean="0"/>
              <a:t>CEOS Action / Work Plan Reference</a:t>
            </a:r>
            <a:br>
              <a:rPr lang="en-US" b="0" dirty="0" smtClean="0"/>
            </a:br>
            <a:r>
              <a:rPr lang="en-US" b="0" dirty="0" smtClean="0"/>
              <a:t>CEOS SIT Technical Workshop</a:t>
            </a:r>
          </a:p>
          <a:p>
            <a:r>
              <a:rPr lang="en-US" b="0" dirty="0" smtClean="0"/>
              <a:t>EUMETSAT, Darmstadt, Germany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2015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37163" y="76200"/>
            <a:ext cx="55141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FFFF"/>
                </a:solidFill>
                <a:ea typeface="ＭＳ Ｐゴシック" pitchFamily="50" charset="-128"/>
              </a:rPr>
              <a:t>Proposed Major CEOS actions </a:t>
            </a:r>
            <a:endParaRPr lang="ja-JP" altLang="en-US" sz="2800" b="1" dirty="0">
              <a:solidFill>
                <a:srgbClr val="FFFFFF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598" y="1451412"/>
            <a:ext cx="872835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anose="020B0606020202030204" pitchFamily="34" charset="0"/>
              </a:rPr>
              <a:t>CEOS takes the lead in addressing “Advancing satellite data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acquisition”</a:t>
            </a:r>
            <a:endParaRPr kumimoji="1" lang="en-US" altLang="ja-JP" sz="24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C1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:  FS on Water Constellation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C2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.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C3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 : participation in GEO water vapor and cloud activity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C.4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,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C5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: participation in the development of precipitation white paper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C6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: coordinate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LST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 missions toward improved ET estimation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C7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,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C8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,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C9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 : CEOS agency activities already cover these.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C10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: make a high-level FS on hyperspectral satellite mission on water quality measurement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400" dirty="0" smtClean="0">
                <a:latin typeface="Arial Narrow" panose="020B0606020202030204" pitchFamily="34" charset="0"/>
              </a:rPr>
              <a:t>CEOS supports external activities, including: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E.5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 define soil texture map requirements and communicate them to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IGWCO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E.8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: participate in GEO activities to define a global framework for surface water monitoring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Arial Narrow" panose="020B0606020202030204" pitchFamily="34" charset="0"/>
              </a:rPr>
              <a:t>A.3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: consider its involvement in establishing global water quality framework</a:t>
            </a:r>
          </a:p>
        </p:txBody>
      </p:sp>
    </p:spTree>
    <p:extLst>
      <p:ext uri="{BB962C8B-B14F-4D97-AF65-F5344CB8AC3E}">
        <p14:creationId xmlns:p14="http://schemas.microsoft.com/office/powerpoint/2010/main" val="14871101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42E32-55FE-41C1-A352-559595A40185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4772891" y="76200"/>
            <a:ext cx="55141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FFFF"/>
                </a:solidFill>
                <a:ea typeface="ＭＳ Ｐゴシック" pitchFamily="50" charset="-128"/>
              </a:rPr>
              <a:t>SIT TWS side meeting, </a:t>
            </a:r>
            <a:br>
              <a:rPr lang="en-US" altLang="ja-JP" sz="2800" b="1" dirty="0" smtClean="0">
                <a:solidFill>
                  <a:srgbClr val="FFFFFF"/>
                </a:solidFill>
                <a:ea typeface="ＭＳ Ｐゴシック" pitchFamily="50" charset="-128"/>
              </a:rPr>
            </a:br>
            <a:r>
              <a:rPr lang="en-US" altLang="ja-JP" sz="2800" b="1" dirty="0" smtClean="0">
                <a:solidFill>
                  <a:srgbClr val="FFFFFF"/>
                </a:solidFill>
                <a:ea typeface="ＭＳ Ｐゴシック" pitchFamily="50" charset="-128"/>
              </a:rPr>
              <a:t>Sep 16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8600" y="14478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Draft report was reviewed and particularly inputs from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WGs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 and VCs were sought.</a:t>
            </a:r>
            <a:br>
              <a:rPr kumimoji="1" lang="en-US" altLang="ja-JP" sz="2400" dirty="0" smtClean="0">
                <a:latin typeface="Arial Narrow" panose="020B0606020202030204" pitchFamily="34" charset="0"/>
              </a:rPr>
            </a:br>
            <a:endParaRPr kumimoji="1" lang="en-US" altLang="ja-JP" sz="24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WG or VC can lead coordination of some actions, for example,</a:t>
            </a:r>
          </a:p>
          <a:p>
            <a:pPr lvl="1" indent="0"/>
            <a:r>
              <a:rPr kumimoji="1" lang="en-US" altLang="ja-JP" sz="2400" dirty="0">
                <a:latin typeface="Arial Narrow" panose="020B0606020202030204" pitchFamily="34" charset="0"/>
              </a:rPr>
              <a:t>	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- VC-P for C.4(GMI/AMSR-2/ATMS class constellation with 3  hour revisit time) and C.5 (Future precipitation radar)</a:t>
            </a:r>
            <a:br>
              <a:rPr kumimoji="1" lang="en-US" altLang="ja-JP" sz="2400" dirty="0" smtClean="0">
                <a:latin typeface="Arial Narrow" panose="020B0606020202030204" pitchFamily="34" charset="0"/>
              </a:rPr>
            </a:br>
            <a:r>
              <a:rPr kumimoji="1" lang="en-US" altLang="ja-JP" sz="2400" dirty="0" smtClean="0">
                <a:latin typeface="Arial Narrow" panose="020B0606020202030204" pitchFamily="34" charset="0"/>
              </a:rPr>
              <a:t>    </a:t>
            </a:r>
            <a:r>
              <a:rPr kumimoji="1" lang="ja-JP" altLang="en-US" sz="2400" dirty="0">
                <a:latin typeface="Arial Narrow" panose="020B0606020202030204" pitchFamily="34" charset="0"/>
              </a:rPr>
              <a:t>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 - LSI-VC for C.6 (LST observations)</a:t>
            </a:r>
          </a:p>
          <a:p>
            <a:pPr marL="533400" lvl="1" indent="-533400"/>
            <a:r>
              <a:rPr kumimoji="1" lang="en-US" altLang="ja-JP" sz="2400" dirty="0">
                <a:latin typeface="Arial Narrow" panose="020B0606020202030204" pitchFamily="34" charset="0"/>
              </a:rPr>
              <a:t>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   </a:t>
            </a:r>
            <a:r>
              <a:rPr kumimoji="1" lang="en-US" altLang="ja-JP" sz="2400" dirty="0">
                <a:latin typeface="Arial Narrow" panose="020B0606020202030204" pitchFamily="34" charset="0"/>
              </a:rPr>
              <a:t>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 - WGISS for F.1 (Open data stewardship standard)</a:t>
            </a:r>
          </a:p>
          <a:p>
            <a:pPr marL="533400" lvl="1" indent="-533400"/>
            <a:r>
              <a:rPr kumimoji="1" lang="en-US" altLang="ja-JP" sz="2400" dirty="0">
                <a:latin typeface="Arial Narrow" panose="020B0606020202030204" pitchFamily="34" charset="0"/>
              </a:rPr>
              <a:t>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     - WGCapD for G.3 (Capacity Building Workshop)</a:t>
            </a:r>
            <a:br>
              <a:rPr kumimoji="1" lang="en-US" altLang="ja-JP" sz="2400" dirty="0" smtClean="0">
                <a:latin typeface="Arial Narrow" panose="020B0606020202030204" pitchFamily="34" charset="0"/>
              </a:rPr>
            </a:br>
            <a:endParaRPr kumimoji="1" lang="en-US" altLang="ja-JP" sz="2400" dirty="0" smtClean="0">
              <a:latin typeface="Arial Narrow" panose="020B0606020202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Proposal on the Water Constellation FS was reviewed and proposed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extension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of the 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WSIST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 to complete the FS was supported (TBC).</a:t>
            </a:r>
          </a:p>
          <a:p>
            <a:endParaRPr kumimoji="1" lang="en-US" altLang="ja-JP" sz="2400" dirty="0" smtClean="0">
              <a:latin typeface="Arial Narrow" panose="020B0606020202030204" pitchFamily="34" charset="0"/>
            </a:endParaRPr>
          </a:p>
          <a:p>
            <a:endParaRPr kumimoji="1" lang="en-US" altLang="ja-JP" sz="24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0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1332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42E32-55FE-41C1-A352-559595A40185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4610100" y="152400"/>
            <a:ext cx="304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 smtClean="0">
                <a:solidFill>
                  <a:srgbClr val="FFFFFF"/>
                </a:solidFill>
                <a:ea typeface="ＭＳ Ｐゴシック" pitchFamily="50" charset="-128"/>
              </a:rPr>
              <a:t>NEXT Steps </a:t>
            </a:r>
            <a:endParaRPr lang="ja-JP" altLang="en-US" sz="3600" b="1" dirty="0">
              <a:solidFill>
                <a:srgbClr val="FFFF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5645" y="1856857"/>
            <a:ext cx="87283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Arial Narrow" panose="020B0606020202030204" pitchFamily="34" charset="0"/>
              </a:rPr>
              <a:t>Toward CEOS Plenary (Nov 5-6, 2015, Kyoto), </a:t>
            </a:r>
          </a:p>
          <a:p>
            <a:endParaRPr kumimoji="1" lang="en-US" altLang="ja-JP" sz="28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smtClean="0">
                <a:latin typeface="Arial Narrow" panose="020B0606020202030204" pitchFamily="34" charset="0"/>
              </a:rPr>
              <a:t>Continue to search for Chairperson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smtClean="0">
                <a:latin typeface="Arial Narrow" panose="020B0606020202030204" pitchFamily="34" charset="0"/>
              </a:rPr>
              <a:t>Continue to tune up coordinated CEOS responses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 smtClean="0">
                <a:latin typeface="Arial Narrow" panose="020B0606020202030204" pitchFamily="34" charset="0"/>
              </a:rPr>
              <a:t>Coordinate with WGs and VCs for their contributions for the </a:t>
            </a:r>
            <a:r>
              <a:rPr kumimoji="1" lang="en-US" altLang="ja-JP" sz="2800" dirty="0" smtClean="0">
                <a:latin typeface="Arial Narrow" panose="020B0606020202030204" pitchFamily="34" charset="0"/>
              </a:rPr>
              <a:t>WS</a:t>
            </a:r>
            <a:r>
              <a:rPr kumimoji="1" lang="en-US" altLang="ja-JP" sz="2800" dirty="0" smtClean="0">
                <a:latin typeface="Arial Narrow" panose="020B0606020202030204" pitchFamily="34" charset="0"/>
              </a:rPr>
              <a:t> recommendations</a:t>
            </a:r>
          </a:p>
          <a:p>
            <a:endParaRPr kumimoji="1" lang="en-US" altLang="ja-JP" sz="32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800" b="1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800" b="1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800" b="1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800" b="1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304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CEOS 2015-2017 Work Plan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57495"/>
              </p:ext>
            </p:extLst>
          </p:nvPr>
        </p:nvGraphicFramePr>
        <p:xfrm>
          <a:off x="406399" y="1509486"/>
          <a:ext cx="8374744" cy="50766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9830"/>
                <a:gridCol w="1364342"/>
                <a:gridCol w="3764729"/>
                <a:gridCol w="1895843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Objective/Deliverable </a:t>
                      </a:r>
                      <a:endParaRPr lang="en-US" altLang="ja-JP" sz="16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Projected Completion Date </a:t>
                      </a:r>
                      <a:r>
                        <a:rPr lang="en-US" altLang="ja-JP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Background Information 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en-US" altLang="ja-JP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Responsible CEOS Entity </a:t>
                      </a:r>
                      <a:r>
                        <a:rPr lang="en-US" altLang="ja-JP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16228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WAT-1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Development of a CEOS response to the </a:t>
                      </a:r>
                      <a:r>
                        <a:rPr lang="en-US" altLang="ja-JP" sz="16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GEOSS Water Strategy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altLang="ja-JP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Q4 2015 </a:t>
                      </a:r>
                      <a:r>
                        <a:rPr lang="en-US" altLang="ja-JP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ja-JP" sz="16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GEOSS Water Strategy 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 a number of recommendations that deal with satellites. In 2015, CEOS will assess the feasibility of CEOS Agencies to contribute to the development of the </a:t>
                      </a:r>
                      <a:r>
                        <a:rPr lang="en-US" altLang="ja-JP" sz="16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GEOSS Water Implementation Plan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and to define the potential CEOS contribution to the implementation of the </a:t>
                      </a:r>
                      <a:r>
                        <a:rPr lang="en-US" altLang="ja-JP" sz="16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GEOSS Water Strategy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US" altLang="ja-JP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establishment of an ad-hoc Initial Study Team to progress this work was agreed at the 28th CEOS Plenary Meeting, with an initial report to be provided at SIT-30. </a:t>
                      </a:r>
                      <a:r>
                        <a:rPr lang="en-US" altLang="ja-JP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Ad-Hoc Water Strategy Implementation Study Team </a:t>
                      </a:r>
                      <a:r>
                        <a:rPr lang="en-US" altLang="ja-JP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968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Required decision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603" y="1804813"/>
            <a:ext cx="823914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/>
              <a:t>WSIST</a:t>
            </a:r>
            <a:r>
              <a:rPr lang="en-US" sz="2800" b="1" dirty="0" smtClean="0"/>
              <a:t> requests SIT </a:t>
            </a:r>
            <a:r>
              <a:rPr lang="en-US" sz="2800" b="1" dirty="0"/>
              <a:t>:</a:t>
            </a:r>
            <a:endParaRPr lang="en-US" sz="2800" b="1" dirty="0" smtClean="0"/>
          </a:p>
          <a:p>
            <a:pPr lvl="0"/>
            <a:endParaRPr lang="en-US" sz="2000" b="1" dirty="0"/>
          </a:p>
          <a:p>
            <a:pPr lvl="0"/>
            <a:r>
              <a:rPr lang="en-US" altLang="ja-JP" sz="2400" b="1" dirty="0" smtClean="0"/>
              <a:t>-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>to </a:t>
            </a:r>
            <a:r>
              <a:rPr lang="en-US" sz="2400" b="1" dirty="0" smtClean="0"/>
              <a:t>review the draft CEOS Response to the </a:t>
            </a:r>
            <a:r>
              <a:rPr lang="en-US" sz="2400" b="1" dirty="0" smtClean="0"/>
              <a:t>GEOSS</a:t>
            </a:r>
            <a:r>
              <a:rPr lang="en-US" sz="2400" b="1" dirty="0" smtClean="0"/>
              <a:t> Water Strategy Recommendations, and </a:t>
            </a:r>
          </a:p>
          <a:p>
            <a:pPr lvl="0"/>
            <a:endParaRPr lang="en-US" sz="2400" b="1" dirty="0"/>
          </a:p>
          <a:p>
            <a:pPr lvl="0"/>
            <a:r>
              <a:rPr lang="en-US" altLang="ja-JP" sz="2400" b="1" dirty="0" smtClean="0"/>
              <a:t>-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>to </a:t>
            </a:r>
            <a:r>
              <a:rPr lang="en-US" sz="2400" b="1" dirty="0" smtClean="0"/>
              <a:t>consider its proposal to extend the </a:t>
            </a:r>
            <a:r>
              <a:rPr lang="en-US" sz="2400" b="1" dirty="0" smtClean="0"/>
              <a:t>WSIST</a:t>
            </a:r>
            <a:r>
              <a:rPr lang="en-US" sz="2400" b="1" dirty="0" smtClean="0"/>
              <a:t> activities for one year to complete its Water Constellation feasibility study.</a:t>
            </a:r>
          </a:p>
          <a:p>
            <a:pPr lvl="0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468153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212066" y="145148"/>
            <a:ext cx="1710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FFFF"/>
                </a:solidFill>
              </a:rPr>
              <a:t>History </a:t>
            </a:r>
            <a:endParaRPr kumimoji="1" lang="ja-JP" altLang="en-US" sz="3200" b="1" dirty="0">
              <a:solidFill>
                <a:srgbClr val="FFFF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7548" y="1843315"/>
            <a:ext cx="86713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Oct 2012 :  CEOS Plenary#26 endorsed CEOS participation to the GEOSS Water Strategy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Jan 2014:  GEOSS Water Strategy was presented at the GEO Ministerial Conference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Sep 18, 2014: CEOS SIT TW </a:t>
            </a: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agreed </a:t>
            </a:r>
            <a:r>
              <a:rPr lang="en-GB" altLang="ja-JP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that a small Water Strategy </a:t>
            </a: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Implementation </a:t>
            </a:r>
            <a:r>
              <a:rPr lang="en-GB" altLang="ja-JP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S</a:t>
            </a: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tudy </a:t>
            </a:r>
            <a:r>
              <a:rPr lang="en-GB" altLang="ja-JP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T</a:t>
            </a: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eam (WSIST) be set up</a:t>
            </a:r>
            <a:r>
              <a:rPr lang="en-GB" altLang="ja-JP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en-GB" altLang="ja-JP" sz="24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October 2014, CEOS Plenary#28, endorsed the WSIST</a:t>
            </a:r>
            <a:r>
              <a:rPr lang="en-GB" altLang="ja-JP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GB" altLang="ja-JP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and agreed on action to prepare TOR and membership.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ja-JP" altLang="ja-JP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ja-JP" sz="24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kumimoji="1" lang="en-US" altLang="ja-JP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65228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857" y="1066800"/>
            <a:ext cx="8552400" cy="533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GB" altLang="ja-JP" kern="0" dirty="0">
              <a:solidFill>
                <a:srgbClr val="002060"/>
              </a:solidFill>
              <a:ea typeface="ＭＳ Ｐゴシック" pitchFamily="50" charset="-128"/>
              <a:cs typeface="ＭＳ Ｐゴシック" charset="-128"/>
            </a:endParaRPr>
          </a:p>
          <a:p>
            <a:pPr marL="3429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altLang="ja-JP" sz="24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The GEOSS Water Strategy updates the status of </a:t>
            </a:r>
            <a:r>
              <a:rPr lang="en-GB" altLang="ja-JP" sz="24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observational capabilities of priority water variables,  information </a:t>
            </a:r>
            <a:r>
              <a:rPr lang="en-GB" altLang="ja-JP" sz="24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systems, </a:t>
            </a:r>
            <a:r>
              <a:rPr lang="en-GB" altLang="ja-JP" sz="24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and capacity building.</a:t>
            </a:r>
            <a:endParaRPr lang="en-US" altLang="ja-JP" sz="2400" kern="0" dirty="0" smtClean="0">
              <a:solidFill>
                <a:srgbClr val="002060"/>
              </a:solidFill>
              <a:ea typeface="ＭＳ Ｐゴシック" pitchFamily="50" charset="-128"/>
              <a:cs typeface="ＭＳ Ｐゴシック" charset="-128"/>
            </a:endParaRPr>
          </a:p>
          <a:p>
            <a:pPr marL="3429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ja-JP" sz="240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Priority water variables are;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Water vapor and clouds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Precipitation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Evaporation and Evapotranspiration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Soil moisture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River discharge, </a:t>
            </a:r>
            <a:r>
              <a:rPr lang="en-US" altLang="ja-JP" sz="200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Surface water storage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Groundwater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Cryosphere variables</a:t>
            </a:r>
          </a:p>
          <a:p>
            <a:pPr lvl="3" indent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	</a:t>
            </a:r>
            <a:r>
              <a:rPr lang="en-US" altLang="ja-JP" sz="2000" kern="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- Water quality</a:t>
            </a:r>
            <a:endParaRPr lang="en-GB" altLang="ja-JP" sz="2400" kern="0" dirty="0">
              <a:solidFill>
                <a:srgbClr val="002060"/>
              </a:solidFill>
              <a:ea typeface="ＭＳ Ｐゴシック" pitchFamily="50" charset="-128"/>
              <a:cs typeface="ＭＳ Ｐゴシック" charset="-128"/>
            </a:endParaRPr>
          </a:p>
          <a:p>
            <a:pPr marL="3429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altLang="ja-JP" sz="2400" kern="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In addition, the report identifies a number of recommendations for action by GEO Members and </a:t>
            </a:r>
            <a:r>
              <a:rPr lang="en-GB" altLang="ja-JP" sz="2400" dirty="0" smtClean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POs</a:t>
            </a:r>
            <a:r>
              <a:rPr lang="en-GB" altLang="ja-JP" sz="2400" dirty="0">
                <a:solidFill>
                  <a:srgbClr val="002060"/>
                </a:solidFill>
                <a:ea typeface="ＭＳ Ｐゴシック" pitchFamily="50" charset="-128"/>
                <a:cs typeface="ＭＳ Ｐゴシック" charset="-128"/>
              </a:rPr>
              <a:t> .</a:t>
            </a:r>
            <a:endParaRPr lang="en-CA" sz="3200" kern="0" dirty="0">
              <a:solidFill>
                <a:srgbClr val="002060"/>
              </a:solidFill>
              <a:ea typeface="ＭＳ Ｐゴシック" pitchFamily="50" charset="-128"/>
              <a:cs typeface="ＭＳ Ｐゴシック" charset="-12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685800" y="176212"/>
            <a:ext cx="7032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 eaLnBrk="1" hangingPunct="1"/>
            <a:r>
              <a:rPr lang="en-US" altLang="ja-JP" kern="0" dirty="0" smtClean="0">
                <a:solidFill>
                  <a:srgbClr val="FFFFFF"/>
                </a:solidFill>
                <a:ea typeface="ＭＳ Ｐゴシック" pitchFamily="50" charset="-128"/>
              </a:rPr>
              <a:t>Summary of WSR</a:t>
            </a:r>
            <a:endParaRPr lang="ja-JP" altLang="ja-JP" kern="0" dirty="0" smtClean="0">
              <a:solidFill>
                <a:srgbClr val="FFFFFF"/>
              </a:solidFill>
              <a:ea typeface="ＭＳ Ｐゴシック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311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599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102" y="984928"/>
            <a:ext cx="831489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en-US" dirty="0"/>
              <a:t> </a:t>
            </a:r>
          </a:p>
          <a:p>
            <a:r>
              <a:rPr lang="en-CA" altLang="en-US" sz="2400" dirty="0" smtClean="0"/>
              <a:t>GEOSS WS contains 58 recommendations, 22 of which have been identified relevant for CEOS to address;</a:t>
            </a:r>
          </a:p>
          <a:p>
            <a:endParaRPr lang="en-CA" altLang="en-US" sz="2000" dirty="0" smtClean="0"/>
          </a:p>
          <a:p>
            <a:pPr marL="457200" indent="-457200">
              <a:buAutoNum type="alphaUcPeriod"/>
            </a:pPr>
            <a:r>
              <a:rPr lang="en-CA" altLang="en-US" sz="2000" dirty="0" smtClean="0"/>
              <a:t>Enhancing </a:t>
            </a:r>
            <a:r>
              <a:rPr lang="en-CA" altLang="en-US" sz="2000" dirty="0"/>
              <a:t>User Engagement (8</a:t>
            </a:r>
            <a:r>
              <a:rPr lang="en-CA" altLang="en-US" sz="2000" dirty="0" smtClean="0"/>
              <a:t>)  </a:t>
            </a:r>
          </a:p>
          <a:p>
            <a:endParaRPr lang="en-CA" altLang="en-US" sz="2000" dirty="0"/>
          </a:p>
          <a:p>
            <a:r>
              <a:rPr lang="en-CA" altLang="en-US" sz="2000" dirty="0"/>
              <a:t>B. Expanding data acquisition strategies (3</a:t>
            </a:r>
            <a:r>
              <a:rPr lang="en-CA" altLang="en-US" sz="2000" dirty="0" smtClean="0"/>
              <a:t>)       </a:t>
            </a:r>
            <a:r>
              <a:rPr lang="en-CA" altLang="en-US" sz="2000" dirty="0" smtClean="0">
                <a:solidFill>
                  <a:srgbClr val="FF0000"/>
                </a:solidFill>
              </a:rPr>
              <a:t>CEOS related  Total 22</a:t>
            </a:r>
          </a:p>
          <a:p>
            <a:r>
              <a:rPr lang="en-CA" altLang="en-US" sz="2000" dirty="0" smtClean="0"/>
              <a:t>    </a:t>
            </a:r>
            <a:endParaRPr lang="en-CA" altLang="en-US" sz="2000" dirty="0"/>
          </a:p>
          <a:p>
            <a:r>
              <a:rPr lang="en-CA" altLang="en-US" sz="2000" dirty="0"/>
              <a:t>C. Advancing satellite data acquisition (10</a:t>
            </a:r>
            <a:r>
              <a:rPr lang="en-CA" altLang="en-US" sz="2000" dirty="0" smtClean="0"/>
              <a:t>)                                   </a:t>
            </a:r>
            <a:r>
              <a:rPr lang="en-CA" altLang="en-US" sz="2000" dirty="0" smtClean="0">
                <a:solidFill>
                  <a:srgbClr val="FF0000"/>
                </a:solidFill>
              </a:rPr>
              <a:t>10</a:t>
            </a:r>
          </a:p>
          <a:p>
            <a:endParaRPr lang="en-CA" altLang="en-US" sz="2000" dirty="0"/>
          </a:p>
          <a:p>
            <a:r>
              <a:rPr lang="en-CA" altLang="en-US" sz="2000" dirty="0"/>
              <a:t>D. Strengthening in-situ data acquisition (10</a:t>
            </a:r>
            <a:r>
              <a:rPr lang="en-CA" altLang="en-US" sz="2000" dirty="0" smtClean="0"/>
              <a:t>)                                  </a:t>
            </a:r>
            <a:r>
              <a:rPr lang="en-CA" altLang="en-US" sz="2000" dirty="0" smtClean="0">
                <a:solidFill>
                  <a:srgbClr val="FF0000"/>
                </a:solidFill>
              </a:rPr>
              <a:t>2</a:t>
            </a:r>
          </a:p>
          <a:p>
            <a:endParaRPr lang="en-CA" altLang="en-US" sz="2000" dirty="0"/>
          </a:p>
          <a:p>
            <a:r>
              <a:rPr lang="en-CA" altLang="en-US" sz="2000" dirty="0"/>
              <a:t>E. Encouraging and conducting research and product </a:t>
            </a:r>
          </a:p>
          <a:p>
            <a:r>
              <a:rPr lang="en-CA" altLang="en-US" sz="2000" dirty="0"/>
              <a:t>    development (16</a:t>
            </a:r>
            <a:r>
              <a:rPr lang="en-CA" altLang="en-US" sz="2000" dirty="0" smtClean="0"/>
              <a:t>)                                                                         </a:t>
            </a:r>
            <a:r>
              <a:rPr lang="en-CA" altLang="en-US" sz="2000" dirty="0" smtClean="0">
                <a:solidFill>
                  <a:srgbClr val="FF0000"/>
                </a:solidFill>
              </a:rPr>
              <a:t>7</a:t>
            </a:r>
          </a:p>
          <a:p>
            <a:endParaRPr lang="en-CA" altLang="en-US" sz="2000" dirty="0"/>
          </a:p>
          <a:p>
            <a:r>
              <a:rPr lang="en-CA" altLang="en-US" sz="2000" dirty="0"/>
              <a:t>F. Facilitating data sharing and common standards (7</a:t>
            </a:r>
            <a:r>
              <a:rPr lang="en-CA" altLang="en-US" sz="2000" dirty="0" smtClean="0"/>
              <a:t>)                   </a:t>
            </a:r>
            <a:r>
              <a:rPr lang="en-CA" altLang="en-US" sz="2000" dirty="0" smtClean="0">
                <a:solidFill>
                  <a:srgbClr val="FF0000"/>
                </a:solidFill>
              </a:rPr>
              <a:t>2</a:t>
            </a:r>
          </a:p>
          <a:p>
            <a:endParaRPr lang="en-CA" altLang="en-US" sz="2000" dirty="0"/>
          </a:p>
          <a:p>
            <a:r>
              <a:rPr lang="en-CA" altLang="en-US" sz="2000" dirty="0"/>
              <a:t>G. Expanding capacity development (4</a:t>
            </a:r>
            <a:r>
              <a:rPr lang="en-CA" altLang="en-US" sz="2000" dirty="0" smtClean="0"/>
              <a:t>)</a:t>
            </a:r>
            <a:r>
              <a:rPr lang="ja-JP" altLang="en-US" sz="2000" dirty="0" smtClean="0"/>
              <a:t>　   </a:t>
            </a:r>
            <a:r>
              <a:rPr lang="en-US" altLang="ja-JP" sz="2000" dirty="0" smtClean="0"/>
              <a:t>TOTAL 58</a:t>
            </a:r>
            <a:r>
              <a:rPr lang="ja-JP" altLang="en-US" sz="2000" dirty="0" smtClean="0"/>
              <a:t>                    </a:t>
            </a:r>
            <a:r>
              <a:rPr lang="en-US" altLang="ja-JP" sz="2000" dirty="0" smtClean="0">
                <a:solidFill>
                  <a:srgbClr val="FF0000"/>
                </a:solidFill>
              </a:rPr>
              <a:t>1    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 </a:t>
            </a:r>
            <a:endParaRPr lang="en-CA" sz="2000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052638" y="101600"/>
            <a:ext cx="7032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 eaLnBrk="1" hangingPunct="1"/>
            <a:r>
              <a:rPr lang="en-US" altLang="ja-JP" kern="0" dirty="0" smtClean="0">
                <a:solidFill>
                  <a:srgbClr val="FFFFFF"/>
                </a:solidFill>
                <a:ea typeface="ＭＳ Ｐゴシック" pitchFamily="50" charset="-128"/>
              </a:rPr>
              <a:t>Recommendations for the Priority Areas of the Report</a:t>
            </a:r>
            <a:endParaRPr lang="ja-JP" altLang="ja-JP" kern="0" dirty="0" smtClean="0">
              <a:solidFill>
                <a:srgbClr val="FFFFFF"/>
              </a:solidFill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311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31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953000" y="253425"/>
            <a:ext cx="2509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FFFF"/>
                </a:solidFill>
              </a:rPr>
              <a:t>WSIST ToR </a:t>
            </a:r>
            <a:endParaRPr kumimoji="1" lang="ja-JP" altLang="en-US" sz="3200" b="1" dirty="0">
              <a:solidFill>
                <a:srgbClr val="FFFFFF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198" y="1143000"/>
            <a:ext cx="844391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 Narrow" panose="020B0606020202030204" pitchFamily="34" charset="0"/>
              </a:rPr>
              <a:t>WSIST TOR was developed by CEO and CEOS SEC.</a:t>
            </a:r>
          </a:p>
          <a:p>
            <a:endParaRPr kumimoji="1" lang="en-US" altLang="ja-JP" sz="2400" dirty="0">
              <a:latin typeface="Arial Narrow" panose="020B0606020202030204" pitchFamily="34" charset="0"/>
            </a:endParaRPr>
          </a:p>
          <a:p>
            <a:r>
              <a:rPr kumimoji="1" lang="en-US" altLang="ja-JP" sz="2400" dirty="0" smtClean="0">
                <a:latin typeface="Arial Narrow" panose="020B0606020202030204" pitchFamily="34" charset="0"/>
              </a:rPr>
              <a:t>Objective: </a:t>
            </a:r>
          </a:p>
          <a:p>
            <a:r>
              <a:rPr kumimoji="1" lang="en-US" altLang="ja-JP" sz="2400" dirty="0" smtClean="0">
                <a:latin typeface="Arial Narrow" panose="020B0606020202030204" pitchFamily="34" charset="0"/>
              </a:rPr>
              <a:t>to define the potential CEOS contribution to the implementation of the GEOSS Water Strategy Report (</a:t>
            </a:r>
            <a:r>
              <a:rPr kumimoji="1" lang="en-US" altLang="ja-JP" sz="2400" dirty="0">
                <a:latin typeface="Arial Narrow" panose="020B0606020202030204" pitchFamily="34" charset="0"/>
              </a:rPr>
              <a:t>W</a:t>
            </a:r>
            <a:r>
              <a:rPr kumimoji="1" lang="en-US" altLang="ja-JP" sz="2400" dirty="0" smtClean="0">
                <a:latin typeface="Arial Narrow" panose="020B0606020202030204" pitchFamily="34" charset="0"/>
              </a:rPr>
              <a:t>SR)</a:t>
            </a:r>
          </a:p>
          <a:p>
            <a:endParaRPr kumimoji="1" lang="en-US" altLang="ja-JP" sz="2400" dirty="0">
              <a:latin typeface="Arial Narrow" panose="020B0606020202030204" pitchFamily="34" charset="0"/>
            </a:endParaRPr>
          </a:p>
          <a:p>
            <a:r>
              <a:rPr kumimoji="1" lang="en-US" altLang="ja-JP" sz="2400" dirty="0" smtClean="0">
                <a:latin typeface="Arial Narrow" panose="020B0606020202030204" pitchFamily="34" charset="0"/>
              </a:rPr>
              <a:t>Methodology:</a:t>
            </a:r>
          </a:p>
          <a:p>
            <a:pPr marL="342900" indent="-342900">
              <a:buAutoNum type="arabicPeriod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elect a Chairperson</a:t>
            </a:r>
          </a:p>
          <a:p>
            <a:pPr marL="342900" indent="-342900">
              <a:buAutoNum type="arabicPeriod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review the 22 recommendations and identify the contributions that CEOS proposes to provide in response to the recommendation</a:t>
            </a:r>
          </a:p>
          <a:p>
            <a:pPr marL="342900" indent="-342900">
              <a:buAutoNum type="arabicPeriod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for each proposed contribution, identify the associated actions and propose CEOS organizational mechanisms for both action implementation and action monitoring</a:t>
            </a:r>
          </a:p>
          <a:p>
            <a:pPr marL="342900" indent="-342900">
              <a:buAutoNum type="arabicPeriod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present the proposed contributions to SIT-30 (Mar 30-Apr 2, Paris)</a:t>
            </a:r>
          </a:p>
          <a:p>
            <a:pPr marL="342900" indent="-342900">
              <a:buAutoNum type="arabicPeriod"/>
            </a:pPr>
            <a:r>
              <a:rPr kumimoji="1" lang="en-US" altLang="ja-JP" sz="2400" dirty="0" smtClean="0">
                <a:latin typeface="Arial Narrow" panose="020B0606020202030204" pitchFamily="34" charset="0"/>
              </a:rPr>
              <a:t>Forward the consolidated CEOS response to IGWCO in May 2015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85920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45863" y="169837"/>
            <a:ext cx="3398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FFFF"/>
                </a:solidFill>
              </a:rPr>
              <a:t>WSIST Members</a:t>
            </a:r>
            <a:endParaRPr kumimoji="1" lang="ja-JP" altLang="en-US" sz="3200" b="1" dirty="0">
              <a:solidFill>
                <a:srgbClr val="FFFFFF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0025" y="1276618"/>
            <a:ext cx="6827510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latin typeface="Arial Narrow" panose="020B0606020202030204" pitchFamily="34" charset="0"/>
              </a:rPr>
              <a:t>CEOS </a:t>
            </a:r>
            <a:r>
              <a:rPr lang="en-US" altLang="ja-JP" sz="2800" dirty="0">
                <a:latin typeface="Arial Narrow" panose="020B0606020202030204" pitchFamily="34" charset="0"/>
              </a:rPr>
              <a:t>Water Strategy Implementation Study 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Team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Bojan </a:t>
            </a:r>
            <a:r>
              <a:rPr lang="en-US" altLang="ja-JP" sz="2800" dirty="0">
                <a:latin typeface="Arial Narrow" panose="020B0606020202030204" pitchFamily="34" charset="0"/>
              </a:rPr>
              <a:t>Bojkov (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WGCV/ESA)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fr-FR" altLang="ja-JP" sz="2800" smtClean="0">
                <a:latin typeface="Arial Narrow" panose="020B0606020202030204" pitchFamily="34" charset="0"/>
              </a:rPr>
              <a:t>	Selma </a:t>
            </a:r>
            <a:r>
              <a:rPr lang="fr-FR" altLang="ja-JP" sz="2800">
                <a:latin typeface="Arial Narrow" panose="020B0606020202030204" pitchFamily="34" charset="0"/>
              </a:rPr>
              <a:t>Cherchali (CNES</a:t>
            </a:r>
            <a:r>
              <a:rPr lang="fr-FR" altLang="ja-JP" sz="2800" smtClean="0">
                <a:latin typeface="Arial Narrow" panose="020B0606020202030204" pitchFamily="34" charset="0"/>
              </a:rPr>
              <a:t>) </a:t>
            </a: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Jared </a:t>
            </a:r>
            <a:r>
              <a:rPr lang="en-US" altLang="ja-JP" sz="2800" dirty="0">
                <a:latin typeface="Arial Narrow" panose="020B0606020202030204" pitchFamily="34" charset="0"/>
              </a:rPr>
              <a:t>Entin (NASA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) </a:t>
            </a: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Ralph </a:t>
            </a:r>
            <a:r>
              <a:rPr lang="en-US" altLang="ja-JP" sz="2800" dirty="0">
                <a:latin typeface="Arial Narrow" panose="020B0606020202030204" pitchFamily="34" charset="0"/>
              </a:rPr>
              <a:t>Ferraro (NOAA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)       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Bob </a:t>
            </a:r>
            <a:r>
              <a:rPr lang="en-US" altLang="ja-JP" sz="2800" dirty="0">
                <a:latin typeface="Arial Narrow" panose="020B0606020202030204" pitchFamily="34" charset="0"/>
              </a:rPr>
              <a:t>Kuligowski (NOAA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)     </a:t>
            </a: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Kerry </a:t>
            </a:r>
            <a:r>
              <a:rPr lang="en-US" altLang="ja-JP" sz="2800" dirty="0">
                <a:latin typeface="Arial Narrow" panose="020B0606020202030204" pitchFamily="34" charset="0"/>
              </a:rPr>
              <a:t>Sawyer (NOAA)</a:t>
            </a:r>
            <a:r>
              <a:rPr lang="ja-JP" altLang="ja-JP" sz="2800" dirty="0">
                <a:latin typeface="Arial Narrow" panose="020B0606020202030204" pitchFamily="34" charset="0"/>
              </a:rPr>
              <a:t>　 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  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John </a:t>
            </a:r>
            <a:r>
              <a:rPr lang="en-US" altLang="ja-JP" sz="2800" dirty="0">
                <a:latin typeface="Arial Narrow" panose="020B0606020202030204" pitchFamily="34" charset="0"/>
              </a:rPr>
              <a:t>W. Jones (USGS)  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   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fr-FR" altLang="ja-JP" sz="2800" smtClean="0">
                <a:latin typeface="Arial Narrow" panose="020B0606020202030204" pitchFamily="34" charset="0"/>
              </a:rPr>
              <a:t>	Marie-Josee.Bourassa </a:t>
            </a:r>
            <a:r>
              <a:rPr lang="fr-FR" altLang="ja-JP" sz="2800">
                <a:latin typeface="Arial Narrow" panose="020B0606020202030204" pitchFamily="34" charset="0"/>
              </a:rPr>
              <a:t>(CEO/CSA) 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Arnold </a:t>
            </a:r>
            <a:r>
              <a:rPr lang="en-US" altLang="ja-JP" sz="2800" dirty="0">
                <a:latin typeface="Arial Narrow" panose="020B0606020202030204" pitchFamily="34" charset="0"/>
              </a:rPr>
              <a:t>Dekker (CSIRO)  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   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Jono </a:t>
            </a:r>
            <a:r>
              <a:rPr lang="en-US" altLang="ja-JP" sz="2800" dirty="0">
                <a:latin typeface="Arial Narrow" panose="020B0606020202030204" pitchFamily="34" charset="0"/>
              </a:rPr>
              <a:t>Ross (DCEO/GA) 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     </a:t>
            </a:r>
            <a:endParaRPr lang="ja-JP" altLang="ja-JP" sz="2800" dirty="0">
              <a:latin typeface="Arial Narrow" panose="020B0606020202030204" pitchFamily="34" charset="0"/>
            </a:endParaRPr>
          </a:p>
          <a:p>
            <a:r>
              <a:rPr lang="en-US" altLang="ja-JP" sz="2800" dirty="0" smtClean="0">
                <a:latin typeface="Arial Narrow" panose="020B0606020202030204" pitchFamily="34" charset="0"/>
              </a:rPr>
              <a:t>	Chu </a:t>
            </a:r>
            <a:r>
              <a:rPr lang="en-US" altLang="ja-JP" sz="2800" dirty="0">
                <a:latin typeface="Arial Narrow" panose="020B0606020202030204" pitchFamily="34" charset="0"/>
              </a:rPr>
              <a:t>Ishida (JAXA</a:t>
            </a:r>
            <a:r>
              <a:rPr lang="en-US" altLang="ja-JP" sz="2800" dirty="0" smtClean="0">
                <a:latin typeface="Arial Narrow" panose="020B0606020202030204" pitchFamily="34" charset="0"/>
              </a:rPr>
              <a:t>)      </a:t>
            </a:r>
          </a:p>
          <a:p>
            <a:r>
              <a:rPr lang="en-US" altLang="ja-JP" sz="2800" dirty="0">
                <a:latin typeface="Arial Narrow" panose="020B0606020202030204" pitchFamily="34" charset="0"/>
              </a:rPr>
              <a:t> </a:t>
            </a:r>
            <a:r>
              <a:rPr lang="en-US" altLang="ja-JP" sz="28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Special thanks for their great contributions !       </a:t>
            </a:r>
            <a:endParaRPr kumimoji="1" lang="ja-JP" altLang="en-US" sz="2000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797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F42E32-55FE-41C1-A352-559595A40185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3" name="正方形/長方形 2"/>
          <p:cNvSpPr/>
          <p:nvPr/>
        </p:nvSpPr>
        <p:spPr>
          <a:xfrm>
            <a:off x="4343400" y="279400"/>
            <a:ext cx="3464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rgbClr val="FFFFFF"/>
                </a:solidFill>
                <a:ea typeface="ＭＳ Ｐゴシック" pitchFamily="50" charset="-128"/>
              </a:rPr>
              <a:t>WSIST activities </a:t>
            </a:r>
            <a:endParaRPr lang="ja-JP" altLang="en-US" sz="3200" b="1" dirty="0">
              <a:solidFill>
                <a:srgbClr val="FFFF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8596" y="1396232"/>
            <a:ext cx="91440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>
                <a:latin typeface="+mj-lt"/>
              </a:rPr>
              <a:t>1</a:t>
            </a:r>
            <a:r>
              <a:rPr kumimoji="1" lang="en-US" altLang="ja-JP" sz="2400" b="1" baseline="30000" dirty="0" smtClean="0">
                <a:latin typeface="+mj-lt"/>
              </a:rPr>
              <a:t>st</a:t>
            </a:r>
            <a:r>
              <a:rPr kumimoji="1" lang="en-US" altLang="ja-JP" sz="2400" b="1" dirty="0" smtClean="0">
                <a:latin typeface="+mj-lt"/>
              </a:rPr>
              <a:t> WSIST Telecon, January 13 (Tue), 2015</a:t>
            </a:r>
            <a:endParaRPr lang="en-US" altLang="ja-JP" sz="2000" dirty="0" smtClean="0">
              <a:latin typeface="+mj-lt"/>
            </a:endParaRPr>
          </a:p>
          <a:p>
            <a:endParaRPr kumimoji="1" lang="en-US" altLang="ja-JP" sz="2400" b="1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>
                <a:latin typeface="+mj-lt"/>
              </a:rPr>
              <a:t>2</a:t>
            </a:r>
            <a:r>
              <a:rPr kumimoji="1" lang="en-US" altLang="ja-JP" sz="2400" b="1" baseline="30000" dirty="0" smtClean="0">
                <a:latin typeface="+mj-lt"/>
              </a:rPr>
              <a:t>nd</a:t>
            </a:r>
            <a:r>
              <a:rPr kumimoji="1" lang="en-US" altLang="ja-JP" sz="2400" b="1" dirty="0" smtClean="0">
                <a:latin typeface="+mj-lt"/>
              </a:rPr>
              <a:t> WSIST Telecon, February 24 (Tue), 2015</a:t>
            </a:r>
            <a:endParaRPr lang="en-US" altLang="ja-JP" sz="2000" dirty="0">
              <a:latin typeface="+mj-lt"/>
            </a:endParaRPr>
          </a:p>
          <a:p>
            <a:r>
              <a:rPr lang="en-US" altLang="ja-JP" sz="2000" dirty="0">
                <a:latin typeface="+mj-lt"/>
              </a:rPr>
              <a:t>	</a:t>
            </a:r>
            <a:endParaRPr lang="en-US" altLang="ja-JP" sz="20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>
                <a:latin typeface="+mj-lt"/>
              </a:rPr>
              <a:t>3</a:t>
            </a:r>
            <a:r>
              <a:rPr kumimoji="1" lang="en-US" altLang="ja-JP" sz="2400" b="1" baseline="30000" dirty="0" smtClean="0">
                <a:latin typeface="+mj-lt"/>
              </a:rPr>
              <a:t>rd</a:t>
            </a:r>
            <a:r>
              <a:rPr kumimoji="1" lang="en-US" altLang="ja-JP" sz="2400" b="1" dirty="0" smtClean="0">
                <a:latin typeface="+mj-lt"/>
              </a:rPr>
              <a:t> WSIST Telecon, March 25 (Wed), 2015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kumimoji="1" lang="en-US" altLang="ja-JP" sz="2400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>
                <a:latin typeface="+mj-lt"/>
              </a:rPr>
              <a:t>WSIST</a:t>
            </a:r>
            <a:r>
              <a:rPr kumimoji="1" lang="en-US" altLang="ja-JP" sz="2400" b="1" dirty="0" smtClean="0">
                <a:latin typeface="+mj-lt"/>
              </a:rPr>
              <a:t> side meeting at SIT-30, March 30, 2015</a:t>
            </a:r>
          </a:p>
          <a:p>
            <a:endParaRPr lang="en-US" altLang="ja-JP" sz="24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latin typeface="+mj-lt"/>
              </a:rPr>
              <a:t>4</a:t>
            </a:r>
            <a:r>
              <a:rPr lang="en-US" altLang="ja-JP" sz="2400" b="1" baseline="30000" dirty="0" smtClean="0">
                <a:latin typeface="+mj-lt"/>
              </a:rPr>
              <a:t>th</a:t>
            </a: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+mj-lt"/>
              </a:rPr>
              <a:t>WSIST</a:t>
            </a: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+mj-lt"/>
              </a:rPr>
              <a:t>Telecon</a:t>
            </a:r>
            <a:r>
              <a:rPr lang="en-US" altLang="ja-JP" sz="2400" b="1" dirty="0" smtClean="0">
                <a:latin typeface="+mj-lt"/>
              </a:rPr>
              <a:t>, April 30, 2015</a:t>
            </a:r>
          </a:p>
          <a:p>
            <a:endParaRPr lang="en-US" altLang="ja-JP" sz="2400" b="1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latin typeface="+mj-lt"/>
              </a:rPr>
              <a:t>5</a:t>
            </a:r>
            <a:r>
              <a:rPr lang="en-US" altLang="ja-JP" sz="2400" b="1" baseline="30000" dirty="0" smtClean="0">
                <a:latin typeface="+mj-lt"/>
              </a:rPr>
              <a:t>th</a:t>
            </a: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+mj-lt"/>
              </a:rPr>
              <a:t>WSIST</a:t>
            </a: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+mj-lt"/>
              </a:rPr>
              <a:t>Telecon</a:t>
            </a:r>
            <a:r>
              <a:rPr lang="en-US" altLang="ja-JP" sz="2400" b="1" dirty="0" smtClean="0">
                <a:latin typeface="+mj-lt"/>
              </a:rPr>
              <a:t>, July 23, 2015</a:t>
            </a:r>
          </a:p>
          <a:p>
            <a:endParaRPr lang="en-US" altLang="ja-JP" sz="2400" b="1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latin typeface="+mj-lt"/>
              </a:rPr>
              <a:t>6</a:t>
            </a:r>
            <a:r>
              <a:rPr lang="en-US" altLang="ja-JP" sz="2400" b="1" baseline="30000" dirty="0" smtClean="0">
                <a:latin typeface="+mj-lt"/>
              </a:rPr>
              <a:t>th</a:t>
            </a: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+mj-lt"/>
              </a:rPr>
              <a:t>WSIST</a:t>
            </a:r>
            <a:r>
              <a:rPr lang="en-US" altLang="ja-JP" sz="2400" b="1" dirty="0" smtClean="0">
                <a:latin typeface="+mj-lt"/>
              </a:rPr>
              <a:t> </a:t>
            </a:r>
            <a:r>
              <a:rPr lang="en-US" altLang="ja-JP" sz="2400" b="1" dirty="0" smtClean="0">
                <a:latin typeface="+mj-lt"/>
              </a:rPr>
              <a:t>Telecon</a:t>
            </a:r>
            <a:r>
              <a:rPr lang="en-US" altLang="ja-JP" sz="2400" b="1" dirty="0" smtClean="0">
                <a:latin typeface="+mj-lt"/>
              </a:rPr>
              <a:t>, Aug 27,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400" b="1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latin typeface="+mj-lt"/>
              </a:rPr>
              <a:t>WSIST</a:t>
            </a:r>
            <a:r>
              <a:rPr lang="en-US" altLang="ja-JP" sz="2400" b="1" dirty="0" smtClean="0">
                <a:latin typeface="+mj-lt"/>
              </a:rPr>
              <a:t> side meeting at SIT TWS, Sep 16, 2015</a:t>
            </a:r>
            <a:r>
              <a:rPr lang="en-US" altLang="ja-JP" sz="2400" b="1" dirty="0">
                <a:latin typeface="+mj-lt"/>
              </a:rPr>
              <a:t/>
            </a:r>
            <a:br>
              <a:rPr lang="en-US" altLang="ja-JP" sz="2400" b="1" dirty="0">
                <a:latin typeface="+mj-lt"/>
              </a:rPr>
            </a:br>
            <a:r>
              <a:rPr lang="en-US" altLang="ja-JP" sz="2400" b="1" dirty="0" smtClean="0"/>
              <a:t>	</a:t>
            </a:r>
            <a:endParaRPr kumimoji="1" lang="en-US" altLang="ja-JP" sz="2400" b="1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941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3068</TotalTime>
  <Words>563</Words>
  <Application>Microsoft Office PowerPoint</Application>
  <PresentationFormat>画面に合わせる (4:3)</PresentationFormat>
  <Paragraphs>142</Paragraphs>
  <Slides>12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4_EUM_template_v03</vt:lpstr>
      <vt:lpstr>Water Strategy Implementation Study Team Report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各自設定して下さい</cp:lastModifiedBy>
  <cp:revision>367</cp:revision>
  <dcterms:created xsi:type="dcterms:W3CDTF">2012-08-31T01:11:17Z</dcterms:created>
  <dcterms:modified xsi:type="dcterms:W3CDTF">2015-09-14T20:07:12Z</dcterms:modified>
</cp:coreProperties>
</file>