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83" r:id="rId3"/>
    <p:sldId id="295" r:id="rId4"/>
    <p:sldId id="304" r:id="rId5"/>
    <p:sldId id="302" r:id="rId6"/>
    <p:sldId id="299" r:id="rId7"/>
    <p:sldId id="301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00FF00"/>
    <a:srgbClr val="CC0066"/>
    <a:srgbClr val="002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457200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Stephen Briggs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Vice-Chair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Technical Workshop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#10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-18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September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14600" cy="133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2206" y="1752600"/>
            <a:ext cx="8686799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 Bold" panose="020B0704020202020204" pitchFamily="34" charset="0"/>
                <a:cs typeface="Arial Bold" panose="020B0704020202020204" pitchFamily="34" charset="0"/>
              </a:rPr>
              <a:t>Carbon Strategy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 Bold" panose="020B0704020202020204" pitchFamily="34" charset="0"/>
                <a:cs typeface="Arial Bold" panose="020B0704020202020204" pitchFamily="34" charset="0"/>
              </a:rPr>
              <a:t>Implementation Update</a:t>
            </a:r>
            <a:endParaRPr kumimoji="0" lang="en-US" sz="4000" b="1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905000" y="322729"/>
            <a:ext cx="5562600" cy="1048871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l" defTabSz="914400"/>
            <a:r>
              <a:rPr lang="en-US" kern="0" dirty="0" smtClean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Context</a:t>
            </a:r>
            <a:endParaRPr lang="en-US" i="1" kern="0" dirty="0">
              <a:solidFill>
                <a:srgbClr val="FFFFFF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62643"/>
            <a:ext cx="88392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CEOS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Strategy for Carbon Observations from Space was endorsed during Plenary </a:t>
            </a: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session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at SIT-29.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Carbon Strategy Implementation Study Team formed to </a:t>
            </a:r>
            <a:r>
              <a:rPr lang="en-A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analyze</a:t>
            </a: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recommendations of CEOS Carbon Strategy and propose concrete way forward.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CEOS-28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agreed to:</a:t>
            </a: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Instruct the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identified 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CEOS entities to prioritise and include relevant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CSIST-identified actions 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in their programs of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SIT Chair oversight of all Carbon actions (CARB-08) and request regular consolidated status reporting.</a:t>
            </a: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460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905000" y="322729"/>
            <a:ext cx="5562600" cy="1048871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l" defTabSz="914400"/>
            <a:r>
              <a:rPr lang="en-US" dirty="0" smtClean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Current situation</a:t>
            </a:r>
            <a:endParaRPr lang="en-US" i="1" kern="0" dirty="0">
              <a:solidFill>
                <a:srgbClr val="FFFFFF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62643"/>
            <a:ext cx="8839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Dedicated working session was held during th</a:t>
            </a: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 SIT Technical Workshop 2015 VC/WG Day focused on VC and WG contributions.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relevant VCs and WGs presented and: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Took the opportunity to clarify expectations</a:t>
            </a:r>
            <a:endParaRPr lang="en-A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Updated on progress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Discussed challenges and blockers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Discussed linkages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issues/requests to be raised to Plenary or SIT as appropriate.</a:t>
            </a:r>
            <a:endParaRPr lang="en-A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2059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62643"/>
            <a:ext cx="88392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 progress is being made, but it is patchy.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Lack of resources was not seen as a major issue at this stage, as work to ‘digest’ the actions continues. 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as cleare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 picture of the specific tasks to be undertaken emerges this could change.</a:t>
            </a:r>
            <a:endParaRPr lang="en-A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Entities are reminded that the SIT Vice Chair is there to offer support and advice.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Plenary and SIT is there to discuss resourcing issues, risks, etc.  Entities are not alone!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 startAt="3"/>
            </a:pP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There is room to enhance and build collaboration across Entities.  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Almost every action requires involvement of other Entities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 The SIT Vice Chair and the CEO Team can help with these connections.</a:t>
            </a:r>
          </a:p>
          <a:p>
            <a:pPr>
              <a:spcAft>
                <a:spcPts val="12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905000" y="322729"/>
            <a:ext cx="5562600" cy="1048871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l" defTabSz="914400"/>
            <a:r>
              <a:rPr lang="en-US" dirty="0" smtClean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General themes</a:t>
            </a:r>
            <a:endParaRPr lang="en-US" i="1" kern="0" dirty="0">
              <a:solidFill>
                <a:srgbClr val="FFFFFF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37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62643"/>
            <a:ext cx="88392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 startAt="4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 of the actions are quite broad in nature.  It is important we collectively acknowledge that: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inishing’ them will be an iterative effort. 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need to build momentum.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Steady forward progress, and communicating that progress, is key.</a:t>
            </a:r>
            <a:endParaRPr lang="en-A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 startAt="5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a need to break down actions into ‘bite size’ specific pieces. 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SIT Chair invites proposals from each entity about: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logical ‘first steps’ and ‘next steps’ would be.</a:t>
            </a:r>
          </a:p>
          <a:p>
            <a:pPr marL="1008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could be achieved with further resources.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 startAt="2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905000" y="322729"/>
            <a:ext cx="5562600" cy="1048871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l" defTabSz="914400"/>
            <a:r>
              <a:rPr lang="en-US" dirty="0" smtClean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General themes</a:t>
            </a:r>
            <a:endParaRPr lang="en-US" i="1" kern="0" dirty="0">
              <a:solidFill>
                <a:srgbClr val="FFFFFF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388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905000" y="322729"/>
            <a:ext cx="5562600" cy="1048871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l" defTabSz="914400"/>
            <a:r>
              <a:rPr lang="en-US" dirty="0" smtClean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Proposed action</a:t>
            </a:r>
            <a:endParaRPr lang="en-US" i="1" kern="0" dirty="0">
              <a:solidFill>
                <a:srgbClr val="FFFFFF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5496" y="1676400"/>
            <a:ext cx="7391400" cy="2651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08000" tIns="108000" rIns="108000" bIns="108000" numCol="1" spcCol="38100" rtlCol="0" anchor="ctr">
            <a:noAutofit/>
          </a:bodyPr>
          <a:lstStyle/>
          <a:p>
            <a:pPr algn="ctr" rtl="0" latinLnBrk="1" hangingPunct="0"/>
            <a:r>
              <a:rPr kumimoji="0" lang="en-AU" sz="24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Working Group</a:t>
            </a:r>
            <a:r>
              <a:rPr kumimoji="0" lang="en-AU" sz="24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Chairs</a:t>
            </a:r>
            <a:r>
              <a:rPr kumimoji="0" lang="en-AU" sz="24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and Virtual Constellation</a:t>
            </a:r>
            <a:r>
              <a:rPr kumimoji="0" lang="en-AU" sz="24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       Co-Leads</a:t>
            </a:r>
            <a:r>
              <a:rPr kumimoji="0" lang="en-AU" sz="24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to propose concrete achievable</a:t>
            </a:r>
            <a:r>
              <a:rPr kumimoji="0" lang="en-AU" sz="24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</a:t>
            </a:r>
            <a:r>
              <a:rPr kumimoji="0" lang="en-AU" sz="24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next steps (1 year timescale) for each of the endorsed CEOS    Carbon</a:t>
            </a:r>
            <a:r>
              <a:rPr kumimoji="0" lang="en-AU" sz="24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Actions for which they are </a:t>
            </a:r>
            <a:r>
              <a:rPr lang="en-AU" sz="2400" dirty="0"/>
              <a:t>Responsible </a:t>
            </a:r>
            <a:r>
              <a:rPr lang="en-AU" sz="2400" dirty="0" smtClean="0"/>
              <a:t>       Entity </a:t>
            </a:r>
            <a:r>
              <a:rPr lang="en-AU" sz="2400" dirty="0"/>
              <a:t>for </a:t>
            </a:r>
            <a:r>
              <a:rPr lang="en-AU" sz="2400" dirty="0" smtClean="0"/>
              <a:t>consideration at </a:t>
            </a:r>
            <a:r>
              <a:rPr lang="en-AU" sz="2400" dirty="0"/>
              <a:t>SIT-31</a:t>
            </a:r>
            <a:endParaRPr kumimoji="0" lang="en-AU" sz="24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496" y="4724400"/>
            <a:ext cx="7391400" cy="1524000"/>
          </a:xfrm>
          <a:prstGeom prst="rect">
            <a:avLst/>
          </a:prstGeom>
          <a:solidFill>
            <a:srgbClr val="FFFF00"/>
          </a:solidFill>
          <a:ln w="25400" cap="flat">
            <a:solidFill>
              <a:srgbClr val="0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08000" tIns="108000" rIns="108000" bIns="108000" numCol="1" spcCol="38100" rtlCol="0" anchor="ctr">
            <a:noAutofit/>
          </a:bodyPr>
          <a:lstStyle/>
          <a:p>
            <a:pPr algn="ctr" rtl="0" latinLnBrk="1" hangingPunct="0"/>
            <a:r>
              <a:rPr kumimoji="0" lang="en-AU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Example</a:t>
            </a:r>
            <a:r>
              <a:rPr kumimoji="0" lang="en-AU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:</a:t>
            </a:r>
            <a:r>
              <a:rPr kumimoji="0" lang="en-AU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In response to CARB-08-03, LSI-VC will work with SEO and          WGISS to catalogue current and historical moderate resolution (250m – 1km) missions and data availability, and convene a discussion with   key carbon user groups to identify priority data availability gaps..</a:t>
            </a:r>
            <a:endParaRPr kumimoji="0" lang="en-AU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40623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905000" y="322729"/>
            <a:ext cx="5562600" cy="1048871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l" defTabSz="914400"/>
            <a:r>
              <a:rPr lang="en-US" dirty="0" smtClean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A learning experience</a:t>
            </a:r>
            <a:endParaRPr lang="en-US" i="1" kern="0" dirty="0">
              <a:solidFill>
                <a:srgbClr val="FFFFFF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610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CEOS response to the Carbon Strategy will be a good learning experience for all:</a:t>
            </a:r>
          </a:p>
          <a:p>
            <a:pPr marL="10080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Comprehensive response to external ‘mandate’</a:t>
            </a:r>
          </a:p>
          <a:p>
            <a:pPr marL="10080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Cross-cutting by nature – 3 VCs and 3 WGs</a:t>
            </a:r>
          </a:p>
          <a:p>
            <a:pPr marL="10080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But with no </a:t>
            </a:r>
            <a:r>
              <a:rPr lang="en-AU" sz="2400" u="sng" dirty="0">
                <a:latin typeface="Arial" panose="020B0604020202020204" pitchFamily="34" charset="0"/>
                <a:cs typeface="Arial" panose="020B0604020202020204" pitchFamily="34" charset="0"/>
              </a:rPr>
              <a:t>dedicated ‘entity’ </a:t>
            </a:r>
            <a:r>
              <a:rPr lang="en-A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responsible.</a:t>
            </a:r>
            <a:endParaRPr lang="en-AU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will require new ways of working together, across CEOS.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that we keep communicating and learning, and remain flexible.  </a:t>
            </a:r>
          </a:p>
          <a:p>
            <a:pPr marL="457200"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models and practices that emerge will be critical over coming years as GEO and other groups ramp up requirements efforts.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8000" lvl="6" indent="-342900">
              <a:spcAft>
                <a:spcPts val="1200"/>
              </a:spcAft>
              <a:buFont typeface="Arial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917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546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Ross Jonathon</cp:lastModifiedBy>
  <cp:revision>46</cp:revision>
  <dcterms:modified xsi:type="dcterms:W3CDTF">2015-09-17T07:32:16Z</dcterms:modified>
</cp:coreProperties>
</file>