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1"/>
  </p:notesMasterIdLst>
  <p:sldIdLst>
    <p:sldId id="260" r:id="rId3"/>
    <p:sldId id="298" r:id="rId4"/>
    <p:sldId id="277" r:id="rId5"/>
    <p:sldId id="278" r:id="rId6"/>
    <p:sldId id="290" r:id="rId7"/>
    <p:sldId id="284" r:id="rId8"/>
    <p:sldId id="276" r:id="rId9"/>
    <p:sldId id="282" r:id="rId10"/>
    <p:sldId id="293" r:id="rId11"/>
    <p:sldId id="294" r:id="rId12"/>
    <p:sldId id="296" r:id="rId13"/>
    <p:sldId id="295" r:id="rId14"/>
    <p:sldId id="291" r:id="rId15"/>
    <p:sldId id="292" r:id="rId16"/>
    <p:sldId id="297" r:id="rId17"/>
    <p:sldId id="279" r:id="rId18"/>
    <p:sldId id="283" r:id="rId19"/>
    <p:sldId id="286"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 xmlns:p15="http://schemas.microsoft.com/office/powerpoint/2012/main">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5701" autoAdjust="0"/>
  </p:normalViewPr>
  <p:slideViewPr>
    <p:cSldViewPr snapToGrid="0" snapToObjects="1">
      <p:cViewPr>
        <p:scale>
          <a:sx n="99" d="100"/>
          <a:sy n="99" d="100"/>
        </p:scale>
        <p:origin x="-1368" y="-80"/>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image" Target="../media/image8.png"/><Relationship Id="rId2"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image" Target="../media/image8.png"/><Relationship Id="rId2"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1AC1A-7DEB-494E-9E9C-43269820FC94}" type="doc">
      <dgm:prSet loTypeId="urn:microsoft.com/office/officeart/2005/8/layout/pList2#1" loCatId="" qsTypeId="urn:microsoft.com/office/officeart/2005/8/quickstyle/simple1" qsCatId="simple" csTypeId="urn:microsoft.com/office/officeart/2005/8/colors/colorful1#2" csCatId="colorful" phldr="1"/>
      <dgm:spPr/>
      <dgm:t>
        <a:bodyPr/>
        <a:lstStyle/>
        <a:p>
          <a:endParaRPr lang="en-GB"/>
        </a:p>
      </dgm:t>
    </dgm:pt>
    <dgm:pt modelId="{A0638737-C202-D340-B9B0-6255339B4891}">
      <dgm:prSet phldrT="[Text]" custT="1"/>
      <dgm:spPr/>
      <dgm:t>
        <a:bodyPr/>
        <a:lstStyle/>
        <a:p>
          <a:r>
            <a:rPr lang="en-GB" sz="1800" dirty="0" smtClean="0"/>
            <a:t>Space Data</a:t>
          </a:r>
          <a:endParaRPr lang="en-GB" sz="1800" dirty="0"/>
        </a:p>
      </dgm:t>
    </dgm:pt>
    <dgm:pt modelId="{1C473FAF-C982-744D-BC52-88013691C693}" type="parTrans" cxnId="{5EDB319B-FE8B-4C40-9121-5B58294F4C6F}">
      <dgm:prSet/>
      <dgm:spPr/>
      <dgm:t>
        <a:bodyPr/>
        <a:lstStyle/>
        <a:p>
          <a:endParaRPr lang="en-GB" sz="2000"/>
        </a:p>
      </dgm:t>
    </dgm:pt>
    <dgm:pt modelId="{0575101F-0EDE-0943-8A41-969A6E80C81B}" type="sibTrans" cxnId="{5EDB319B-FE8B-4C40-9121-5B58294F4C6F}">
      <dgm:prSet/>
      <dgm:spPr/>
      <dgm:t>
        <a:bodyPr/>
        <a:lstStyle/>
        <a:p>
          <a:endParaRPr lang="en-GB" sz="2000"/>
        </a:p>
      </dgm:t>
    </dgm:pt>
    <dgm:pt modelId="{2AAC92E9-00FD-D648-89C3-DAE531AC6331}">
      <dgm:prSet phldrT="[Text]" custT="1"/>
      <dgm:spPr/>
      <dgm:t>
        <a:bodyPr/>
        <a:lstStyle/>
        <a:p>
          <a:r>
            <a:rPr lang="en-GB" sz="1400" dirty="0" smtClean="0"/>
            <a:t>GFOI works with space agencies through CEOS to ensures the  long-term, world-wide acquisition of core satellite data</a:t>
          </a:r>
          <a:endParaRPr lang="en-GB" sz="1400" dirty="0"/>
        </a:p>
      </dgm:t>
    </dgm:pt>
    <dgm:pt modelId="{447AE77B-BA00-014D-8269-9846ACA7ADAE}" type="parTrans" cxnId="{9A6C63FF-0007-EC4E-A90D-9C37538604D5}">
      <dgm:prSet/>
      <dgm:spPr/>
      <dgm:t>
        <a:bodyPr/>
        <a:lstStyle/>
        <a:p>
          <a:endParaRPr lang="en-GB" sz="2000"/>
        </a:p>
      </dgm:t>
    </dgm:pt>
    <dgm:pt modelId="{2102709D-FECF-A142-9D4B-925929594832}" type="sibTrans" cxnId="{9A6C63FF-0007-EC4E-A90D-9C37538604D5}">
      <dgm:prSet/>
      <dgm:spPr/>
      <dgm:t>
        <a:bodyPr/>
        <a:lstStyle/>
        <a:p>
          <a:endParaRPr lang="en-GB" sz="2000"/>
        </a:p>
      </dgm:t>
    </dgm:pt>
    <dgm:pt modelId="{2249B07C-2EB8-3749-91CC-89C25AA9976E}">
      <dgm:prSet phldrT="[Text]" custT="1"/>
      <dgm:spPr/>
      <dgm:t>
        <a:bodyPr/>
        <a:lstStyle/>
        <a:p>
          <a:r>
            <a:rPr lang="en-GB" sz="1800" dirty="0" smtClean="0"/>
            <a:t>Capacity Building</a:t>
          </a:r>
          <a:endParaRPr lang="en-GB" sz="1800" dirty="0"/>
        </a:p>
      </dgm:t>
    </dgm:pt>
    <dgm:pt modelId="{828183BF-308C-BF49-A894-9F574E3711C7}" type="parTrans" cxnId="{EBFB5DE4-A55D-8846-8A42-F6013F905188}">
      <dgm:prSet/>
      <dgm:spPr/>
      <dgm:t>
        <a:bodyPr/>
        <a:lstStyle/>
        <a:p>
          <a:endParaRPr lang="en-GB" sz="2000"/>
        </a:p>
      </dgm:t>
    </dgm:pt>
    <dgm:pt modelId="{1E40BF44-AAE8-EB49-B81F-5F70D52C713C}" type="sibTrans" cxnId="{EBFB5DE4-A55D-8846-8A42-F6013F905188}">
      <dgm:prSet/>
      <dgm:spPr/>
      <dgm:t>
        <a:bodyPr/>
        <a:lstStyle/>
        <a:p>
          <a:endParaRPr lang="en-GB" sz="2000"/>
        </a:p>
      </dgm:t>
    </dgm:pt>
    <dgm:pt modelId="{93CA7A3F-0755-764B-9288-0608E6B4998E}">
      <dgm:prSet phldrT="[Text]" custT="1"/>
      <dgm:spPr/>
      <dgm:t>
        <a:bodyPr/>
        <a:lstStyle/>
        <a:p>
          <a:r>
            <a:rPr lang="en-GB" sz="1400" dirty="0" smtClean="0"/>
            <a:t>GFOI provides capacity building in coordination with others such as UN-REDD. It supports the use of satellite and ground data to monitor forests, and estimate GHGs.</a:t>
          </a:r>
          <a:endParaRPr lang="en-GB" sz="1400" dirty="0"/>
        </a:p>
      </dgm:t>
    </dgm:pt>
    <dgm:pt modelId="{21E3AF9C-F502-2546-B6C9-8620D73B168C}" type="parTrans" cxnId="{59B2FE53-205E-FE46-B29D-2B3E6F556C18}">
      <dgm:prSet/>
      <dgm:spPr/>
      <dgm:t>
        <a:bodyPr/>
        <a:lstStyle/>
        <a:p>
          <a:endParaRPr lang="en-GB" sz="2000"/>
        </a:p>
      </dgm:t>
    </dgm:pt>
    <dgm:pt modelId="{FCE3C108-D50F-6C46-AFDE-7BAF8A9C72BE}" type="sibTrans" cxnId="{59B2FE53-205E-FE46-B29D-2B3E6F556C18}">
      <dgm:prSet/>
      <dgm:spPr/>
      <dgm:t>
        <a:bodyPr/>
        <a:lstStyle/>
        <a:p>
          <a:endParaRPr lang="en-GB" sz="2000"/>
        </a:p>
      </dgm:t>
    </dgm:pt>
    <dgm:pt modelId="{78342DC9-5C6C-1940-ADB6-5967A2360633}">
      <dgm:prSet phldrT="[Text]" custT="1"/>
      <dgm:spPr/>
      <dgm:t>
        <a:bodyPr/>
        <a:lstStyle/>
        <a:p>
          <a:r>
            <a:rPr lang="en-GB" sz="1800" dirty="0" smtClean="0"/>
            <a:t>Methods and Guidance</a:t>
          </a:r>
          <a:endParaRPr lang="en-GB" sz="1800" dirty="0"/>
        </a:p>
      </dgm:t>
    </dgm:pt>
    <dgm:pt modelId="{019D745F-9277-544F-8AFC-5504FA524699}" type="parTrans" cxnId="{1993FA45-2F5F-3048-B86F-9C37C187DA97}">
      <dgm:prSet/>
      <dgm:spPr/>
      <dgm:t>
        <a:bodyPr/>
        <a:lstStyle/>
        <a:p>
          <a:endParaRPr lang="en-GB" sz="2000"/>
        </a:p>
      </dgm:t>
    </dgm:pt>
    <dgm:pt modelId="{79BD07CC-5637-5848-9FA7-019423CD0095}" type="sibTrans" cxnId="{1993FA45-2F5F-3048-B86F-9C37C187DA97}">
      <dgm:prSet/>
      <dgm:spPr/>
      <dgm:t>
        <a:bodyPr/>
        <a:lstStyle/>
        <a:p>
          <a:endParaRPr lang="en-GB" sz="2000"/>
        </a:p>
      </dgm:t>
    </dgm:pt>
    <dgm:pt modelId="{7F64BB29-B78D-BB45-B621-A51E5BE4A006}">
      <dgm:prSet phldrT="[Text]" custT="1"/>
      <dgm:spPr/>
      <dgm:t>
        <a:bodyPr/>
        <a:lstStyle/>
        <a:p>
          <a:r>
            <a:rPr lang="en-GB" sz="1400" dirty="0" smtClean="0"/>
            <a:t>Guidance on i</a:t>
          </a:r>
          <a:r>
            <a:rPr lang="en-GB" sz="1400" b="0" i="0" dirty="0" smtClean="0"/>
            <a:t>ntegrating remote-sensing and ground-based observations for estimation of emissions and removals of greenhouse gases in forests</a:t>
          </a:r>
          <a:r>
            <a:rPr lang="en-GB" sz="1400" dirty="0" smtClean="0"/>
            <a:t>. </a:t>
          </a:r>
          <a:endParaRPr lang="en-GB" sz="1400" dirty="0"/>
        </a:p>
      </dgm:t>
    </dgm:pt>
    <dgm:pt modelId="{978EAF4F-6E86-3949-B7CF-206DE6DD7E32}" type="parTrans" cxnId="{6392D54E-32FE-2446-A592-527F4B62A1BA}">
      <dgm:prSet/>
      <dgm:spPr/>
      <dgm:t>
        <a:bodyPr/>
        <a:lstStyle/>
        <a:p>
          <a:endParaRPr lang="en-GB" sz="2000"/>
        </a:p>
      </dgm:t>
    </dgm:pt>
    <dgm:pt modelId="{A62E4471-5708-EB49-9DE1-07CDD6A293A1}" type="sibTrans" cxnId="{6392D54E-32FE-2446-A592-527F4B62A1BA}">
      <dgm:prSet/>
      <dgm:spPr/>
      <dgm:t>
        <a:bodyPr/>
        <a:lstStyle/>
        <a:p>
          <a:endParaRPr lang="en-GB" sz="2000"/>
        </a:p>
      </dgm:t>
    </dgm:pt>
    <dgm:pt modelId="{158A634A-8367-274F-B04E-B042F29D923D}">
      <dgm:prSet phldrT="[Text]" custT="1"/>
      <dgm:spPr/>
      <dgm:t>
        <a:bodyPr/>
        <a:lstStyle/>
        <a:p>
          <a:r>
            <a:rPr lang="en-GB" sz="1800" dirty="0" smtClean="0"/>
            <a:t>Research and Development</a:t>
          </a:r>
          <a:endParaRPr lang="en-GB" sz="1800" dirty="0"/>
        </a:p>
      </dgm:t>
    </dgm:pt>
    <dgm:pt modelId="{068E4D95-BCC5-954F-A67B-F73748E2D709}" type="parTrans" cxnId="{A6D8B469-0CF1-9445-A53D-039FD71EF210}">
      <dgm:prSet/>
      <dgm:spPr/>
      <dgm:t>
        <a:bodyPr/>
        <a:lstStyle/>
        <a:p>
          <a:endParaRPr lang="en-GB" sz="2000"/>
        </a:p>
      </dgm:t>
    </dgm:pt>
    <dgm:pt modelId="{160C932B-357D-A249-B11D-1E219A2143A3}" type="sibTrans" cxnId="{A6D8B469-0CF1-9445-A53D-039FD71EF210}">
      <dgm:prSet/>
      <dgm:spPr/>
      <dgm:t>
        <a:bodyPr/>
        <a:lstStyle/>
        <a:p>
          <a:endParaRPr lang="en-GB" sz="2000"/>
        </a:p>
      </dgm:t>
    </dgm:pt>
    <dgm:pt modelId="{676918EE-A354-5746-8E66-0365FFB3AB5B}">
      <dgm:prSet phldrT="[Text]" custT="1"/>
      <dgm:spPr/>
      <dgm:t>
        <a:bodyPr/>
        <a:lstStyle/>
        <a:p>
          <a:r>
            <a:rPr lang="en-GB" sz="1400" dirty="0" smtClean="0"/>
            <a:t>Identifying and promoting R&amp;D needed for practical, global implementation of National Forest Monitoring</a:t>
          </a:r>
          <a:endParaRPr lang="en-GB" sz="1400" dirty="0"/>
        </a:p>
      </dgm:t>
    </dgm:pt>
    <dgm:pt modelId="{FEBCE03C-3698-CE4B-ACC2-E58D59490C6D}" type="parTrans" cxnId="{7613C069-AEA8-D945-93D1-0B173FC4E734}">
      <dgm:prSet/>
      <dgm:spPr/>
      <dgm:t>
        <a:bodyPr/>
        <a:lstStyle/>
        <a:p>
          <a:endParaRPr lang="en-GB" sz="2000"/>
        </a:p>
      </dgm:t>
    </dgm:pt>
    <dgm:pt modelId="{CEFE2045-53B1-344B-99CB-967619C7EB1B}" type="sibTrans" cxnId="{7613C069-AEA8-D945-93D1-0B173FC4E734}">
      <dgm:prSet/>
      <dgm:spPr/>
      <dgm:t>
        <a:bodyPr/>
        <a:lstStyle/>
        <a:p>
          <a:endParaRPr lang="en-GB" sz="2000"/>
        </a:p>
      </dgm:t>
    </dgm:pt>
    <dgm:pt modelId="{19576E2E-27E5-FF4B-92D1-55C83E46754B}">
      <dgm:prSet custT="1"/>
      <dgm:spPr/>
      <dgm:t>
        <a:bodyPr/>
        <a:lstStyle/>
        <a:p>
          <a:r>
            <a:rPr lang="en-GB" sz="1800" dirty="0" smtClean="0"/>
            <a:t>GFOI Office</a:t>
          </a:r>
          <a:endParaRPr lang="en-GB" sz="1800" dirty="0"/>
        </a:p>
      </dgm:t>
    </dgm:pt>
    <dgm:pt modelId="{A721115E-CA3D-114B-9F46-352FEC4096FC}" type="parTrans" cxnId="{AC6C4D0A-517D-7142-8AF0-8D3F63634FF1}">
      <dgm:prSet/>
      <dgm:spPr/>
      <dgm:t>
        <a:bodyPr/>
        <a:lstStyle/>
        <a:p>
          <a:endParaRPr lang="en-GB" sz="2000"/>
        </a:p>
      </dgm:t>
    </dgm:pt>
    <dgm:pt modelId="{1525D968-E76F-564E-887C-8C1D461B1112}" type="sibTrans" cxnId="{AC6C4D0A-517D-7142-8AF0-8D3F63634FF1}">
      <dgm:prSet/>
      <dgm:spPr/>
      <dgm:t>
        <a:bodyPr/>
        <a:lstStyle/>
        <a:p>
          <a:endParaRPr lang="en-GB" sz="2000"/>
        </a:p>
      </dgm:t>
    </dgm:pt>
    <dgm:pt modelId="{734C3855-8CCA-A840-ACA0-A46C5FA5E673}">
      <dgm:prSet custT="1"/>
      <dgm:spPr/>
      <dgm:t>
        <a:bodyPr/>
        <a:lstStyle/>
        <a:p>
          <a:r>
            <a:rPr lang="en-GB" sz="1400" dirty="0" smtClean="0"/>
            <a:t>Coordination and Management</a:t>
          </a:r>
          <a:endParaRPr lang="en-GB" sz="1400" dirty="0"/>
        </a:p>
      </dgm:t>
    </dgm:pt>
    <dgm:pt modelId="{9DB42794-2288-4641-8AF2-F069561A5264}" type="parTrans" cxnId="{C4350478-8CE6-1D42-954C-5257DD1C7634}">
      <dgm:prSet/>
      <dgm:spPr/>
      <dgm:t>
        <a:bodyPr/>
        <a:lstStyle/>
        <a:p>
          <a:endParaRPr lang="en-GB" sz="2000"/>
        </a:p>
      </dgm:t>
    </dgm:pt>
    <dgm:pt modelId="{2B3CB869-3AC8-FA44-885F-0AF22A48A47C}" type="sibTrans" cxnId="{C4350478-8CE6-1D42-954C-5257DD1C7634}">
      <dgm:prSet/>
      <dgm:spPr/>
      <dgm:t>
        <a:bodyPr/>
        <a:lstStyle/>
        <a:p>
          <a:endParaRPr lang="en-GB" sz="2000"/>
        </a:p>
      </dgm:t>
    </dgm:pt>
    <dgm:pt modelId="{9AC67050-3311-9042-AC88-602F4BD711D7}">
      <dgm:prSet phldrT="[Text]" custT="1"/>
      <dgm:spPr/>
      <dgm:t>
        <a:bodyPr/>
        <a:lstStyle/>
        <a:p>
          <a:r>
            <a:rPr lang="en-GB" sz="1400" dirty="0" smtClean="0"/>
            <a:t>helps countries meet their individual data needs</a:t>
          </a:r>
          <a:endParaRPr lang="en-GB" sz="1400" dirty="0"/>
        </a:p>
      </dgm:t>
    </dgm:pt>
    <dgm:pt modelId="{B5511862-4E9F-8D45-93DB-89F1C200D8BC}" type="parTrans" cxnId="{EFACCFF9-39CD-A64B-B389-C73C890F37BF}">
      <dgm:prSet/>
      <dgm:spPr/>
      <dgm:t>
        <a:bodyPr/>
        <a:lstStyle/>
        <a:p>
          <a:endParaRPr lang="en-GB"/>
        </a:p>
      </dgm:t>
    </dgm:pt>
    <dgm:pt modelId="{DCE8B5F7-94C6-3049-835A-85794D0656C0}" type="sibTrans" cxnId="{EFACCFF9-39CD-A64B-B389-C73C890F37BF}">
      <dgm:prSet/>
      <dgm:spPr/>
      <dgm:t>
        <a:bodyPr/>
        <a:lstStyle/>
        <a:p>
          <a:endParaRPr lang="en-GB"/>
        </a:p>
      </dgm:t>
    </dgm:pt>
    <dgm:pt modelId="{2C2135A7-2589-7B46-B390-6160FF8A5C16}" type="pres">
      <dgm:prSet presAssocID="{0AD1AC1A-7DEB-494E-9E9C-43269820FC94}" presName="Name0" presStyleCnt="0">
        <dgm:presLayoutVars>
          <dgm:dir/>
          <dgm:resizeHandles val="exact"/>
        </dgm:presLayoutVars>
      </dgm:prSet>
      <dgm:spPr/>
      <dgm:t>
        <a:bodyPr/>
        <a:lstStyle/>
        <a:p>
          <a:endParaRPr lang="en-GB"/>
        </a:p>
      </dgm:t>
    </dgm:pt>
    <dgm:pt modelId="{75FA0C98-3A76-F54D-A15C-60586E30373D}" type="pres">
      <dgm:prSet presAssocID="{0AD1AC1A-7DEB-494E-9E9C-43269820FC94}" presName="bkgdShp" presStyleLbl="alignAccFollowNode1" presStyleIdx="0" presStyleCnt="1" custLinFactNeighborY="-15092"/>
      <dgm:spPr/>
      <dgm:t>
        <a:bodyPr/>
        <a:lstStyle/>
        <a:p>
          <a:endParaRPr lang="en-GB"/>
        </a:p>
      </dgm:t>
    </dgm:pt>
    <dgm:pt modelId="{D2460821-EB2D-5A4B-A70C-72E7C456AA49}" type="pres">
      <dgm:prSet presAssocID="{0AD1AC1A-7DEB-494E-9E9C-43269820FC94}" presName="linComp" presStyleCnt="0"/>
      <dgm:spPr/>
    </dgm:pt>
    <dgm:pt modelId="{97F70FB5-DFE4-0C41-B341-53C0178745F7}" type="pres">
      <dgm:prSet presAssocID="{A0638737-C202-D340-B9B0-6255339B4891}" presName="compNode" presStyleCnt="0"/>
      <dgm:spPr/>
    </dgm:pt>
    <dgm:pt modelId="{E3EFF606-A507-4747-A5DB-11608C280846}" type="pres">
      <dgm:prSet presAssocID="{A0638737-C202-D340-B9B0-6255339B4891}" presName="node" presStyleLbl="node1" presStyleIdx="0" presStyleCnt="5">
        <dgm:presLayoutVars>
          <dgm:bulletEnabled val="1"/>
        </dgm:presLayoutVars>
      </dgm:prSet>
      <dgm:spPr/>
      <dgm:t>
        <a:bodyPr/>
        <a:lstStyle/>
        <a:p>
          <a:endParaRPr lang="en-GB"/>
        </a:p>
      </dgm:t>
    </dgm:pt>
    <dgm:pt modelId="{D647D92F-88E0-4C44-967B-F92AAD41D4E0}" type="pres">
      <dgm:prSet presAssocID="{A0638737-C202-D340-B9B0-6255339B4891}" presName="invisiNode" presStyleLbl="node1" presStyleIdx="0" presStyleCnt="5"/>
      <dgm:spPr/>
    </dgm:pt>
    <dgm:pt modelId="{47153504-4ED2-6B4D-9603-94DE59A64EBC}" type="pres">
      <dgm:prSet presAssocID="{A0638737-C202-D340-B9B0-6255339B4891}" presName="imagNode" presStyleLbl="fgImgPlace1" presStyleIdx="0" presStyleCnt="5"/>
      <dgm:spPr>
        <a:blipFill rotWithShape="1">
          <a:blip xmlns:r="http://schemas.openxmlformats.org/officeDocument/2006/relationships" r:embed="rId1"/>
          <a:stretch>
            <a:fillRect/>
          </a:stretch>
        </a:blipFill>
      </dgm:spPr>
      <dgm:t>
        <a:bodyPr/>
        <a:lstStyle/>
        <a:p>
          <a:endParaRPr lang="en-GB"/>
        </a:p>
      </dgm:t>
    </dgm:pt>
    <dgm:pt modelId="{B9EB61AA-CE49-4842-A6F0-922C81DED2D9}" type="pres">
      <dgm:prSet presAssocID="{0575101F-0EDE-0943-8A41-969A6E80C81B}" presName="sibTrans" presStyleLbl="sibTrans2D1" presStyleIdx="0" presStyleCnt="0"/>
      <dgm:spPr/>
      <dgm:t>
        <a:bodyPr/>
        <a:lstStyle/>
        <a:p>
          <a:endParaRPr lang="en-GB"/>
        </a:p>
      </dgm:t>
    </dgm:pt>
    <dgm:pt modelId="{4BA98166-A72F-3145-872F-BAEEF5D6C95C}" type="pres">
      <dgm:prSet presAssocID="{2249B07C-2EB8-3749-91CC-89C25AA9976E}" presName="compNode" presStyleCnt="0"/>
      <dgm:spPr/>
    </dgm:pt>
    <dgm:pt modelId="{EE297486-D34F-8542-9E64-4D393A1D46F7}" type="pres">
      <dgm:prSet presAssocID="{2249B07C-2EB8-3749-91CC-89C25AA9976E}" presName="node" presStyleLbl="node1" presStyleIdx="1" presStyleCnt="5">
        <dgm:presLayoutVars>
          <dgm:bulletEnabled val="1"/>
        </dgm:presLayoutVars>
      </dgm:prSet>
      <dgm:spPr/>
      <dgm:t>
        <a:bodyPr/>
        <a:lstStyle/>
        <a:p>
          <a:endParaRPr lang="en-GB"/>
        </a:p>
      </dgm:t>
    </dgm:pt>
    <dgm:pt modelId="{BAD6BFB7-022F-DF4F-8AB4-CE29533DD910}" type="pres">
      <dgm:prSet presAssocID="{2249B07C-2EB8-3749-91CC-89C25AA9976E}" presName="invisiNode" presStyleLbl="node1" presStyleIdx="1" presStyleCnt="5"/>
      <dgm:spPr/>
    </dgm:pt>
    <dgm:pt modelId="{6BA6CC36-0BF5-9E45-B5D8-C54188AF8965}" type="pres">
      <dgm:prSet presAssocID="{2249B07C-2EB8-3749-91CC-89C25AA9976E}" presName="imagNode"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a:p>
      </dgm:t>
    </dgm:pt>
    <dgm:pt modelId="{F753057B-5DA4-9F40-8CC2-4DA466193AF5}" type="pres">
      <dgm:prSet presAssocID="{1E40BF44-AAE8-EB49-B81F-5F70D52C713C}" presName="sibTrans" presStyleLbl="sibTrans2D1" presStyleIdx="0" presStyleCnt="0"/>
      <dgm:spPr/>
      <dgm:t>
        <a:bodyPr/>
        <a:lstStyle/>
        <a:p>
          <a:endParaRPr lang="en-GB"/>
        </a:p>
      </dgm:t>
    </dgm:pt>
    <dgm:pt modelId="{D0BBC4B3-6585-9B4D-9113-F9DA4F2E19CE}" type="pres">
      <dgm:prSet presAssocID="{78342DC9-5C6C-1940-ADB6-5967A2360633}" presName="compNode" presStyleCnt="0"/>
      <dgm:spPr/>
    </dgm:pt>
    <dgm:pt modelId="{1DFE5919-146A-DA47-A7FD-63E4B9F96DA8}" type="pres">
      <dgm:prSet presAssocID="{78342DC9-5C6C-1940-ADB6-5967A2360633}" presName="node" presStyleLbl="node1" presStyleIdx="2" presStyleCnt="5">
        <dgm:presLayoutVars>
          <dgm:bulletEnabled val="1"/>
        </dgm:presLayoutVars>
      </dgm:prSet>
      <dgm:spPr/>
      <dgm:t>
        <a:bodyPr/>
        <a:lstStyle/>
        <a:p>
          <a:endParaRPr lang="en-GB"/>
        </a:p>
      </dgm:t>
    </dgm:pt>
    <dgm:pt modelId="{34A6609B-6E9C-3840-B3AC-98001BC17EE3}" type="pres">
      <dgm:prSet presAssocID="{78342DC9-5C6C-1940-ADB6-5967A2360633}" presName="invisiNode" presStyleLbl="node1" presStyleIdx="2" presStyleCnt="5"/>
      <dgm:spPr/>
    </dgm:pt>
    <dgm:pt modelId="{A4E87A7F-9297-9446-820C-21041BC6896C}" type="pres">
      <dgm:prSet presAssocID="{78342DC9-5C6C-1940-ADB6-5967A2360633}" presName="imagNode" presStyleLbl="fgImgPlace1" presStyleIdx="2" presStyleCnt="5"/>
      <dgm:spPr>
        <a:blipFill rotWithShape="1">
          <a:blip xmlns:r="http://schemas.openxmlformats.org/officeDocument/2006/relationships" r:embed="rId3"/>
          <a:stretch>
            <a:fillRect/>
          </a:stretch>
        </a:blipFill>
      </dgm:spPr>
      <dgm:t>
        <a:bodyPr/>
        <a:lstStyle/>
        <a:p>
          <a:endParaRPr lang="en-GB"/>
        </a:p>
      </dgm:t>
    </dgm:pt>
    <dgm:pt modelId="{A0BD1C6F-991F-0445-88FC-576B0328F3A7}" type="pres">
      <dgm:prSet presAssocID="{79BD07CC-5637-5848-9FA7-019423CD0095}" presName="sibTrans" presStyleLbl="sibTrans2D1" presStyleIdx="0" presStyleCnt="0"/>
      <dgm:spPr/>
      <dgm:t>
        <a:bodyPr/>
        <a:lstStyle/>
        <a:p>
          <a:endParaRPr lang="en-GB"/>
        </a:p>
      </dgm:t>
    </dgm:pt>
    <dgm:pt modelId="{A085C6DF-1B4F-064B-A927-11BB1F326F7F}" type="pres">
      <dgm:prSet presAssocID="{158A634A-8367-274F-B04E-B042F29D923D}" presName="compNode" presStyleCnt="0"/>
      <dgm:spPr/>
    </dgm:pt>
    <dgm:pt modelId="{5F66BAB5-A826-0845-8192-165762AA1A87}" type="pres">
      <dgm:prSet presAssocID="{158A634A-8367-274F-B04E-B042F29D923D}" presName="node" presStyleLbl="node1" presStyleIdx="3" presStyleCnt="5">
        <dgm:presLayoutVars>
          <dgm:bulletEnabled val="1"/>
        </dgm:presLayoutVars>
      </dgm:prSet>
      <dgm:spPr/>
      <dgm:t>
        <a:bodyPr/>
        <a:lstStyle/>
        <a:p>
          <a:endParaRPr lang="en-GB"/>
        </a:p>
      </dgm:t>
    </dgm:pt>
    <dgm:pt modelId="{D0E8A578-61CD-8641-989B-581DB9AC6E97}" type="pres">
      <dgm:prSet presAssocID="{158A634A-8367-274F-B04E-B042F29D923D}" presName="invisiNode" presStyleLbl="node1" presStyleIdx="3" presStyleCnt="5"/>
      <dgm:spPr/>
    </dgm:pt>
    <dgm:pt modelId="{421D7C79-1561-4841-80ED-F9A4FFC02C78}" type="pres">
      <dgm:prSet presAssocID="{158A634A-8367-274F-B04E-B042F29D923D}" presName="imagNode" presStyleLbl="fgImgPlace1" presStyleIdx="3" presStyleCnt="5"/>
      <dgm:spPr>
        <a:blipFill rotWithShape="1">
          <a:blip xmlns:r="http://schemas.openxmlformats.org/officeDocument/2006/relationships" r:embed="rId4"/>
          <a:stretch>
            <a:fillRect/>
          </a:stretch>
        </a:blipFill>
      </dgm:spPr>
      <dgm:t>
        <a:bodyPr/>
        <a:lstStyle/>
        <a:p>
          <a:endParaRPr lang="en-GB"/>
        </a:p>
      </dgm:t>
    </dgm:pt>
    <dgm:pt modelId="{A9E65A34-9DC9-8540-81D7-60149F8EE1BB}" type="pres">
      <dgm:prSet presAssocID="{160C932B-357D-A249-B11D-1E219A2143A3}" presName="sibTrans" presStyleLbl="sibTrans2D1" presStyleIdx="0" presStyleCnt="0"/>
      <dgm:spPr/>
      <dgm:t>
        <a:bodyPr/>
        <a:lstStyle/>
        <a:p>
          <a:endParaRPr lang="en-GB"/>
        </a:p>
      </dgm:t>
    </dgm:pt>
    <dgm:pt modelId="{B842A3FC-2AAD-7841-9F90-CC2B4171B6FC}" type="pres">
      <dgm:prSet presAssocID="{19576E2E-27E5-FF4B-92D1-55C83E46754B}" presName="compNode" presStyleCnt="0"/>
      <dgm:spPr/>
    </dgm:pt>
    <dgm:pt modelId="{936ACCD8-B237-9748-A054-38CCD622502A}" type="pres">
      <dgm:prSet presAssocID="{19576E2E-27E5-FF4B-92D1-55C83E46754B}" presName="node" presStyleLbl="node1" presStyleIdx="4" presStyleCnt="5">
        <dgm:presLayoutVars>
          <dgm:bulletEnabled val="1"/>
        </dgm:presLayoutVars>
      </dgm:prSet>
      <dgm:spPr/>
      <dgm:t>
        <a:bodyPr/>
        <a:lstStyle/>
        <a:p>
          <a:endParaRPr lang="en-GB"/>
        </a:p>
      </dgm:t>
    </dgm:pt>
    <dgm:pt modelId="{FE4A878F-49BE-AE47-BC04-D0EE8263A26C}" type="pres">
      <dgm:prSet presAssocID="{19576E2E-27E5-FF4B-92D1-55C83E46754B}" presName="invisiNode" presStyleLbl="node1" presStyleIdx="4" presStyleCnt="5"/>
      <dgm:spPr/>
    </dgm:pt>
    <dgm:pt modelId="{9618484B-FA32-ED49-8704-9C4EC4C1EA3E}" type="pres">
      <dgm:prSet presAssocID="{19576E2E-27E5-FF4B-92D1-55C83E46754B}" presName="imagNode" presStyleLbl="fgImgPlace1" presStyleIdx="4" presStyleCnt="5"/>
      <dgm:spPr>
        <a:blipFill rotWithShape="1">
          <a:blip xmlns:r="http://schemas.openxmlformats.org/officeDocument/2006/relationships" r:embed="rId5"/>
          <a:stretch>
            <a:fillRect/>
          </a:stretch>
        </a:blipFill>
      </dgm:spPr>
      <dgm:t>
        <a:bodyPr/>
        <a:lstStyle/>
        <a:p>
          <a:endParaRPr lang="en-GB"/>
        </a:p>
      </dgm:t>
    </dgm:pt>
  </dgm:ptLst>
  <dgm:cxnLst>
    <dgm:cxn modelId="{1993FA45-2F5F-3048-B86F-9C37C187DA97}" srcId="{0AD1AC1A-7DEB-494E-9E9C-43269820FC94}" destId="{78342DC9-5C6C-1940-ADB6-5967A2360633}" srcOrd="2" destOrd="0" parTransId="{019D745F-9277-544F-8AFC-5504FA524699}" sibTransId="{79BD07CC-5637-5848-9FA7-019423CD0095}"/>
    <dgm:cxn modelId="{EBFB5DE4-A55D-8846-8A42-F6013F905188}" srcId="{0AD1AC1A-7DEB-494E-9E9C-43269820FC94}" destId="{2249B07C-2EB8-3749-91CC-89C25AA9976E}" srcOrd="1" destOrd="0" parTransId="{828183BF-308C-BF49-A894-9F574E3711C7}" sibTransId="{1E40BF44-AAE8-EB49-B81F-5F70D52C713C}"/>
    <dgm:cxn modelId="{6392D54E-32FE-2446-A592-527F4B62A1BA}" srcId="{78342DC9-5C6C-1940-ADB6-5967A2360633}" destId="{7F64BB29-B78D-BB45-B621-A51E5BE4A006}" srcOrd="0" destOrd="0" parTransId="{978EAF4F-6E86-3949-B7CF-206DE6DD7E32}" sibTransId="{A62E4471-5708-EB49-9DE1-07CDD6A293A1}"/>
    <dgm:cxn modelId="{012F9B25-7484-A945-888C-0E92A518E9A7}" type="presOf" srcId="{19576E2E-27E5-FF4B-92D1-55C83E46754B}" destId="{936ACCD8-B237-9748-A054-38CCD622502A}" srcOrd="0" destOrd="0" presId="urn:microsoft.com/office/officeart/2005/8/layout/pList2#1"/>
    <dgm:cxn modelId="{59B2FE53-205E-FE46-B29D-2B3E6F556C18}" srcId="{2249B07C-2EB8-3749-91CC-89C25AA9976E}" destId="{93CA7A3F-0755-764B-9288-0608E6B4998E}" srcOrd="0" destOrd="0" parTransId="{21E3AF9C-F502-2546-B6C9-8620D73B168C}" sibTransId="{FCE3C108-D50F-6C46-AFDE-7BAF8A9C72BE}"/>
    <dgm:cxn modelId="{A6D8B469-0CF1-9445-A53D-039FD71EF210}" srcId="{0AD1AC1A-7DEB-494E-9E9C-43269820FC94}" destId="{158A634A-8367-274F-B04E-B042F29D923D}" srcOrd="3" destOrd="0" parTransId="{068E4D95-BCC5-954F-A67B-F73748E2D709}" sibTransId="{160C932B-357D-A249-B11D-1E219A2143A3}"/>
    <dgm:cxn modelId="{E4784A0E-F731-4C40-9C65-DFDC04AE8DEC}" type="presOf" srcId="{734C3855-8CCA-A840-ACA0-A46C5FA5E673}" destId="{936ACCD8-B237-9748-A054-38CCD622502A}" srcOrd="0" destOrd="1" presId="urn:microsoft.com/office/officeart/2005/8/layout/pList2#1"/>
    <dgm:cxn modelId="{31025460-A599-2349-A6CB-AF954B723DCD}" type="presOf" srcId="{9AC67050-3311-9042-AC88-602F4BD711D7}" destId="{E3EFF606-A507-4747-A5DB-11608C280846}" srcOrd="0" destOrd="2" presId="urn:microsoft.com/office/officeart/2005/8/layout/pList2#1"/>
    <dgm:cxn modelId="{EFACCFF9-39CD-A64B-B389-C73C890F37BF}" srcId="{A0638737-C202-D340-B9B0-6255339B4891}" destId="{9AC67050-3311-9042-AC88-602F4BD711D7}" srcOrd="1" destOrd="0" parTransId="{B5511862-4E9F-8D45-93DB-89F1C200D8BC}" sibTransId="{DCE8B5F7-94C6-3049-835A-85794D0656C0}"/>
    <dgm:cxn modelId="{56314B74-CE47-BB49-B586-B0913EA070FE}" type="presOf" srcId="{7F64BB29-B78D-BB45-B621-A51E5BE4A006}" destId="{1DFE5919-146A-DA47-A7FD-63E4B9F96DA8}" srcOrd="0" destOrd="1" presId="urn:microsoft.com/office/officeart/2005/8/layout/pList2#1"/>
    <dgm:cxn modelId="{C4350478-8CE6-1D42-954C-5257DD1C7634}" srcId="{19576E2E-27E5-FF4B-92D1-55C83E46754B}" destId="{734C3855-8CCA-A840-ACA0-A46C5FA5E673}" srcOrd="0" destOrd="0" parTransId="{9DB42794-2288-4641-8AF2-F069561A5264}" sibTransId="{2B3CB869-3AC8-FA44-885F-0AF22A48A47C}"/>
    <dgm:cxn modelId="{8C4FB66F-1F9E-6B46-BACA-E7B6E4F9D35D}" type="presOf" srcId="{0AD1AC1A-7DEB-494E-9E9C-43269820FC94}" destId="{2C2135A7-2589-7B46-B390-6160FF8A5C16}" srcOrd="0" destOrd="0" presId="urn:microsoft.com/office/officeart/2005/8/layout/pList2#1"/>
    <dgm:cxn modelId="{8157873B-13DD-2D44-BA6D-54B8D1D06446}" type="presOf" srcId="{78342DC9-5C6C-1940-ADB6-5967A2360633}" destId="{1DFE5919-146A-DA47-A7FD-63E4B9F96DA8}" srcOrd="0" destOrd="0" presId="urn:microsoft.com/office/officeart/2005/8/layout/pList2#1"/>
    <dgm:cxn modelId="{48B7198C-75F7-E843-83B3-E62FEA64391C}" type="presOf" srcId="{79BD07CC-5637-5848-9FA7-019423CD0095}" destId="{A0BD1C6F-991F-0445-88FC-576B0328F3A7}" srcOrd="0" destOrd="0" presId="urn:microsoft.com/office/officeart/2005/8/layout/pList2#1"/>
    <dgm:cxn modelId="{55C057F7-CEBA-4044-8409-908F7C2FEF23}" type="presOf" srcId="{93CA7A3F-0755-764B-9288-0608E6B4998E}" destId="{EE297486-D34F-8542-9E64-4D393A1D46F7}" srcOrd="0" destOrd="1" presId="urn:microsoft.com/office/officeart/2005/8/layout/pList2#1"/>
    <dgm:cxn modelId="{52DA6636-EC6C-134F-9620-97739C8CA126}" type="presOf" srcId="{2AAC92E9-00FD-D648-89C3-DAE531AC6331}" destId="{E3EFF606-A507-4747-A5DB-11608C280846}" srcOrd="0" destOrd="1" presId="urn:microsoft.com/office/officeart/2005/8/layout/pList2#1"/>
    <dgm:cxn modelId="{AC6C4D0A-517D-7142-8AF0-8D3F63634FF1}" srcId="{0AD1AC1A-7DEB-494E-9E9C-43269820FC94}" destId="{19576E2E-27E5-FF4B-92D1-55C83E46754B}" srcOrd="4" destOrd="0" parTransId="{A721115E-CA3D-114B-9F46-352FEC4096FC}" sibTransId="{1525D968-E76F-564E-887C-8C1D461B1112}"/>
    <dgm:cxn modelId="{282789FD-0696-5345-A65E-F5F38037A183}" type="presOf" srcId="{158A634A-8367-274F-B04E-B042F29D923D}" destId="{5F66BAB5-A826-0845-8192-165762AA1A87}" srcOrd="0" destOrd="0" presId="urn:microsoft.com/office/officeart/2005/8/layout/pList2#1"/>
    <dgm:cxn modelId="{8C7D10FA-EB5E-A749-9F23-8932FE962839}" type="presOf" srcId="{0575101F-0EDE-0943-8A41-969A6E80C81B}" destId="{B9EB61AA-CE49-4842-A6F0-922C81DED2D9}" srcOrd="0" destOrd="0" presId="urn:microsoft.com/office/officeart/2005/8/layout/pList2#1"/>
    <dgm:cxn modelId="{1438BE95-E29C-0F46-B074-A4702A24AA23}" type="presOf" srcId="{1E40BF44-AAE8-EB49-B81F-5F70D52C713C}" destId="{F753057B-5DA4-9F40-8CC2-4DA466193AF5}" srcOrd="0" destOrd="0" presId="urn:microsoft.com/office/officeart/2005/8/layout/pList2#1"/>
    <dgm:cxn modelId="{1341613D-2CA4-424C-8328-356BCA344790}" type="presOf" srcId="{A0638737-C202-D340-B9B0-6255339B4891}" destId="{E3EFF606-A507-4747-A5DB-11608C280846}" srcOrd="0" destOrd="0" presId="urn:microsoft.com/office/officeart/2005/8/layout/pList2#1"/>
    <dgm:cxn modelId="{5EDB319B-FE8B-4C40-9121-5B58294F4C6F}" srcId="{0AD1AC1A-7DEB-494E-9E9C-43269820FC94}" destId="{A0638737-C202-D340-B9B0-6255339B4891}" srcOrd="0" destOrd="0" parTransId="{1C473FAF-C982-744D-BC52-88013691C693}" sibTransId="{0575101F-0EDE-0943-8A41-969A6E80C81B}"/>
    <dgm:cxn modelId="{D4913F1F-633C-1B46-8A72-B2AF44944913}" type="presOf" srcId="{160C932B-357D-A249-B11D-1E219A2143A3}" destId="{A9E65A34-9DC9-8540-81D7-60149F8EE1BB}" srcOrd="0" destOrd="0" presId="urn:microsoft.com/office/officeart/2005/8/layout/pList2#1"/>
    <dgm:cxn modelId="{139394B5-2EB3-D340-90DC-69130060380A}" type="presOf" srcId="{676918EE-A354-5746-8E66-0365FFB3AB5B}" destId="{5F66BAB5-A826-0845-8192-165762AA1A87}" srcOrd="0" destOrd="1" presId="urn:microsoft.com/office/officeart/2005/8/layout/pList2#1"/>
    <dgm:cxn modelId="{9A6C63FF-0007-EC4E-A90D-9C37538604D5}" srcId="{A0638737-C202-D340-B9B0-6255339B4891}" destId="{2AAC92E9-00FD-D648-89C3-DAE531AC6331}" srcOrd="0" destOrd="0" parTransId="{447AE77B-BA00-014D-8269-9846ACA7ADAE}" sibTransId="{2102709D-FECF-A142-9D4B-925929594832}"/>
    <dgm:cxn modelId="{30A2B43D-30D5-D64B-B849-7BF51BC216B3}" type="presOf" srcId="{2249B07C-2EB8-3749-91CC-89C25AA9976E}" destId="{EE297486-D34F-8542-9E64-4D393A1D46F7}" srcOrd="0" destOrd="0" presId="urn:microsoft.com/office/officeart/2005/8/layout/pList2#1"/>
    <dgm:cxn modelId="{7613C069-AEA8-D945-93D1-0B173FC4E734}" srcId="{158A634A-8367-274F-B04E-B042F29D923D}" destId="{676918EE-A354-5746-8E66-0365FFB3AB5B}" srcOrd="0" destOrd="0" parTransId="{FEBCE03C-3698-CE4B-ACC2-E58D59490C6D}" sibTransId="{CEFE2045-53B1-344B-99CB-967619C7EB1B}"/>
    <dgm:cxn modelId="{5D11CD2F-93FC-934D-B861-C0AD25026623}" type="presParOf" srcId="{2C2135A7-2589-7B46-B390-6160FF8A5C16}" destId="{75FA0C98-3A76-F54D-A15C-60586E30373D}" srcOrd="0" destOrd="0" presId="urn:microsoft.com/office/officeart/2005/8/layout/pList2#1"/>
    <dgm:cxn modelId="{904D542D-5FA7-1643-A240-A3E5DBC65F8C}" type="presParOf" srcId="{2C2135A7-2589-7B46-B390-6160FF8A5C16}" destId="{D2460821-EB2D-5A4B-A70C-72E7C456AA49}" srcOrd="1" destOrd="0" presId="urn:microsoft.com/office/officeart/2005/8/layout/pList2#1"/>
    <dgm:cxn modelId="{E90C6EA7-10D9-4B4F-A54E-BBB250417BE2}" type="presParOf" srcId="{D2460821-EB2D-5A4B-A70C-72E7C456AA49}" destId="{97F70FB5-DFE4-0C41-B341-53C0178745F7}" srcOrd="0" destOrd="0" presId="urn:microsoft.com/office/officeart/2005/8/layout/pList2#1"/>
    <dgm:cxn modelId="{1ED69077-A7C2-E64F-AFD7-593B151C11C4}" type="presParOf" srcId="{97F70FB5-DFE4-0C41-B341-53C0178745F7}" destId="{E3EFF606-A507-4747-A5DB-11608C280846}" srcOrd="0" destOrd="0" presId="urn:microsoft.com/office/officeart/2005/8/layout/pList2#1"/>
    <dgm:cxn modelId="{134BE7C3-953B-6748-9021-9D1DD2634DAF}" type="presParOf" srcId="{97F70FB5-DFE4-0C41-B341-53C0178745F7}" destId="{D647D92F-88E0-4C44-967B-F92AAD41D4E0}" srcOrd="1" destOrd="0" presId="urn:microsoft.com/office/officeart/2005/8/layout/pList2#1"/>
    <dgm:cxn modelId="{B947A398-E682-3C47-956A-8BF3475DE40D}" type="presParOf" srcId="{97F70FB5-DFE4-0C41-B341-53C0178745F7}" destId="{47153504-4ED2-6B4D-9603-94DE59A64EBC}" srcOrd="2" destOrd="0" presId="urn:microsoft.com/office/officeart/2005/8/layout/pList2#1"/>
    <dgm:cxn modelId="{D9EC52EF-0CED-F14A-B2FF-81750E3D2576}" type="presParOf" srcId="{D2460821-EB2D-5A4B-A70C-72E7C456AA49}" destId="{B9EB61AA-CE49-4842-A6F0-922C81DED2D9}" srcOrd="1" destOrd="0" presId="urn:microsoft.com/office/officeart/2005/8/layout/pList2#1"/>
    <dgm:cxn modelId="{F7D725D6-6D04-AC4A-BE0E-08DB11CF8199}" type="presParOf" srcId="{D2460821-EB2D-5A4B-A70C-72E7C456AA49}" destId="{4BA98166-A72F-3145-872F-BAEEF5D6C95C}" srcOrd="2" destOrd="0" presId="urn:microsoft.com/office/officeart/2005/8/layout/pList2#1"/>
    <dgm:cxn modelId="{9FB2EFA0-3656-714F-9A08-16FC61D0B353}" type="presParOf" srcId="{4BA98166-A72F-3145-872F-BAEEF5D6C95C}" destId="{EE297486-D34F-8542-9E64-4D393A1D46F7}" srcOrd="0" destOrd="0" presId="urn:microsoft.com/office/officeart/2005/8/layout/pList2#1"/>
    <dgm:cxn modelId="{C09932B5-353B-C549-99E1-200B064B9E04}" type="presParOf" srcId="{4BA98166-A72F-3145-872F-BAEEF5D6C95C}" destId="{BAD6BFB7-022F-DF4F-8AB4-CE29533DD910}" srcOrd="1" destOrd="0" presId="urn:microsoft.com/office/officeart/2005/8/layout/pList2#1"/>
    <dgm:cxn modelId="{0DBFB0CA-DF32-704E-93AA-9F15ED169CA1}" type="presParOf" srcId="{4BA98166-A72F-3145-872F-BAEEF5D6C95C}" destId="{6BA6CC36-0BF5-9E45-B5D8-C54188AF8965}" srcOrd="2" destOrd="0" presId="urn:microsoft.com/office/officeart/2005/8/layout/pList2#1"/>
    <dgm:cxn modelId="{D1AD9215-17EF-FD4E-B0CA-990976C53999}" type="presParOf" srcId="{D2460821-EB2D-5A4B-A70C-72E7C456AA49}" destId="{F753057B-5DA4-9F40-8CC2-4DA466193AF5}" srcOrd="3" destOrd="0" presId="urn:microsoft.com/office/officeart/2005/8/layout/pList2#1"/>
    <dgm:cxn modelId="{C7227CF3-D981-324C-B144-C55CE3195143}" type="presParOf" srcId="{D2460821-EB2D-5A4B-A70C-72E7C456AA49}" destId="{D0BBC4B3-6585-9B4D-9113-F9DA4F2E19CE}" srcOrd="4" destOrd="0" presId="urn:microsoft.com/office/officeart/2005/8/layout/pList2#1"/>
    <dgm:cxn modelId="{9DF3A210-20F1-914F-9E0E-97D37925D4DF}" type="presParOf" srcId="{D0BBC4B3-6585-9B4D-9113-F9DA4F2E19CE}" destId="{1DFE5919-146A-DA47-A7FD-63E4B9F96DA8}" srcOrd="0" destOrd="0" presId="urn:microsoft.com/office/officeart/2005/8/layout/pList2#1"/>
    <dgm:cxn modelId="{F82FF05A-21CF-2B45-87B6-D649756ABE10}" type="presParOf" srcId="{D0BBC4B3-6585-9B4D-9113-F9DA4F2E19CE}" destId="{34A6609B-6E9C-3840-B3AC-98001BC17EE3}" srcOrd="1" destOrd="0" presId="urn:microsoft.com/office/officeart/2005/8/layout/pList2#1"/>
    <dgm:cxn modelId="{76F2AA68-AF50-DF4A-8AC9-2963E0D56DCA}" type="presParOf" srcId="{D0BBC4B3-6585-9B4D-9113-F9DA4F2E19CE}" destId="{A4E87A7F-9297-9446-820C-21041BC6896C}" srcOrd="2" destOrd="0" presId="urn:microsoft.com/office/officeart/2005/8/layout/pList2#1"/>
    <dgm:cxn modelId="{9BC068FF-0A9E-CC47-B4DC-6290FFFCF3CD}" type="presParOf" srcId="{D2460821-EB2D-5A4B-A70C-72E7C456AA49}" destId="{A0BD1C6F-991F-0445-88FC-576B0328F3A7}" srcOrd="5" destOrd="0" presId="urn:microsoft.com/office/officeart/2005/8/layout/pList2#1"/>
    <dgm:cxn modelId="{20D06F61-6CD2-1D45-B9D7-7CEC7133C6E9}" type="presParOf" srcId="{D2460821-EB2D-5A4B-A70C-72E7C456AA49}" destId="{A085C6DF-1B4F-064B-A927-11BB1F326F7F}" srcOrd="6" destOrd="0" presId="urn:microsoft.com/office/officeart/2005/8/layout/pList2#1"/>
    <dgm:cxn modelId="{D0CDE76A-96CD-7C45-AD06-2DB7D0C41665}" type="presParOf" srcId="{A085C6DF-1B4F-064B-A927-11BB1F326F7F}" destId="{5F66BAB5-A826-0845-8192-165762AA1A87}" srcOrd="0" destOrd="0" presId="urn:microsoft.com/office/officeart/2005/8/layout/pList2#1"/>
    <dgm:cxn modelId="{37181230-D1AC-F14D-B962-EE5E2731B25E}" type="presParOf" srcId="{A085C6DF-1B4F-064B-A927-11BB1F326F7F}" destId="{D0E8A578-61CD-8641-989B-581DB9AC6E97}" srcOrd="1" destOrd="0" presId="urn:microsoft.com/office/officeart/2005/8/layout/pList2#1"/>
    <dgm:cxn modelId="{03A07E39-C8A3-A842-A86E-62426A37AEAE}" type="presParOf" srcId="{A085C6DF-1B4F-064B-A927-11BB1F326F7F}" destId="{421D7C79-1561-4841-80ED-F9A4FFC02C78}" srcOrd="2" destOrd="0" presId="urn:microsoft.com/office/officeart/2005/8/layout/pList2#1"/>
    <dgm:cxn modelId="{C4F49B4A-2A61-9D4D-8C76-AD3E2476A9F4}" type="presParOf" srcId="{D2460821-EB2D-5A4B-A70C-72E7C456AA49}" destId="{A9E65A34-9DC9-8540-81D7-60149F8EE1BB}" srcOrd="7" destOrd="0" presId="urn:microsoft.com/office/officeart/2005/8/layout/pList2#1"/>
    <dgm:cxn modelId="{A7A58C12-B6D5-FC41-A6E3-2CA18BCE41FB}" type="presParOf" srcId="{D2460821-EB2D-5A4B-A70C-72E7C456AA49}" destId="{B842A3FC-2AAD-7841-9F90-CC2B4171B6FC}" srcOrd="8" destOrd="0" presId="urn:microsoft.com/office/officeart/2005/8/layout/pList2#1"/>
    <dgm:cxn modelId="{D5203EC2-9C53-B140-A5DE-1122106B4389}" type="presParOf" srcId="{B842A3FC-2AAD-7841-9F90-CC2B4171B6FC}" destId="{936ACCD8-B237-9748-A054-38CCD622502A}" srcOrd="0" destOrd="0" presId="urn:microsoft.com/office/officeart/2005/8/layout/pList2#1"/>
    <dgm:cxn modelId="{FD485E90-9B9D-0942-83E7-91BE41D1ED44}" type="presParOf" srcId="{B842A3FC-2AAD-7841-9F90-CC2B4171B6FC}" destId="{FE4A878F-49BE-AE47-BC04-D0EE8263A26C}" srcOrd="1" destOrd="0" presId="urn:microsoft.com/office/officeart/2005/8/layout/pList2#1"/>
    <dgm:cxn modelId="{4D51BBE6-D184-0D43-A73C-9F0C15B42CE2}" type="presParOf" srcId="{B842A3FC-2AAD-7841-9F90-CC2B4171B6FC}" destId="{9618484B-FA32-ED49-8704-9C4EC4C1EA3E}"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A0C98-3A76-F54D-A15C-60586E30373D}">
      <dsp:nvSpPr>
        <dsp:cNvPr id="0" name=""/>
        <dsp:cNvSpPr/>
      </dsp:nvSpPr>
      <dsp:spPr>
        <a:xfrm>
          <a:off x="0" y="0"/>
          <a:ext cx="9144000" cy="229508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53504-4ED2-6B4D-9603-94DE59A64EBC}">
      <dsp:nvSpPr>
        <dsp:cNvPr id="0" name=""/>
        <dsp:cNvSpPr/>
      </dsp:nvSpPr>
      <dsp:spPr>
        <a:xfrm>
          <a:off x="277257" y="306010"/>
          <a:ext cx="1590645" cy="168305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FF606-A507-4747-A5DB-11608C280846}">
      <dsp:nvSpPr>
        <dsp:cNvPr id="0" name=""/>
        <dsp:cNvSpPr/>
      </dsp:nvSpPr>
      <dsp:spPr>
        <a:xfrm rot="10800000">
          <a:off x="277257" y="2295080"/>
          <a:ext cx="1590645" cy="2805098"/>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t>Space Data</a:t>
          </a:r>
          <a:endParaRPr lang="en-GB" sz="1800" kern="1200" dirty="0"/>
        </a:p>
        <a:p>
          <a:pPr marL="114300" lvl="1" indent="-114300" algn="l" defTabSz="622300">
            <a:lnSpc>
              <a:spcPct val="90000"/>
            </a:lnSpc>
            <a:spcBef>
              <a:spcPct val="0"/>
            </a:spcBef>
            <a:spcAft>
              <a:spcPct val="15000"/>
            </a:spcAft>
            <a:buChar char="••"/>
          </a:pPr>
          <a:r>
            <a:rPr lang="en-GB" sz="1400" kern="1200" dirty="0" smtClean="0"/>
            <a:t>GFOI works with space agencies through CEOS to ensures the  long-term, world-wide acquisition of core satellite data</a:t>
          </a:r>
          <a:endParaRPr lang="en-GB" sz="1400" kern="1200" dirty="0"/>
        </a:p>
        <a:p>
          <a:pPr marL="114300" lvl="1" indent="-114300" algn="l" defTabSz="622300">
            <a:lnSpc>
              <a:spcPct val="90000"/>
            </a:lnSpc>
            <a:spcBef>
              <a:spcPct val="0"/>
            </a:spcBef>
            <a:spcAft>
              <a:spcPct val="15000"/>
            </a:spcAft>
            <a:buChar char="••"/>
          </a:pPr>
          <a:r>
            <a:rPr lang="en-GB" sz="1400" kern="1200" dirty="0" smtClean="0"/>
            <a:t>helps countries meet their individual data needs</a:t>
          </a:r>
          <a:endParaRPr lang="en-GB" sz="1400" kern="1200" dirty="0"/>
        </a:p>
      </dsp:txBody>
      <dsp:txXfrm rot="10800000">
        <a:off x="326175" y="2295080"/>
        <a:ext cx="1492809" cy="2756180"/>
      </dsp:txXfrm>
    </dsp:sp>
    <dsp:sp modelId="{6BA6CC36-0BF5-9E45-B5D8-C54188AF8965}">
      <dsp:nvSpPr>
        <dsp:cNvPr id="0" name=""/>
        <dsp:cNvSpPr/>
      </dsp:nvSpPr>
      <dsp:spPr>
        <a:xfrm>
          <a:off x="2026967" y="306010"/>
          <a:ext cx="1590645" cy="1683059"/>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97486-D34F-8542-9E64-4D393A1D46F7}">
      <dsp:nvSpPr>
        <dsp:cNvPr id="0" name=""/>
        <dsp:cNvSpPr/>
      </dsp:nvSpPr>
      <dsp:spPr>
        <a:xfrm rot="10800000">
          <a:off x="2026967" y="2295080"/>
          <a:ext cx="1590645" cy="2805098"/>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t>Capacity Building</a:t>
          </a:r>
          <a:endParaRPr lang="en-GB" sz="1800" kern="1200" dirty="0"/>
        </a:p>
        <a:p>
          <a:pPr marL="114300" lvl="1" indent="-114300" algn="l" defTabSz="622300">
            <a:lnSpc>
              <a:spcPct val="90000"/>
            </a:lnSpc>
            <a:spcBef>
              <a:spcPct val="0"/>
            </a:spcBef>
            <a:spcAft>
              <a:spcPct val="15000"/>
            </a:spcAft>
            <a:buChar char="••"/>
          </a:pPr>
          <a:r>
            <a:rPr lang="en-GB" sz="1400" kern="1200" dirty="0" smtClean="0"/>
            <a:t>GFOI provides capacity building in coordination with others such as UN-REDD. It supports the use of satellite and ground data to monitor forests, and estimate GHGs.</a:t>
          </a:r>
          <a:endParaRPr lang="en-GB" sz="1400" kern="1200" dirty="0"/>
        </a:p>
      </dsp:txBody>
      <dsp:txXfrm rot="10800000">
        <a:off x="2075885" y="2295080"/>
        <a:ext cx="1492809" cy="2756180"/>
      </dsp:txXfrm>
    </dsp:sp>
    <dsp:sp modelId="{A4E87A7F-9297-9446-820C-21041BC6896C}">
      <dsp:nvSpPr>
        <dsp:cNvPr id="0" name=""/>
        <dsp:cNvSpPr/>
      </dsp:nvSpPr>
      <dsp:spPr>
        <a:xfrm>
          <a:off x="3776677" y="306010"/>
          <a:ext cx="1590645" cy="168305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E5919-146A-DA47-A7FD-63E4B9F96DA8}">
      <dsp:nvSpPr>
        <dsp:cNvPr id="0" name=""/>
        <dsp:cNvSpPr/>
      </dsp:nvSpPr>
      <dsp:spPr>
        <a:xfrm rot="10800000">
          <a:off x="3776677" y="2295080"/>
          <a:ext cx="1590645" cy="2805098"/>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t>Methods and Guidance</a:t>
          </a:r>
          <a:endParaRPr lang="en-GB" sz="1800" kern="1200" dirty="0"/>
        </a:p>
        <a:p>
          <a:pPr marL="114300" lvl="1" indent="-114300" algn="l" defTabSz="622300">
            <a:lnSpc>
              <a:spcPct val="90000"/>
            </a:lnSpc>
            <a:spcBef>
              <a:spcPct val="0"/>
            </a:spcBef>
            <a:spcAft>
              <a:spcPct val="15000"/>
            </a:spcAft>
            <a:buChar char="••"/>
          </a:pPr>
          <a:r>
            <a:rPr lang="en-GB" sz="1400" kern="1200" dirty="0" smtClean="0"/>
            <a:t>Guidance on i</a:t>
          </a:r>
          <a:r>
            <a:rPr lang="en-GB" sz="1400" b="0" i="0" kern="1200" dirty="0" smtClean="0"/>
            <a:t>ntegrating remote-sensing and ground-based observations for estimation of emissions and removals of greenhouse gases in forests</a:t>
          </a:r>
          <a:r>
            <a:rPr lang="en-GB" sz="1400" kern="1200" dirty="0" smtClean="0"/>
            <a:t>. </a:t>
          </a:r>
          <a:endParaRPr lang="en-GB" sz="1400" kern="1200" dirty="0"/>
        </a:p>
      </dsp:txBody>
      <dsp:txXfrm rot="10800000">
        <a:off x="3825595" y="2295080"/>
        <a:ext cx="1492809" cy="2756180"/>
      </dsp:txXfrm>
    </dsp:sp>
    <dsp:sp modelId="{421D7C79-1561-4841-80ED-F9A4FFC02C78}">
      <dsp:nvSpPr>
        <dsp:cNvPr id="0" name=""/>
        <dsp:cNvSpPr/>
      </dsp:nvSpPr>
      <dsp:spPr>
        <a:xfrm>
          <a:off x="5526387" y="306010"/>
          <a:ext cx="1590645" cy="168305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6BAB5-A826-0845-8192-165762AA1A87}">
      <dsp:nvSpPr>
        <dsp:cNvPr id="0" name=""/>
        <dsp:cNvSpPr/>
      </dsp:nvSpPr>
      <dsp:spPr>
        <a:xfrm rot="10800000">
          <a:off x="5526387" y="2295080"/>
          <a:ext cx="1590645" cy="2805098"/>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t>Research and Development</a:t>
          </a:r>
          <a:endParaRPr lang="en-GB" sz="1800" kern="1200" dirty="0"/>
        </a:p>
        <a:p>
          <a:pPr marL="114300" lvl="1" indent="-114300" algn="l" defTabSz="622300">
            <a:lnSpc>
              <a:spcPct val="90000"/>
            </a:lnSpc>
            <a:spcBef>
              <a:spcPct val="0"/>
            </a:spcBef>
            <a:spcAft>
              <a:spcPct val="15000"/>
            </a:spcAft>
            <a:buChar char="••"/>
          </a:pPr>
          <a:r>
            <a:rPr lang="en-GB" sz="1400" kern="1200" dirty="0" smtClean="0"/>
            <a:t>Identifying and promoting R&amp;D needed for practical, global implementation of National Forest Monitoring</a:t>
          </a:r>
          <a:endParaRPr lang="en-GB" sz="1400" kern="1200" dirty="0"/>
        </a:p>
      </dsp:txBody>
      <dsp:txXfrm rot="10800000">
        <a:off x="5575305" y="2295080"/>
        <a:ext cx="1492809" cy="2756180"/>
      </dsp:txXfrm>
    </dsp:sp>
    <dsp:sp modelId="{9618484B-FA32-ED49-8704-9C4EC4C1EA3E}">
      <dsp:nvSpPr>
        <dsp:cNvPr id="0" name=""/>
        <dsp:cNvSpPr/>
      </dsp:nvSpPr>
      <dsp:spPr>
        <a:xfrm>
          <a:off x="7276096" y="306010"/>
          <a:ext cx="1590645" cy="168305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6ACCD8-B237-9748-A054-38CCD622502A}">
      <dsp:nvSpPr>
        <dsp:cNvPr id="0" name=""/>
        <dsp:cNvSpPr/>
      </dsp:nvSpPr>
      <dsp:spPr>
        <a:xfrm rot="10800000">
          <a:off x="7276096" y="2295080"/>
          <a:ext cx="1590645" cy="2805098"/>
        </a:xfrm>
        <a:prstGeom prst="round2SameRect">
          <a:avLst>
            <a:gd name="adj1" fmla="val 10500"/>
            <a:gd name="adj2" fmla="val 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t>GFOI Office</a:t>
          </a:r>
          <a:endParaRPr lang="en-GB" sz="1800" kern="1200" dirty="0"/>
        </a:p>
        <a:p>
          <a:pPr marL="114300" lvl="1" indent="-114300" algn="l" defTabSz="622300">
            <a:lnSpc>
              <a:spcPct val="90000"/>
            </a:lnSpc>
            <a:spcBef>
              <a:spcPct val="0"/>
            </a:spcBef>
            <a:spcAft>
              <a:spcPct val="15000"/>
            </a:spcAft>
            <a:buChar char="••"/>
          </a:pPr>
          <a:r>
            <a:rPr lang="en-GB" sz="1400" kern="1200" dirty="0" smtClean="0"/>
            <a:t>Coordination and Management</a:t>
          </a:r>
          <a:endParaRPr lang="en-GB" sz="1400" kern="1200" dirty="0"/>
        </a:p>
      </dsp:txBody>
      <dsp:txXfrm rot="10800000">
        <a:off x="7325014" y="2295080"/>
        <a:ext cx="1492809" cy="2756180"/>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17/09/15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extLst>
      <p:ext uri="{BB962C8B-B14F-4D97-AF65-F5344CB8AC3E}">
        <p14:creationId xmlns:p14="http://schemas.microsoft.com/office/powerpoint/2010/main" val="191208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53B11B-4BF6-5A44-A43C-59BB7886F9C2}" type="slidenum">
              <a:rPr lang="en-GB" smtClean="0"/>
              <a:pPr/>
              <a:t>2</a:t>
            </a:fld>
            <a:endParaRPr lang="en-GB"/>
          </a:p>
        </p:txBody>
      </p:sp>
    </p:spTree>
    <p:extLst>
      <p:ext uri="{BB962C8B-B14F-4D97-AF65-F5344CB8AC3E}">
        <p14:creationId xmlns:p14="http://schemas.microsoft.com/office/powerpoint/2010/main" val="200632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9</a:t>
            </a:fld>
            <a:endParaRPr lang="en-US"/>
          </a:p>
        </p:txBody>
      </p:sp>
    </p:spTree>
    <p:extLst>
      <p:ext uri="{BB962C8B-B14F-4D97-AF65-F5344CB8AC3E}">
        <p14:creationId xmlns:p14="http://schemas.microsoft.com/office/powerpoint/2010/main" val="87971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over Amazon</a:t>
            </a:r>
            <a:r>
              <a:rPr lang="en-GB" baseline="0" dirty="0" smtClean="0"/>
              <a:t> forest in Brazil </a:t>
            </a:r>
            <a:r>
              <a:rPr lang="en-GB" baseline="0" dirty="0" smtClean="0">
                <a:sym typeface="Wingdings"/>
              </a:rPr>
              <a:t> zoom to full resolution</a:t>
            </a:r>
            <a:endParaRPr lang="en-GB"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10</a:t>
            </a:fld>
            <a:endParaRPr lang="en-US"/>
          </a:p>
        </p:txBody>
      </p:sp>
    </p:spTree>
    <p:extLst>
      <p:ext uri="{BB962C8B-B14F-4D97-AF65-F5344CB8AC3E}">
        <p14:creationId xmlns:p14="http://schemas.microsoft.com/office/powerpoint/2010/main" val="87971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over Amazon</a:t>
            </a:r>
            <a:r>
              <a:rPr lang="en-GB" baseline="0" dirty="0" smtClean="0"/>
              <a:t> forest in Brazil </a:t>
            </a:r>
            <a:r>
              <a:rPr lang="en-GB" baseline="0" dirty="0" smtClean="0">
                <a:sym typeface="Wingdings"/>
              </a:rPr>
              <a:t> zoom to full resolution</a:t>
            </a:r>
            <a:endParaRPr lang="en-GB"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11</a:t>
            </a:fld>
            <a:endParaRPr lang="en-US"/>
          </a:p>
        </p:txBody>
      </p:sp>
    </p:spTree>
    <p:extLst>
      <p:ext uri="{BB962C8B-B14F-4D97-AF65-F5344CB8AC3E}">
        <p14:creationId xmlns:p14="http://schemas.microsoft.com/office/powerpoint/2010/main" val="87971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12</a:t>
            </a:fld>
            <a:endParaRPr lang="en-US"/>
          </a:p>
        </p:txBody>
      </p:sp>
    </p:spTree>
    <p:extLst>
      <p:ext uri="{BB962C8B-B14F-4D97-AF65-F5344CB8AC3E}">
        <p14:creationId xmlns:p14="http://schemas.microsoft.com/office/powerpoint/2010/main" val="87971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18</a:t>
            </a:fld>
            <a:endParaRPr lang="en-US"/>
          </a:p>
        </p:txBody>
      </p:sp>
    </p:spTree>
    <p:extLst>
      <p:ext uri="{BB962C8B-B14F-4D97-AF65-F5344CB8AC3E}">
        <p14:creationId xmlns:p14="http://schemas.microsoft.com/office/powerpoint/2010/main" val="155186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36066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Tree>
    <p:extLst>
      <p:ext uri="{BB962C8B-B14F-4D97-AF65-F5344CB8AC3E}">
        <p14:creationId xmlns:p14="http://schemas.microsoft.com/office/powerpoint/2010/main" val="1317666851"/>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Tree>
    <p:extLst>
      <p:ext uri="{BB962C8B-B14F-4D97-AF65-F5344CB8AC3E}">
        <p14:creationId xmlns:p14="http://schemas.microsoft.com/office/powerpoint/2010/main" val="1192563249"/>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845074337"/>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5175"/>
            <a:ext cx="2057400" cy="5360988"/>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765175"/>
            <a:ext cx="6031523" cy="5360988"/>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2159175737"/>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5176"/>
            <a:ext cx="8229600" cy="652463"/>
          </a:xfrm>
        </p:spPr>
        <p:txBody>
          <a:bodyPr/>
          <a:lstStyle/>
          <a:p>
            <a:r>
              <a:rPr lang="fr-CH"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endParaRPr lang="en-US"/>
          </a:p>
        </p:txBody>
      </p:sp>
    </p:spTree>
    <p:extLst>
      <p:ext uri="{BB962C8B-B14F-4D97-AF65-F5344CB8AC3E}">
        <p14:creationId xmlns:p14="http://schemas.microsoft.com/office/powerpoint/2010/main" val="3454368338"/>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4930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458" name="Picture 7" descr="Picture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63855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684335" y="1412875"/>
            <a:ext cx="7772400" cy="1079500"/>
          </a:xfrm>
        </p:spPr>
        <p:txBody>
          <a:bodyPr/>
          <a:lstStyle>
            <a:lvl1pPr>
              <a:defRPr/>
            </a:lvl1pPr>
          </a:lstStyle>
          <a:p>
            <a:pPr lvl="0"/>
            <a:r>
              <a:rPr lang="en-GB" noProof="0" smtClean="0"/>
              <a:t>Click to edit Master title style</a:t>
            </a:r>
          </a:p>
        </p:txBody>
      </p:sp>
      <p:sp>
        <p:nvSpPr>
          <p:cNvPr id="19460" name="Rectangle 4"/>
          <p:cNvSpPr>
            <a:spLocks noGrp="1" noChangeArrowheads="1"/>
          </p:cNvSpPr>
          <p:nvPr>
            <p:ph type="subTitle" idx="1"/>
          </p:nvPr>
        </p:nvSpPr>
        <p:spPr>
          <a:xfrm>
            <a:off x="684335" y="2708276"/>
            <a:ext cx="7775331" cy="792163"/>
          </a:xfrm>
        </p:spPr>
        <p:txBody>
          <a:bodyPr/>
          <a:lstStyle>
            <a:lvl1pPr marL="0" indent="0">
              <a:buFontTx/>
              <a:buNone/>
              <a:defRPr/>
            </a:lvl1pPr>
          </a:lstStyle>
          <a:p>
            <a:pPr lvl="0"/>
            <a:r>
              <a:rPr lang="en-GB" noProof="0" smtClean="0"/>
              <a:t>Click to edit Master subtitle style</a:t>
            </a:r>
          </a:p>
        </p:txBody>
      </p:sp>
      <p:pic>
        <p:nvPicPr>
          <p:cNvPr id="19461" name="Picture 6" descr="Picture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6538" y="179388"/>
            <a:ext cx="2984989"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Picture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7062" y="0"/>
            <a:ext cx="3346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500368"/>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621143847"/>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GFOIGraphi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435" y="4406901"/>
            <a:ext cx="7772400" cy="1362075"/>
          </a:xfrm>
        </p:spPr>
        <p:txBody>
          <a:bodyPr anchor="t"/>
          <a:lstStyle>
            <a:lvl1pPr algn="r">
              <a:defRPr sz="4000" b="1" cap="all">
                <a:solidFill>
                  <a:srgbClr val="FFFF00"/>
                </a:solidFill>
              </a:defRPr>
            </a:lvl1pPr>
          </a:lstStyle>
          <a:p>
            <a:r>
              <a:rPr lang="fr-CH" dirty="0" smtClean="0"/>
              <a:t>Click to edit Master title style</a:t>
            </a:r>
            <a:endParaRPr lang="en-US" dirty="0"/>
          </a:p>
        </p:txBody>
      </p:sp>
      <p:sp>
        <p:nvSpPr>
          <p:cNvPr id="3" name="Text Placeholder 2"/>
          <p:cNvSpPr>
            <a:spLocks noGrp="1"/>
          </p:cNvSpPr>
          <p:nvPr>
            <p:ph type="body" idx="1"/>
          </p:nvPr>
        </p:nvSpPr>
        <p:spPr>
          <a:xfrm>
            <a:off x="722435" y="2906713"/>
            <a:ext cx="7772400" cy="1500187"/>
          </a:xfrm>
        </p:spPr>
        <p:txBody>
          <a:bodyPr anchor="b"/>
          <a:lstStyle>
            <a:lvl1pPr marL="0" indent="0" algn="r">
              <a:buNone/>
              <a:defRPr sz="2000">
                <a:solidFill>
                  <a:srgbClr val="FFFF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Click to edit Master text styles</a:t>
            </a:r>
          </a:p>
        </p:txBody>
      </p:sp>
    </p:spTree>
    <p:extLst>
      <p:ext uri="{BB962C8B-B14F-4D97-AF65-F5344CB8AC3E}">
        <p14:creationId xmlns:p14="http://schemas.microsoft.com/office/powerpoint/2010/main" val="4590944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530472638"/>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440645335"/>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Tree>
    <p:extLst>
      <p:ext uri="{BB962C8B-B14F-4D97-AF65-F5344CB8AC3E}">
        <p14:creationId xmlns:p14="http://schemas.microsoft.com/office/powerpoint/2010/main" val="1150281260"/>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theme" Target="../theme/theme2.xml"/><Relationship Id="rId14" Type="http://schemas.openxmlformats.org/officeDocument/2006/relationships/image" Target="../media/image4.png"/><Relationship Id="rId1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213872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 Tech.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Workshop 2015</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EUMETSAT, Darmstadt, Germany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17</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2015</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765176"/>
            <a:ext cx="82296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782" tIns="47891" rIns="95782" bIns="47891" numCol="1" anchor="ctr" anchorCtr="0" compatLnSpc="1">
            <a:prstTxWarp prst="textNoShape">
              <a:avLst/>
            </a:prstTxWarp>
          </a:bodyPr>
          <a:lstStyle/>
          <a:p>
            <a:pPr lvl="0"/>
            <a:r>
              <a:rPr lang="en-GB" dirty="0"/>
              <a:t>Click to edit Master title style</a:t>
            </a:r>
          </a:p>
        </p:txBody>
      </p:sp>
      <p:sp>
        <p:nvSpPr>
          <p:cNvPr id="18435"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782" tIns="47891" rIns="95782" bIns="47891"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8439" name="Picture 6" descr="Picture10"/>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538" y="177801"/>
            <a:ext cx="2984989"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icture11"/>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6138862"/>
            <a:ext cx="3346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1112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57263" rtl="0" fontAlgn="base">
        <a:spcBef>
          <a:spcPct val="0"/>
        </a:spcBef>
        <a:spcAft>
          <a:spcPct val="0"/>
        </a:spcAft>
        <a:defRPr sz="3700" b="1">
          <a:solidFill>
            <a:schemeClr val="tx1"/>
          </a:solidFill>
          <a:latin typeface="+mj-lt"/>
          <a:ea typeface="+mj-ea"/>
          <a:cs typeface="+mj-cs"/>
        </a:defRPr>
      </a:lvl1pPr>
      <a:lvl2pPr algn="l" defTabSz="957263" rtl="0" fontAlgn="base">
        <a:spcBef>
          <a:spcPct val="0"/>
        </a:spcBef>
        <a:spcAft>
          <a:spcPct val="0"/>
        </a:spcAft>
        <a:defRPr sz="3700" b="1">
          <a:solidFill>
            <a:schemeClr val="tx2"/>
          </a:solidFill>
          <a:latin typeface="Arial Narrow" charset="0"/>
          <a:ea typeface="ＭＳ Ｐゴシック" charset="0"/>
          <a:cs typeface="Arial" charset="0"/>
        </a:defRPr>
      </a:lvl2pPr>
      <a:lvl3pPr algn="l" defTabSz="957263" rtl="0" fontAlgn="base">
        <a:spcBef>
          <a:spcPct val="0"/>
        </a:spcBef>
        <a:spcAft>
          <a:spcPct val="0"/>
        </a:spcAft>
        <a:defRPr sz="3700" b="1">
          <a:solidFill>
            <a:schemeClr val="tx2"/>
          </a:solidFill>
          <a:latin typeface="Arial Narrow" charset="0"/>
          <a:ea typeface="ＭＳ Ｐゴシック" charset="0"/>
          <a:cs typeface="Arial" charset="0"/>
        </a:defRPr>
      </a:lvl3pPr>
      <a:lvl4pPr algn="l" defTabSz="957263" rtl="0" fontAlgn="base">
        <a:spcBef>
          <a:spcPct val="0"/>
        </a:spcBef>
        <a:spcAft>
          <a:spcPct val="0"/>
        </a:spcAft>
        <a:defRPr sz="3700" b="1">
          <a:solidFill>
            <a:schemeClr val="tx2"/>
          </a:solidFill>
          <a:latin typeface="Arial Narrow" charset="0"/>
          <a:ea typeface="ＭＳ Ｐゴシック" charset="0"/>
          <a:cs typeface="Arial" charset="0"/>
        </a:defRPr>
      </a:lvl4pPr>
      <a:lvl5pPr algn="l" defTabSz="957263" rtl="0" fontAlgn="base">
        <a:spcBef>
          <a:spcPct val="0"/>
        </a:spcBef>
        <a:spcAft>
          <a:spcPct val="0"/>
        </a:spcAft>
        <a:defRPr sz="3700" b="1">
          <a:solidFill>
            <a:schemeClr val="tx2"/>
          </a:solidFill>
          <a:latin typeface="Arial Narrow" charset="0"/>
          <a:ea typeface="ＭＳ Ｐゴシック" charset="0"/>
          <a:cs typeface="Arial" charset="0"/>
        </a:defRPr>
      </a:lvl5pPr>
      <a:lvl6pPr marL="457200" algn="l" defTabSz="957263" rtl="0" fontAlgn="base">
        <a:spcBef>
          <a:spcPct val="0"/>
        </a:spcBef>
        <a:spcAft>
          <a:spcPct val="0"/>
        </a:spcAft>
        <a:defRPr sz="3700" b="1">
          <a:solidFill>
            <a:schemeClr val="tx2"/>
          </a:solidFill>
          <a:latin typeface="Arial Narrow" charset="0"/>
          <a:ea typeface="ＭＳ Ｐゴシック" charset="0"/>
          <a:cs typeface="Arial" charset="0"/>
        </a:defRPr>
      </a:lvl6pPr>
      <a:lvl7pPr marL="914400" algn="l" defTabSz="957263" rtl="0" fontAlgn="base">
        <a:spcBef>
          <a:spcPct val="0"/>
        </a:spcBef>
        <a:spcAft>
          <a:spcPct val="0"/>
        </a:spcAft>
        <a:defRPr sz="3700" b="1">
          <a:solidFill>
            <a:schemeClr val="tx2"/>
          </a:solidFill>
          <a:latin typeface="Arial Narrow" charset="0"/>
          <a:ea typeface="ＭＳ Ｐゴシック" charset="0"/>
          <a:cs typeface="Arial" charset="0"/>
        </a:defRPr>
      </a:lvl7pPr>
      <a:lvl8pPr marL="1371600" algn="l" defTabSz="957263" rtl="0" fontAlgn="base">
        <a:spcBef>
          <a:spcPct val="0"/>
        </a:spcBef>
        <a:spcAft>
          <a:spcPct val="0"/>
        </a:spcAft>
        <a:defRPr sz="3700" b="1">
          <a:solidFill>
            <a:schemeClr val="tx2"/>
          </a:solidFill>
          <a:latin typeface="Arial Narrow" charset="0"/>
          <a:ea typeface="ＭＳ Ｐゴシック" charset="0"/>
          <a:cs typeface="Arial" charset="0"/>
        </a:defRPr>
      </a:lvl8pPr>
      <a:lvl9pPr marL="1828800" algn="l" defTabSz="957263" rtl="0" fontAlgn="base">
        <a:spcBef>
          <a:spcPct val="0"/>
        </a:spcBef>
        <a:spcAft>
          <a:spcPct val="0"/>
        </a:spcAft>
        <a:defRPr sz="3700" b="1">
          <a:solidFill>
            <a:schemeClr val="tx2"/>
          </a:solidFill>
          <a:latin typeface="Arial Narrow" charset="0"/>
          <a:ea typeface="ＭＳ Ｐゴシック" charset="0"/>
          <a:cs typeface="Arial" charset="0"/>
        </a:defRPr>
      </a:lvl9pPr>
    </p:titleStyle>
    <p:bodyStyle>
      <a:lvl1pPr marL="358775" indent="-358775" algn="l" defTabSz="957263" rtl="0" fontAlgn="base">
        <a:spcBef>
          <a:spcPct val="20000"/>
        </a:spcBef>
        <a:spcAft>
          <a:spcPct val="0"/>
        </a:spcAft>
        <a:buChar char="•"/>
        <a:defRPr sz="2500">
          <a:solidFill>
            <a:schemeClr val="tx1"/>
          </a:solidFill>
          <a:latin typeface="+mn-lt"/>
          <a:ea typeface="+mn-ea"/>
          <a:cs typeface="+mn-cs"/>
        </a:defRPr>
      </a:lvl1pPr>
      <a:lvl2pPr marL="777875" indent="-298450" algn="l" defTabSz="957263" rtl="0" fontAlgn="base">
        <a:spcBef>
          <a:spcPct val="20000"/>
        </a:spcBef>
        <a:spcAft>
          <a:spcPct val="0"/>
        </a:spcAft>
        <a:buChar char="–"/>
        <a:defRPr sz="2100">
          <a:solidFill>
            <a:schemeClr val="tx1"/>
          </a:solidFill>
          <a:latin typeface="+mn-lt"/>
          <a:ea typeface="Arial" charset="0"/>
          <a:cs typeface="+mn-cs"/>
        </a:defRPr>
      </a:lvl2pPr>
      <a:lvl3pPr marL="1196975" indent="-239713" algn="l" defTabSz="957263" rtl="0" fontAlgn="base">
        <a:spcBef>
          <a:spcPct val="20000"/>
        </a:spcBef>
        <a:spcAft>
          <a:spcPct val="0"/>
        </a:spcAft>
        <a:buChar char="•"/>
        <a:defRPr sz="1900">
          <a:solidFill>
            <a:schemeClr val="tx1"/>
          </a:solidFill>
          <a:latin typeface="+mn-lt"/>
          <a:ea typeface="Arial" charset="0"/>
          <a:cs typeface="+mn-cs"/>
        </a:defRPr>
      </a:lvl3pPr>
      <a:lvl4pPr marL="1676400" indent="-239713" algn="l" defTabSz="957263" rtl="0" fontAlgn="base">
        <a:spcBef>
          <a:spcPct val="20000"/>
        </a:spcBef>
        <a:spcAft>
          <a:spcPct val="0"/>
        </a:spcAft>
        <a:buChar char="–"/>
        <a:defRPr sz="1600">
          <a:solidFill>
            <a:schemeClr val="tx1"/>
          </a:solidFill>
          <a:latin typeface="+mn-lt"/>
          <a:ea typeface="Arial" charset="0"/>
          <a:cs typeface="+mn-cs"/>
        </a:defRPr>
      </a:lvl4pPr>
      <a:lvl5pPr marL="2154238" indent="-238125" algn="l" defTabSz="957263" rtl="0" fontAlgn="base">
        <a:spcBef>
          <a:spcPct val="20000"/>
        </a:spcBef>
        <a:spcAft>
          <a:spcPct val="0"/>
        </a:spcAft>
        <a:buChar char="»"/>
        <a:defRPr sz="1600">
          <a:solidFill>
            <a:schemeClr val="tx1"/>
          </a:solidFill>
          <a:latin typeface="+mn-lt"/>
          <a:ea typeface="Arial" charset="0"/>
          <a:cs typeface="+mn-cs"/>
        </a:defRPr>
      </a:lvl5pPr>
      <a:lvl6pPr marL="2611438" indent="-238125" algn="l" defTabSz="957263" rtl="0" fontAlgn="base">
        <a:spcBef>
          <a:spcPct val="20000"/>
        </a:spcBef>
        <a:spcAft>
          <a:spcPct val="0"/>
        </a:spcAft>
        <a:buChar char="»"/>
        <a:defRPr sz="1600">
          <a:solidFill>
            <a:schemeClr val="tx1"/>
          </a:solidFill>
          <a:latin typeface="+mn-lt"/>
          <a:ea typeface="Arial" charset="0"/>
          <a:cs typeface="+mn-cs"/>
        </a:defRPr>
      </a:lvl6pPr>
      <a:lvl7pPr marL="3068638" indent="-238125" algn="l" defTabSz="957263" rtl="0" fontAlgn="base">
        <a:spcBef>
          <a:spcPct val="20000"/>
        </a:spcBef>
        <a:spcAft>
          <a:spcPct val="0"/>
        </a:spcAft>
        <a:buChar char="»"/>
        <a:defRPr sz="1600">
          <a:solidFill>
            <a:schemeClr val="tx1"/>
          </a:solidFill>
          <a:latin typeface="+mn-lt"/>
          <a:ea typeface="Arial" charset="0"/>
          <a:cs typeface="+mn-cs"/>
        </a:defRPr>
      </a:lvl7pPr>
      <a:lvl8pPr marL="3525838" indent="-238125" algn="l" defTabSz="957263" rtl="0" fontAlgn="base">
        <a:spcBef>
          <a:spcPct val="20000"/>
        </a:spcBef>
        <a:spcAft>
          <a:spcPct val="0"/>
        </a:spcAft>
        <a:buChar char="»"/>
        <a:defRPr sz="1600">
          <a:solidFill>
            <a:schemeClr val="tx1"/>
          </a:solidFill>
          <a:latin typeface="+mn-lt"/>
          <a:ea typeface="Arial" charset="0"/>
          <a:cs typeface="+mn-cs"/>
        </a:defRPr>
      </a:lvl8pPr>
      <a:lvl9pPr marL="3983038" indent="-238125" algn="l" defTabSz="957263" rtl="0" fontAlgn="base">
        <a:spcBef>
          <a:spcPct val="20000"/>
        </a:spcBef>
        <a:spcAft>
          <a:spcPct val="0"/>
        </a:spcAft>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tif"/><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foi.org/sdcg-8/" TargetMode="Externa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AU" sz="2800" dirty="0"/>
              <a:t>Update on CEOS Support to </a:t>
            </a:r>
            <a:r>
              <a:rPr lang="en-AU" sz="2800" dirty="0" smtClean="0"/>
              <a:t>GFOI</a:t>
            </a:r>
            <a:endParaRPr lang="en-US" sz="2800" dirty="0" smtClean="0">
              <a:solidFill>
                <a:srgbClr val="FFFF00"/>
              </a:solidFill>
            </a:endParaRPr>
          </a:p>
        </p:txBody>
      </p:sp>
      <p:sp>
        <p:nvSpPr>
          <p:cNvPr id="2" name="Subtitle 1"/>
          <p:cNvSpPr>
            <a:spLocks noGrp="1"/>
          </p:cNvSpPr>
          <p:nvPr>
            <p:ph type="subTitle" sz="quarter" idx="1"/>
          </p:nvPr>
        </p:nvSpPr>
        <p:spPr>
          <a:xfrm>
            <a:off x="3814057" y="1620972"/>
            <a:ext cx="4826977" cy="1564105"/>
          </a:xfrm>
        </p:spPr>
        <p:txBody>
          <a:bodyPr/>
          <a:lstStyle/>
          <a:p>
            <a:r>
              <a:rPr lang="en-US" b="0" dirty="0" smtClean="0"/>
              <a:t>S. Briggs, S. Ward</a:t>
            </a:r>
            <a:endParaRPr lang="en-US" b="0" dirty="0"/>
          </a:p>
          <a:p>
            <a:r>
              <a:rPr lang="en-US" b="0" dirty="0" smtClean="0"/>
              <a:t>ESA, GFOI Office</a:t>
            </a:r>
          </a:p>
          <a:p>
            <a:r>
              <a:rPr lang="en-US" b="0" dirty="0" smtClean="0"/>
              <a:t>SIT Workshop Agenda Item #9</a:t>
            </a:r>
          </a:p>
          <a:p>
            <a:r>
              <a:rPr lang="en-US" b="0" dirty="0" smtClean="0"/>
              <a:t>CARB-3/4/5</a:t>
            </a:r>
            <a:br>
              <a:rPr lang="en-US" b="0" dirty="0" smtClean="0"/>
            </a:br>
            <a:r>
              <a:rPr lang="en-US" b="0" dirty="0" smtClean="0"/>
              <a:t>CEOS SIT Technical Workshop</a:t>
            </a:r>
          </a:p>
          <a:p>
            <a:r>
              <a:rPr lang="en-US" b="0" dirty="0" smtClean="0"/>
              <a:t>EUMETSAT, Darmstadt, Germany</a:t>
            </a:r>
            <a:br>
              <a:rPr lang="en-US" b="0" dirty="0" smtClean="0"/>
            </a:br>
            <a:r>
              <a:rPr lang="en-US" b="0" dirty="0" smtClean="0"/>
              <a:t>17</a:t>
            </a:r>
            <a:r>
              <a:rPr lang="en-US" b="0" baseline="30000" dirty="0" smtClean="0"/>
              <a:t>th</a:t>
            </a:r>
            <a:r>
              <a:rPr lang="en-US" b="0" dirty="0" smtClean="0"/>
              <a:t>-18</a:t>
            </a:r>
            <a:r>
              <a:rPr lang="en-US" b="0" baseline="30000" dirty="0" smtClean="0"/>
              <a:t>th</a:t>
            </a:r>
            <a:r>
              <a:rPr lang="en-US" b="0" dirty="0" smtClean="0"/>
              <a:t> September 2015</a:t>
            </a:r>
            <a:endParaRPr lang="en-US" b="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azon_RGB_Overview.t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2664" y="1328340"/>
            <a:ext cx="9144000" cy="5555848"/>
          </a:xfrm>
          <a:prstGeom prst="rect">
            <a:avLst/>
          </a:prstGeom>
        </p:spPr>
      </p:pic>
      <p:sp>
        <p:nvSpPr>
          <p:cNvPr id="4" name="TextBox 3"/>
          <p:cNvSpPr txBox="1"/>
          <p:nvPr/>
        </p:nvSpPr>
        <p:spPr>
          <a:xfrm>
            <a:off x="208167" y="1459830"/>
            <a:ext cx="8710648" cy="5632311"/>
          </a:xfrm>
          <a:prstGeom prst="rect">
            <a:avLst/>
          </a:prstGeom>
          <a:noFill/>
        </p:spPr>
        <p:txBody>
          <a:bodyPr wrap="square" rtlCol="0">
            <a:spAutoFit/>
          </a:bodyPr>
          <a:lstStyle/>
          <a:p>
            <a:pPr lvl="0"/>
            <a:r>
              <a:rPr lang="en-US" sz="2000" b="1" dirty="0"/>
              <a:t>Global Baseline Data Acquisition </a:t>
            </a:r>
            <a:r>
              <a:rPr lang="en-US" sz="2000" b="1" dirty="0" smtClean="0"/>
              <a:t>Strategy Up</a:t>
            </a:r>
            <a:r>
              <a:rPr lang="en-US" sz="2000" b="1" dirty="0" smtClean="0">
                <a:solidFill>
                  <a:schemeClr val="accent3"/>
                </a:solidFill>
              </a:rPr>
              <a:t>date</a:t>
            </a:r>
          </a:p>
          <a:p>
            <a:pPr lvl="0"/>
            <a:endParaRPr lang="en-US" sz="1000" dirty="0" smtClean="0"/>
          </a:p>
          <a:p>
            <a:pPr marL="342900" lvl="0" indent="-342900">
              <a:buFont typeface="Arial"/>
              <a:buChar char="•"/>
            </a:pPr>
            <a:r>
              <a:rPr lang="en-US" sz="2000" dirty="0" smtClean="0"/>
              <a:t>Latest Core Data Satellite: </a:t>
            </a:r>
            <a:br>
              <a:rPr lang="en-US" sz="2000" dirty="0" smtClean="0"/>
            </a:br>
            <a:r>
              <a:rPr lang="en-US" sz="2000" dirty="0" smtClean="0"/>
              <a:t>Sentinel-2A launched on 23 June 2015</a:t>
            </a:r>
          </a:p>
          <a:p>
            <a:pPr marL="342900" lvl="0" indent="-342900">
              <a:buFont typeface="Arial"/>
              <a:buChar char="•"/>
            </a:pPr>
            <a:endParaRPr lang="en-US" sz="2000" b="1" dirty="0"/>
          </a:p>
          <a:p>
            <a:pPr marL="342900" lvl="0" indent="-342900">
              <a:buFont typeface="Arial"/>
              <a:buChar char="•"/>
            </a:pPr>
            <a:endParaRPr lang="en-US" sz="2000" b="1" dirty="0" smtClean="0"/>
          </a:p>
          <a:p>
            <a:pPr marL="342900" lvl="0" indent="-342900">
              <a:buFont typeface="Arial"/>
              <a:buChar char="•"/>
            </a:pPr>
            <a:endParaRPr lang="en-US" sz="2000" b="1" dirty="0"/>
          </a:p>
          <a:p>
            <a:pPr marL="342900" lvl="0" indent="-342900">
              <a:buFont typeface="Arial"/>
              <a:buChar char="•"/>
            </a:pPr>
            <a:endParaRPr lang="en-US" sz="2000" b="1" dirty="0" smtClean="0"/>
          </a:p>
          <a:p>
            <a:pPr marL="342900" lvl="0" indent="-342900">
              <a:buFont typeface="Arial"/>
              <a:buChar char="•"/>
            </a:pPr>
            <a:endParaRPr lang="en-US" sz="2000" b="1" dirty="0"/>
          </a:p>
          <a:p>
            <a:pPr marL="342900" lvl="0" indent="-342900">
              <a:buFont typeface="Arial"/>
              <a:buChar char="•"/>
            </a:pPr>
            <a:endParaRPr lang="en-US" sz="2000" b="1" dirty="0" smtClean="0"/>
          </a:p>
          <a:p>
            <a:pPr marL="342900" lvl="0" indent="-342900">
              <a:buFont typeface="Arial"/>
              <a:buChar char="•"/>
            </a:pPr>
            <a:endParaRPr lang="en-US" sz="2000" b="1" dirty="0"/>
          </a:p>
          <a:p>
            <a:pPr marL="342900" lvl="0" indent="-342900">
              <a:buFont typeface="Arial"/>
              <a:buChar char="•"/>
            </a:pPr>
            <a:endParaRPr lang="en-US" sz="2000" b="1" dirty="0" smtClean="0"/>
          </a:p>
          <a:p>
            <a:pPr marL="342900" lvl="0" indent="-342900">
              <a:buFont typeface="Arial"/>
              <a:buChar char="•"/>
            </a:pPr>
            <a:endParaRPr lang="en-US" sz="2000" b="1" dirty="0"/>
          </a:p>
          <a:p>
            <a:pPr marL="342900" lvl="0" indent="-342900">
              <a:buFont typeface="Arial"/>
              <a:buChar char="•"/>
            </a:pPr>
            <a:endParaRPr lang="en-US" sz="1000" b="1" dirty="0" smtClean="0"/>
          </a:p>
          <a:p>
            <a:pPr lvl="0"/>
            <a:r>
              <a:rPr lang="en-US" sz="2000" b="1" dirty="0" smtClean="0"/>
              <a:t>	</a:t>
            </a:r>
            <a:r>
              <a:rPr lang="en-US" sz="2000" dirty="0" smtClean="0"/>
              <a:t>Data available publicly after end of </a:t>
            </a:r>
            <a:br>
              <a:rPr lang="en-US" sz="2000" dirty="0" smtClean="0"/>
            </a:br>
            <a:r>
              <a:rPr lang="en-US" sz="2000" dirty="0" smtClean="0"/>
              <a:t>	commissioning phase in Oct. 2015</a:t>
            </a:r>
          </a:p>
          <a:p>
            <a:pPr lvl="0"/>
            <a:r>
              <a:rPr lang="en-US" sz="1000" dirty="0" smtClean="0">
                <a:sym typeface="Wingdings"/>
              </a:rPr>
              <a:t> </a:t>
            </a:r>
          </a:p>
          <a:p>
            <a:pPr lvl="0"/>
            <a:r>
              <a:rPr lang="en-US" sz="2000" dirty="0" smtClean="0">
                <a:sym typeface="Wingdings"/>
              </a:rPr>
              <a:t> 	</a:t>
            </a:r>
            <a:r>
              <a:rPr lang="en-US" sz="2000" b="1" dirty="0" smtClean="0">
                <a:sym typeface="Wingdings"/>
              </a:rPr>
              <a:t>https</a:t>
            </a:r>
            <a:r>
              <a:rPr lang="en-US" sz="2000" b="1" dirty="0">
                <a:sym typeface="Wingdings"/>
              </a:rPr>
              <a:t>://</a:t>
            </a:r>
            <a:r>
              <a:rPr lang="en-US" sz="2000" b="1" dirty="0" err="1">
                <a:sym typeface="Wingdings"/>
              </a:rPr>
              <a:t>sentinel.esa.int</a:t>
            </a:r>
            <a:r>
              <a:rPr lang="en-US" sz="2000" b="1" dirty="0">
                <a:sym typeface="Wingdings"/>
              </a:rPr>
              <a:t>/</a:t>
            </a:r>
          </a:p>
          <a:p>
            <a:pPr lvl="0"/>
            <a:endParaRPr lang="en-US" sz="2000" dirty="0" smtClean="0"/>
          </a:p>
        </p:txBody>
      </p:sp>
      <p:pic>
        <p:nvPicPr>
          <p:cNvPr id="5" name="Picture 4" descr="SENTINEL-2A lift off.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712" y="2743735"/>
            <a:ext cx="3981235" cy="2651007"/>
          </a:xfrm>
          <a:prstGeom prst="rect">
            <a:avLst/>
          </a:prstGeom>
        </p:spPr>
      </p:pic>
      <p:pic>
        <p:nvPicPr>
          <p:cNvPr id="11"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947604" y="6385745"/>
            <a:ext cx="1196396" cy="41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Element 1 – Global Baseline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96691354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azon_RGB_Overview.t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2664" y="1328340"/>
            <a:ext cx="9144000" cy="5555848"/>
          </a:xfrm>
          <a:prstGeom prst="rect">
            <a:avLst/>
          </a:prstGeom>
        </p:spPr>
      </p:pic>
      <p:sp>
        <p:nvSpPr>
          <p:cNvPr id="4" name="TextBox 3"/>
          <p:cNvSpPr txBox="1"/>
          <p:nvPr/>
        </p:nvSpPr>
        <p:spPr>
          <a:xfrm>
            <a:off x="208167" y="1459830"/>
            <a:ext cx="8710648" cy="5632311"/>
          </a:xfrm>
          <a:prstGeom prst="rect">
            <a:avLst/>
          </a:prstGeom>
          <a:noFill/>
        </p:spPr>
        <p:txBody>
          <a:bodyPr wrap="square" rtlCol="0">
            <a:spAutoFit/>
          </a:bodyPr>
          <a:lstStyle/>
          <a:p>
            <a:pPr lvl="0"/>
            <a:r>
              <a:rPr lang="en-US" sz="2000" b="1" dirty="0"/>
              <a:t>Global Baseline Data Acquisition </a:t>
            </a:r>
            <a:r>
              <a:rPr lang="en-US" sz="2000" b="1" dirty="0" smtClean="0"/>
              <a:t>Strategy Up</a:t>
            </a:r>
            <a:r>
              <a:rPr lang="en-US" sz="2000" b="1" dirty="0" smtClean="0">
                <a:solidFill>
                  <a:schemeClr val="accent3"/>
                </a:solidFill>
              </a:rPr>
              <a:t>date</a:t>
            </a:r>
          </a:p>
          <a:p>
            <a:pPr lvl="0"/>
            <a:endParaRPr lang="en-US" sz="1000" dirty="0" smtClean="0"/>
          </a:p>
          <a:p>
            <a:pPr marL="342900" lvl="0" indent="-342900">
              <a:buFont typeface="Arial"/>
              <a:buChar char="•"/>
            </a:pPr>
            <a:r>
              <a:rPr lang="en-US" sz="2000" dirty="0" smtClean="0"/>
              <a:t>Latest Core Data Satellite: </a:t>
            </a:r>
            <a:br>
              <a:rPr lang="en-US" sz="2000" dirty="0" smtClean="0"/>
            </a:br>
            <a:r>
              <a:rPr lang="en-US" sz="2000" dirty="0" smtClean="0"/>
              <a:t>Sentinel-2 launched on 23 June 2015</a:t>
            </a:r>
          </a:p>
          <a:p>
            <a:pPr marL="342900" lvl="0" indent="-342900">
              <a:buFont typeface="Arial"/>
              <a:buChar char="•"/>
            </a:pPr>
            <a:endParaRPr lang="en-US" sz="2000" b="1" dirty="0"/>
          </a:p>
          <a:p>
            <a:pPr marL="342900" lvl="0" indent="-342900">
              <a:buFont typeface="Arial"/>
              <a:buChar char="•"/>
            </a:pPr>
            <a:endParaRPr lang="en-US" sz="2000" b="1" dirty="0" smtClean="0"/>
          </a:p>
          <a:p>
            <a:pPr marL="342900" lvl="0" indent="-342900">
              <a:buFont typeface="Arial"/>
              <a:buChar char="•"/>
            </a:pPr>
            <a:endParaRPr lang="en-US" sz="2000" b="1" dirty="0"/>
          </a:p>
          <a:p>
            <a:pPr marL="342900" lvl="0" indent="-342900">
              <a:buFont typeface="Arial"/>
              <a:buChar char="•"/>
            </a:pPr>
            <a:endParaRPr lang="en-US" sz="2000" b="1" dirty="0" smtClean="0"/>
          </a:p>
          <a:p>
            <a:pPr marL="342900" lvl="0" indent="-342900">
              <a:buFont typeface="Arial"/>
              <a:buChar char="•"/>
            </a:pPr>
            <a:endParaRPr lang="en-US" sz="2000" b="1" dirty="0"/>
          </a:p>
          <a:p>
            <a:pPr marL="342900" lvl="0" indent="-342900">
              <a:buFont typeface="Arial"/>
              <a:buChar char="•"/>
            </a:pPr>
            <a:endParaRPr lang="en-US" sz="2000" b="1" dirty="0" smtClean="0"/>
          </a:p>
          <a:p>
            <a:pPr marL="342900" lvl="0" indent="-342900">
              <a:buFont typeface="Arial"/>
              <a:buChar char="•"/>
            </a:pPr>
            <a:endParaRPr lang="en-US" sz="2000" b="1" dirty="0"/>
          </a:p>
          <a:p>
            <a:pPr marL="342900" lvl="0" indent="-342900">
              <a:buFont typeface="Arial"/>
              <a:buChar char="•"/>
            </a:pPr>
            <a:endParaRPr lang="en-US" sz="2000" b="1" dirty="0" smtClean="0"/>
          </a:p>
          <a:p>
            <a:pPr marL="342900" lvl="0" indent="-342900">
              <a:buFont typeface="Arial"/>
              <a:buChar char="•"/>
            </a:pPr>
            <a:endParaRPr lang="en-US" sz="2000" b="1" dirty="0"/>
          </a:p>
          <a:p>
            <a:pPr marL="342900" lvl="0" indent="-342900">
              <a:buFont typeface="Arial"/>
              <a:buChar char="•"/>
            </a:pPr>
            <a:endParaRPr lang="en-US" sz="1000" b="1" dirty="0" smtClean="0"/>
          </a:p>
          <a:p>
            <a:pPr lvl="0"/>
            <a:r>
              <a:rPr lang="en-US" sz="2000" b="1" dirty="0" smtClean="0"/>
              <a:t>	</a:t>
            </a:r>
            <a:r>
              <a:rPr lang="en-US" sz="2000" dirty="0" smtClean="0"/>
              <a:t>data available publicly after end of </a:t>
            </a:r>
            <a:br>
              <a:rPr lang="en-US" sz="2000" dirty="0" smtClean="0"/>
            </a:br>
            <a:r>
              <a:rPr lang="en-US" sz="2000" dirty="0" smtClean="0"/>
              <a:t>	commissioning phase in Oct. 2015</a:t>
            </a:r>
          </a:p>
          <a:p>
            <a:pPr lvl="0"/>
            <a:r>
              <a:rPr lang="en-US" sz="1000" dirty="0" smtClean="0">
                <a:sym typeface="Wingdings"/>
              </a:rPr>
              <a:t> </a:t>
            </a:r>
          </a:p>
          <a:p>
            <a:pPr lvl="0"/>
            <a:r>
              <a:rPr lang="en-US" sz="2000" dirty="0" smtClean="0">
                <a:sym typeface="Wingdings"/>
              </a:rPr>
              <a:t> 	</a:t>
            </a:r>
            <a:r>
              <a:rPr lang="en-US" sz="2000" b="1" dirty="0" smtClean="0">
                <a:sym typeface="Wingdings"/>
              </a:rPr>
              <a:t>https</a:t>
            </a:r>
            <a:r>
              <a:rPr lang="en-US" sz="2000" b="1" dirty="0">
                <a:sym typeface="Wingdings"/>
              </a:rPr>
              <a:t>://</a:t>
            </a:r>
            <a:r>
              <a:rPr lang="en-US" sz="2000" b="1" dirty="0" err="1">
                <a:sym typeface="Wingdings"/>
              </a:rPr>
              <a:t>sentinel.esa.int</a:t>
            </a:r>
            <a:r>
              <a:rPr lang="en-US" sz="2000" b="1" dirty="0">
                <a:sym typeface="Wingdings"/>
              </a:rPr>
              <a:t>/</a:t>
            </a:r>
          </a:p>
          <a:p>
            <a:pPr lvl="0"/>
            <a:endParaRPr lang="en-US" sz="2000" dirty="0" smtClean="0"/>
          </a:p>
        </p:txBody>
      </p:sp>
      <p:pic>
        <p:nvPicPr>
          <p:cNvPr id="5" name="Picture 4" descr="SENTINEL-2A lift off.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712" y="2743735"/>
            <a:ext cx="3981235" cy="2651007"/>
          </a:xfrm>
          <a:prstGeom prst="rect">
            <a:avLst/>
          </a:prstGeom>
        </p:spPr>
      </p:pic>
      <p:pic>
        <p:nvPicPr>
          <p:cNvPr id="11"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947604" y="6385745"/>
            <a:ext cx="1196396" cy="41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5-09-09 at 18.04.22.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25" y="1342676"/>
            <a:ext cx="9144000" cy="4824204"/>
          </a:xfrm>
          <a:prstGeom prst="rect">
            <a:avLst/>
          </a:prstGeom>
        </p:spPr>
      </p:pic>
      <p:sp>
        <p:nvSpPr>
          <p:cNvPr id="9"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Element 1 – Global Baseline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393072458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tellite-supply_contributing_7_9_2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719" y="1439930"/>
            <a:ext cx="8125298" cy="5393166"/>
          </a:xfrm>
          <a:prstGeom prst="rect">
            <a:avLst/>
          </a:prstGeom>
        </p:spPr>
      </p:pic>
      <p:sp>
        <p:nvSpPr>
          <p:cNvPr id="5"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Element 1 – Global Baseline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5357277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Element 2 – Space Data Services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4" name="TextBox 3"/>
          <p:cNvSpPr txBox="1"/>
          <p:nvPr/>
        </p:nvSpPr>
        <p:spPr>
          <a:xfrm>
            <a:off x="208167" y="1459830"/>
            <a:ext cx="6968230" cy="5247590"/>
          </a:xfrm>
          <a:prstGeom prst="rect">
            <a:avLst/>
          </a:prstGeom>
          <a:noFill/>
        </p:spPr>
        <p:txBody>
          <a:bodyPr wrap="square" rtlCol="0">
            <a:spAutoFit/>
          </a:bodyPr>
          <a:lstStyle/>
          <a:p>
            <a:pPr marL="342900" lvl="0" indent="-342900">
              <a:spcBef>
                <a:spcPts val="600"/>
              </a:spcBef>
              <a:buFont typeface="Arial"/>
              <a:buChar char="•"/>
            </a:pPr>
            <a:r>
              <a:rPr lang="en-US" sz="2000" dirty="0" smtClean="0"/>
              <a:t>The SEO is making good progress on the development of the Kenya Data Cube. Currently completed ingestion software to create a 15-year Landsat cube of Kenya and a reference user interface for custom mosaic creation to support forest mapping.</a:t>
            </a:r>
          </a:p>
          <a:p>
            <a:pPr marL="342900" lvl="0" indent="-342900">
              <a:spcBef>
                <a:spcPts val="600"/>
              </a:spcBef>
              <a:buFont typeface="Arial"/>
              <a:buChar char="•"/>
            </a:pPr>
            <a:r>
              <a:rPr lang="en-US" sz="2000" dirty="0" smtClean="0"/>
              <a:t>The SEO is working with CSIRO and GA to release all of the Data Cube infrastructure elements on an open source software site in Sept 2015. Countries will be able to develop their own Data Cubes and connect it to a reference user interface, for free!</a:t>
            </a:r>
          </a:p>
          <a:p>
            <a:pPr marL="342900" lvl="0" indent="-342900">
              <a:spcBef>
                <a:spcPts val="600"/>
              </a:spcBef>
              <a:buFont typeface="Arial"/>
              <a:buChar char="•"/>
            </a:pPr>
            <a:r>
              <a:rPr lang="en-US" sz="2000" dirty="0" smtClean="0"/>
              <a:t>The Data Cube project will expand to Colombia in 2016 and will expand dataset layers (e.g. ALOS mosaics, Sentinel-1/2, SRTM, MODIS, SPOT-5).</a:t>
            </a:r>
          </a:p>
          <a:p>
            <a:pPr marL="342900" lvl="0" indent="-342900">
              <a:spcBef>
                <a:spcPts val="600"/>
              </a:spcBef>
              <a:buFont typeface="Arial"/>
              <a:buChar char="•"/>
            </a:pPr>
            <a:r>
              <a:rPr lang="en-US" sz="2000" dirty="0"/>
              <a:t>The SEO will continue to develop and support traditional scne-based tools, similar to SEPAL (used by FAO).  These tools will also be available in the open source site.</a:t>
            </a:r>
            <a:endParaRPr lang="en-US" sz="2000" dirty="0" smtClean="0"/>
          </a:p>
        </p:txBody>
      </p:sp>
      <p:pic>
        <p:nvPicPr>
          <p:cNvPr id="5" name="Picture 4"/>
          <p:cNvPicPr>
            <a:picLocks noChangeAspect="1"/>
          </p:cNvPicPr>
          <p:nvPr/>
        </p:nvPicPr>
        <p:blipFill>
          <a:blip r:embed="rId2"/>
          <a:stretch>
            <a:fillRect/>
          </a:stretch>
        </p:blipFill>
        <p:spPr>
          <a:xfrm>
            <a:off x="7176397" y="4917823"/>
            <a:ext cx="1940177" cy="1940177"/>
          </a:xfrm>
          <a:prstGeom prst="rect">
            <a:avLst/>
          </a:prstGeom>
        </p:spPr>
      </p:pic>
      <p:pic>
        <p:nvPicPr>
          <p:cNvPr id="2" name="Picture 1"/>
          <p:cNvPicPr>
            <a:picLocks noChangeAspect="1"/>
          </p:cNvPicPr>
          <p:nvPr/>
        </p:nvPicPr>
        <p:blipFill>
          <a:blip r:embed="rId3"/>
          <a:stretch>
            <a:fillRect/>
          </a:stretch>
        </p:blipFill>
        <p:spPr>
          <a:xfrm>
            <a:off x="7397889" y="1489367"/>
            <a:ext cx="1303993" cy="1619244"/>
          </a:xfrm>
          <a:prstGeom prst="rect">
            <a:avLst/>
          </a:prstGeom>
        </p:spPr>
      </p:pic>
      <p:pic>
        <p:nvPicPr>
          <p:cNvPr id="6" name="Picture 5"/>
          <p:cNvPicPr>
            <a:picLocks noChangeAspect="1"/>
          </p:cNvPicPr>
          <p:nvPr/>
        </p:nvPicPr>
        <p:blipFill>
          <a:blip r:embed="rId4"/>
          <a:stretch>
            <a:fillRect/>
          </a:stretch>
        </p:blipFill>
        <p:spPr>
          <a:xfrm>
            <a:off x="7203214" y="3240962"/>
            <a:ext cx="1719849" cy="1647325"/>
          </a:xfrm>
          <a:prstGeom prst="rect">
            <a:avLst/>
          </a:prstGeom>
        </p:spPr>
      </p:pic>
    </p:spTree>
    <p:extLst>
      <p:ext uri="{BB962C8B-B14F-4D97-AF65-F5344CB8AC3E}">
        <p14:creationId xmlns:p14="http://schemas.microsoft.com/office/powerpoint/2010/main" val="31296854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426460" y="1902489"/>
            <a:ext cx="925892"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b="1" kern="0" dirty="0">
                <a:solidFill>
                  <a:srgbClr val="002569"/>
                </a:solidFill>
              </a:rPr>
              <a:t>Satellite </a:t>
            </a:r>
            <a:br>
              <a:rPr lang="en-US" b="1" kern="0" dirty="0">
                <a:solidFill>
                  <a:srgbClr val="002569"/>
                </a:solidFill>
              </a:rPr>
            </a:br>
            <a:r>
              <a:rPr lang="en-US" b="1" kern="0" dirty="0">
                <a:solidFill>
                  <a:srgbClr val="002569"/>
                </a:solidFill>
              </a:rPr>
              <a:t>Level-1</a:t>
            </a:r>
            <a:br>
              <a:rPr lang="en-US" b="1" kern="0" dirty="0">
                <a:solidFill>
                  <a:srgbClr val="002569"/>
                </a:solidFill>
              </a:rPr>
            </a:br>
            <a:r>
              <a:rPr lang="en-US" b="1" kern="0" dirty="0">
                <a:solidFill>
                  <a:srgbClr val="002569"/>
                </a:solidFill>
              </a:rPr>
              <a:t>Data</a:t>
            </a:r>
          </a:p>
        </p:txBody>
      </p:sp>
      <p:pic>
        <p:nvPicPr>
          <p:cNvPr id="6" name="Picture 5"/>
          <p:cNvPicPr>
            <a:picLocks noChangeAspect="1"/>
          </p:cNvPicPr>
          <p:nvPr/>
        </p:nvPicPr>
        <p:blipFill>
          <a:blip r:embed="rId3"/>
          <a:stretch>
            <a:fillRect/>
          </a:stretch>
        </p:blipFill>
        <p:spPr>
          <a:xfrm>
            <a:off x="226261" y="1678374"/>
            <a:ext cx="1073113" cy="1110656"/>
          </a:xfrm>
          <a:prstGeom prst="rect">
            <a:avLst/>
          </a:prstGeom>
          <a:ln>
            <a:solidFill>
              <a:schemeClr val="bg1"/>
            </a:solidFill>
          </a:ln>
        </p:spPr>
      </p:pic>
      <p:sp>
        <p:nvSpPr>
          <p:cNvPr id="3" name="TextBox 2"/>
          <p:cNvSpPr txBox="1"/>
          <p:nvPr/>
        </p:nvSpPr>
        <p:spPr>
          <a:xfrm>
            <a:off x="166497" y="1323915"/>
            <a:ext cx="156803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b="1" kern="0" dirty="0">
                <a:solidFill>
                  <a:srgbClr val="FF0000"/>
                </a:solidFill>
              </a:rPr>
              <a:t>Space Agency</a:t>
            </a:r>
          </a:p>
        </p:txBody>
      </p:sp>
      <p:sp>
        <p:nvSpPr>
          <p:cNvPr id="28" name="TextBox 27"/>
          <p:cNvSpPr txBox="1"/>
          <p:nvPr/>
        </p:nvSpPr>
        <p:spPr>
          <a:xfrm>
            <a:off x="6431598" y="1316152"/>
            <a:ext cx="183639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b="1" kern="0" dirty="0">
                <a:solidFill>
                  <a:srgbClr val="FF0000"/>
                </a:solidFill>
              </a:rPr>
              <a:t>In-Country Users</a:t>
            </a:r>
          </a:p>
        </p:txBody>
      </p:sp>
      <p:cxnSp>
        <p:nvCxnSpPr>
          <p:cNvPr id="29" name="Straight Arrow Connector 28"/>
          <p:cNvCxnSpPr/>
          <p:nvPr/>
        </p:nvCxnSpPr>
        <p:spPr bwMode="auto">
          <a:xfrm>
            <a:off x="385470" y="2807733"/>
            <a:ext cx="0" cy="1425379"/>
          </a:xfrm>
          <a:prstGeom prst="straightConnector1">
            <a:avLst/>
          </a:prstGeom>
          <a:ln w="50800">
            <a:solidFill>
              <a:schemeClr val="tx1">
                <a:lumMod val="50000"/>
              </a:schemeClr>
            </a:solidFill>
            <a:headEnd type="none" w="med" len="med"/>
            <a:tailEnd type="arrow" w="sm" len="med"/>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166498" y="4233112"/>
            <a:ext cx="230988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lang="en-US" b="1" kern="0">
                <a:solidFill>
                  <a:srgbClr val="002569"/>
                </a:solidFill>
              </a:rPr>
              <a:t>Satellite </a:t>
            </a:r>
            <a:br>
              <a:rPr lang="en-US" b="1" kern="0">
                <a:solidFill>
                  <a:srgbClr val="002569"/>
                </a:solidFill>
              </a:rPr>
            </a:br>
            <a:r>
              <a:rPr lang="en-US" b="1" kern="0">
                <a:solidFill>
                  <a:srgbClr val="002569"/>
                </a:solidFill>
              </a:rPr>
              <a:t>“Analysis Ready” </a:t>
            </a:r>
            <a:br>
              <a:rPr lang="en-US" b="1" kern="0">
                <a:solidFill>
                  <a:srgbClr val="002569"/>
                </a:solidFill>
              </a:rPr>
            </a:br>
            <a:r>
              <a:rPr lang="en-US" b="1" kern="0">
                <a:solidFill>
                  <a:srgbClr val="002569"/>
                </a:solidFill>
              </a:rPr>
              <a:t>Data Products</a:t>
            </a:r>
          </a:p>
        </p:txBody>
      </p:sp>
      <p:cxnSp>
        <p:nvCxnSpPr>
          <p:cNvPr id="32" name="Straight Arrow Connector 31"/>
          <p:cNvCxnSpPr/>
          <p:nvPr/>
        </p:nvCxnSpPr>
        <p:spPr bwMode="auto">
          <a:xfrm flipV="1">
            <a:off x="2108203" y="3916672"/>
            <a:ext cx="3797812" cy="597336"/>
          </a:xfrm>
          <a:prstGeom prst="straightConnector1">
            <a:avLst/>
          </a:prstGeom>
          <a:ln w="50800">
            <a:solidFill>
              <a:schemeClr val="tx1">
                <a:lumMod val="50000"/>
              </a:schemeClr>
            </a:solidFill>
            <a:headEnd type="none" w="med" len="med"/>
            <a:tailEnd type="arrow" w="sm" len="med"/>
          </a:ln>
        </p:spPr>
        <p:style>
          <a:lnRef idx="3">
            <a:schemeClr val="accent6"/>
          </a:lnRef>
          <a:fillRef idx="0">
            <a:schemeClr val="accent6"/>
          </a:fillRef>
          <a:effectRef idx="2">
            <a:schemeClr val="accent6"/>
          </a:effectRef>
          <a:fontRef idx="minor">
            <a:schemeClr val="tx1"/>
          </a:fontRef>
        </p:style>
      </p:cxnSp>
      <p:pic>
        <p:nvPicPr>
          <p:cNvPr id="41" name="Picture 40"/>
          <p:cNvPicPr>
            <a:picLocks noChangeAspect="1"/>
          </p:cNvPicPr>
          <p:nvPr/>
        </p:nvPicPr>
        <p:blipFill rotWithShape="1">
          <a:blip r:embed="rId4"/>
          <a:srcRect l="7778"/>
          <a:stretch/>
        </p:blipFill>
        <p:spPr>
          <a:xfrm>
            <a:off x="5153157" y="4233112"/>
            <a:ext cx="940625" cy="1019944"/>
          </a:xfrm>
          <a:prstGeom prst="rect">
            <a:avLst/>
          </a:prstGeom>
        </p:spPr>
      </p:pic>
      <p:cxnSp>
        <p:nvCxnSpPr>
          <p:cNvPr id="43" name="Straight Arrow Connector 42"/>
          <p:cNvCxnSpPr/>
          <p:nvPr/>
        </p:nvCxnSpPr>
        <p:spPr bwMode="auto">
          <a:xfrm>
            <a:off x="2108203" y="4848348"/>
            <a:ext cx="4124408" cy="1577441"/>
          </a:xfrm>
          <a:prstGeom prst="straightConnector1">
            <a:avLst/>
          </a:prstGeom>
          <a:ln w="50800">
            <a:solidFill>
              <a:schemeClr val="tx1">
                <a:lumMod val="50000"/>
              </a:schemeClr>
            </a:solidFill>
            <a:headEnd type="none" w="med" len="med"/>
            <a:tailEnd type="arrow" w="sm" len="med"/>
          </a:ln>
        </p:spPr>
        <p:style>
          <a:lnRef idx="3">
            <a:schemeClr val="accent6"/>
          </a:lnRef>
          <a:fillRef idx="0">
            <a:schemeClr val="accent6"/>
          </a:fillRef>
          <a:effectRef idx="2">
            <a:schemeClr val="accent6"/>
          </a:effectRef>
          <a:fontRef idx="minor">
            <a:schemeClr val="tx1"/>
          </a:fontRef>
        </p:style>
      </p:cxnSp>
      <p:sp>
        <p:nvSpPr>
          <p:cNvPr id="47" name="TextBox 46"/>
          <p:cNvSpPr txBox="1"/>
          <p:nvPr/>
        </p:nvSpPr>
        <p:spPr>
          <a:xfrm>
            <a:off x="4029610" y="516322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b="1" kern="0">
                <a:solidFill>
                  <a:srgbClr val="002569"/>
                </a:solidFill>
              </a:rPr>
              <a:t>    </a:t>
            </a:r>
          </a:p>
        </p:txBody>
      </p:sp>
      <p:sp>
        <p:nvSpPr>
          <p:cNvPr id="55" name="TextBox 54"/>
          <p:cNvSpPr txBox="1"/>
          <p:nvPr/>
        </p:nvSpPr>
        <p:spPr>
          <a:xfrm>
            <a:off x="6065397" y="3066806"/>
            <a:ext cx="2972259" cy="2677654"/>
          </a:xfrm>
          <a:prstGeom prst="rect">
            <a:avLst/>
          </a:prstGeom>
          <a:noFill/>
          <a:ln w="12700" cap="flat">
            <a:solidFill>
              <a:srgbClr val="002569"/>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fontAlgn="auto" latinLnBrk="1" hangingPunct="0">
              <a:spcBef>
                <a:spcPts val="0"/>
              </a:spcBef>
              <a:spcAft>
                <a:spcPts val="0"/>
              </a:spcAft>
              <a:buFont typeface="Arial"/>
              <a:buChar char="•"/>
            </a:pPr>
            <a:r>
              <a:rPr lang="en-US" sz="1600" kern="0" dirty="0">
                <a:solidFill>
                  <a:srgbClr val="002569"/>
                </a:solidFill>
              </a:rPr>
              <a:t>Hard drive delivery or </a:t>
            </a:r>
            <a:br>
              <a:rPr lang="en-US" sz="1600" kern="0" dirty="0">
                <a:solidFill>
                  <a:srgbClr val="002569"/>
                </a:solidFill>
              </a:rPr>
            </a:br>
            <a:r>
              <a:rPr lang="en-US" sz="1600" kern="0" dirty="0">
                <a:solidFill>
                  <a:srgbClr val="002569"/>
                </a:solidFill>
              </a:rPr>
              <a:t>internet download</a:t>
            </a:r>
          </a:p>
          <a:p>
            <a:pPr marL="171450" indent="-171450" fontAlgn="auto" latinLnBrk="1" hangingPunct="0">
              <a:spcBef>
                <a:spcPts val="0"/>
              </a:spcBef>
              <a:spcAft>
                <a:spcPts val="0"/>
              </a:spcAft>
              <a:buFont typeface="Arial"/>
              <a:buChar char="•"/>
            </a:pPr>
            <a:r>
              <a:rPr lang="en-US" sz="1600" kern="0" dirty="0">
                <a:solidFill>
                  <a:srgbClr val="002569"/>
                </a:solidFill>
              </a:rPr>
              <a:t>Local storage and </a:t>
            </a:r>
            <a:br>
              <a:rPr lang="en-US" sz="1600" kern="0" dirty="0">
                <a:solidFill>
                  <a:srgbClr val="002569"/>
                </a:solidFill>
              </a:rPr>
            </a:br>
            <a:r>
              <a:rPr lang="en-US" sz="1600" kern="0" dirty="0">
                <a:solidFill>
                  <a:srgbClr val="002569"/>
                </a:solidFill>
              </a:rPr>
              <a:t>processing</a:t>
            </a:r>
          </a:p>
          <a:p>
            <a:pPr marL="171450" indent="-171450" fontAlgn="auto" latinLnBrk="1" hangingPunct="0">
              <a:spcBef>
                <a:spcPts val="0"/>
              </a:spcBef>
              <a:spcAft>
                <a:spcPts val="0"/>
              </a:spcAft>
              <a:buFont typeface="Arial"/>
              <a:buChar char="•"/>
            </a:pPr>
            <a:r>
              <a:rPr lang="en-US" sz="1600" kern="0" dirty="0">
                <a:solidFill>
                  <a:srgbClr val="002569"/>
                </a:solidFill>
              </a:rPr>
              <a:t>Country analyses using</a:t>
            </a:r>
            <a:br>
              <a:rPr lang="en-US" sz="1600" kern="0" dirty="0">
                <a:solidFill>
                  <a:srgbClr val="002569"/>
                </a:solidFill>
              </a:rPr>
            </a:br>
            <a:r>
              <a:rPr lang="en-US" sz="1600" kern="0" dirty="0">
                <a:solidFill>
                  <a:srgbClr val="002569"/>
                </a:solidFill>
              </a:rPr>
              <a:t>scene-based tools or a</a:t>
            </a:r>
            <a:br>
              <a:rPr lang="en-US" sz="1600" kern="0" dirty="0">
                <a:solidFill>
                  <a:srgbClr val="002569"/>
                </a:solidFill>
              </a:rPr>
            </a:br>
            <a:r>
              <a:rPr lang="en-US" sz="1600" kern="0" dirty="0">
                <a:solidFill>
                  <a:srgbClr val="002569"/>
                </a:solidFill>
              </a:rPr>
              <a:t>Data Cube </a:t>
            </a:r>
            <a:r>
              <a:rPr lang="en-US" sz="1400" kern="0" dirty="0">
                <a:solidFill>
                  <a:srgbClr val="002569"/>
                </a:solidFill>
              </a:rPr>
              <a:t>(assumes countries </a:t>
            </a:r>
            <a:br>
              <a:rPr lang="en-US" sz="1400" kern="0" dirty="0">
                <a:solidFill>
                  <a:srgbClr val="002569"/>
                </a:solidFill>
              </a:rPr>
            </a:br>
            <a:r>
              <a:rPr lang="en-US" sz="1400" kern="0" dirty="0">
                <a:solidFill>
                  <a:srgbClr val="002569"/>
                </a:solidFill>
              </a:rPr>
              <a:t>create their own Data Cubes </a:t>
            </a:r>
            <a:br>
              <a:rPr lang="en-US" sz="1400" kern="0" dirty="0">
                <a:solidFill>
                  <a:srgbClr val="002569"/>
                </a:solidFill>
              </a:rPr>
            </a:br>
            <a:r>
              <a:rPr lang="en-US" sz="1400" kern="0" dirty="0">
                <a:solidFill>
                  <a:srgbClr val="002569"/>
                </a:solidFill>
              </a:rPr>
              <a:t>using CEOS open source tools or utilize CEOS support to initialize a baseline Data Cube)</a:t>
            </a:r>
          </a:p>
        </p:txBody>
      </p:sp>
      <p:sp>
        <p:nvSpPr>
          <p:cNvPr id="57" name="TextBox 56"/>
          <p:cNvSpPr txBox="1"/>
          <p:nvPr/>
        </p:nvSpPr>
        <p:spPr>
          <a:xfrm>
            <a:off x="513259" y="3198311"/>
            <a:ext cx="283356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lang="en-US" sz="1600" b="1" kern="0" dirty="0">
                <a:solidFill>
                  <a:srgbClr val="002569"/>
                </a:solidFill>
              </a:rPr>
              <a:t>Space Agency Processing</a:t>
            </a:r>
            <a:br>
              <a:rPr lang="en-US" sz="1600" b="1" kern="0" dirty="0">
                <a:solidFill>
                  <a:srgbClr val="002569"/>
                </a:solidFill>
              </a:rPr>
            </a:br>
            <a:r>
              <a:rPr lang="en-US" sz="1600" b="1" kern="0" dirty="0">
                <a:solidFill>
                  <a:srgbClr val="002569"/>
                </a:solidFill>
              </a:rPr>
              <a:t>into Level-2 SR products</a:t>
            </a:r>
          </a:p>
        </p:txBody>
      </p:sp>
      <p:cxnSp>
        <p:nvCxnSpPr>
          <p:cNvPr id="62" name="Straight Arrow Connector 61"/>
          <p:cNvCxnSpPr/>
          <p:nvPr/>
        </p:nvCxnSpPr>
        <p:spPr bwMode="auto">
          <a:xfrm>
            <a:off x="2476378" y="2333747"/>
            <a:ext cx="3619622" cy="0"/>
          </a:xfrm>
          <a:prstGeom prst="straightConnector1">
            <a:avLst/>
          </a:prstGeom>
          <a:ln w="50800">
            <a:solidFill>
              <a:schemeClr val="tx1">
                <a:lumMod val="50000"/>
              </a:schemeClr>
            </a:solidFill>
            <a:headEnd type="none" w="med" len="med"/>
            <a:tailEnd type="arrow" w="sm" len="med"/>
          </a:ln>
        </p:spPr>
        <p:style>
          <a:lnRef idx="3">
            <a:schemeClr val="accent6"/>
          </a:lnRef>
          <a:fillRef idx="0">
            <a:schemeClr val="accent6"/>
          </a:fillRef>
          <a:effectRef idx="2">
            <a:schemeClr val="accent6"/>
          </a:effectRef>
          <a:fontRef idx="minor">
            <a:schemeClr val="tx1"/>
          </a:fontRef>
        </p:style>
      </p:cxnSp>
      <p:sp>
        <p:nvSpPr>
          <p:cNvPr id="64" name="TextBox 63"/>
          <p:cNvSpPr txBox="1"/>
          <p:nvPr/>
        </p:nvSpPr>
        <p:spPr>
          <a:xfrm>
            <a:off x="6232611" y="1641387"/>
            <a:ext cx="2262540" cy="1323437"/>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68275" indent="-168275" fontAlgn="auto" latinLnBrk="1" hangingPunct="0">
              <a:spcBef>
                <a:spcPts val="0"/>
              </a:spcBef>
              <a:spcAft>
                <a:spcPts val="0"/>
              </a:spcAft>
              <a:buFont typeface="Arial"/>
              <a:buChar char="•"/>
            </a:pPr>
            <a:r>
              <a:rPr lang="en-US" sz="1600" kern="0">
                <a:solidFill>
                  <a:srgbClr val="002569"/>
                </a:solidFill>
              </a:rPr>
              <a:t>Hard Drive Delivery</a:t>
            </a:r>
            <a:br>
              <a:rPr lang="en-US" sz="1600" kern="0">
                <a:solidFill>
                  <a:srgbClr val="002569"/>
                </a:solidFill>
              </a:rPr>
            </a:br>
            <a:r>
              <a:rPr lang="en-US" sz="1600" kern="0">
                <a:solidFill>
                  <a:srgbClr val="002569"/>
                </a:solidFill>
              </a:rPr>
              <a:t>or Internet Download</a:t>
            </a:r>
          </a:p>
          <a:p>
            <a:pPr marL="168275" indent="-168275" fontAlgn="auto" latinLnBrk="1" hangingPunct="0">
              <a:spcBef>
                <a:spcPts val="0"/>
              </a:spcBef>
              <a:spcAft>
                <a:spcPts val="0"/>
              </a:spcAft>
              <a:buFont typeface="Arial"/>
              <a:buChar char="•"/>
            </a:pPr>
            <a:r>
              <a:rPr lang="en-US" sz="1600" kern="0">
                <a:solidFill>
                  <a:srgbClr val="002569"/>
                </a:solidFill>
              </a:rPr>
              <a:t>Countries perform </a:t>
            </a:r>
            <a:br>
              <a:rPr lang="en-US" sz="1600" kern="0">
                <a:solidFill>
                  <a:srgbClr val="002569"/>
                </a:solidFill>
              </a:rPr>
            </a:br>
            <a:r>
              <a:rPr lang="en-US" sz="1600" kern="0">
                <a:solidFill>
                  <a:srgbClr val="002569"/>
                </a:solidFill>
              </a:rPr>
              <a:t>processing and data </a:t>
            </a:r>
            <a:br>
              <a:rPr lang="en-US" sz="1600" kern="0">
                <a:solidFill>
                  <a:srgbClr val="002569"/>
                </a:solidFill>
              </a:rPr>
            </a:br>
            <a:r>
              <a:rPr lang="en-US" sz="1600" kern="0">
                <a:solidFill>
                  <a:srgbClr val="002569"/>
                </a:solidFill>
              </a:rPr>
              <a:t>analysis locally</a:t>
            </a:r>
          </a:p>
        </p:txBody>
      </p:sp>
      <p:sp>
        <p:nvSpPr>
          <p:cNvPr id="67" name="Rectangle 66"/>
          <p:cNvSpPr/>
          <p:nvPr/>
        </p:nvSpPr>
        <p:spPr>
          <a:xfrm>
            <a:off x="1931810" y="5323934"/>
            <a:ext cx="3896443" cy="1101855"/>
          </a:xfrm>
          <a:prstGeom prst="rect">
            <a:avLst/>
          </a:prstGeom>
          <a:solidFill>
            <a:schemeClr val="accent4">
              <a:lumMod val="25000"/>
              <a:lumOff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US" sz="1600" b="1" i="1" kern="0" dirty="0">
                <a:solidFill>
                  <a:srgbClr val="001335"/>
                </a:solidFill>
                <a:latin typeface="Calibri"/>
                <a:ea typeface="Avenir Roman"/>
                <a:cs typeface="Calibri"/>
              </a:rPr>
              <a:t>Intermediate Data Storage and Processing</a:t>
            </a:r>
            <a:br>
              <a:rPr lang="en-US" sz="1600" b="1" i="1" kern="0" dirty="0">
                <a:solidFill>
                  <a:srgbClr val="001335"/>
                </a:solidFill>
                <a:latin typeface="Calibri"/>
                <a:ea typeface="Avenir Roman"/>
                <a:cs typeface="Calibri"/>
              </a:rPr>
            </a:br>
            <a:r>
              <a:rPr lang="en-US" sz="1600" b="1" i="1" kern="0" dirty="0">
                <a:solidFill>
                  <a:srgbClr val="001335"/>
                </a:solidFill>
                <a:latin typeface="Calibri"/>
                <a:ea typeface="Avenir Roman"/>
                <a:cs typeface="Calibri"/>
              </a:rPr>
              <a:t>(Cloud-based or Data Hubs)</a:t>
            </a:r>
          </a:p>
          <a:p>
            <a:pPr marL="168275" indent="-168275" algn="ctr" fontAlgn="auto">
              <a:spcBef>
                <a:spcPts val="0"/>
              </a:spcBef>
              <a:spcAft>
                <a:spcPts val="0"/>
              </a:spcAft>
              <a:buFont typeface="Arial"/>
              <a:buChar char="•"/>
            </a:pPr>
            <a:r>
              <a:rPr lang="en-US" sz="1600" i="1" kern="0" dirty="0">
                <a:solidFill>
                  <a:srgbClr val="001335"/>
                </a:solidFill>
                <a:latin typeface="Calibri"/>
                <a:ea typeface="Avenir Roman"/>
                <a:cs typeface="Calibri"/>
              </a:rPr>
              <a:t>Scene-based tools</a:t>
            </a:r>
          </a:p>
          <a:p>
            <a:pPr marL="168275" indent="-168275" algn="ctr" fontAlgn="auto">
              <a:spcBef>
                <a:spcPts val="0"/>
              </a:spcBef>
              <a:spcAft>
                <a:spcPts val="0"/>
              </a:spcAft>
              <a:buFont typeface="Arial"/>
              <a:buChar char="•"/>
            </a:pPr>
            <a:r>
              <a:rPr lang="en-US" sz="1600" i="1" kern="0" dirty="0">
                <a:solidFill>
                  <a:srgbClr val="000000"/>
                </a:solidFill>
                <a:latin typeface="Calibri"/>
                <a:ea typeface="Avenir Roman"/>
                <a:cs typeface="Calibri"/>
              </a:rPr>
              <a:t>Hosted Data Cube and tools</a:t>
            </a:r>
          </a:p>
        </p:txBody>
      </p:sp>
      <p:sp>
        <p:nvSpPr>
          <p:cNvPr id="68" name="TextBox 67"/>
          <p:cNvSpPr txBox="1"/>
          <p:nvPr/>
        </p:nvSpPr>
        <p:spPr>
          <a:xfrm>
            <a:off x="6232611" y="5886823"/>
            <a:ext cx="2805045" cy="954105"/>
          </a:xfrm>
          <a:prstGeom prst="rect">
            <a:avLst/>
          </a:prstGeom>
          <a:noFill/>
          <a:ln w="12700" cap="flat">
            <a:solidFill>
              <a:srgbClr val="002569"/>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11125" indent="-111125" fontAlgn="auto" latinLnBrk="1" hangingPunct="0">
              <a:spcBef>
                <a:spcPts val="0"/>
              </a:spcBef>
              <a:spcAft>
                <a:spcPts val="0"/>
              </a:spcAft>
              <a:buFont typeface="Arial"/>
              <a:buChar char="•"/>
            </a:pPr>
            <a:r>
              <a:rPr lang="en-US" sz="1400" kern="0" dirty="0">
                <a:solidFill>
                  <a:srgbClr val="002569"/>
                </a:solidFill>
              </a:rPr>
              <a:t>Country analyses performed on Cloud or Data Hub</a:t>
            </a:r>
          </a:p>
          <a:p>
            <a:pPr marL="111125" indent="-111125" fontAlgn="auto" latinLnBrk="1" hangingPunct="0">
              <a:spcBef>
                <a:spcPts val="0"/>
              </a:spcBef>
              <a:spcAft>
                <a:spcPts val="0"/>
              </a:spcAft>
              <a:buFont typeface="Arial"/>
              <a:buChar char="•"/>
            </a:pPr>
            <a:r>
              <a:rPr lang="en-US" sz="1400" kern="0" dirty="0">
                <a:solidFill>
                  <a:srgbClr val="002569"/>
                </a:solidFill>
              </a:rPr>
              <a:t>Countries download analysis </a:t>
            </a:r>
            <a:br>
              <a:rPr lang="en-US" sz="1400" kern="0" dirty="0">
                <a:solidFill>
                  <a:srgbClr val="002569"/>
                </a:solidFill>
              </a:rPr>
            </a:br>
            <a:r>
              <a:rPr lang="en-US" sz="1400" kern="0" dirty="0">
                <a:solidFill>
                  <a:srgbClr val="002569"/>
                </a:solidFill>
              </a:rPr>
              <a:t>products via Internet</a:t>
            </a:r>
          </a:p>
        </p:txBody>
      </p:sp>
      <p:pic>
        <p:nvPicPr>
          <p:cNvPr id="30" name="Picture 29"/>
          <p:cNvPicPr>
            <a:picLocks noChangeAspect="1"/>
          </p:cNvPicPr>
          <p:nvPr/>
        </p:nvPicPr>
        <p:blipFill rotWithShape="1">
          <a:blip r:embed="rId4"/>
          <a:srcRect l="7778"/>
          <a:stretch/>
        </p:blipFill>
        <p:spPr>
          <a:xfrm>
            <a:off x="1028621" y="5360201"/>
            <a:ext cx="903189" cy="979350"/>
          </a:xfrm>
          <a:prstGeom prst="rect">
            <a:avLst/>
          </a:prstGeom>
        </p:spPr>
      </p:pic>
      <p:sp>
        <p:nvSpPr>
          <p:cNvPr id="9" name="TextBox 8"/>
          <p:cNvSpPr txBox="1"/>
          <p:nvPr/>
        </p:nvSpPr>
        <p:spPr>
          <a:xfrm>
            <a:off x="3243734" y="2332670"/>
            <a:ext cx="19094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kern="0">
                <a:solidFill>
                  <a:srgbClr val="002569"/>
                </a:solidFill>
              </a:rPr>
              <a:t>Business-as-Usual</a:t>
            </a:r>
          </a:p>
        </p:txBody>
      </p:sp>
      <p:sp>
        <p:nvSpPr>
          <p:cNvPr id="11" name="TextBox 10"/>
          <p:cNvSpPr txBox="1"/>
          <p:nvPr/>
        </p:nvSpPr>
        <p:spPr>
          <a:xfrm>
            <a:off x="3840560" y="1902489"/>
            <a:ext cx="615033"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sz="2000" b="1" kern="0">
                <a:solidFill>
                  <a:srgbClr val="0000FF"/>
                </a:solidFill>
              </a:rPr>
              <a:t>BAU</a:t>
            </a:r>
          </a:p>
        </p:txBody>
      </p:sp>
      <p:sp>
        <p:nvSpPr>
          <p:cNvPr id="37" name="TextBox 36"/>
          <p:cNvSpPr txBox="1"/>
          <p:nvPr/>
        </p:nvSpPr>
        <p:spPr>
          <a:xfrm>
            <a:off x="3407712" y="3722210"/>
            <a:ext cx="1403788"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sz="2000" b="1" kern="0">
                <a:solidFill>
                  <a:srgbClr val="0000FF"/>
                </a:solidFill>
              </a:rPr>
              <a:t>Scenario-2</a:t>
            </a:r>
          </a:p>
        </p:txBody>
      </p:sp>
      <p:sp>
        <p:nvSpPr>
          <p:cNvPr id="39" name="TextBox 38"/>
          <p:cNvSpPr txBox="1"/>
          <p:nvPr/>
        </p:nvSpPr>
        <p:spPr>
          <a:xfrm>
            <a:off x="3407712" y="4848348"/>
            <a:ext cx="1403788"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sz="2000" b="1" kern="0">
                <a:solidFill>
                  <a:srgbClr val="0000FF"/>
                </a:solidFill>
              </a:rPr>
              <a:t>Scenario-1</a:t>
            </a:r>
          </a:p>
        </p:txBody>
      </p:sp>
      <p:sp>
        <p:nvSpPr>
          <p:cNvPr id="25"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3200" b="1" kern="0" dirty="0">
                <a:solidFill>
                  <a:schemeClr val="bg1"/>
                </a:solidFill>
                <a:latin typeface="Tahoma" pitchFamily="-106" charset="0"/>
                <a:cs typeface="Tahoma" pitchFamily="-106" charset="0"/>
              </a:rPr>
              <a:t>Global Data Flow Scenarios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691596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Element 3 – R&amp;D</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4" name="TextBox 3"/>
          <p:cNvSpPr txBox="1"/>
          <p:nvPr/>
        </p:nvSpPr>
        <p:spPr>
          <a:xfrm>
            <a:off x="208167" y="1459830"/>
            <a:ext cx="8710648" cy="5093703"/>
          </a:xfrm>
          <a:prstGeom prst="rect">
            <a:avLst/>
          </a:prstGeom>
          <a:noFill/>
        </p:spPr>
        <p:txBody>
          <a:bodyPr wrap="square" rtlCol="0">
            <a:spAutoFit/>
          </a:bodyPr>
          <a:lstStyle/>
          <a:p>
            <a:pPr lvl="0"/>
            <a:r>
              <a:rPr lang="en-US" sz="2000" b="1" dirty="0"/>
              <a:t>Data Supply in Support of GFOI R&amp;D </a:t>
            </a:r>
            <a:r>
              <a:rPr lang="en-US" sz="2000" b="1" dirty="0" smtClean="0"/>
              <a:t>Activities Update</a:t>
            </a:r>
            <a:endParaRPr lang="en-US" sz="2000" dirty="0" smtClean="0"/>
          </a:p>
          <a:p>
            <a:pPr marL="342900" lvl="0" indent="-342900">
              <a:buFont typeface="Arial"/>
              <a:buChar char="•"/>
            </a:pPr>
            <a:endParaRPr lang="en-US" sz="2000" b="1" dirty="0" smtClean="0"/>
          </a:p>
          <a:p>
            <a:pPr marL="342900" lvl="0" indent="-342900">
              <a:buFont typeface="Arial"/>
              <a:buChar char="•"/>
            </a:pPr>
            <a:r>
              <a:rPr lang="en-US" sz="2000" dirty="0" smtClean="0"/>
              <a:t>SDCG Element 3 </a:t>
            </a:r>
            <a:r>
              <a:rPr lang="en-US" sz="2000" dirty="0"/>
              <a:t>s</a:t>
            </a:r>
            <a:r>
              <a:rPr lang="en-US" sz="2000" dirty="0" smtClean="0"/>
              <a:t>trategy endorsed at SIT-30.</a:t>
            </a:r>
            <a:endParaRPr lang="en-US" sz="1000" dirty="0" smtClean="0"/>
          </a:p>
          <a:p>
            <a:pPr marL="342900" lvl="0" indent="-342900">
              <a:buFont typeface="Arial"/>
              <a:buChar char="•"/>
            </a:pPr>
            <a:endParaRPr lang="en-US" sz="1000" dirty="0" smtClean="0"/>
          </a:p>
          <a:p>
            <a:pPr marL="342900" lvl="0" indent="-342900">
              <a:buFont typeface="Arial"/>
              <a:buChar char="•"/>
            </a:pPr>
            <a:r>
              <a:rPr lang="en-US" sz="2000" dirty="0" smtClean="0"/>
              <a:t>R</a:t>
            </a:r>
            <a:r>
              <a:rPr lang="en-US" sz="2000" dirty="0"/>
              <a:t>&amp;D focus provides a </a:t>
            </a:r>
            <a:r>
              <a:rPr lang="en-US" sz="2000" dirty="0" smtClean="0"/>
              <a:t>means </a:t>
            </a:r>
            <a:r>
              <a:rPr lang="en-US" sz="2000" dirty="0"/>
              <a:t>for CEOS agencies with commercial missions to actively contribute to GFOI </a:t>
            </a:r>
            <a:r>
              <a:rPr lang="en-US" sz="2000" dirty="0" smtClean="0"/>
              <a:t>objectives.</a:t>
            </a:r>
            <a:endParaRPr lang="en-US" sz="1000" dirty="0" smtClean="0"/>
          </a:p>
          <a:p>
            <a:pPr marL="342900" lvl="0" indent="-342900">
              <a:buFont typeface="Arial"/>
              <a:buChar char="•"/>
            </a:pPr>
            <a:endParaRPr lang="en-US" sz="1000" dirty="0" smtClean="0"/>
          </a:p>
          <a:p>
            <a:pPr marL="342900" indent="-342900">
              <a:buFont typeface="Arial"/>
              <a:buChar char="•"/>
            </a:pPr>
            <a:r>
              <a:rPr lang="en-US" sz="2000" dirty="0" smtClean="0"/>
              <a:t>GFOI </a:t>
            </a:r>
            <a:r>
              <a:rPr lang="en-US" sz="2000" dirty="0"/>
              <a:t>R&amp;D </a:t>
            </a:r>
            <a:r>
              <a:rPr lang="en-US" sz="2000" dirty="0" smtClean="0"/>
              <a:t>Plan</a:t>
            </a:r>
            <a:endParaRPr lang="en-US" sz="2000" dirty="0"/>
          </a:p>
          <a:p>
            <a:pPr lvl="1"/>
            <a:r>
              <a:rPr lang="en-US" sz="2000" dirty="0"/>
              <a:t>   	</a:t>
            </a:r>
            <a:r>
              <a:rPr lang="en-US" dirty="0"/>
              <a:t>- Coordination of R&amp;D towards GFOI priority topics</a:t>
            </a:r>
          </a:p>
          <a:p>
            <a:pPr lvl="1"/>
            <a:r>
              <a:rPr lang="en-US" dirty="0"/>
              <a:t>	- Mechanism for integration of new methods in GFOI MGD</a:t>
            </a:r>
          </a:p>
          <a:p>
            <a:pPr lvl="1"/>
            <a:r>
              <a:rPr lang="en-US" dirty="0"/>
              <a:t>	- Management of research </a:t>
            </a:r>
            <a:r>
              <a:rPr lang="en-US" dirty="0" smtClean="0"/>
              <a:t>groups</a:t>
            </a:r>
          </a:p>
          <a:p>
            <a:pPr lvl="1"/>
            <a:r>
              <a:rPr lang="en-US" sz="1600" dirty="0"/>
              <a:t>	</a:t>
            </a:r>
            <a:r>
              <a:rPr lang="en-US" sz="1600" dirty="0" smtClean="0"/>
              <a:t>- New </a:t>
            </a:r>
            <a:r>
              <a:rPr lang="en-US" dirty="0" smtClean="0"/>
              <a:t>management </a:t>
            </a:r>
            <a:r>
              <a:rPr lang="en-US" dirty="0"/>
              <a:t>and coordination by GOFC-GOLD LC Office </a:t>
            </a:r>
            <a:r>
              <a:rPr lang="en-US" dirty="0" smtClean="0"/>
              <a:t>(Oct 2015)</a:t>
            </a:r>
            <a:endParaRPr lang="en-US" sz="900" dirty="0"/>
          </a:p>
          <a:p>
            <a:pPr marL="342900" lvl="0" indent="-342900">
              <a:buFont typeface="Arial"/>
              <a:buChar char="•"/>
            </a:pPr>
            <a:endParaRPr lang="en-US" sz="1000" dirty="0"/>
          </a:p>
          <a:p>
            <a:pPr marL="342900" lvl="0" indent="-342900">
              <a:buFont typeface="Arial"/>
              <a:buChar char="•"/>
            </a:pPr>
            <a:r>
              <a:rPr lang="en-AU" sz="2000" dirty="0" smtClean="0">
                <a:latin typeface="Arial"/>
                <a:cs typeface="Arial"/>
              </a:rPr>
              <a:t>Element-3 contributing agencies: ASI, CNES, CSA, DLR, JAXA + “Core Mission” agencies: ESA, INPE and USGS</a:t>
            </a:r>
            <a:r>
              <a:rPr lang="en-US" sz="2000" dirty="0" smtClean="0"/>
              <a:t>.</a:t>
            </a:r>
            <a:endParaRPr lang="en-US" sz="1100" dirty="0" smtClean="0"/>
          </a:p>
          <a:p>
            <a:pPr marL="342900" lvl="0" indent="-342900">
              <a:buFont typeface="Arial"/>
              <a:buChar char="•"/>
            </a:pPr>
            <a:endParaRPr lang="en-US" sz="1100" dirty="0" smtClean="0"/>
          </a:p>
          <a:p>
            <a:pPr marL="342900" lvl="0" indent="-342900">
              <a:buFont typeface="Arial"/>
              <a:buChar char="•"/>
            </a:pPr>
            <a:r>
              <a:rPr lang="en-US" sz="2000" dirty="0" smtClean="0"/>
              <a:t>SDCG Element-3 coordination of satellite data acquisitions and dissemination to GFOI R&amp;D teams is on-going.</a:t>
            </a:r>
            <a:endParaRPr lang="en-US" sz="1000" dirty="0"/>
          </a:p>
          <a:p>
            <a:pPr marL="342900" lvl="0" indent="-342900">
              <a:buFont typeface="Arial"/>
              <a:buChar char="•"/>
            </a:pPr>
            <a:endParaRPr lang="en-US" sz="1000" dirty="0"/>
          </a:p>
        </p:txBody>
      </p:sp>
    </p:spTree>
    <p:extLst>
      <p:ext uri="{BB962C8B-B14F-4D97-AF65-F5344CB8AC3E}">
        <p14:creationId xmlns:p14="http://schemas.microsoft.com/office/powerpoint/2010/main" val="2088394760"/>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SDCG-8</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3" name="TextBox 2"/>
          <p:cNvSpPr txBox="1"/>
          <p:nvPr/>
        </p:nvSpPr>
        <p:spPr>
          <a:xfrm>
            <a:off x="208168" y="1459830"/>
            <a:ext cx="7069319" cy="5324535"/>
          </a:xfrm>
          <a:prstGeom prst="rect">
            <a:avLst/>
          </a:prstGeom>
          <a:noFill/>
        </p:spPr>
        <p:txBody>
          <a:bodyPr wrap="square" rtlCol="0">
            <a:spAutoFit/>
          </a:bodyPr>
          <a:lstStyle/>
          <a:p>
            <a:pPr lvl="0"/>
            <a:r>
              <a:rPr lang="en-US" sz="2000" b="1" dirty="0"/>
              <a:t>8th Space Data Coordination Group Meeting (SDCG-8</a:t>
            </a:r>
            <a:r>
              <a:rPr lang="en-US" sz="2000" b="1" dirty="0" smtClean="0"/>
              <a:t>)</a:t>
            </a:r>
          </a:p>
          <a:p>
            <a:pPr lvl="0"/>
            <a:endParaRPr lang="en-US" sz="2000" b="1" dirty="0"/>
          </a:p>
          <a:p>
            <a:pPr marL="342900" lvl="0" indent="-342900">
              <a:buFont typeface="Arial"/>
              <a:buChar char="•"/>
            </a:pPr>
            <a:r>
              <a:rPr lang="en-US" sz="2000" dirty="0"/>
              <a:t>23rd – 25th September 2015, DLR, Bonn, </a:t>
            </a:r>
            <a:r>
              <a:rPr lang="en-US" sz="2000" dirty="0" smtClean="0"/>
              <a:t>Germany</a:t>
            </a:r>
          </a:p>
          <a:p>
            <a:pPr marL="342900" lvl="0" indent="-342900">
              <a:buFont typeface="Arial"/>
              <a:buChar char="•"/>
            </a:pPr>
            <a:endParaRPr lang="en-US" sz="2000" dirty="0" smtClean="0"/>
          </a:p>
          <a:p>
            <a:pPr marL="342900" lvl="0" indent="-342900">
              <a:buFont typeface="Arial"/>
              <a:buChar char="•"/>
            </a:pPr>
            <a:r>
              <a:rPr lang="en-US" sz="2000" dirty="0"/>
              <a:t>SDCG-8 is the first SDCG meeting since the adoption of the group’s 3-Year Work Plan, and will be structured in accordance with the Plan structure and outcomes</a:t>
            </a:r>
            <a:r>
              <a:rPr lang="en-US" sz="2000" dirty="0" smtClean="0"/>
              <a:t>.</a:t>
            </a:r>
          </a:p>
          <a:p>
            <a:pPr marL="342900" lvl="0" indent="-342900">
              <a:buFont typeface="Arial"/>
              <a:buChar char="•"/>
            </a:pPr>
            <a:endParaRPr lang="en-US" sz="2000" dirty="0"/>
          </a:p>
          <a:p>
            <a:pPr marL="342900" lvl="0" indent="-342900">
              <a:buFont typeface="Arial"/>
              <a:buChar char="•"/>
            </a:pPr>
            <a:r>
              <a:rPr lang="en-US" sz="2000" dirty="0" smtClean="0"/>
              <a:t>Follow </a:t>
            </a:r>
            <a:r>
              <a:rPr lang="en-US" sz="2000" dirty="0"/>
              <a:t>on from a two-day REDD+ workshop </a:t>
            </a:r>
            <a:r>
              <a:rPr lang="en-US" sz="2000" dirty="0" smtClean="0"/>
              <a:t>co</a:t>
            </a:r>
            <a:r>
              <a:rPr lang="en-US" sz="2000" dirty="0"/>
              <a:t>-hosted by DLR and </a:t>
            </a:r>
            <a:r>
              <a:rPr lang="en-US" sz="2000" dirty="0" smtClean="0"/>
              <a:t>BMZ/GIZ </a:t>
            </a:r>
            <a:r>
              <a:rPr lang="en-US" sz="2000" dirty="0"/>
              <a:t>on the development of national MRV systems – with an emphasis on forest degradation </a:t>
            </a:r>
            <a:r>
              <a:rPr lang="en-US" sz="2000" dirty="0" smtClean="0"/>
              <a:t>issues.</a:t>
            </a:r>
          </a:p>
          <a:p>
            <a:pPr marL="342900" lvl="0" indent="-342900">
              <a:buFont typeface="Arial"/>
              <a:buChar char="•"/>
            </a:pPr>
            <a:endParaRPr lang="en-US" sz="2000" dirty="0"/>
          </a:p>
          <a:p>
            <a:pPr marL="342900" lvl="0" indent="-342900">
              <a:buFont typeface="Arial"/>
              <a:buChar char="•"/>
            </a:pPr>
            <a:r>
              <a:rPr lang="en-US" sz="2000" dirty="0" smtClean="0"/>
              <a:t>Of note is the SDCG</a:t>
            </a:r>
            <a:r>
              <a:rPr lang="en-US" sz="2000" dirty="0"/>
              <a:t>-8 GFOI Space Data Commercial Provider Day</a:t>
            </a:r>
            <a:endParaRPr lang="en-US" sz="2000" dirty="0" smtClean="0"/>
          </a:p>
          <a:p>
            <a:pPr marL="342900" lvl="0" indent="-342900">
              <a:buFont typeface="Arial"/>
              <a:buChar char="•"/>
            </a:pPr>
            <a:endParaRPr lang="en-US" sz="2000" dirty="0"/>
          </a:p>
          <a:p>
            <a:pPr marL="342900" lvl="0" indent="-342900">
              <a:buFont typeface="Arial"/>
              <a:buChar char="•"/>
            </a:pPr>
            <a:r>
              <a:rPr lang="en-US" sz="2000" b="1" dirty="0" smtClean="0"/>
              <a:t>For </a:t>
            </a:r>
            <a:r>
              <a:rPr lang="en-US" sz="2000" b="1" dirty="0"/>
              <a:t>more information: </a:t>
            </a:r>
            <a:r>
              <a:rPr lang="en-US" sz="2000" b="1" dirty="0">
                <a:hlinkClick r:id="rId2"/>
              </a:rPr>
              <a:t>http://www.gfoi.org/sdcg-8</a:t>
            </a:r>
            <a:r>
              <a:rPr lang="en-US" sz="2000" b="1" dirty="0" smtClean="0">
                <a:hlinkClick r:id="rId2"/>
              </a:rPr>
              <a:t>/</a:t>
            </a:r>
            <a:endParaRPr lang="en-US" sz="2000" dirty="0" smtClean="0"/>
          </a:p>
          <a:p>
            <a:pPr marL="342900" lvl="0" indent="-342900">
              <a:buFont typeface="Arial"/>
              <a:buChar char="•"/>
            </a:pPr>
            <a:endParaRPr lang="en-US" sz="2000" b="1" dirty="0" smtClean="0"/>
          </a:p>
        </p:txBody>
      </p:sp>
      <p:pic>
        <p:nvPicPr>
          <p:cNvPr id="4" name="Picture 3" descr="DLR-e14344215729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487" y="1541023"/>
            <a:ext cx="1679739" cy="1422179"/>
          </a:xfrm>
          <a:prstGeom prst="rect">
            <a:avLst/>
          </a:prstGeom>
        </p:spPr>
      </p:pic>
    </p:spTree>
    <p:extLst>
      <p:ext uri="{BB962C8B-B14F-4D97-AF65-F5344CB8AC3E}">
        <p14:creationId xmlns:p14="http://schemas.microsoft.com/office/powerpoint/2010/main" val="59730432"/>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Other GFOI Component Updates</a:t>
            </a:r>
          </a:p>
        </p:txBody>
      </p:sp>
      <p:sp>
        <p:nvSpPr>
          <p:cNvPr id="3" name="TextBox 2"/>
          <p:cNvSpPr txBox="1"/>
          <p:nvPr/>
        </p:nvSpPr>
        <p:spPr>
          <a:xfrm>
            <a:off x="208167" y="1459830"/>
            <a:ext cx="8710648" cy="4401205"/>
          </a:xfrm>
          <a:prstGeom prst="rect">
            <a:avLst/>
          </a:prstGeom>
          <a:noFill/>
        </p:spPr>
        <p:txBody>
          <a:bodyPr wrap="square" rtlCol="0">
            <a:spAutoFit/>
          </a:bodyPr>
          <a:lstStyle/>
          <a:p>
            <a:pPr lvl="0"/>
            <a:r>
              <a:rPr lang="en-US" sz="2000" b="1" dirty="0" smtClean="0"/>
              <a:t>In </a:t>
            </a:r>
            <a:r>
              <a:rPr lang="en-US" sz="2000" b="1" dirty="0"/>
              <a:t>the period 2015-17 each of the GFOI components will be working to improve existing outputs and to build new capacity in the following directions</a:t>
            </a:r>
            <a:r>
              <a:rPr lang="en-US" sz="2000" b="1" dirty="0" smtClean="0"/>
              <a:t>:</a:t>
            </a:r>
          </a:p>
          <a:p>
            <a:pPr lvl="0"/>
            <a:endParaRPr lang="en-US" sz="2000" b="1" dirty="0"/>
          </a:p>
          <a:p>
            <a:pPr marL="342900" lvl="0" indent="-342900">
              <a:buFont typeface="Arial"/>
              <a:buChar char="•"/>
            </a:pPr>
            <a:r>
              <a:rPr lang="en-US" sz="2000" b="1" dirty="0"/>
              <a:t>Methods and Guidance: Development of basic methodological guidance documents </a:t>
            </a:r>
            <a:r>
              <a:rPr lang="en-US" sz="2000" dirty="0"/>
              <a:t>in several languages; translation of methodology into a hands-on user-driven </a:t>
            </a:r>
            <a:r>
              <a:rPr lang="en-US" sz="2000" b="1" dirty="0"/>
              <a:t>MGD Web Application</a:t>
            </a:r>
            <a:r>
              <a:rPr lang="en-US" sz="2000" dirty="0"/>
              <a:t>, which will target MRV in-country technical specialists, present material tuned to individual needs based on guidance presented in the MGD, and provide linkages between pillars of GFOI such as available tools and training materials; continued generation of </a:t>
            </a:r>
            <a:r>
              <a:rPr lang="en-US" sz="2000" b="1" dirty="0"/>
              <a:t>MGD Rapid Response Modules and Training Materials</a:t>
            </a:r>
            <a:r>
              <a:rPr lang="en-US" sz="2000" dirty="0"/>
              <a:t> to respond to new technologies and emerging reporting approaches; and production of </a:t>
            </a:r>
            <a:r>
              <a:rPr lang="en-US" sz="2000" b="1" dirty="0"/>
              <a:t>MGD Version 2.0 </a:t>
            </a:r>
            <a:r>
              <a:rPr lang="en-US" sz="2000" dirty="0"/>
              <a:t>as an update and improvement on V1.0, increasing its ease of use for non-specialists</a:t>
            </a:r>
            <a:endParaRPr lang="en-US" sz="2000" dirty="0" smtClean="0"/>
          </a:p>
        </p:txBody>
      </p:sp>
    </p:spTree>
    <p:extLst>
      <p:ext uri="{BB962C8B-B14F-4D97-AF65-F5344CB8AC3E}">
        <p14:creationId xmlns:p14="http://schemas.microsoft.com/office/powerpoint/2010/main" val="3585350061"/>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167" y="1459830"/>
            <a:ext cx="8710648" cy="5078314"/>
          </a:xfrm>
          <a:prstGeom prst="rect">
            <a:avLst/>
          </a:prstGeom>
          <a:noFill/>
        </p:spPr>
        <p:txBody>
          <a:bodyPr wrap="square" rtlCol="0">
            <a:spAutoFit/>
          </a:bodyPr>
          <a:lstStyle/>
          <a:p>
            <a:pPr marL="342900" lvl="0" indent="-342900">
              <a:buFont typeface="Arial"/>
              <a:buChar char="•"/>
            </a:pPr>
            <a:r>
              <a:rPr lang="en-US" b="1" dirty="0"/>
              <a:t>Capacity Building: Continued GFOI regional capacity building workshops</a:t>
            </a:r>
            <a:r>
              <a:rPr lang="en-US" dirty="0"/>
              <a:t> with increased MGD integration, based on regional capacity building needs and requests from countries; </a:t>
            </a:r>
            <a:r>
              <a:rPr lang="en-US" b="1" dirty="0"/>
              <a:t>development of a bilateral capacity building plan for 10 countries</a:t>
            </a:r>
            <a:r>
              <a:rPr lang="en-US" dirty="0"/>
              <a:t> to support specific MRV technical capacity needs; </a:t>
            </a:r>
            <a:r>
              <a:rPr lang="en-US" b="1" dirty="0"/>
              <a:t>increased contributions to the MGD</a:t>
            </a:r>
            <a:r>
              <a:rPr lang="en-US" dirty="0"/>
              <a:t>; </a:t>
            </a:r>
            <a:r>
              <a:rPr lang="en-US" b="1" dirty="0"/>
              <a:t>preparation of training materials</a:t>
            </a:r>
            <a:r>
              <a:rPr lang="en-US" dirty="0"/>
              <a:t>; and hosting of the </a:t>
            </a:r>
            <a:r>
              <a:rPr lang="en-US" b="1" dirty="0"/>
              <a:t>Second GFOI Capacity Building Summit</a:t>
            </a:r>
            <a:r>
              <a:rPr lang="en-US" dirty="0"/>
              <a:t> to assess progress on the Manual for Best Practices to Implement Capacity in REDD+ Countries, which was recommended as an outcome of the first Summit.</a:t>
            </a:r>
          </a:p>
          <a:p>
            <a:pPr marL="342900" lvl="0" indent="-342900">
              <a:buFont typeface="Arial"/>
              <a:buChar char="•"/>
            </a:pPr>
            <a:endParaRPr lang="en-US" dirty="0"/>
          </a:p>
          <a:p>
            <a:pPr marL="342900" indent="-342900">
              <a:buFont typeface="Arial"/>
              <a:buChar char="•"/>
            </a:pPr>
            <a:r>
              <a:rPr lang="en-US" b="1" dirty="0"/>
              <a:t>R&amp;D:</a:t>
            </a:r>
            <a:r>
              <a:rPr lang="en-US" dirty="0"/>
              <a:t> N</a:t>
            </a:r>
            <a:r>
              <a:rPr lang="en-US" dirty="0" smtClean="0"/>
              <a:t>ew </a:t>
            </a:r>
            <a:r>
              <a:rPr lang="en-US" b="1" dirty="0"/>
              <a:t>R&amp;D component management by GOFC-GOLD</a:t>
            </a:r>
            <a:r>
              <a:rPr lang="en-US" dirty="0"/>
              <a:t> LC Office (under ESA contract for 1.5 y); </a:t>
            </a:r>
            <a:r>
              <a:rPr lang="en-US" b="1" dirty="0"/>
              <a:t>i</a:t>
            </a:r>
            <a:r>
              <a:rPr lang="en-US" b="1" dirty="0" smtClean="0"/>
              <a:t>nitialisation </a:t>
            </a:r>
            <a:r>
              <a:rPr lang="en-US" b="1" dirty="0"/>
              <a:t>and coordination of R&amp;D activities </a:t>
            </a:r>
            <a:r>
              <a:rPr lang="en-US" dirty="0"/>
              <a:t>in parallel with SDCG Element-3 strategy implementation; </a:t>
            </a:r>
            <a:r>
              <a:rPr lang="en-US" b="1" dirty="0" smtClean="0"/>
              <a:t>managing </a:t>
            </a:r>
            <a:r>
              <a:rPr lang="en-US" b="1" dirty="0"/>
              <a:t>participating (external) research teams </a:t>
            </a:r>
            <a:r>
              <a:rPr lang="en-US" dirty="0"/>
              <a:t>and reporting; </a:t>
            </a:r>
            <a:r>
              <a:rPr lang="en-US" b="1" dirty="0" smtClean="0"/>
              <a:t>coordinating </a:t>
            </a:r>
            <a:r>
              <a:rPr lang="en-US" b="1" dirty="0"/>
              <a:t>Expert workshops and </a:t>
            </a:r>
            <a:r>
              <a:rPr lang="en-US" b="1" dirty="0" smtClean="0"/>
              <a:t>a GFOI </a:t>
            </a:r>
            <a:r>
              <a:rPr lang="en-US" b="1" dirty="0"/>
              <a:t>Science meeting</a:t>
            </a:r>
            <a:r>
              <a:rPr lang="en-US" dirty="0"/>
              <a:t>; </a:t>
            </a:r>
            <a:r>
              <a:rPr lang="en-US" dirty="0" smtClean="0"/>
              <a:t>updating </a:t>
            </a:r>
            <a:r>
              <a:rPr lang="en-US" dirty="0"/>
              <a:t>the </a:t>
            </a:r>
            <a:r>
              <a:rPr lang="en-US" b="1" dirty="0"/>
              <a:t>GFOI Review of Priority R&amp;D Topics and R&amp;D Plan</a:t>
            </a:r>
            <a:r>
              <a:rPr lang="en-US" dirty="0"/>
              <a:t>; </a:t>
            </a:r>
            <a:r>
              <a:rPr lang="en-US" dirty="0" smtClean="0"/>
              <a:t>contributing </a:t>
            </a:r>
            <a:r>
              <a:rPr lang="en-US" dirty="0"/>
              <a:t>to the update of the GFOI MGD and the REDD Sourcebook</a:t>
            </a:r>
            <a:r>
              <a:rPr lang="en-US" dirty="0" smtClean="0"/>
              <a:t>.</a:t>
            </a:r>
            <a:endParaRPr lang="en-US" dirty="0"/>
          </a:p>
          <a:p>
            <a:pPr marL="342900" indent="-342900">
              <a:buFont typeface="Arial"/>
              <a:buChar char="•"/>
            </a:pPr>
            <a:endParaRPr lang="en-US" dirty="0"/>
          </a:p>
          <a:p>
            <a:pPr marL="342900" lvl="0" indent="-342900">
              <a:buFont typeface="Arial"/>
              <a:buChar char="•"/>
            </a:pPr>
            <a:endParaRPr lang="en-US" dirty="0" smtClean="0"/>
          </a:p>
        </p:txBody>
      </p:sp>
      <p:sp>
        <p:nvSpPr>
          <p:cNvPr id="4"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Other GFOI Component Updates</a:t>
            </a:r>
          </a:p>
        </p:txBody>
      </p:sp>
    </p:spTree>
    <p:extLst>
      <p:ext uri="{BB962C8B-B14F-4D97-AF65-F5344CB8AC3E}">
        <p14:creationId xmlns:p14="http://schemas.microsoft.com/office/powerpoint/2010/main" val="2855409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28831750"/>
              </p:ext>
            </p:extLst>
          </p:nvPr>
        </p:nvGraphicFramePr>
        <p:xfrm>
          <a:off x="0" y="1712575"/>
          <a:ext cx="9144000" cy="5100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GB" dirty="0" smtClean="0"/>
              <a:t>GFOI Components</a:t>
            </a:r>
            <a:endParaRPr lang="en-GB" dirty="0"/>
          </a:p>
        </p:txBody>
      </p:sp>
    </p:spTree>
    <p:extLst>
      <p:ext uri="{BB962C8B-B14F-4D97-AF65-F5344CB8AC3E}">
        <p14:creationId xmlns:p14="http://schemas.microsoft.com/office/powerpoint/2010/main" val="29980608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Plan for CEOS Plenary</a:t>
            </a:r>
          </a:p>
        </p:txBody>
      </p:sp>
      <p:sp>
        <p:nvSpPr>
          <p:cNvPr id="4" name="TextBox 3"/>
          <p:cNvSpPr txBox="1"/>
          <p:nvPr/>
        </p:nvSpPr>
        <p:spPr>
          <a:xfrm>
            <a:off x="208168" y="1459830"/>
            <a:ext cx="5934870" cy="5355313"/>
          </a:xfrm>
          <a:prstGeom prst="rect">
            <a:avLst/>
          </a:prstGeom>
          <a:noFill/>
        </p:spPr>
        <p:txBody>
          <a:bodyPr wrap="square" rtlCol="0">
            <a:spAutoFit/>
          </a:bodyPr>
          <a:lstStyle/>
          <a:p>
            <a:pPr lvl="0"/>
            <a:r>
              <a:rPr lang="en-US" b="1" dirty="0" smtClean="0"/>
              <a:t>Documents</a:t>
            </a:r>
            <a:br>
              <a:rPr lang="en-US" b="1" dirty="0" smtClean="0"/>
            </a:br>
            <a:endParaRPr lang="en-US" b="1" dirty="0" smtClean="0"/>
          </a:p>
          <a:p>
            <a:pPr marL="342900" lvl="0" indent="-342900">
              <a:buFont typeface="Arial"/>
              <a:buChar char="•"/>
            </a:pPr>
            <a:r>
              <a:rPr lang="en-US" dirty="0" smtClean="0"/>
              <a:t>The following documents have been prepared for SIT Technical Workshop for information:</a:t>
            </a:r>
            <a:br>
              <a:rPr lang="en-US" dirty="0" smtClean="0"/>
            </a:br>
            <a:endParaRPr lang="en-US" dirty="0" smtClean="0"/>
          </a:p>
          <a:p>
            <a:pPr marL="1257300" lvl="2" indent="-342900">
              <a:buFont typeface="Arial"/>
              <a:buChar char="•"/>
            </a:pPr>
            <a:r>
              <a:rPr lang="en-US" dirty="0"/>
              <a:t>2014 Global Baseline Data Acquisition Strategy Implementation Report</a:t>
            </a:r>
            <a:endParaRPr lang="en-US" dirty="0" smtClean="0"/>
          </a:p>
          <a:p>
            <a:pPr marL="1257300" lvl="2" indent="-342900">
              <a:buFont typeface="Arial"/>
              <a:buChar char="•"/>
            </a:pPr>
            <a:endParaRPr lang="en-US" dirty="0" smtClean="0"/>
          </a:p>
          <a:p>
            <a:pPr marL="342900" lvl="0" indent="-342900">
              <a:buFont typeface="Arial"/>
              <a:buChar char="•"/>
            </a:pPr>
            <a:r>
              <a:rPr lang="en-US" dirty="0" smtClean="0"/>
              <a:t>The SDCG will present the following documents to CEOS Plenary:</a:t>
            </a:r>
            <a:br>
              <a:rPr lang="en-US" dirty="0" smtClean="0"/>
            </a:br>
            <a:endParaRPr lang="en-US" dirty="0" smtClean="0"/>
          </a:p>
          <a:p>
            <a:pPr marL="1257300" lvl="2" indent="-342900">
              <a:buFont typeface="Arial"/>
              <a:buChar char="•"/>
            </a:pPr>
            <a:r>
              <a:rPr lang="en-US" dirty="0" smtClean="0"/>
              <a:t>Updated SDCG </a:t>
            </a:r>
            <a:r>
              <a:rPr lang="en-US" dirty="0"/>
              <a:t>3-Year Work </a:t>
            </a:r>
            <a:r>
              <a:rPr lang="en-US" dirty="0" smtClean="0"/>
              <a:t>Plan [in response to SIT 30-16]</a:t>
            </a:r>
          </a:p>
          <a:p>
            <a:pPr marL="1257300" lvl="2" indent="-342900">
              <a:buFont typeface="Arial"/>
              <a:buChar char="•"/>
            </a:pPr>
            <a:endParaRPr lang="en-US" dirty="0" smtClean="0"/>
          </a:p>
          <a:p>
            <a:r>
              <a:rPr lang="en-US" b="1" dirty="0" smtClean="0"/>
              <a:t>SDCG Mandate</a:t>
            </a:r>
            <a:br>
              <a:rPr lang="en-US" b="1" dirty="0" smtClean="0"/>
            </a:br>
            <a:endParaRPr lang="en-US" dirty="0" smtClean="0"/>
          </a:p>
          <a:p>
            <a:pPr marL="342900" indent="-342900">
              <a:buFont typeface="Arial"/>
              <a:buChar char="•"/>
            </a:pPr>
            <a:r>
              <a:rPr lang="en-US" dirty="0" smtClean="0"/>
              <a:t>SDCG will seek an extension of its mandate at CEOS Plenary</a:t>
            </a:r>
            <a:endParaRPr lang="en-US" dirty="0"/>
          </a:p>
          <a:p>
            <a:pPr marL="342900" lvl="0" indent="-342900">
              <a:buFont typeface="Arial"/>
              <a:buChar char="•"/>
            </a:pPr>
            <a:endParaRPr lang="en-US" dirty="0" smtClean="0"/>
          </a:p>
        </p:txBody>
      </p:sp>
      <p:pic>
        <p:nvPicPr>
          <p:cNvPr id="5" name="Picture 4" descr="touc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407" y="3249493"/>
            <a:ext cx="2181343" cy="3293828"/>
          </a:xfrm>
          <a:prstGeom prst="rect">
            <a:avLst/>
          </a:prstGeom>
        </p:spPr>
      </p:pic>
      <p:pic>
        <p:nvPicPr>
          <p:cNvPr id="6" name="Picture 5"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407" y="1678545"/>
            <a:ext cx="2181343" cy="889479"/>
          </a:xfrm>
          <a:prstGeom prst="rect">
            <a:avLst/>
          </a:prstGeom>
        </p:spPr>
      </p:pic>
    </p:spTree>
    <p:extLst>
      <p:ext uri="{BB962C8B-B14F-4D97-AF65-F5344CB8AC3E}">
        <p14:creationId xmlns:p14="http://schemas.microsoft.com/office/powerpoint/2010/main" val="2531545996"/>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3200" b="1" kern="0" dirty="0">
                <a:solidFill>
                  <a:schemeClr val="bg1"/>
                </a:solidFill>
                <a:latin typeface="Tahoma" pitchFamily="-106" charset="0"/>
                <a:cs typeface="Tahoma" pitchFamily="-106" charset="0"/>
              </a:rPr>
              <a:t>Issues for Attention</a:t>
            </a:r>
          </a:p>
        </p:txBody>
      </p:sp>
      <p:sp>
        <p:nvSpPr>
          <p:cNvPr id="3" name="TextBox 2"/>
          <p:cNvSpPr txBox="1"/>
          <p:nvPr/>
        </p:nvSpPr>
        <p:spPr>
          <a:xfrm>
            <a:off x="208167" y="1459830"/>
            <a:ext cx="8710648" cy="5139868"/>
          </a:xfrm>
          <a:prstGeom prst="rect">
            <a:avLst/>
          </a:prstGeom>
          <a:noFill/>
        </p:spPr>
        <p:txBody>
          <a:bodyPr wrap="square" rtlCol="0">
            <a:spAutoFit/>
          </a:bodyPr>
          <a:lstStyle/>
          <a:p>
            <a:pPr lvl="0"/>
            <a:r>
              <a:rPr lang="en-US" sz="2000" b="1" dirty="0"/>
              <a:t>Global Data Flows </a:t>
            </a:r>
            <a:r>
              <a:rPr lang="en-US" sz="2000" b="1" dirty="0" smtClean="0"/>
              <a:t>Study</a:t>
            </a:r>
          </a:p>
          <a:p>
            <a:pPr marL="342900" lvl="0" indent="-342900">
              <a:buFont typeface="Arial"/>
              <a:buChar char="•"/>
            </a:pPr>
            <a:endParaRPr lang="en-US" sz="2000" dirty="0" smtClean="0"/>
          </a:p>
          <a:p>
            <a:pPr marL="342900" lvl="0" indent="-342900">
              <a:buFont typeface="Arial"/>
              <a:buChar char="•"/>
            </a:pPr>
            <a:r>
              <a:rPr lang="en-US" dirty="0" smtClean="0"/>
              <a:t>The </a:t>
            </a:r>
            <a:r>
              <a:rPr lang="en-US" dirty="0"/>
              <a:t>Global Data Flows Study has been initiated to define efficient and effective data flows, in particular in support of GFOI Standard Products derived from core data streams (currently </a:t>
            </a:r>
            <a:r>
              <a:rPr lang="en-US" dirty="0" smtClean="0"/>
              <a:t>Landsat-7/8 and </a:t>
            </a:r>
            <a:r>
              <a:rPr lang="en-US" dirty="0"/>
              <a:t>Sentinel-2A). </a:t>
            </a:r>
            <a:endParaRPr lang="en-US" dirty="0" smtClean="0"/>
          </a:p>
          <a:p>
            <a:pPr marL="342900" lvl="0" indent="-342900">
              <a:buFont typeface="Arial"/>
              <a:buChar char="•"/>
            </a:pPr>
            <a:endParaRPr lang="en-US" dirty="0"/>
          </a:p>
          <a:p>
            <a:pPr marL="342900" lvl="0" indent="-342900">
              <a:buFont typeface="Arial"/>
              <a:buChar char="•"/>
            </a:pPr>
            <a:r>
              <a:rPr lang="en-US" dirty="0" smtClean="0"/>
              <a:t>It </a:t>
            </a:r>
            <a:r>
              <a:rPr lang="en-US" dirty="0"/>
              <a:t>seeks to develop a more strategic understanding, including in light of the trends towards ‘analysis-ready data’, about where data needs to be and in what format, and how it can most efficiently get there</a:t>
            </a:r>
            <a:r>
              <a:rPr lang="en-US" dirty="0" smtClean="0"/>
              <a:t>. </a:t>
            </a:r>
            <a:r>
              <a:rPr lang="en-US" i="1" dirty="0" smtClean="0">
                <a:solidFill>
                  <a:srgbClr val="FF0000"/>
                </a:solidFill>
              </a:rPr>
              <a:t> </a:t>
            </a:r>
          </a:p>
          <a:p>
            <a:pPr marL="342900" lvl="0" indent="-342900">
              <a:buFont typeface="Arial"/>
              <a:buChar char="•"/>
            </a:pPr>
            <a:endParaRPr lang="en-US" i="1" dirty="0">
              <a:solidFill>
                <a:srgbClr val="FF0000"/>
              </a:solidFill>
            </a:endParaRPr>
          </a:p>
          <a:p>
            <a:pPr marL="342900" lvl="0" indent="-342900">
              <a:buFont typeface="Arial"/>
              <a:buChar char="•"/>
            </a:pPr>
            <a:r>
              <a:rPr lang="en-US" dirty="0" smtClean="0"/>
              <a:t>Three scenarios are being compared and contrasted:</a:t>
            </a:r>
            <a:endParaRPr lang="en-US" dirty="0"/>
          </a:p>
          <a:p>
            <a:pPr marL="514350" lvl="0" indent="-514350">
              <a:buFont typeface="+mj-lt"/>
              <a:buAutoNum type="romanLcPeriod"/>
            </a:pPr>
            <a:r>
              <a:rPr lang="en-US" sz="1400" b="1" u="sng" dirty="0" smtClean="0"/>
              <a:t>Business </a:t>
            </a:r>
            <a:r>
              <a:rPr lang="en-US" sz="1400" b="1" u="sng" dirty="0"/>
              <a:t>as Usual</a:t>
            </a:r>
            <a:r>
              <a:rPr lang="en-US" sz="1400" b="1" dirty="0"/>
              <a:t> </a:t>
            </a:r>
            <a:r>
              <a:rPr lang="en-US" sz="1400" dirty="0"/>
              <a:t>– Level 1 data is delivered to the user. All processing and analysis is done by the user</a:t>
            </a:r>
            <a:r>
              <a:rPr lang="en-US" sz="1400" dirty="0" smtClean="0"/>
              <a:t>;</a:t>
            </a:r>
            <a:endParaRPr lang="en-US" sz="1400" dirty="0"/>
          </a:p>
          <a:p>
            <a:pPr marL="514350" lvl="0" indent="-514350">
              <a:buFont typeface="+mj-lt"/>
              <a:buAutoNum type="romanLcPeriod"/>
            </a:pPr>
            <a:r>
              <a:rPr lang="en-US" sz="1400" b="1" u="sng" dirty="0" smtClean="0"/>
              <a:t>New </a:t>
            </a:r>
            <a:r>
              <a:rPr lang="en-US" sz="1400" b="1" u="sng" dirty="0"/>
              <a:t>Scenario #1</a:t>
            </a:r>
            <a:r>
              <a:rPr lang="en-US" sz="1400" b="1" dirty="0"/>
              <a:t> </a:t>
            </a:r>
            <a:r>
              <a:rPr lang="en-US" sz="1400" dirty="0"/>
              <a:t>– Analysis Ready Data is transferred to an intermediate location (commercial cloud, partner agency, regional hub etc.) and only the final products are downloaded</a:t>
            </a:r>
            <a:r>
              <a:rPr lang="en-US" sz="1400" dirty="0" smtClean="0"/>
              <a:t>;</a:t>
            </a:r>
            <a:endParaRPr lang="en-US" sz="1400" dirty="0"/>
          </a:p>
          <a:p>
            <a:pPr marL="514350" lvl="0" indent="-514350">
              <a:buFont typeface="+mj-lt"/>
              <a:buAutoNum type="romanLcPeriod"/>
            </a:pPr>
            <a:r>
              <a:rPr lang="en-US" sz="1400" b="1" u="sng" dirty="0" smtClean="0"/>
              <a:t>New </a:t>
            </a:r>
            <a:r>
              <a:rPr lang="en-US" sz="1400" b="1" u="sng" dirty="0"/>
              <a:t>Scenario #</a:t>
            </a:r>
            <a:r>
              <a:rPr lang="en-US" sz="1400" b="1" u="sng" dirty="0" smtClean="0"/>
              <a:t>2</a:t>
            </a:r>
            <a:r>
              <a:rPr lang="en-US" sz="1400" b="1" dirty="0" smtClean="0"/>
              <a:t> </a:t>
            </a:r>
            <a:r>
              <a:rPr lang="en-US" sz="1400" dirty="0" smtClean="0"/>
              <a:t>– </a:t>
            </a:r>
            <a:r>
              <a:rPr lang="en-US" sz="1400" dirty="0"/>
              <a:t>Analysis Ready Data products are shipped to the user. These are hosted locally, and all of the analyses are done in country – whether that be scene based or Data Cube based is up to the </a:t>
            </a:r>
            <a:r>
              <a:rPr lang="en-US" sz="1400" dirty="0" smtClean="0"/>
              <a:t>user.</a:t>
            </a:r>
          </a:p>
          <a:p>
            <a:pPr marL="514350" lvl="0" indent="-514350">
              <a:buFont typeface="+mj-lt"/>
              <a:buAutoNum type="romanLcPeriod"/>
            </a:pPr>
            <a:endParaRPr lang="en-US" sz="1400" dirty="0"/>
          </a:p>
          <a:p>
            <a:pPr lvl="0"/>
            <a:r>
              <a:rPr lang="en-US" sz="1400" i="1" dirty="0" smtClean="0"/>
              <a:t>										</a:t>
            </a:r>
            <a:r>
              <a:rPr lang="en-US" sz="1200" i="1" dirty="0" smtClean="0"/>
              <a:t>(See slide 10 for more information on the scenarios)</a:t>
            </a:r>
            <a:endParaRPr lang="en-US" sz="1200" i="1" dirty="0"/>
          </a:p>
        </p:txBody>
      </p:sp>
    </p:spTree>
    <p:extLst>
      <p:ext uri="{BB962C8B-B14F-4D97-AF65-F5344CB8AC3E}">
        <p14:creationId xmlns:p14="http://schemas.microsoft.com/office/powerpoint/2010/main" val="1343949858"/>
      </p:ext>
    </p:extLst>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3200" b="1" kern="0" dirty="0">
                <a:solidFill>
                  <a:schemeClr val="bg1"/>
                </a:solidFill>
                <a:latin typeface="Tahoma" pitchFamily="-106" charset="0"/>
                <a:cs typeface="Tahoma" pitchFamily="-106" charset="0"/>
              </a:rPr>
              <a:t>Issues for Attention</a:t>
            </a:r>
          </a:p>
        </p:txBody>
      </p:sp>
      <p:sp>
        <p:nvSpPr>
          <p:cNvPr id="3" name="TextBox 2"/>
          <p:cNvSpPr txBox="1"/>
          <p:nvPr/>
        </p:nvSpPr>
        <p:spPr>
          <a:xfrm>
            <a:off x="208168" y="1459830"/>
            <a:ext cx="6545174" cy="5016758"/>
          </a:xfrm>
          <a:prstGeom prst="rect">
            <a:avLst/>
          </a:prstGeom>
          <a:noFill/>
        </p:spPr>
        <p:txBody>
          <a:bodyPr wrap="square" rtlCol="0">
            <a:spAutoFit/>
          </a:bodyPr>
          <a:lstStyle/>
          <a:p>
            <a:pPr lvl="0"/>
            <a:r>
              <a:rPr lang="en-US" sz="2000" b="1" dirty="0"/>
              <a:t>Global Data Flows </a:t>
            </a:r>
            <a:r>
              <a:rPr lang="en-US" sz="2000" b="1" dirty="0" smtClean="0"/>
              <a:t>Study</a:t>
            </a:r>
          </a:p>
          <a:p>
            <a:pPr lvl="0"/>
            <a:endParaRPr lang="en-US" sz="2000" dirty="0"/>
          </a:p>
          <a:p>
            <a:pPr marL="342900" lvl="0" indent="-342900">
              <a:buFont typeface="Arial"/>
              <a:buChar char="•"/>
            </a:pPr>
            <a:r>
              <a:rPr lang="en-US" sz="2000" dirty="0" smtClean="0"/>
              <a:t>Includes </a:t>
            </a:r>
            <a:r>
              <a:rPr lang="en-US" sz="2000" dirty="0"/>
              <a:t>references to USGS Analysis Ready Data, the </a:t>
            </a:r>
            <a:r>
              <a:rPr lang="en-US" sz="2000" dirty="0" smtClean="0"/>
              <a:t>Geoscience </a:t>
            </a:r>
            <a:r>
              <a:rPr lang="en-US" sz="2000" dirty="0"/>
              <a:t>Australia </a:t>
            </a:r>
            <a:r>
              <a:rPr lang="en-US" sz="2000" dirty="0" smtClean="0"/>
              <a:t>Data </a:t>
            </a:r>
            <a:r>
              <a:rPr lang="en-US" sz="2000" dirty="0"/>
              <a:t>Cube, as well as pilot efforts being </a:t>
            </a:r>
            <a:r>
              <a:rPr lang="en-US" sz="2000" dirty="0" smtClean="0"/>
              <a:t>led </a:t>
            </a:r>
            <a:r>
              <a:rPr lang="en-US" sz="2000" dirty="0"/>
              <a:t>and implemented by the SEO.</a:t>
            </a:r>
          </a:p>
          <a:p>
            <a:pPr lvl="0"/>
            <a:r>
              <a:rPr lang="en-US" sz="2000" dirty="0" smtClean="0"/>
              <a:t> </a:t>
            </a:r>
          </a:p>
          <a:p>
            <a:pPr marL="342900" lvl="0" indent="-342900">
              <a:buFont typeface="Arial"/>
              <a:buChar char="•"/>
            </a:pPr>
            <a:r>
              <a:rPr lang="en-US" sz="2000" dirty="0" smtClean="0"/>
              <a:t>Participation </a:t>
            </a:r>
            <a:r>
              <a:rPr lang="en-US" sz="2000" dirty="0"/>
              <a:t>in the study team has been confirmed (representatives from EC, GA</a:t>
            </a:r>
            <a:r>
              <a:rPr lang="en-US" sz="2000" dirty="0" smtClean="0"/>
              <a:t>, CSIRO, </a:t>
            </a:r>
            <a:r>
              <a:rPr lang="en-US" sz="2000" dirty="0"/>
              <a:t>NASA, ESA and USGS)</a:t>
            </a:r>
            <a:r>
              <a:rPr lang="en-US" sz="2000" dirty="0" smtClean="0"/>
              <a:t>.</a:t>
            </a:r>
          </a:p>
          <a:p>
            <a:pPr marL="342900" lvl="0" indent="-342900">
              <a:buFont typeface="Arial"/>
              <a:buChar char="•"/>
            </a:pPr>
            <a:endParaRPr lang="en-US" sz="2000" dirty="0"/>
          </a:p>
          <a:p>
            <a:pPr marL="342900" lvl="0" indent="-342900">
              <a:buFont typeface="Arial"/>
              <a:buChar char="•"/>
            </a:pPr>
            <a:r>
              <a:rPr lang="en-US" sz="2000" dirty="0" smtClean="0"/>
              <a:t>Will support the 2016 CEOS Chair initiative on Next Generation Data Architectures</a:t>
            </a:r>
          </a:p>
          <a:p>
            <a:pPr marL="342900" lvl="0" indent="-342900">
              <a:buFont typeface="Arial"/>
              <a:buChar char="•"/>
            </a:pPr>
            <a:endParaRPr lang="en-US" sz="2000" dirty="0"/>
          </a:p>
          <a:p>
            <a:pPr marL="342900" lvl="0" indent="-342900">
              <a:buFont typeface="Arial"/>
              <a:buChar char="•"/>
            </a:pPr>
            <a:r>
              <a:rPr lang="en-US" sz="2000" b="1" dirty="0" smtClean="0"/>
              <a:t>The SIT is asked to notify SDCG of any relevant activities underway within CEOS agencies or CEOS groups</a:t>
            </a:r>
          </a:p>
        </p:txBody>
      </p:sp>
      <p:pic>
        <p:nvPicPr>
          <p:cNvPr id="4" name="Picture 3" descr="rainfor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341" y="3414474"/>
            <a:ext cx="2041409" cy="3062113"/>
          </a:xfrm>
          <a:prstGeom prst="rect">
            <a:avLst/>
          </a:prstGeom>
        </p:spPr>
      </p:pic>
      <p:pic>
        <p:nvPicPr>
          <p:cNvPr id="5" name="Picture 4"/>
          <p:cNvPicPr>
            <a:picLocks noChangeAspect="1"/>
          </p:cNvPicPr>
          <p:nvPr/>
        </p:nvPicPr>
        <p:blipFill rotWithShape="1">
          <a:blip r:embed="rId3"/>
          <a:srcRect l="7778"/>
          <a:stretch/>
        </p:blipFill>
        <p:spPr>
          <a:xfrm>
            <a:off x="6942667" y="1535089"/>
            <a:ext cx="1626306" cy="1763446"/>
          </a:xfrm>
          <a:prstGeom prst="rect">
            <a:avLst/>
          </a:prstGeom>
        </p:spPr>
      </p:pic>
    </p:spTree>
    <p:extLst>
      <p:ext uri="{BB962C8B-B14F-4D97-AF65-F5344CB8AC3E}">
        <p14:creationId xmlns:p14="http://schemas.microsoft.com/office/powerpoint/2010/main" val="1289074909"/>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Issues for Attention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4" name="TextBox 3"/>
          <p:cNvSpPr txBox="1"/>
          <p:nvPr/>
        </p:nvSpPr>
        <p:spPr>
          <a:xfrm>
            <a:off x="142582" y="1392505"/>
            <a:ext cx="8710648" cy="5109091"/>
          </a:xfrm>
          <a:prstGeom prst="rect">
            <a:avLst/>
          </a:prstGeom>
          <a:noFill/>
        </p:spPr>
        <p:txBody>
          <a:bodyPr wrap="square" rtlCol="0">
            <a:spAutoFit/>
          </a:bodyPr>
          <a:lstStyle/>
          <a:p>
            <a:pPr lvl="0"/>
            <a:r>
              <a:rPr lang="en-US" sz="2000" b="1" dirty="0"/>
              <a:t>Succession of the CEOS GFOI </a:t>
            </a:r>
            <a:r>
              <a:rPr lang="en-US" sz="2000" b="1" dirty="0" smtClean="0"/>
              <a:t>Lead</a:t>
            </a:r>
            <a:br>
              <a:rPr lang="en-US" sz="2000" b="1" dirty="0" smtClean="0"/>
            </a:br>
            <a:endParaRPr lang="en-US" sz="2000" b="1" dirty="0" smtClean="0"/>
          </a:p>
          <a:p>
            <a:pPr marL="342900" lvl="0" indent="-342900">
              <a:buFont typeface="Arial"/>
              <a:buChar char="•"/>
            </a:pPr>
            <a:r>
              <a:rPr lang="en-US" sz="2000" dirty="0" smtClean="0"/>
              <a:t>Stephen </a:t>
            </a:r>
            <a:r>
              <a:rPr lang="en-US" sz="2000" dirty="0"/>
              <a:t>Briggs will step down in February after the GFOI Plenary </a:t>
            </a:r>
            <a:r>
              <a:rPr lang="en-US" sz="2000" dirty="0" smtClean="0"/>
              <a:t>at ESA ESRIN. The ideal candidate will be:</a:t>
            </a:r>
          </a:p>
          <a:p>
            <a:pPr marL="342900" lvl="0" indent="-342900">
              <a:buFont typeface="Arial"/>
              <a:buChar char="•"/>
            </a:pPr>
            <a:endParaRPr lang="en-US" sz="2000" dirty="0" smtClean="0"/>
          </a:p>
          <a:p>
            <a:pPr marL="1371600" lvl="2" indent="-457200">
              <a:buFont typeface="+mj-lt"/>
              <a:buAutoNum type="alphaLcParenR"/>
            </a:pPr>
            <a:r>
              <a:rPr lang="en-US" dirty="0" smtClean="0"/>
              <a:t>able to attend </a:t>
            </a:r>
            <a:r>
              <a:rPr lang="en-US" dirty="0"/>
              <a:t>the majority of GFOI Lead meetings </a:t>
            </a:r>
            <a:r>
              <a:rPr lang="en-US" dirty="0" smtClean="0"/>
              <a:t>(1-2 </a:t>
            </a:r>
            <a:r>
              <a:rPr lang="en-US" dirty="0"/>
              <a:t>annually in person, 2 by phone)</a:t>
            </a:r>
          </a:p>
          <a:p>
            <a:pPr marL="1371600" lvl="2" indent="-457200">
              <a:buFont typeface="+mj-lt"/>
              <a:buAutoNum type="alphaLcParenR"/>
            </a:pPr>
            <a:r>
              <a:rPr lang="en-US" dirty="0" smtClean="0"/>
              <a:t>available for </a:t>
            </a:r>
            <a:r>
              <a:rPr lang="en-US" dirty="0"/>
              <a:t>1 SDCG meeting </a:t>
            </a:r>
            <a:r>
              <a:rPr lang="en-US" dirty="0" smtClean="0"/>
              <a:t>annually (associated to the above)</a:t>
            </a:r>
            <a:endParaRPr lang="en-US" dirty="0"/>
          </a:p>
          <a:p>
            <a:pPr marL="1371600" lvl="2" indent="-457200">
              <a:buFont typeface="+mj-lt"/>
              <a:buAutoNum type="alphaLcParenR"/>
            </a:pPr>
            <a:r>
              <a:rPr lang="en-US" dirty="0" smtClean="0"/>
              <a:t>able to attend </a:t>
            </a:r>
            <a:r>
              <a:rPr lang="en-US" dirty="0"/>
              <a:t>1 major CEOS meeting annually (SIT or Plenary)</a:t>
            </a:r>
          </a:p>
          <a:p>
            <a:pPr marL="1371600" lvl="2" indent="-457200">
              <a:buFont typeface="+mj-lt"/>
              <a:buAutoNum type="alphaLcParenR"/>
            </a:pPr>
            <a:r>
              <a:rPr lang="en-US" dirty="0" smtClean="0"/>
              <a:t>hold a senior position in an (existing or potential) GFOI space </a:t>
            </a:r>
            <a:r>
              <a:rPr lang="en-US" dirty="0"/>
              <a:t>data provider </a:t>
            </a:r>
            <a:r>
              <a:rPr lang="en-US" dirty="0" smtClean="0"/>
              <a:t>agency</a:t>
            </a:r>
            <a:endParaRPr lang="en-US" dirty="0"/>
          </a:p>
          <a:p>
            <a:pPr marL="1371600" lvl="2" indent="-457200">
              <a:buFont typeface="+mj-lt"/>
              <a:buAutoNum type="alphaLcParenR"/>
            </a:pPr>
            <a:r>
              <a:rPr lang="en-US" dirty="0" smtClean="0"/>
              <a:t>a strong </a:t>
            </a:r>
            <a:r>
              <a:rPr lang="en-US" dirty="0"/>
              <a:t>advocate and ambassador </a:t>
            </a:r>
            <a:r>
              <a:rPr lang="en-US" dirty="0" smtClean="0"/>
              <a:t>– </a:t>
            </a:r>
            <a:r>
              <a:rPr lang="en-US" dirty="0"/>
              <a:t>not necessarily </a:t>
            </a:r>
            <a:r>
              <a:rPr lang="en-US" dirty="0" smtClean="0"/>
              <a:t>technical</a:t>
            </a:r>
          </a:p>
          <a:p>
            <a:pPr marL="1371600" lvl="2" indent="-457200">
              <a:buFont typeface="+mj-lt"/>
              <a:buAutoNum type="alphaLcParenR"/>
            </a:pPr>
            <a:endParaRPr lang="en-US" sz="2000" dirty="0"/>
          </a:p>
          <a:p>
            <a:pPr marL="457200" indent="-457200">
              <a:buFont typeface="Arial"/>
              <a:buChar char="•"/>
            </a:pPr>
            <a:r>
              <a:rPr lang="en-US" sz="2000" dirty="0" smtClean="0"/>
              <a:t>A CEOS Plenary action is anticipated to ensure that a replacement is identified sufficiently ahead of time</a:t>
            </a:r>
          </a:p>
          <a:p>
            <a:pPr marL="457200" indent="-457200">
              <a:buFont typeface="Arial"/>
              <a:buChar char="•"/>
            </a:pPr>
            <a:endParaRPr lang="en-US" sz="2000" dirty="0"/>
          </a:p>
          <a:p>
            <a:pPr marL="457200" indent="-457200">
              <a:buFont typeface="Arial"/>
              <a:buChar char="•"/>
            </a:pPr>
            <a:r>
              <a:rPr lang="en-US" sz="2000" b="1" dirty="0" smtClean="0"/>
              <a:t>SIT is asked to consider possibilities ahead of CEOS Plenary</a:t>
            </a:r>
          </a:p>
        </p:txBody>
      </p:sp>
    </p:spTree>
    <p:extLst>
      <p:ext uri="{BB962C8B-B14F-4D97-AF65-F5344CB8AC3E}">
        <p14:creationId xmlns:p14="http://schemas.microsoft.com/office/powerpoint/2010/main" val="828500041"/>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431952" y="109710"/>
            <a:ext cx="536279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2000" b="1" kern="0" dirty="0">
                <a:solidFill>
                  <a:schemeClr val="bg1"/>
                </a:solidFill>
                <a:latin typeface="Tahoma" pitchFamily="-106" charset="0"/>
                <a:cs typeface="Tahoma" pitchFamily="-106" charset="0"/>
              </a:rPr>
              <a:t>CEOS 2015-2017 Work Plan Objectives and Deliverables</a:t>
            </a:r>
          </a:p>
        </p:txBody>
      </p:sp>
      <p:pic>
        <p:nvPicPr>
          <p:cNvPr id="2" name="Picture 1" descr="ThinkstockPhotos-1467968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826" y="1344865"/>
            <a:ext cx="8506419" cy="5668781"/>
          </a:xfrm>
          <a:prstGeom prst="rect">
            <a:avLst/>
          </a:prstGeom>
        </p:spPr>
      </p:pic>
      <p:sp>
        <p:nvSpPr>
          <p:cNvPr id="3" name="Rectangle 2"/>
          <p:cNvSpPr/>
          <p:nvPr/>
        </p:nvSpPr>
        <p:spPr bwMode="auto">
          <a:xfrm>
            <a:off x="4900748" y="1344864"/>
            <a:ext cx="4662987" cy="6018225"/>
          </a:xfrm>
          <a:prstGeom prst="rect">
            <a:avLst/>
          </a:prstGeom>
          <a:gradFill flip="none" rotWithShape="1">
            <a:gsLst>
              <a:gs pos="4000">
                <a:schemeClr val="bg1"/>
              </a:gs>
              <a:gs pos="100000">
                <a:schemeClr val="bg1">
                  <a:alpha val="0"/>
                </a:schemeClr>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46944894"/>
              </p:ext>
            </p:extLst>
          </p:nvPr>
        </p:nvGraphicFramePr>
        <p:xfrm>
          <a:off x="595630" y="2097586"/>
          <a:ext cx="5628061" cy="4179178"/>
        </p:xfrm>
        <a:graphic>
          <a:graphicData uri="http://schemas.openxmlformats.org/drawingml/2006/table">
            <a:tbl>
              <a:tblPr/>
              <a:tblGrid>
                <a:gridCol w="5628061"/>
              </a:tblGrid>
              <a:tr h="202671">
                <a:tc>
                  <a:txBody>
                    <a:bodyPr/>
                    <a:lstStyle/>
                    <a:p>
                      <a:pPr algn="l" fontAlgn="b"/>
                      <a:r>
                        <a:rPr lang="en-US" sz="1300" b="1" i="0" u="none" strike="noStrike" dirty="0">
                          <a:solidFill>
                            <a:schemeClr val="tx1"/>
                          </a:solidFill>
                          <a:effectLst/>
                          <a:latin typeface="Arial"/>
                          <a:cs typeface="Arial"/>
                        </a:rPr>
                        <a:t>CARB-03</a:t>
                      </a:r>
                    </a:p>
                  </a:txBody>
                  <a:tcPr marL="11259" marR="11259" marT="11259" marB="0" anchor="b">
                    <a:lnL>
                      <a:noFill/>
                    </a:lnL>
                    <a:lnR>
                      <a:noFill/>
                    </a:lnR>
                    <a:lnT>
                      <a:noFill/>
                    </a:lnT>
                    <a:lnB>
                      <a:noFill/>
                    </a:lnB>
                  </a:tcPr>
                </a:tc>
              </a:tr>
              <a:tr h="275112">
                <a:tc>
                  <a:txBody>
                    <a:bodyPr/>
                    <a:lstStyle/>
                    <a:p>
                      <a:pPr algn="l" fontAlgn="b"/>
                      <a:r>
                        <a:rPr lang="en-US" sz="1300" b="0" i="1" u="none" strike="noStrike" dirty="0">
                          <a:solidFill>
                            <a:schemeClr val="tx1"/>
                          </a:solidFill>
                          <a:effectLst/>
                          <a:latin typeface="Arial"/>
                          <a:cs typeface="Arial"/>
                        </a:rPr>
                        <a:t>Strategy on supply of data in support of GFOI R&amp;D activities</a:t>
                      </a:r>
                    </a:p>
                  </a:txBody>
                  <a:tcPr marL="11259" marR="11259" marT="11259" marB="0" anchor="b">
                    <a:lnL>
                      <a:noFill/>
                    </a:lnL>
                    <a:lnR>
                      <a:noFill/>
                    </a:lnR>
                    <a:lnT>
                      <a:noFill/>
                    </a:lnT>
                    <a:lnB>
                      <a:noFill/>
                    </a:lnB>
                  </a:tcPr>
                </a:tc>
              </a:tr>
              <a:tr h="293895">
                <a:tc>
                  <a:txBody>
                    <a:bodyPr/>
                    <a:lstStyle/>
                    <a:p>
                      <a:pPr algn="l" fontAlgn="b"/>
                      <a:r>
                        <a:rPr lang="en-US" sz="1300" b="1" i="0" u="none" strike="noStrike" dirty="0" smtClean="0">
                          <a:solidFill>
                            <a:schemeClr val="tx1"/>
                          </a:solidFill>
                          <a:effectLst/>
                          <a:latin typeface="Arial"/>
                          <a:cs typeface="Arial"/>
                        </a:rPr>
                        <a:t>Complete</a:t>
                      </a:r>
                      <a:r>
                        <a:rPr lang="en-US" sz="1300" b="0" i="0" u="none" strike="noStrike" dirty="0">
                          <a:solidFill>
                            <a:schemeClr val="tx1"/>
                          </a:solidFill>
                          <a:effectLst/>
                          <a:latin typeface="Arial"/>
                          <a:cs typeface="Arial"/>
                        </a:rPr>
                        <a:t>. The Element 3 strategy was endorsed at SIT-30.</a:t>
                      </a:r>
                    </a:p>
                  </a:txBody>
                  <a:tcPr marL="11259" marR="11259" marT="11259" marB="0" anchor="b">
                    <a:lnL>
                      <a:noFill/>
                    </a:lnL>
                    <a:lnR>
                      <a:noFill/>
                    </a:lnR>
                    <a:lnT>
                      <a:noFill/>
                    </a:lnT>
                    <a:lnB>
                      <a:noFill/>
                    </a:lnB>
                  </a:tcPr>
                </a:tc>
              </a:tr>
              <a:tr h="202671">
                <a:tc>
                  <a:txBody>
                    <a:bodyPr/>
                    <a:lstStyle/>
                    <a:p>
                      <a:pPr algn="l" fontAlgn="b"/>
                      <a:endParaRPr lang="en-US" sz="1300" b="0" i="0" u="none" strike="noStrike" dirty="0">
                        <a:solidFill>
                          <a:schemeClr val="tx1"/>
                        </a:solidFill>
                        <a:effectLst/>
                        <a:latin typeface="Arial"/>
                        <a:cs typeface="Arial"/>
                      </a:endParaRPr>
                    </a:p>
                  </a:txBody>
                  <a:tcPr marL="11259" marR="11259" marT="11259" marB="0" anchor="b">
                    <a:lnL>
                      <a:noFill/>
                    </a:lnL>
                    <a:lnR>
                      <a:noFill/>
                    </a:lnR>
                    <a:lnT>
                      <a:noFill/>
                    </a:lnT>
                    <a:lnB>
                      <a:noFill/>
                    </a:lnB>
                  </a:tcPr>
                </a:tc>
              </a:tr>
              <a:tr h="202671">
                <a:tc>
                  <a:txBody>
                    <a:bodyPr/>
                    <a:lstStyle/>
                    <a:p>
                      <a:pPr algn="l" fontAlgn="b"/>
                      <a:r>
                        <a:rPr lang="en-US" sz="1300" b="1" i="0" u="none" strike="noStrike" dirty="0">
                          <a:solidFill>
                            <a:schemeClr val="tx1"/>
                          </a:solidFill>
                          <a:effectLst/>
                          <a:latin typeface="Arial"/>
                          <a:cs typeface="Arial"/>
                        </a:rPr>
                        <a:t>CARB-04</a:t>
                      </a:r>
                    </a:p>
                  </a:txBody>
                  <a:tcPr marL="11259" marR="11259" marT="11259" marB="0" anchor="b">
                    <a:lnL>
                      <a:noFill/>
                    </a:lnL>
                    <a:lnR>
                      <a:noFill/>
                    </a:lnR>
                    <a:lnT>
                      <a:noFill/>
                    </a:lnT>
                    <a:lnB>
                      <a:noFill/>
                    </a:lnB>
                  </a:tcPr>
                </a:tc>
              </a:tr>
              <a:tr h="315987">
                <a:tc>
                  <a:txBody>
                    <a:bodyPr/>
                    <a:lstStyle/>
                    <a:p>
                      <a:pPr algn="l" fontAlgn="b"/>
                      <a:r>
                        <a:rPr lang="en-US" sz="1300" b="0" i="1" u="none" strike="noStrike">
                          <a:solidFill>
                            <a:schemeClr val="tx1"/>
                          </a:solidFill>
                          <a:effectLst/>
                          <a:latin typeface="Arial"/>
                          <a:cs typeface="Arial"/>
                        </a:rPr>
                        <a:t>CEOS delivery of coordinated land surface observations for GFOI countries</a:t>
                      </a:r>
                    </a:p>
                  </a:txBody>
                  <a:tcPr marL="11259" marR="11259" marT="11259" marB="0" anchor="b">
                    <a:lnL>
                      <a:noFill/>
                    </a:lnL>
                    <a:lnR>
                      <a:noFill/>
                    </a:lnR>
                    <a:lnT>
                      <a:noFill/>
                    </a:lnT>
                    <a:lnB>
                      <a:noFill/>
                    </a:lnB>
                  </a:tcPr>
                </a:tc>
              </a:tr>
              <a:tr h="1317145">
                <a:tc>
                  <a:txBody>
                    <a:bodyPr/>
                    <a:lstStyle/>
                    <a:p>
                      <a:pPr algn="l" fontAlgn="b"/>
                      <a:r>
                        <a:rPr lang="en-US" sz="1300" b="0" i="0" u="none" strike="noStrike" dirty="0">
                          <a:solidFill>
                            <a:schemeClr val="tx1"/>
                          </a:solidFill>
                          <a:effectLst/>
                          <a:latin typeface="Arial"/>
                          <a:cs typeface="Arial"/>
                        </a:rPr>
                        <a:t>CEOS </a:t>
                      </a:r>
                      <a:r>
                        <a:rPr lang="en-US" sz="1300" b="0" i="0" u="none" strike="noStrike" dirty="0" smtClean="0">
                          <a:solidFill>
                            <a:schemeClr val="tx1"/>
                          </a:solidFill>
                          <a:effectLst/>
                          <a:latin typeface="Arial"/>
                          <a:cs typeface="Arial"/>
                        </a:rPr>
                        <a:t>is acquiring </a:t>
                      </a:r>
                      <a:r>
                        <a:rPr lang="en-US" sz="1300" b="0" i="0" u="none" strike="noStrike" dirty="0">
                          <a:solidFill>
                            <a:schemeClr val="tx1"/>
                          </a:solidFill>
                          <a:effectLst/>
                          <a:latin typeface="Arial"/>
                          <a:cs typeface="Arial"/>
                        </a:rPr>
                        <a:t>coordinated land surface observations for GFOI countries in accordance with the endorsed strategies. This activity </a:t>
                      </a:r>
                      <a:r>
                        <a:rPr lang="en-US" sz="1300" b="0" i="0" u="none" strike="noStrike" dirty="0" smtClean="0">
                          <a:solidFill>
                            <a:schemeClr val="tx1"/>
                          </a:solidFill>
                          <a:effectLst/>
                          <a:latin typeface="Arial"/>
                          <a:cs typeface="Arial"/>
                        </a:rPr>
                        <a:t>also includes </a:t>
                      </a:r>
                      <a:r>
                        <a:rPr lang="en-US" sz="1300" b="0" i="0" u="none" strike="noStrike" dirty="0">
                          <a:solidFill>
                            <a:schemeClr val="tx1"/>
                          </a:solidFill>
                          <a:effectLst/>
                          <a:latin typeface="Arial"/>
                          <a:cs typeface="Arial"/>
                        </a:rPr>
                        <a:t>support for the delivery of a Data Services Pilot Project for Kenya, which is being developed in part with the support of the CEOS SEO; the pilot will test data storage, processing, and archive search/discovery tools. The implementation will be based on </a:t>
                      </a:r>
                      <a:r>
                        <a:rPr lang="en-US" sz="1300" b="0" i="0" u="none" strike="noStrike" dirty="0" smtClean="0">
                          <a:solidFill>
                            <a:schemeClr val="tx1"/>
                          </a:solidFill>
                          <a:effectLst/>
                          <a:latin typeface="Arial"/>
                          <a:cs typeface="Arial"/>
                        </a:rPr>
                        <a:t>Data Cube </a:t>
                      </a:r>
                      <a:r>
                        <a:rPr lang="en-US" sz="1300" b="0" i="0" u="none" strike="noStrike" dirty="0">
                          <a:solidFill>
                            <a:schemeClr val="tx1"/>
                          </a:solidFill>
                          <a:effectLst/>
                          <a:latin typeface="Arial"/>
                          <a:cs typeface="Arial"/>
                        </a:rPr>
                        <a:t>technology.</a:t>
                      </a:r>
                    </a:p>
                  </a:txBody>
                  <a:tcPr marL="11259" marR="11259" marT="11259" marB="0" anchor="b">
                    <a:lnL>
                      <a:noFill/>
                    </a:lnL>
                    <a:lnR>
                      <a:noFill/>
                    </a:lnR>
                    <a:lnT>
                      <a:noFill/>
                    </a:lnT>
                    <a:lnB>
                      <a:noFill/>
                    </a:lnB>
                  </a:tcPr>
                </a:tc>
              </a:tr>
              <a:tr h="202671">
                <a:tc>
                  <a:txBody>
                    <a:bodyPr/>
                    <a:lstStyle/>
                    <a:p>
                      <a:pPr algn="l" fontAlgn="b"/>
                      <a:endParaRPr lang="en-US" sz="1300" b="0" i="0" u="none" strike="noStrike">
                        <a:solidFill>
                          <a:schemeClr val="tx1"/>
                        </a:solidFill>
                        <a:effectLst/>
                        <a:latin typeface="Arial"/>
                        <a:cs typeface="Arial"/>
                      </a:endParaRPr>
                    </a:p>
                  </a:txBody>
                  <a:tcPr marL="11259" marR="11259" marT="11259" marB="0" anchor="b">
                    <a:lnL>
                      <a:noFill/>
                    </a:lnL>
                    <a:lnR>
                      <a:noFill/>
                    </a:lnR>
                    <a:lnT>
                      <a:noFill/>
                    </a:lnT>
                    <a:lnB>
                      <a:noFill/>
                    </a:lnB>
                  </a:tcPr>
                </a:tc>
              </a:tr>
              <a:tr h="202671">
                <a:tc>
                  <a:txBody>
                    <a:bodyPr/>
                    <a:lstStyle/>
                    <a:p>
                      <a:pPr algn="l" fontAlgn="b"/>
                      <a:r>
                        <a:rPr lang="en-US" sz="1300" b="1" i="0" u="none" strike="noStrike" dirty="0">
                          <a:solidFill>
                            <a:schemeClr val="tx1"/>
                          </a:solidFill>
                          <a:effectLst/>
                          <a:latin typeface="Arial"/>
                          <a:cs typeface="Arial"/>
                        </a:rPr>
                        <a:t>CARB-05</a:t>
                      </a:r>
                    </a:p>
                  </a:txBody>
                  <a:tcPr marL="11259" marR="11259" marT="11259" marB="0" anchor="b">
                    <a:lnL>
                      <a:noFill/>
                    </a:lnL>
                    <a:lnR>
                      <a:noFill/>
                    </a:lnR>
                    <a:lnT>
                      <a:noFill/>
                    </a:lnT>
                    <a:lnB>
                      <a:noFill/>
                    </a:lnB>
                  </a:tcPr>
                </a:tc>
              </a:tr>
              <a:tr h="468308">
                <a:tc>
                  <a:txBody>
                    <a:bodyPr/>
                    <a:lstStyle/>
                    <a:p>
                      <a:pPr algn="l" fontAlgn="b"/>
                      <a:r>
                        <a:rPr lang="en-US" sz="1300" b="0" i="1" u="none" strike="noStrike" dirty="0">
                          <a:solidFill>
                            <a:schemeClr val="tx1"/>
                          </a:solidFill>
                          <a:effectLst/>
                          <a:latin typeface="Arial"/>
                          <a:cs typeface="Arial"/>
                        </a:rPr>
                        <a:t>Updated Global Baseline Data Acquisition Strategy for GFOI and Space Data Services Strategy for GFOI</a:t>
                      </a:r>
                    </a:p>
                  </a:txBody>
                  <a:tcPr marL="11259" marR="11259" marT="11259" marB="0" anchor="b">
                    <a:lnL>
                      <a:noFill/>
                    </a:lnL>
                    <a:lnR>
                      <a:noFill/>
                    </a:lnR>
                    <a:lnT>
                      <a:noFill/>
                    </a:lnT>
                    <a:lnB>
                      <a:noFill/>
                    </a:lnB>
                  </a:tcPr>
                </a:tc>
              </a:tr>
              <a:tr h="461836">
                <a:tc>
                  <a:txBody>
                    <a:bodyPr/>
                    <a:lstStyle/>
                    <a:p>
                      <a:pPr algn="l" fontAlgn="b"/>
                      <a:r>
                        <a:rPr lang="en-US" sz="1300" b="0" i="0" u="none" strike="noStrike" dirty="0" smtClean="0">
                          <a:solidFill>
                            <a:schemeClr val="tx1"/>
                          </a:solidFill>
                          <a:effectLst/>
                          <a:latin typeface="Arial"/>
                          <a:cs typeface="Arial"/>
                        </a:rPr>
                        <a:t>Updates to these strategies will be discussed next week at SDCG-8, but are likely to be minimal.</a:t>
                      </a:r>
                      <a:endParaRPr lang="en-US" sz="1300" b="0" i="0" u="none" strike="noStrike" dirty="0">
                        <a:solidFill>
                          <a:schemeClr val="tx1"/>
                        </a:solidFill>
                        <a:effectLst/>
                        <a:latin typeface="Arial"/>
                        <a:cs typeface="Arial"/>
                      </a:endParaRPr>
                    </a:p>
                  </a:txBody>
                  <a:tcPr marL="11259" marR="11259" marT="11259" marB="0" anchor="b">
                    <a:lnL>
                      <a:noFill/>
                    </a:lnL>
                    <a:lnR>
                      <a:noFill/>
                    </a:lnR>
                    <a:lnT>
                      <a:noFill/>
                    </a:lnT>
                    <a:lnB>
                      <a:noFill/>
                    </a:lnB>
                  </a:tcPr>
                </a:tc>
              </a:tr>
            </a:tbl>
          </a:graphicData>
        </a:graphic>
      </p:graphicFrame>
      <p:cxnSp>
        <p:nvCxnSpPr>
          <p:cNvPr id="14" name="Straight Connector 13"/>
          <p:cNvCxnSpPr/>
          <p:nvPr/>
        </p:nvCxnSpPr>
        <p:spPr bwMode="auto">
          <a:xfrm>
            <a:off x="595631" y="3001922"/>
            <a:ext cx="444749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595631" y="5054161"/>
            <a:ext cx="444749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ectangle 19"/>
          <p:cNvSpPr/>
          <p:nvPr/>
        </p:nvSpPr>
        <p:spPr>
          <a:xfrm>
            <a:off x="511671" y="1543935"/>
            <a:ext cx="2407781" cy="369332"/>
          </a:xfrm>
          <a:prstGeom prst="rect">
            <a:avLst/>
          </a:prstGeom>
        </p:spPr>
        <p:txBody>
          <a:bodyPr wrap="none">
            <a:spAutoFit/>
          </a:bodyPr>
          <a:lstStyle/>
          <a:p>
            <a:r>
              <a:rPr lang="en-US" b="1" dirty="0" smtClean="0"/>
              <a:t>Latest Action Status</a:t>
            </a:r>
            <a:endParaRPr lang="en-US" dirty="0"/>
          </a:p>
        </p:txBody>
      </p:sp>
    </p:spTree>
    <p:extLst>
      <p:ext uri="{BB962C8B-B14F-4D97-AF65-F5344CB8AC3E}">
        <p14:creationId xmlns:p14="http://schemas.microsoft.com/office/powerpoint/2010/main" val="11012135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476" y="3436216"/>
            <a:ext cx="6000160" cy="584776"/>
          </a:xfrm>
          <a:prstGeom prst="rect">
            <a:avLst/>
          </a:prstGeom>
        </p:spPr>
        <p:txBody>
          <a:bodyPr wrap="none">
            <a:spAutoFit/>
          </a:bodyPr>
          <a:lstStyle/>
          <a:p>
            <a:r>
              <a:rPr lang="en-US" sz="3200" b="1" dirty="0" smtClean="0"/>
              <a:t>Background/Reference Slides</a:t>
            </a:r>
            <a:endParaRPr lang="en-US" sz="3200" dirty="0"/>
          </a:p>
        </p:txBody>
      </p:sp>
    </p:spTree>
    <p:extLst>
      <p:ext uri="{BB962C8B-B14F-4D97-AF65-F5344CB8AC3E}">
        <p14:creationId xmlns:p14="http://schemas.microsoft.com/office/powerpoint/2010/main" val="12300739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Element 1 – Global Baseline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pic>
        <p:nvPicPr>
          <p:cNvPr id="12" name="Picture 11" descr="satellite-supply_core_7_9_2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799" y="1371600"/>
            <a:ext cx="8300019" cy="5478012"/>
          </a:xfrm>
          <a:prstGeom prst="rect">
            <a:avLst/>
          </a:prstGeom>
        </p:spPr>
      </p:pic>
    </p:spTree>
    <p:extLst>
      <p:ext uri="{BB962C8B-B14F-4D97-AF65-F5344CB8AC3E}">
        <p14:creationId xmlns:p14="http://schemas.microsoft.com/office/powerpoint/2010/main" val="39965051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FOI_GEOX">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GFOI_GEOX">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57263" rtl="0" eaLnBrk="1" fontAlgn="base" latinLnBrk="0" hangingPunct="1">
          <a:lnSpc>
            <a:spcPct val="100000"/>
          </a:lnSpc>
          <a:spcBef>
            <a:spcPct val="20000"/>
          </a:spcBef>
          <a:spcAft>
            <a:spcPct val="0"/>
          </a:spcAft>
          <a:buClrTx/>
          <a:buSzTx/>
          <a:buFontTx/>
          <a:buNone/>
          <a:tabLst/>
          <a:defRPr kumimoji="0" lang="en-GB" sz="3400" b="0" i="0" u="none" strike="noStrike" cap="none" normalizeH="0" baseline="0">
            <a:ln>
              <a:noFill/>
            </a:ln>
            <a:solidFill>
              <a:srgbClr val="999933"/>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57263" rtl="0" eaLnBrk="1" fontAlgn="base" latinLnBrk="0" hangingPunct="1">
          <a:lnSpc>
            <a:spcPct val="100000"/>
          </a:lnSpc>
          <a:spcBef>
            <a:spcPct val="20000"/>
          </a:spcBef>
          <a:spcAft>
            <a:spcPct val="0"/>
          </a:spcAft>
          <a:buClrTx/>
          <a:buSzTx/>
          <a:buFontTx/>
          <a:buNone/>
          <a:tabLst/>
          <a:defRPr kumimoji="0" lang="en-GB" sz="3400" b="0" i="0" u="none" strike="noStrike" cap="none" normalizeH="0" baseline="0">
            <a:ln>
              <a:noFill/>
            </a:ln>
            <a:solidFill>
              <a:srgbClr val="999933"/>
            </a:solidFill>
            <a:effectLst/>
            <a:latin typeface="Arial" charset="0"/>
            <a:ea typeface="ＭＳ Ｐゴシック" charset="0"/>
            <a:cs typeface="Arial" charset="0"/>
          </a:defRPr>
        </a:defPPr>
      </a:lstStyle>
    </a:lnDef>
  </a:objectDefaults>
  <a:extraClrSchemeLst>
    <a:extraClrScheme>
      <a:clrScheme name="GFOI_GE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FOI_GEO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FOI_GEO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FOI_GEO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FOI_GEO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FOI_GEO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FOI_GEO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FOI_GEO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FOI_GEO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FOI_GEO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FOI_GEO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FOI_GEO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3163</TotalTime>
  <Words>1415</Words>
  <Application>Microsoft Macintosh PowerPoint</Application>
  <PresentationFormat>On-screen Show (4:3)</PresentationFormat>
  <Paragraphs>183</Paragraphs>
  <Slides>18</Slides>
  <Notes>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4_EUM_template_v03</vt:lpstr>
      <vt:lpstr>GFOI_GEOX</vt:lpstr>
      <vt:lpstr>Update on CEOS Support to GFOI</vt:lpstr>
      <vt:lpstr>GFOI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Stephen Ward</cp:lastModifiedBy>
  <cp:revision>392</cp:revision>
  <dcterms:created xsi:type="dcterms:W3CDTF">2012-08-31T01:11:17Z</dcterms:created>
  <dcterms:modified xsi:type="dcterms:W3CDTF">2015-09-17T12:15:01Z</dcterms:modified>
</cp:coreProperties>
</file>