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65" r:id="rId4"/>
    <p:sldId id="273" r:id="rId5"/>
    <p:sldId id="274" r:id="rId6"/>
    <p:sldId id="275" r:id="rId7"/>
    <p:sldId id="276" r:id="rId8"/>
    <p:sldId id="272" r:id="rId9"/>
    <p:sldId id="271" r:id="rId10"/>
    <p:sldId id="289" r:id="rId11"/>
    <p:sldId id="277" r:id="rId12"/>
    <p:sldId id="268" r:id="rId13"/>
    <p:sldId id="278" r:id="rId14"/>
    <p:sldId id="279" r:id="rId15"/>
    <p:sldId id="280" r:id="rId16"/>
    <p:sldId id="281" r:id="rId17"/>
    <p:sldId id="282" r:id="rId18"/>
    <p:sldId id="283" r:id="rId19"/>
    <p:sldId id="284" r:id="rId20"/>
    <p:sldId id="285" r:id="rId21"/>
    <p:sldId id="286" r:id="rId22"/>
    <p:sldId id="287" r:id="rId23"/>
    <p:sldId id="288" r:id="rId24"/>
    <p:sldId id="260" r:id="rId25"/>
    <p:sldId id="270" r:id="rId2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8655" autoAdjust="0"/>
  </p:normalViewPr>
  <p:slideViewPr>
    <p:cSldViewPr>
      <p:cViewPr varScale="1">
        <p:scale>
          <a:sx n="73" d="100"/>
          <a:sy n="73" d="100"/>
        </p:scale>
        <p:origin x="-118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4788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endParaRPr lang="en-GB"/>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3D31D474-A30B-46C7-A7CB-BF5BB52F9BBE}" type="slidenum">
              <a:rPr lang="en-US" smtClean="0"/>
              <a:pPr>
                <a:defRPr/>
              </a:pPr>
              <a:t>2</a:t>
            </a:fld>
            <a:endParaRPr lang="en-US"/>
          </a:p>
        </p:txBody>
      </p:sp>
    </p:spTree>
    <p:extLst>
      <p:ext uri="{BB962C8B-B14F-4D97-AF65-F5344CB8AC3E}">
        <p14:creationId xmlns:p14="http://schemas.microsoft.com/office/powerpoint/2010/main" val="14992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pPr rtl="0"/>
            <a:r>
              <a:rPr lang="en-US" sz="1100" b="1" kern="1200" dirty="0">
                <a:solidFill>
                  <a:schemeClr val="tx1"/>
                </a:solidFill>
              </a:rPr>
              <a:t>ESA with NASA are exploring the value of a multi-hazard landslide pilot, which includes</a:t>
            </a:r>
            <a:endParaRPr lang="en-US" sz="1100" kern="1200" dirty="0">
              <a:solidFill>
                <a:schemeClr val="tx1"/>
              </a:solidFill>
            </a:endParaRPr>
          </a:p>
          <a:p>
            <a:pPr rtl="0"/>
            <a:r>
              <a:rPr lang="en-US" sz="1100" b="1" kern="1200" dirty="0">
                <a:solidFill>
                  <a:schemeClr val="tx1"/>
                </a:solidFill>
              </a:rPr>
              <a:t>- Primary triggers from other hazards (wildfires, rainstorms, earthquakes, volcanoes, permafrost degradation, sedimentation, high stream flows, and inundation) and man-made development activity; </a:t>
            </a:r>
            <a:endParaRPr lang="en-US" sz="1100" kern="1200" dirty="0">
              <a:solidFill>
                <a:schemeClr val="tx1"/>
              </a:solidFill>
            </a:endParaRPr>
          </a:p>
          <a:p>
            <a:pPr rtl="0"/>
            <a:r>
              <a:rPr lang="en-US" sz="1100" b="1" kern="1200" dirty="0">
                <a:solidFill>
                  <a:schemeClr val="tx1"/>
                </a:solidFill>
              </a:rPr>
              <a:t>- Secondary cascading hazards from slope failures, mudslides, diverted or blocked streams, dam burst floods, debris flow, displacement waves and tsunamis; and </a:t>
            </a:r>
            <a:endParaRPr lang="en-US" sz="1100" kern="1200" dirty="0">
              <a:solidFill>
                <a:schemeClr val="tx1"/>
              </a:solidFill>
            </a:endParaRPr>
          </a:p>
          <a:p>
            <a:pPr rtl="0"/>
            <a:r>
              <a:rPr lang="en-US" sz="1100" b="1" kern="1200" dirty="0">
                <a:solidFill>
                  <a:schemeClr val="tx1"/>
                </a:solidFill>
              </a:rPr>
              <a:t>- Infrastructure impacts such as damaged roads-rail lines and utilities</a:t>
            </a:r>
            <a:endParaRPr lang="en-US" sz="1100" kern="1200" dirty="0">
              <a:solidFill>
                <a:schemeClr val="tx1"/>
              </a:solidFill>
            </a:endParaRPr>
          </a:p>
          <a:p>
            <a:pPr rtl="0"/>
            <a:r>
              <a:rPr lang="en-US" sz="1100" kern="1200" dirty="0">
                <a:solidFill>
                  <a:schemeClr val="tx1"/>
                </a:solidFill>
              </a:rPr>
              <a:t/>
            </a:r>
            <a:br>
              <a:rPr lang="en-US" sz="1100" kern="1200" dirty="0">
                <a:solidFill>
                  <a:schemeClr val="tx1"/>
                </a:solidFill>
              </a:rPr>
            </a:br>
            <a:endParaRPr lang="en-US" sz="1100" kern="1200" dirty="0">
              <a:solidFill>
                <a:schemeClr val="tx1"/>
              </a:solidFill>
            </a:endParaRPr>
          </a:p>
          <a:p>
            <a:pPr rtl="0"/>
            <a:r>
              <a:rPr lang="en-US" sz="1100" kern="1200">
                <a:solidFill>
                  <a:schemeClr val="tx1"/>
                </a:solidFill>
              </a:rPr>
              <a:t/>
            </a:r>
            <a:br>
              <a:rPr lang="en-US" sz="1100" kern="1200">
                <a:solidFill>
                  <a:schemeClr val="tx1"/>
                </a:solidFill>
              </a:rPr>
            </a:br>
            <a:endParaRPr lang="en-US" sz="1100" kern="1200">
              <a:solidFill>
                <a:schemeClr val="tx1"/>
              </a:solidFill>
            </a:endParaRPr>
          </a:p>
          <a:p>
            <a:endParaRPr lang="en-GB"/>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3</a:t>
            </a:fld>
            <a:endParaRPr lang="it-IT"/>
          </a:p>
        </p:txBody>
      </p:sp>
    </p:spTree>
    <p:extLst>
      <p:ext uri="{BB962C8B-B14F-4D97-AF65-F5344CB8AC3E}">
        <p14:creationId xmlns:p14="http://schemas.microsoft.com/office/powerpoint/2010/main" val="2971845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r>
              <a:rPr lang="en-US" dirty="0" smtClean="0"/>
              <a:t>Stakeholders actively engaged or being engaged</a:t>
            </a:r>
          </a:p>
          <a:p>
            <a:pPr lvl="1"/>
            <a:r>
              <a:rPr lang="en-US" dirty="0" smtClean="0"/>
              <a:t>GFDRR/World Bank and UNDP have joined RO Oversight Team. Discussion</a:t>
            </a:r>
            <a:r>
              <a:rPr lang="en-US" baseline="0" dirty="0" smtClean="0"/>
              <a:t> with Red Cross.</a:t>
            </a:r>
            <a:endParaRPr lang="en-US" dirty="0" smtClean="0"/>
          </a:p>
          <a:p>
            <a:pPr lvl="1"/>
            <a:r>
              <a:rPr lang="en-US" dirty="0" smtClean="0"/>
              <a:t>EC being approached through “Copernicus EMS”</a:t>
            </a:r>
          </a:p>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10</a:t>
            </a:fld>
            <a:endParaRPr lang="it-IT"/>
          </a:p>
        </p:txBody>
      </p:sp>
    </p:spTree>
    <p:extLst>
      <p:ext uri="{BB962C8B-B14F-4D97-AF65-F5344CB8AC3E}">
        <p14:creationId xmlns:p14="http://schemas.microsoft.com/office/powerpoint/2010/main" val="297184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r>
              <a:rPr lang="en-US" dirty="0" smtClean="0"/>
              <a:t>Stakeholders actively engaged or being engaged</a:t>
            </a:r>
          </a:p>
          <a:p>
            <a:pPr lvl="1"/>
            <a:r>
              <a:rPr lang="en-US" dirty="0" smtClean="0"/>
              <a:t>GFDRR/World Bank and UNDP have joined RO Oversight Team. Discussion</a:t>
            </a:r>
            <a:r>
              <a:rPr lang="en-US" baseline="0" dirty="0" smtClean="0"/>
              <a:t> with Red Cross.</a:t>
            </a:r>
            <a:endParaRPr lang="en-US" dirty="0" smtClean="0"/>
          </a:p>
          <a:p>
            <a:pPr lvl="1"/>
            <a:r>
              <a:rPr lang="en-US" dirty="0" smtClean="0"/>
              <a:t>EC being approached through “Copernicus EMS”</a:t>
            </a:r>
          </a:p>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11</a:t>
            </a:fld>
            <a:endParaRPr lang="it-IT"/>
          </a:p>
        </p:txBody>
      </p:sp>
    </p:spTree>
    <p:extLst>
      <p:ext uri="{BB962C8B-B14F-4D97-AF65-F5344CB8AC3E}">
        <p14:creationId xmlns:p14="http://schemas.microsoft.com/office/powerpoint/2010/main" val="297184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endParaRPr lang="en-GB"/>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12</a:t>
            </a:fld>
            <a:endParaRPr lang="it-IT"/>
          </a:p>
        </p:txBody>
      </p:sp>
    </p:spTree>
    <p:extLst>
      <p:ext uri="{BB962C8B-B14F-4D97-AF65-F5344CB8AC3E}">
        <p14:creationId xmlns:p14="http://schemas.microsoft.com/office/powerpoint/2010/main" val="123691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2400" dirty="0" smtClean="0"/>
              <a:t>Preliminary model of the deflation indicates that the source is located about 5 km SW of the volcano’s summit at a depth of 9.3 km beneath the surface, with a volume changes of ~0.045 km</a:t>
            </a:r>
            <a:r>
              <a:rPr lang="en-US" sz="2400" baseline="30000" dirty="0" smtClean="0"/>
              <a:t>3</a:t>
            </a:r>
            <a:r>
              <a:rPr lang="en-US" sz="2400" dirty="0" smtClean="0"/>
              <a:t>.  This source geometry and strength is consistent with recordings from a </a:t>
            </a:r>
            <a:r>
              <a:rPr lang="en-US" sz="2400" dirty="0" err="1" smtClean="0"/>
              <a:t>tiltmeter</a:t>
            </a:r>
            <a:r>
              <a:rPr lang="en-US" sz="2400" dirty="0" smtClean="0"/>
              <a:t> located 4 km W of the volcano.</a:t>
            </a:r>
            <a:endParaRPr lang="it-IT" sz="2400" dirty="0" smtClean="0"/>
          </a:p>
          <a:p>
            <a:endParaRPr lang="en-GB" dirty="0"/>
          </a:p>
        </p:txBody>
      </p:sp>
    </p:spTree>
    <p:extLst>
      <p:ext uri="{BB962C8B-B14F-4D97-AF65-F5344CB8AC3E}">
        <p14:creationId xmlns:p14="http://schemas.microsoft.com/office/powerpoint/2010/main" val="2913818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2130871" y="190714"/>
            <a:ext cx="2822129" cy="2308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defTabSz="914400">
              <a:defRPr>
                <a:solidFill>
                  <a:srgbClr val="000000"/>
                </a:solidFill>
              </a:defRPr>
            </a:pPr>
            <a:endParaRPr sz="1500" dirty="0">
              <a:solidFill>
                <a:srgbClr val="FFFFFF"/>
              </a:solidFill>
              <a:latin typeface="Proxima Nova Regular"/>
              <a:ea typeface="Proxima Nova Regular"/>
              <a:cs typeface="Proxima Nova Regular"/>
              <a:sym typeface="Proxima Nova Regular"/>
            </a:endParaRPr>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7911611"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GB" sz="4200" b="1" dirty="0" smtClean="0">
                <a:solidFill>
                  <a:srgbClr val="FFFFFF"/>
                </a:solidFill>
              </a:rPr>
              <a:t>CEOS WG Disasters Report</a:t>
            </a:r>
            <a:endParaRPr dirty="0"/>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GB" dirty="0" smtClean="0">
                <a:solidFill>
                  <a:srgbClr val="FFFFFF"/>
                </a:solidFill>
                <a:latin typeface="Arial Bold"/>
                <a:ea typeface="Arial Bold"/>
                <a:cs typeface="Arial Bold"/>
                <a:sym typeface="Arial Bold"/>
              </a:rPr>
              <a:t>Ivan Petiteville, ESA</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dirty="0">
                <a:solidFill>
                  <a:srgbClr val="FFFFFF"/>
                </a:solidFill>
                <a:latin typeface="Arial Bold"/>
                <a:ea typeface="Arial Bold"/>
                <a:cs typeface="Arial Bold"/>
                <a:sym typeface="Arial Bold"/>
              </a:rPr>
              <a:t>SIT Workshop Agenda Item </a:t>
            </a:r>
            <a:r>
              <a:rPr dirty="0" smtClean="0">
                <a:solidFill>
                  <a:srgbClr val="FFFFFF"/>
                </a:solidFill>
                <a:latin typeface="Arial Bold"/>
                <a:ea typeface="Arial Bold"/>
                <a:cs typeface="Arial Bold"/>
                <a:sym typeface="Arial Bold"/>
              </a:rPr>
              <a:t>#</a:t>
            </a:r>
            <a:r>
              <a:rPr lang="en-GB" dirty="0" smtClean="0">
                <a:solidFill>
                  <a:srgbClr val="FFFFFF"/>
                </a:solidFill>
                <a:latin typeface="Arial Bold"/>
                <a:ea typeface="Arial Bold"/>
                <a:cs typeface="Arial Bold"/>
                <a:sym typeface="Arial Bold"/>
              </a:rPr>
              <a:t> 7 e</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dirty="0">
                <a:solidFill>
                  <a:srgbClr val="FFFFFF"/>
                </a:solidFill>
                <a:latin typeface="Arial Bold"/>
                <a:ea typeface="Arial Bold"/>
                <a:cs typeface="Arial Bold"/>
                <a:sym typeface="Arial Bold"/>
              </a:rPr>
              <a:t>CEOS Action / Work Plan Reference</a:t>
            </a:r>
          </a:p>
          <a:p>
            <a:pPr lvl="0" defTabSz="914400">
              <a:lnSpc>
                <a:spcPct val="150000"/>
              </a:lnSpc>
              <a:defRPr>
                <a:solidFill>
                  <a:srgbClr val="000000"/>
                </a:solidFill>
              </a:defRPr>
            </a:pPr>
            <a:r>
              <a:rPr dirty="0">
                <a:solidFill>
                  <a:srgbClr val="FFFFFF"/>
                </a:solidFill>
                <a:latin typeface="Arial Bold"/>
                <a:ea typeface="Arial Bold"/>
                <a:cs typeface="Arial Bold"/>
                <a:sym typeface="Arial Bold"/>
              </a:rPr>
              <a:t>CEOS SIT Technical Workshop</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EUMETSAT, Darmstadt, Germany</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17</a:t>
            </a:r>
            <a:r>
              <a:rPr lang="en-AU" baseline="30000" dirty="0" smtClean="0">
                <a:solidFill>
                  <a:srgbClr val="FFFFFF"/>
                </a:solidFill>
                <a:latin typeface="Arial Bold"/>
                <a:ea typeface="Arial Bold"/>
                <a:cs typeface="Arial Bold"/>
                <a:sym typeface="Arial Bold"/>
              </a:rPr>
              <a:t>th</a:t>
            </a:r>
            <a:r>
              <a:rPr lang="en-AU" dirty="0" smtClean="0">
                <a:solidFill>
                  <a:srgbClr val="FFFFFF"/>
                </a:solidFill>
                <a:latin typeface="Arial Bold"/>
                <a:ea typeface="Arial Bold"/>
                <a:cs typeface="Arial Bold"/>
                <a:sym typeface="Arial Bold"/>
              </a:rPr>
              <a:t> – 18</a:t>
            </a:r>
            <a:r>
              <a:rPr lang="en-AU" baseline="30000" dirty="0" smtClean="0">
                <a:solidFill>
                  <a:srgbClr val="FFFFFF"/>
                </a:solidFill>
                <a:latin typeface="Arial Bold"/>
                <a:ea typeface="Arial Bold"/>
                <a:cs typeface="Arial Bold"/>
                <a:sym typeface="Arial Bold"/>
              </a:rPr>
              <a:t>th</a:t>
            </a:r>
            <a:r>
              <a:rPr lang="en-AU" dirty="0" smtClean="0">
                <a:solidFill>
                  <a:srgbClr val="FFFFFF"/>
                </a:solidFill>
                <a:latin typeface="Arial Bold"/>
                <a:ea typeface="Arial Bold"/>
                <a:cs typeface="Arial Bold"/>
                <a:sym typeface="Arial Bold"/>
              </a:rPr>
              <a:t> </a:t>
            </a:r>
            <a:r>
              <a:rPr dirty="0" smtClean="0">
                <a:solidFill>
                  <a:srgbClr val="FFFFFF"/>
                </a:solidFill>
                <a:latin typeface="Arial Bold"/>
                <a:ea typeface="Arial Bold"/>
                <a:cs typeface="Arial Bold"/>
                <a:sym typeface="Arial Bold"/>
              </a:rPr>
              <a:t>September</a:t>
            </a:r>
            <a:r>
              <a:rPr lang="en-AU" dirty="0" smtClean="0">
                <a:solidFill>
                  <a:srgbClr val="FFFFFF"/>
                </a:solidFill>
                <a:latin typeface="Arial Bold"/>
                <a:ea typeface="Arial Bold"/>
                <a:cs typeface="Arial Bold"/>
                <a:sym typeface="Arial Bold"/>
              </a:rPr>
              <a:t> 2015</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352550"/>
            <a:ext cx="8991600" cy="4724400"/>
          </a:xfrm>
          <a:prstGeom prst="rect">
            <a:avLst/>
          </a:prstGeom>
        </p:spPr>
        <p:txBody>
          <a:bodyPr/>
          <a:lstStyle/>
          <a:p>
            <a:pPr marL="0" indent="0">
              <a:buNone/>
            </a:pPr>
            <a:r>
              <a:rPr lang="en-US" b="1" dirty="0" smtClean="0"/>
              <a:t>Data delivered to all Supersites incl. </a:t>
            </a:r>
            <a:r>
              <a:rPr lang="en-US" b="1" dirty="0"/>
              <a:t>last </a:t>
            </a:r>
            <a:r>
              <a:rPr lang="en-US" b="1" dirty="0" smtClean="0"/>
              <a:t>ones endorsed </a:t>
            </a:r>
            <a:r>
              <a:rPr lang="en-US" b="1" dirty="0"/>
              <a:t>by CEOS :</a:t>
            </a:r>
            <a:endParaRPr lang="en-US" b="1" dirty="0" smtClean="0"/>
          </a:p>
          <a:p>
            <a:pPr marL="457200" lvl="1" indent="0">
              <a:buNone/>
            </a:pPr>
            <a:endParaRPr lang="en-US" sz="1600" b="1" dirty="0"/>
          </a:p>
        </p:txBody>
      </p:sp>
      <p:sp>
        <p:nvSpPr>
          <p:cNvPr id="5" name="Rectangle 2"/>
          <p:cNvSpPr txBox="1">
            <a:spLocks noChangeArrowheads="1"/>
          </p:cNvSpPr>
          <p:nvPr/>
        </p:nvSpPr>
        <p:spPr bwMode="auto">
          <a:xfrm>
            <a:off x="1062038" y="260350"/>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Multi Hazard Pilot Projects –</a:t>
            </a:r>
          </a:p>
          <a:p>
            <a:pPr algn="ctr"/>
            <a:r>
              <a:rPr lang="en-GB" dirty="0" smtClean="0">
                <a:solidFill>
                  <a:srgbClr val="FFFFFF"/>
                </a:solidFill>
              </a:rPr>
              <a:t>Supersites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 y="3406991"/>
            <a:ext cx="1757297" cy="268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09" y="6119338"/>
            <a:ext cx="3038606"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i="1" dirty="0"/>
              <a:t>RADARSAT-2 </a:t>
            </a:r>
            <a:endParaRPr lang="en-US" sz="1400" b="1" i="1" dirty="0" smtClean="0"/>
          </a:p>
          <a:p>
            <a:pPr algn="l" rtl="0" latinLnBrk="1" hangingPunct="0"/>
            <a:r>
              <a:rPr lang="en-US" sz="1400" b="1" i="1" dirty="0" err="1" smtClean="0"/>
              <a:t>interferograms</a:t>
            </a:r>
            <a:r>
              <a:rPr lang="en-US" sz="1400" b="1" i="1" dirty="0" smtClean="0"/>
              <a:t> </a:t>
            </a:r>
          </a:p>
          <a:p>
            <a:pPr algn="l" rtl="0" latinLnBrk="1" hangingPunct="0"/>
            <a:r>
              <a:rPr lang="en-US" sz="1400" b="1" i="1" dirty="0" smtClean="0"/>
              <a:t>(</a:t>
            </a:r>
            <a:r>
              <a:rPr lang="en-US" sz="1400" b="1" i="1" dirty="0" smtClean="0">
                <a:latin typeface="Times New Roman"/>
                <a:cs typeface="Times New Roman"/>
              </a:rPr>
              <a:t>©</a:t>
            </a:r>
            <a:r>
              <a:rPr lang="en-US" sz="1400" b="1" i="1" dirty="0" smtClean="0"/>
              <a:t>NRCAN)</a:t>
            </a:r>
            <a:endParaRPr kumimoji="0" lang="en-GB" sz="1400" b="0" i="0" u="none" strike="noStrike" cap="none" spc="0" normalizeH="0" baseline="0" dirty="0">
              <a:ln>
                <a:noFill/>
              </a:ln>
              <a:solidFill>
                <a:srgbClr val="002569"/>
              </a:solidFill>
              <a:effectLst/>
              <a:uFillTx/>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419907"/>
            <a:ext cx="3651546" cy="26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85006" y="6108916"/>
            <a:ext cx="3929920"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b="1" i="1" dirty="0" err="1"/>
              <a:t>Coseismic</a:t>
            </a:r>
            <a:r>
              <a:rPr lang="en-US" sz="1400" b="1" i="1" dirty="0"/>
              <a:t> displacement field </a:t>
            </a:r>
            <a:r>
              <a:rPr lang="en-US" sz="1400" b="1" i="1" dirty="0" smtClean="0"/>
              <a:t>(25 Apr. </a:t>
            </a:r>
            <a:r>
              <a:rPr lang="en-US" sz="1400" b="1" i="1" dirty="0"/>
              <a:t>2015</a:t>
            </a:r>
            <a:r>
              <a:rPr lang="en-US" sz="1400" b="1" i="1" dirty="0" smtClean="0"/>
              <a:t>,)</a:t>
            </a:r>
          </a:p>
          <a:p>
            <a:pPr algn="l" rtl="0" latinLnBrk="1" hangingPunct="0"/>
            <a:r>
              <a:rPr lang="en-US" sz="1400" b="1" i="1" dirty="0" smtClean="0"/>
              <a:t> </a:t>
            </a:r>
            <a:r>
              <a:rPr lang="en-US" sz="1400" b="1" i="1" dirty="0"/>
              <a:t>M 7.8 </a:t>
            </a:r>
            <a:r>
              <a:rPr lang="en-US" sz="1400" b="1" i="1" dirty="0" err="1"/>
              <a:t>Gorkha</a:t>
            </a:r>
            <a:r>
              <a:rPr lang="en-US" sz="1400" b="1" i="1" dirty="0"/>
              <a:t>,  </a:t>
            </a:r>
            <a:r>
              <a:rPr lang="en-US" sz="1400" b="1" i="1" dirty="0" smtClean="0"/>
              <a:t>Nepal </a:t>
            </a:r>
            <a:r>
              <a:rPr lang="en-US" sz="1400" b="1" i="1" dirty="0"/>
              <a:t>Earthquake, </a:t>
            </a:r>
            <a:r>
              <a:rPr lang="en-US" sz="1400" b="1" i="1" dirty="0" smtClean="0"/>
              <a:t>Sentinel-1 </a:t>
            </a:r>
          </a:p>
          <a:p>
            <a:pPr algn="l" rtl="0" latinLnBrk="1" hangingPunct="0"/>
            <a:r>
              <a:rPr lang="en-US" sz="1400" b="1" i="1" dirty="0" smtClean="0"/>
              <a:t>images  (Apr</a:t>
            </a:r>
            <a:r>
              <a:rPr lang="en-US" sz="1400" b="1" i="1" dirty="0"/>
              <a:t>. 17 and Apr. 29, </a:t>
            </a:r>
            <a:r>
              <a:rPr lang="en-US" sz="1400" b="1" i="1" dirty="0" smtClean="0"/>
              <a:t>2015).</a:t>
            </a:r>
            <a:endParaRPr kumimoji="0" lang="en-GB" sz="1400" b="0" i="0" u="none" strike="noStrike" cap="none" spc="0" normalizeH="0" baseline="0" dirty="0">
              <a:ln>
                <a:noFill/>
              </a:ln>
              <a:solidFill>
                <a:srgbClr val="002569"/>
              </a:solidFill>
              <a:effectLst/>
              <a:uFillTx/>
            </a:endParaRPr>
          </a:p>
        </p:txBody>
      </p:sp>
      <p:pic>
        <p:nvPicPr>
          <p:cNvPr id="2053" name="Picture 5" descr="http://www.earthobservations.org/documents/gsnl/images/201502_05_coseismic_displacement_field_from_alo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19" y="3444184"/>
            <a:ext cx="3669262" cy="26751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84946" y="6119338"/>
            <a:ext cx="310758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GB" sz="1400" b="1" i="1" dirty="0"/>
              <a:t>Same product with </a:t>
            </a:r>
            <a:r>
              <a:rPr lang="en-US" sz="1400" b="1" i="1" dirty="0"/>
              <a:t>ALOS2 images, </a:t>
            </a:r>
            <a:endParaRPr lang="en-US" sz="1400" b="1" i="1" dirty="0" smtClean="0"/>
          </a:p>
          <a:p>
            <a:pPr algn="l" rtl="0" latinLnBrk="1" hangingPunct="0"/>
            <a:r>
              <a:rPr lang="en-US" sz="1400" b="1" i="1" dirty="0" smtClean="0"/>
              <a:t>(Feb</a:t>
            </a:r>
            <a:r>
              <a:rPr lang="en-US" sz="1400" b="1" i="1" dirty="0"/>
              <a:t>. 21 and May 2, </a:t>
            </a:r>
            <a:r>
              <a:rPr lang="en-US" sz="1400" b="1" i="1" dirty="0" smtClean="0"/>
              <a:t>2015)</a:t>
            </a:r>
            <a:endParaRPr lang="en-GB" sz="1400" b="1" i="1" dirty="0"/>
          </a:p>
        </p:txBody>
      </p:sp>
      <p:graphicFrame>
        <p:nvGraphicFramePr>
          <p:cNvPr id="7" name="Table 6"/>
          <p:cNvGraphicFramePr>
            <a:graphicFrameLocks noGrp="1"/>
          </p:cNvGraphicFramePr>
          <p:nvPr>
            <p:extLst>
              <p:ext uri="{D42A27DB-BD31-4B8C-83A1-F6EECF244321}">
                <p14:modId xmlns:p14="http://schemas.microsoft.com/office/powerpoint/2010/main" val="485273406"/>
              </p:ext>
            </p:extLst>
          </p:nvPr>
        </p:nvGraphicFramePr>
        <p:xfrm>
          <a:off x="228600" y="1905000"/>
          <a:ext cx="8610600" cy="1336040"/>
        </p:xfrm>
        <a:graphic>
          <a:graphicData uri="http://schemas.openxmlformats.org/drawingml/2006/table">
            <a:tbl>
              <a:tblPr firstRow="1" bandRow="1">
                <a:effectLst>
                  <a:innerShdw blurRad="63500" dist="50800" dir="2700000">
                    <a:prstClr val="black">
                      <a:alpha val="50000"/>
                    </a:prstClr>
                  </a:innerShdw>
                </a:effectLst>
                <a:tableStyleId>{5940675A-B579-460E-94D1-54222C63F5DA}</a:tableStyleId>
              </a:tblPr>
              <a:tblGrid>
                <a:gridCol w="3962400"/>
                <a:gridCol w="4648200"/>
              </a:tblGrid>
              <a:tr h="370840">
                <a:tc>
                  <a:txBody>
                    <a:bodyPr/>
                    <a:lstStyle/>
                    <a:p>
                      <a:pPr algn="l"/>
                      <a:r>
                        <a:rPr lang="en-GB" sz="1400" b="1" dirty="0" smtClean="0"/>
                        <a:t>Tungurahua &amp; Cotopaxi volcano (Ecuador)</a:t>
                      </a:r>
                      <a:endParaRPr lang="en-GB" sz="1400" b="1" dirty="0"/>
                    </a:p>
                  </a:txBody>
                  <a:tcPr>
                    <a:solidFill>
                      <a:schemeClr val="bg1">
                        <a:lumMod val="85000"/>
                      </a:schemeClr>
                    </a:solidFill>
                  </a:tcPr>
                </a:tc>
                <a:tc>
                  <a:txBody>
                    <a:bodyPr/>
                    <a:lstStyle/>
                    <a:p>
                      <a:r>
                        <a:rPr lang="en-US" sz="1400" dirty="0" smtClean="0"/>
                        <a:t>COSMO-</a:t>
                      </a:r>
                      <a:r>
                        <a:rPr lang="en-US" sz="1400" dirty="0" err="1" smtClean="0"/>
                        <a:t>SkyMed</a:t>
                      </a:r>
                      <a:r>
                        <a:rPr lang="en-US" sz="1400" baseline="0" dirty="0" smtClean="0"/>
                        <a:t> and </a:t>
                      </a:r>
                      <a:r>
                        <a:rPr lang="en-US" sz="1400" dirty="0" smtClean="0"/>
                        <a:t>TerraSAR X</a:t>
                      </a:r>
                      <a:endParaRPr lang="en-GB" sz="1400" dirty="0"/>
                    </a:p>
                  </a:txBody>
                  <a:tcPr>
                    <a:solidFill>
                      <a:schemeClr val="bg1">
                        <a:lumMod val="85000"/>
                      </a:schemeClr>
                    </a:solidFill>
                  </a:tcPr>
                </a:tc>
              </a:tr>
              <a:tr h="370840">
                <a:tc>
                  <a:txBody>
                    <a:bodyPr/>
                    <a:lstStyle/>
                    <a:p>
                      <a:pPr algn="l"/>
                      <a:r>
                        <a:rPr lang="fr-FR" sz="1400" b="1" dirty="0" smtClean="0"/>
                        <a:t>Taupo </a:t>
                      </a:r>
                      <a:r>
                        <a:rPr lang="fr-FR" sz="1400" b="1" dirty="0" err="1" smtClean="0"/>
                        <a:t>volcanic</a:t>
                      </a:r>
                      <a:r>
                        <a:rPr lang="fr-FR" sz="1400" b="1" dirty="0" smtClean="0"/>
                        <a:t> zone (New </a:t>
                      </a:r>
                      <a:r>
                        <a:rPr lang="fr-FR" sz="1400" b="1" dirty="0" err="1" smtClean="0"/>
                        <a:t>Zealand</a:t>
                      </a:r>
                      <a:r>
                        <a:rPr lang="fr-FR" sz="1400" b="1" dirty="0" smtClean="0"/>
                        <a:t>) </a:t>
                      </a:r>
                      <a:endParaRPr lang="en-GB" sz="1400" b="1" dirty="0"/>
                    </a:p>
                  </a:txBody>
                  <a:tcPr>
                    <a:solidFill>
                      <a:schemeClr val="bg1">
                        <a:lumMod val="85000"/>
                      </a:schemeClr>
                    </a:solidFill>
                  </a:tcPr>
                </a:tc>
                <a:tc>
                  <a:txBody>
                    <a:bodyPr/>
                    <a:lstStyle/>
                    <a:p>
                      <a:r>
                        <a:rPr lang="en-GB" sz="1400" dirty="0" smtClean="0"/>
                        <a:t>TerraSAR X and RADARSAT-2</a:t>
                      </a:r>
                    </a:p>
                  </a:txBody>
                  <a:tcPr>
                    <a:solidFill>
                      <a:schemeClr val="bg1">
                        <a:lumMod val="85000"/>
                      </a:schemeClr>
                    </a:solidFill>
                  </a:tcPr>
                </a:tc>
              </a:tr>
              <a:tr h="370840">
                <a:tc>
                  <a:txBody>
                    <a:bodyPr/>
                    <a:lstStyle/>
                    <a:p>
                      <a:pPr algn="l"/>
                      <a:r>
                        <a:rPr lang="en-GB" sz="1400" b="1" dirty="0" smtClean="0"/>
                        <a:t>Nepal earthquakes</a:t>
                      </a:r>
                      <a:endParaRPr lang="en-GB" sz="1400" b="1" dirty="0"/>
                    </a:p>
                  </a:txBody>
                  <a:tcPr>
                    <a:solidFill>
                      <a:schemeClr val="bg1">
                        <a:lumMod val="85000"/>
                      </a:schemeClr>
                    </a:solidFill>
                  </a:tcPr>
                </a:tc>
                <a:tc>
                  <a:txBody>
                    <a:bodyPr/>
                    <a:lstStyle/>
                    <a:p>
                      <a:r>
                        <a:rPr lang="en-GB" sz="1400" dirty="0" smtClean="0"/>
                        <a:t>+600 images from COSMO-</a:t>
                      </a:r>
                      <a:r>
                        <a:rPr lang="en-GB" sz="1400" dirty="0" err="1" smtClean="0"/>
                        <a:t>SkyMed</a:t>
                      </a:r>
                      <a:r>
                        <a:rPr lang="en-GB" sz="1400" dirty="0" smtClean="0"/>
                        <a:t>, </a:t>
                      </a:r>
                      <a:r>
                        <a:rPr lang="en-GB" sz="1400" smtClean="0"/>
                        <a:t>TerraSAR X,</a:t>
                      </a:r>
                      <a:endParaRPr lang="en-GB" sz="1400" dirty="0" smtClean="0"/>
                    </a:p>
                    <a:p>
                      <a:r>
                        <a:rPr lang="en-GB" sz="1400" dirty="0" smtClean="0"/>
                        <a:t>      RADARSAT-2, Sentinel-1 and ALOS-2)</a:t>
                      </a:r>
                    </a:p>
                  </a:txBody>
                  <a:tcPr>
                    <a:solidFill>
                      <a:schemeClr val="bg1">
                        <a:lumMod val="85000"/>
                      </a:schemeClr>
                    </a:solidFill>
                  </a:tcPr>
                </a:tc>
              </a:tr>
            </a:tbl>
          </a:graphicData>
        </a:graphic>
      </p:graphicFrame>
    </p:spTree>
    <p:extLst>
      <p:ext uri="{BB962C8B-B14F-4D97-AF65-F5344CB8AC3E}">
        <p14:creationId xmlns:p14="http://schemas.microsoft.com/office/powerpoint/2010/main" val="242594261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1295400"/>
            <a:ext cx="8656700" cy="5257800"/>
          </a:xfrm>
          <a:prstGeom prst="rect">
            <a:avLst/>
          </a:prstGeom>
        </p:spPr>
        <p:txBody>
          <a:bodyPr/>
          <a:lstStyle/>
          <a:p>
            <a:pPr marL="31173" indent="0">
              <a:buNone/>
            </a:pPr>
            <a:r>
              <a:rPr lang="en-US" b="1" u="sng" dirty="0" smtClean="0"/>
              <a:t>RO TEAM: </a:t>
            </a:r>
          </a:p>
          <a:p>
            <a:pPr marL="31173" indent="0">
              <a:buNone/>
            </a:pPr>
            <a:r>
              <a:rPr lang="en-US" b="1" dirty="0" smtClean="0"/>
              <a:t>Space agencies:      </a:t>
            </a:r>
            <a:r>
              <a:rPr lang="en-US" sz="1600" b="1" dirty="0">
                <a:solidFill>
                  <a:schemeClr val="bg2">
                    <a:lumMod val="25000"/>
                  </a:schemeClr>
                </a:solidFill>
                <a:ea typeface="ＭＳ Ｐゴシック" pitchFamily="50" charset="-128"/>
              </a:rPr>
              <a:t>CNES, ASI, DLR, ESA, JAXA, </a:t>
            </a:r>
            <a:r>
              <a:rPr lang="en-US" sz="1600" b="1" dirty="0" smtClean="0">
                <a:solidFill>
                  <a:schemeClr val="bg2">
                    <a:lumMod val="25000"/>
                  </a:schemeClr>
                </a:solidFill>
                <a:ea typeface="ＭＳ Ｐゴシック" pitchFamily="50" charset="-128"/>
              </a:rPr>
              <a:t>NASA</a:t>
            </a:r>
            <a:endParaRPr lang="en-US" b="1" dirty="0" smtClean="0">
              <a:solidFill>
                <a:schemeClr val="bg2">
                  <a:lumMod val="25000"/>
                </a:schemeClr>
              </a:solidFill>
            </a:endParaRPr>
          </a:p>
          <a:p>
            <a:pPr marL="31173" lvl="1" indent="0">
              <a:lnSpc>
                <a:spcPct val="90000"/>
              </a:lnSpc>
              <a:buNone/>
            </a:pPr>
            <a:r>
              <a:rPr lang="en-GB" altLang="ja-JP" b="1" dirty="0">
                <a:ea typeface="ＭＳ Ｐゴシック" pitchFamily="50" charset="-128"/>
              </a:rPr>
              <a:t>DRM </a:t>
            </a:r>
            <a:r>
              <a:rPr lang="en-GB" altLang="ja-JP" b="1" dirty="0" smtClean="0">
                <a:ea typeface="ＭＳ Ｐゴシック" pitchFamily="50" charset="-128"/>
              </a:rPr>
              <a:t>Stakeholders: </a:t>
            </a:r>
            <a:r>
              <a:rPr lang="en-GB" altLang="ja-JP" sz="1600" b="1" dirty="0">
                <a:solidFill>
                  <a:schemeClr val="bg2">
                    <a:lumMod val="25000"/>
                  </a:schemeClr>
                </a:solidFill>
                <a:ea typeface="ＭＳ Ｐゴシック" pitchFamily="50" charset="-128"/>
              </a:rPr>
              <a:t>UNDP,  UNOSAT, World Bank/GFDRR. </a:t>
            </a:r>
          </a:p>
          <a:p>
            <a:pPr marL="31173" lvl="1" indent="0">
              <a:lnSpc>
                <a:spcPct val="90000"/>
              </a:lnSpc>
              <a:buNone/>
            </a:pPr>
            <a:r>
              <a:rPr lang="en-GB" sz="1600" b="1" dirty="0">
                <a:solidFill>
                  <a:schemeClr val="bg2">
                    <a:lumMod val="25000"/>
                  </a:schemeClr>
                </a:solidFill>
                <a:ea typeface="ＭＳ Ｐゴシック" pitchFamily="50" charset="-128"/>
              </a:rPr>
              <a:t>                                 </a:t>
            </a:r>
            <a:r>
              <a:rPr lang="en-GB" sz="1600" b="1" dirty="0" smtClean="0">
                <a:solidFill>
                  <a:schemeClr val="bg2">
                    <a:lumMod val="25000"/>
                  </a:schemeClr>
                </a:solidFill>
                <a:ea typeface="ＭＳ Ｐゴシック" pitchFamily="50" charset="-128"/>
              </a:rPr>
              <a:t>         </a:t>
            </a:r>
            <a:r>
              <a:rPr lang="en-US" sz="1600" b="1" dirty="0" smtClean="0">
                <a:solidFill>
                  <a:schemeClr val="bg2">
                    <a:lumMod val="25000"/>
                  </a:schemeClr>
                </a:solidFill>
                <a:ea typeface="ＭＳ Ｐゴシック" pitchFamily="50" charset="-128"/>
              </a:rPr>
              <a:t>Copernicus </a:t>
            </a:r>
            <a:r>
              <a:rPr lang="en-US" sz="1600" b="1" dirty="0">
                <a:solidFill>
                  <a:schemeClr val="bg2">
                    <a:lumMod val="25000"/>
                  </a:schemeClr>
                </a:solidFill>
                <a:ea typeface="ＭＳ Ｐゴシック" pitchFamily="50" charset="-128"/>
              </a:rPr>
              <a:t>EMS Risk and Recovery interested to join.</a:t>
            </a:r>
            <a:endParaRPr lang="en-GB" altLang="ja-JP" sz="1600" b="1" dirty="0">
              <a:solidFill>
                <a:schemeClr val="bg2">
                  <a:lumMod val="25000"/>
                </a:schemeClr>
              </a:solidFill>
              <a:ea typeface="ＭＳ Ｐゴシック" pitchFamily="50" charset="-128"/>
            </a:endParaRPr>
          </a:p>
          <a:p>
            <a:pPr marL="0" indent="0" defTabSz="914400">
              <a:lnSpc>
                <a:spcPct val="90000"/>
              </a:lnSpc>
              <a:spcBef>
                <a:spcPct val="20000"/>
              </a:spcBef>
              <a:buNone/>
            </a:pPr>
            <a:r>
              <a:rPr lang="en-GB" altLang="ja-JP" b="1" dirty="0">
                <a:ea typeface="ＭＳ Ｐゴシック" pitchFamily="50" charset="-128"/>
              </a:rPr>
              <a:t>Other </a:t>
            </a:r>
            <a:r>
              <a:rPr lang="en-GB" altLang="ja-JP" b="1" dirty="0" smtClean="0">
                <a:ea typeface="ＭＳ Ｐゴシック" pitchFamily="50" charset="-128"/>
              </a:rPr>
              <a:t>partners:         </a:t>
            </a:r>
            <a:r>
              <a:rPr lang="en-GB" altLang="ja-JP" sz="1600" b="1" dirty="0" smtClean="0">
                <a:solidFill>
                  <a:schemeClr val="bg2">
                    <a:lumMod val="25000"/>
                  </a:schemeClr>
                </a:solidFill>
                <a:ea typeface="ＭＳ Ｐゴシック" pitchFamily="50" charset="-128"/>
              </a:rPr>
              <a:t>CURBE</a:t>
            </a:r>
            <a:r>
              <a:rPr lang="en-GB" altLang="ja-JP" sz="1600" dirty="0" smtClean="0">
                <a:ea typeface="ＭＳ Ｐゴシック" pitchFamily="50" charset="-128"/>
              </a:rPr>
              <a:t> </a:t>
            </a:r>
            <a:r>
              <a:rPr lang="en-GB" altLang="ja-JP" sz="1600" dirty="0">
                <a:ea typeface="ＭＳ Ｐゴシック" pitchFamily="50" charset="-128"/>
              </a:rPr>
              <a:t>(</a:t>
            </a:r>
            <a:r>
              <a:rPr lang="en-GB" altLang="ja-JP" sz="1600" dirty="0" smtClean="0">
                <a:ea typeface="ＭＳ Ｐゴシック" pitchFamily="50" charset="-128"/>
              </a:rPr>
              <a:t>Univ. </a:t>
            </a:r>
            <a:r>
              <a:rPr lang="en-GB" altLang="ja-JP" sz="1600" dirty="0">
                <a:ea typeface="ＭＳ Ｐゴシック" pitchFamily="50" charset="-128"/>
              </a:rPr>
              <a:t>of </a:t>
            </a:r>
            <a:r>
              <a:rPr lang="en-GB" altLang="ja-JP" sz="1600" dirty="0" smtClean="0">
                <a:ea typeface="ＭＳ Ｐゴシック" pitchFamily="50" charset="-128"/>
              </a:rPr>
              <a:t>Cambridge), </a:t>
            </a:r>
            <a:r>
              <a:rPr lang="en-GB" altLang="ja-JP" sz="1600" b="1" dirty="0">
                <a:solidFill>
                  <a:schemeClr val="bg2">
                    <a:lumMod val="25000"/>
                  </a:schemeClr>
                </a:solidFill>
                <a:ea typeface="ＭＳ Ｐゴシック" pitchFamily="50" charset="-128"/>
              </a:rPr>
              <a:t>COPE</a:t>
            </a:r>
            <a:r>
              <a:rPr lang="en-GB" altLang="ja-JP" sz="1600" dirty="0" smtClean="0">
                <a:ea typeface="ＭＳ Ｐゴシック" pitchFamily="50" charset="-128"/>
              </a:rPr>
              <a:t> </a:t>
            </a:r>
            <a:r>
              <a:rPr lang="en-GB" altLang="ja-JP" sz="1600" dirty="0">
                <a:ea typeface="ＭＳ Ｐゴシック" pitchFamily="50" charset="-128"/>
              </a:rPr>
              <a:t>(</a:t>
            </a:r>
            <a:r>
              <a:rPr lang="en-GB" altLang="ja-JP" sz="1600" dirty="0" smtClean="0">
                <a:ea typeface="ＭＳ Ｐゴシック" pitchFamily="50" charset="-128"/>
              </a:rPr>
              <a:t>Univ. </a:t>
            </a:r>
            <a:r>
              <a:rPr lang="en-GB" altLang="ja-JP" sz="1600" dirty="0">
                <a:ea typeface="ＭＳ Ｐゴシック" pitchFamily="50" charset="-128"/>
              </a:rPr>
              <a:t>of </a:t>
            </a:r>
            <a:r>
              <a:rPr lang="en-GB" altLang="ja-JP" sz="1600" dirty="0" smtClean="0">
                <a:ea typeface="ＭＳ Ｐゴシック" pitchFamily="50" charset="-128"/>
              </a:rPr>
              <a:t>Copenhagen)</a:t>
            </a:r>
            <a:endParaRPr lang="en-GB" altLang="ja-JP" sz="1600" dirty="0">
              <a:ea typeface="ＭＳ Ｐゴシック" pitchFamily="50" charset="-128"/>
            </a:endParaRPr>
          </a:p>
          <a:p>
            <a:endParaRPr lang="en-US" b="1" dirty="0" smtClean="0"/>
          </a:p>
          <a:p>
            <a:pPr marL="0" indent="0">
              <a:buNone/>
            </a:pPr>
            <a:r>
              <a:rPr lang="en-US" b="1" u="sng" dirty="0" smtClean="0"/>
              <a:t>STATUS:</a:t>
            </a:r>
          </a:p>
          <a:p>
            <a:r>
              <a:rPr lang="en-US" b="1" dirty="0"/>
              <a:t>Recovery Observatory ready for triggering since early </a:t>
            </a:r>
            <a:r>
              <a:rPr lang="en-US" b="1" dirty="0" smtClean="0"/>
              <a:t>2015.</a:t>
            </a:r>
            <a:endParaRPr lang="en-US" b="1" dirty="0"/>
          </a:p>
          <a:p>
            <a:r>
              <a:rPr lang="en-US" b="1" dirty="0" smtClean="0"/>
              <a:t>Collaboration </a:t>
            </a:r>
            <a:r>
              <a:rPr lang="en-US" b="1" dirty="0"/>
              <a:t>attempted on Cyclone Pam (</a:t>
            </a:r>
            <a:r>
              <a:rPr lang="en-US" dirty="0"/>
              <a:t>Vanuatu </a:t>
            </a:r>
            <a:r>
              <a:rPr lang="en-US" dirty="0" smtClean="0"/>
              <a:t>–Lessons </a:t>
            </a:r>
            <a:r>
              <a:rPr lang="en-US" dirty="0"/>
              <a:t>Learned </a:t>
            </a:r>
            <a:r>
              <a:rPr lang="en-US" dirty="0" smtClean="0"/>
              <a:t>Report with recommendations).</a:t>
            </a:r>
            <a:endParaRPr lang="en-US" dirty="0"/>
          </a:p>
          <a:p>
            <a:r>
              <a:rPr lang="en-US" b="1" dirty="0" smtClean="0"/>
              <a:t>Possible </a:t>
            </a:r>
            <a:r>
              <a:rPr lang="en-US" b="1" dirty="0"/>
              <a:t>further collaboration </a:t>
            </a:r>
            <a:r>
              <a:rPr lang="en-US" dirty="0"/>
              <a:t>(Post Disaster Needs Assessments (PDNA) before RO?)</a:t>
            </a:r>
            <a:r>
              <a:rPr lang="en-US" b="1" dirty="0"/>
              <a:t> late 2015 to establish operational </a:t>
            </a:r>
            <a:r>
              <a:rPr lang="en-US" b="1" dirty="0" smtClean="0"/>
              <a:t>linkages</a:t>
            </a:r>
            <a:r>
              <a:rPr lang="en-US" b="1" dirty="0"/>
              <a:t>.</a:t>
            </a:r>
            <a:endParaRPr lang="en-US" b="1" dirty="0" smtClean="0"/>
          </a:p>
          <a:p>
            <a:r>
              <a:rPr lang="en-US" b="1" dirty="0"/>
              <a:t>Updated RO Triggering procedure </a:t>
            </a:r>
            <a:r>
              <a:rPr lang="en-US" b="1" dirty="0" smtClean="0"/>
              <a:t>issued.</a:t>
            </a:r>
            <a:endParaRPr lang="en-US" b="1" dirty="0"/>
          </a:p>
          <a:p>
            <a:r>
              <a:rPr lang="en-US" b="1" dirty="0"/>
              <a:t>Significant progress made in past few months </a:t>
            </a:r>
            <a:r>
              <a:rPr lang="en-US" b="1" dirty="0" smtClean="0"/>
              <a:t>on End </a:t>
            </a:r>
            <a:r>
              <a:rPr lang="en-US" b="1" dirty="0"/>
              <a:t>user product </a:t>
            </a:r>
            <a:r>
              <a:rPr lang="en-US" b="1" dirty="0" smtClean="0"/>
              <a:t>definition, Infrastructure</a:t>
            </a:r>
            <a:r>
              <a:rPr lang="en-US" b="1" dirty="0"/>
              <a:t> </a:t>
            </a:r>
            <a:r>
              <a:rPr lang="en-US" b="1" dirty="0" smtClean="0"/>
              <a:t>and Licensing issue.</a:t>
            </a:r>
            <a:endParaRPr lang="en-US" b="1" dirty="0"/>
          </a:p>
          <a:p>
            <a:endParaRPr lang="en-US" dirty="0">
              <a:latin typeface="Arial" pitchFamily="34" charset="0"/>
              <a:cs typeface="Arial" pitchFamily="34" charset="0"/>
            </a:endParaRPr>
          </a:p>
        </p:txBody>
      </p:sp>
      <p:sp>
        <p:nvSpPr>
          <p:cNvPr id="5" name="Rectangle 2"/>
          <p:cNvSpPr txBox="1">
            <a:spLocks noChangeArrowheads="1"/>
          </p:cNvSpPr>
          <p:nvPr/>
        </p:nvSpPr>
        <p:spPr bwMode="auto">
          <a:xfrm>
            <a:off x="10620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Multi Hazard Pilot Projects –</a:t>
            </a:r>
          </a:p>
          <a:p>
            <a:pPr algn="ctr"/>
            <a:r>
              <a:rPr lang="en-GB" dirty="0" smtClean="0">
                <a:solidFill>
                  <a:srgbClr val="FFFFFF"/>
                </a:solidFill>
              </a:rPr>
              <a:t>Recovery Observatory</a:t>
            </a:r>
          </a:p>
        </p:txBody>
      </p:sp>
    </p:spTree>
    <p:extLst>
      <p:ext uri="{BB962C8B-B14F-4D97-AF65-F5344CB8AC3E}">
        <p14:creationId xmlns:p14="http://schemas.microsoft.com/office/powerpoint/2010/main" val="317087025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1049" y="4001661"/>
            <a:ext cx="5238543" cy="2856339"/>
            <a:chOff x="0" y="1457325"/>
            <a:chExt cx="5238543" cy="2856339"/>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7325"/>
              <a:ext cx="5238543" cy="2856339"/>
            </a:xfrm>
            <a:prstGeom prst="rect">
              <a:avLst/>
            </a:prstGeom>
            <a:noFill/>
            <a:ln>
              <a:noFill/>
            </a:ln>
            <a:effectLst/>
            <a:extLst/>
          </p:spPr>
        </p:pic>
        <p:sp>
          <p:nvSpPr>
            <p:cNvPr id="6" name="TextBox 5"/>
            <p:cNvSpPr txBox="1"/>
            <p:nvPr/>
          </p:nvSpPr>
          <p:spPr>
            <a:xfrm>
              <a:off x="90480" y="2885494"/>
              <a:ext cx="1146468" cy="369332"/>
            </a:xfrm>
            <a:prstGeom prst="rect">
              <a:avLst/>
            </a:prstGeom>
            <a:noFill/>
          </p:spPr>
          <p:txBody>
            <a:bodyPr wrap="none" rtlCol="0">
              <a:spAutoFit/>
            </a:bodyPr>
            <a:lstStyle/>
            <a:p>
              <a:r>
                <a:rPr lang="en-GB" b="1" dirty="0" smtClean="0">
                  <a:solidFill>
                    <a:schemeClr val="bg1"/>
                  </a:solidFill>
                </a:rPr>
                <a:t>FLOODS</a:t>
              </a:r>
              <a:endParaRPr lang="en-GB" b="1" dirty="0">
                <a:solidFill>
                  <a:schemeClr val="bg1"/>
                </a:solidFill>
              </a:endParaRPr>
            </a:p>
          </p:txBody>
        </p:sp>
      </p:grpSp>
      <p:grpSp>
        <p:nvGrpSpPr>
          <p:cNvPr id="7" name="Group 6"/>
          <p:cNvGrpSpPr/>
          <p:nvPr/>
        </p:nvGrpSpPr>
        <p:grpSpPr>
          <a:xfrm>
            <a:off x="6033162" y="3668559"/>
            <a:ext cx="2627890" cy="2352729"/>
            <a:chOff x="5347708" y="1457325"/>
            <a:chExt cx="3394655" cy="2856339"/>
          </a:xfrm>
        </p:grpSpPr>
        <p:pic>
          <p:nvPicPr>
            <p:cNvPr id="8"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7708" y="1457325"/>
              <a:ext cx="3394655" cy="2856339"/>
            </a:xfrm>
            <a:prstGeom prst="rect">
              <a:avLst/>
            </a:prstGeom>
          </p:spPr>
        </p:pic>
        <p:sp>
          <p:nvSpPr>
            <p:cNvPr id="9" name="TextBox 8"/>
            <p:cNvSpPr txBox="1"/>
            <p:nvPr/>
          </p:nvSpPr>
          <p:spPr>
            <a:xfrm>
              <a:off x="5542668" y="3021562"/>
              <a:ext cx="1646605" cy="369332"/>
            </a:xfrm>
            <a:prstGeom prst="rect">
              <a:avLst/>
            </a:prstGeom>
            <a:noFill/>
          </p:spPr>
          <p:txBody>
            <a:bodyPr wrap="none" rtlCol="0">
              <a:spAutoFit/>
            </a:bodyPr>
            <a:lstStyle/>
            <a:p>
              <a:r>
                <a:rPr lang="en-GB" b="1" dirty="0" smtClean="0">
                  <a:solidFill>
                    <a:schemeClr val="bg1"/>
                  </a:solidFill>
                </a:rPr>
                <a:t>VOLCANOES</a:t>
              </a:r>
              <a:endParaRPr lang="en-GB" b="1" dirty="0">
                <a:solidFill>
                  <a:schemeClr val="bg1"/>
                </a:solidFill>
              </a:endParaRPr>
            </a:p>
          </p:txBody>
        </p:sp>
      </p:grpSp>
      <p:grpSp>
        <p:nvGrpSpPr>
          <p:cNvPr id="10" name="Group 9"/>
          <p:cNvGrpSpPr/>
          <p:nvPr/>
        </p:nvGrpSpPr>
        <p:grpSpPr>
          <a:xfrm>
            <a:off x="358757" y="1432096"/>
            <a:ext cx="5148063" cy="2377958"/>
            <a:chOff x="90480" y="4416552"/>
            <a:chExt cx="5148063" cy="2377958"/>
          </a:xfrm>
        </p:grpSpPr>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480" y="4480560"/>
              <a:ext cx="5148063" cy="2313950"/>
            </a:xfrm>
            <a:prstGeom prst="rect">
              <a:avLst/>
            </a:prstGeom>
            <a:ln>
              <a:solidFill>
                <a:schemeClr val="tx1"/>
              </a:solidFill>
            </a:ln>
            <a:effectLst>
              <a:outerShdw blurRad="50800" dist="38100" dir="13500000" algn="br" rotWithShape="0">
                <a:prstClr val="black">
                  <a:alpha val="40000"/>
                </a:prstClr>
              </a:outerShdw>
            </a:effectLst>
          </p:spPr>
        </p:pic>
        <p:sp>
          <p:nvSpPr>
            <p:cNvPr id="12" name="Rectangle 11"/>
            <p:cNvSpPr/>
            <p:nvPr/>
          </p:nvSpPr>
          <p:spPr bwMode="auto">
            <a:xfrm>
              <a:off x="90480" y="4416552"/>
              <a:ext cx="5148063" cy="2377958"/>
            </a:xfrm>
            <a:prstGeom prst="rect">
              <a:avLst/>
            </a:prstGeom>
            <a:solidFill>
              <a:schemeClr val="accent1">
                <a:alpha val="1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13" name="TextBox 12"/>
            <p:cNvSpPr txBox="1"/>
            <p:nvPr/>
          </p:nvSpPr>
          <p:spPr>
            <a:xfrm>
              <a:off x="2755425" y="6321425"/>
              <a:ext cx="2326278" cy="369332"/>
            </a:xfrm>
            <a:prstGeom prst="rect">
              <a:avLst/>
            </a:prstGeom>
            <a:noFill/>
          </p:spPr>
          <p:txBody>
            <a:bodyPr wrap="none" rtlCol="0">
              <a:spAutoFit/>
            </a:bodyPr>
            <a:lstStyle/>
            <a:p>
              <a:r>
                <a:rPr lang="en-GB" b="1" dirty="0" smtClean="0">
                  <a:solidFill>
                    <a:schemeClr val="tx2"/>
                  </a:solidFill>
                </a:rPr>
                <a:t>SEISMIC HAZARDS</a:t>
              </a:r>
              <a:endParaRPr lang="en-GB" b="1" dirty="0">
                <a:solidFill>
                  <a:schemeClr val="tx2"/>
                </a:solidFill>
              </a:endParaRPr>
            </a:p>
          </p:txBody>
        </p:sp>
      </p:grpSp>
      <p:sp>
        <p:nvSpPr>
          <p:cNvPr id="14" name="TextBox 13"/>
          <p:cNvSpPr txBox="1"/>
          <p:nvPr/>
        </p:nvSpPr>
        <p:spPr>
          <a:xfrm>
            <a:off x="5794755" y="1448886"/>
            <a:ext cx="3110094" cy="4431983"/>
          </a:xfrm>
          <a:prstGeom prst="rect">
            <a:avLst/>
          </a:prstGeom>
          <a:noFill/>
        </p:spPr>
        <p:txBody>
          <a:bodyPr wrap="square" rtlCol="0">
            <a:spAutoFit/>
          </a:bodyPr>
          <a:lstStyle/>
          <a:p>
            <a:r>
              <a:rPr lang="en-GB" sz="2800" b="1" dirty="0" smtClean="0"/>
              <a:t>Both global and regional acti</a:t>
            </a:r>
            <a:r>
              <a:rPr lang="en-GB" sz="2800" b="1" dirty="0"/>
              <a:t>v</a:t>
            </a:r>
            <a:r>
              <a:rPr lang="en-GB" sz="2800" b="1" dirty="0" smtClean="0"/>
              <a:t>ities.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5" name="Title 1"/>
          <p:cNvSpPr txBox="1">
            <a:spLocks/>
          </p:cNvSpPr>
          <p:nvPr/>
        </p:nvSpPr>
        <p:spPr bwMode="auto">
          <a:xfrm>
            <a:off x="1066800"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Some Pilots’ Success Stories</a:t>
            </a:r>
            <a:endParaRPr lang="en-GB" dirty="0">
              <a:solidFill>
                <a:srgbClr val="FFFFFF"/>
              </a:solidFill>
            </a:endParaRPr>
          </a:p>
        </p:txBody>
      </p:sp>
      <p:sp>
        <p:nvSpPr>
          <p:cNvPr id="2" name="Content Placeholder 1"/>
          <p:cNvSpPr>
            <a:spLocks noGrp="1"/>
          </p:cNvSpPr>
          <p:nvPr>
            <p:ph sz="quarter" idx="10"/>
          </p:nvPr>
        </p:nvSpPr>
        <p:spPr/>
        <p:txBody>
          <a:bodyPr/>
          <a:lstStyle/>
          <a:p>
            <a:endParaRPr lang="en-GB"/>
          </a:p>
        </p:txBody>
      </p:sp>
    </p:spTree>
    <p:extLst>
      <p:ext uri="{BB962C8B-B14F-4D97-AF65-F5344CB8AC3E}">
        <p14:creationId xmlns:p14="http://schemas.microsoft.com/office/powerpoint/2010/main" val="63995221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2934599" y="6470650"/>
            <a:ext cx="1905000" cy="256540"/>
          </a:xfrm>
        </p:spPr>
        <p:txBody>
          <a:bodyPr/>
          <a:lstStyle/>
          <a:p>
            <a:pPr lvl="0"/>
            <a:fld id="{86CB4B4D-7CA3-9044-876B-883B54F8677D}" type="slidenum">
              <a:rPr lang="en-GB" smtClean="0"/>
              <a:t>13</a:t>
            </a:fld>
            <a:endParaRPr lang="en-GB"/>
          </a:p>
        </p:txBody>
      </p:sp>
      <p:sp>
        <p:nvSpPr>
          <p:cNvPr id="4" name="Title 3"/>
          <p:cNvSpPr>
            <a:spLocks noGrp="1"/>
          </p:cNvSpPr>
          <p:nvPr>
            <p:ph type="title" idx="4294967295"/>
          </p:nvPr>
        </p:nvSpPr>
        <p:spPr>
          <a:xfrm>
            <a:off x="838200" y="22225"/>
            <a:ext cx="7543800" cy="914400"/>
          </a:xfrm>
        </p:spPr>
        <p:txBody>
          <a:bodyPr>
            <a:normAutofit/>
          </a:bodyPr>
          <a:lstStyle/>
          <a:p>
            <a:pPr algn="ctr"/>
            <a:r>
              <a:rPr lang="en-GB" dirty="0" smtClean="0"/>
              <a:t>Volcanoes</a:t>
            </a:r>
            <a:r>
              <a:rPr lang="en-GB" dirty="0" smtClean="0">
                <a:solidFill>
                  <a:schemeClr val="tx2">
                    <a:lumMod val="40000"/>
                    <a:lumOff val="60000"/>
                  </a:schemeClr>
                </a:solidFill>
              </a:rPr>
              <a:t>:  </a:t>
            </a:r>
            <a:r>
              <a:rPr lang="en-GB" dirty="0" err="1" smtClean="0">
                <a:solidFill>
                  <a:schemeClr val="tx2">
                    <a:lumMod val="40000"/>
                    <a:lumOff val="60000"/>
                  </a:schemeClr>
                </a:solidFill>
              </a:rPr>
              <a:t>Calbuco</a:t>
            </a:r>
            <a:r>
              <a:rPr lang="en-GB" dirty="0">
                <a:solidFill>
                  <a:schemeClr val="tx2">
                    <a:lumMod val="40000"/>
                    <a:lumOff val="60000"/>
                  </a:schemeClr>
                </a:solidFill>
              </a:rPr>
              <a:t>, Chile</a:t>
            </a:r>
          </a:p>
        </p:txBody>
      </p:sp>
      <p:sp>
        <p:nvSpPr>
          <p:cNvPr id="5" name="Segnaposto contenuto 3"/>
          <p:cNvSpPr txBox="1">
            <a:spLocks/>
          </p:cNvSpPr>
          <p:nvPr/>
        </p:nvSpPr>
        <p:spPr>
          <a:xfrm>
            <a:off x="228600" y="1295400"/>
            <a:ext cx="6680595" cy="52451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sz="1800" dirty="0" smtClean="0"/>
              <a:t>After 43 years of quiescence, </a:t>
            </a:r>
            <a:r>
              <a:rPr lang="en-US" sz="1800" dirty="0" err="1" smtClean="0"/>
              <a:t>Calbuco</a:t>
            </a:r>
            <a:r>
              <a:rPr lang="en-US" sz="1800" dirty="0" smtClean="0"/>
              <a:t>, Chile, began erupting on 22 April 2015, with very little warning.  </a:t>
            </a:r>
          </a:p>
          <a:p>
            <a:pPr defTabSz="914400"/>
            <a:r>
              <a:rPr lang="en-US" sz="1800" dirty="0" smtClean="0"/>
              <a:t>Large amount of ash (more than 0.1 km3) with significant impact on air traffic on Chile and Argentina. Several thousand people were evacuated from villages closest to </a:t>
            </a:r>
            <a:r>
              <a:rPr lang="en-US" sz="1800" dirty="0" err="1" smtClean="0"/>
              <a:t>Calbuco</a:t>
            </a:r>
            <a:r>
              <a:rPr lang="en-US" sz="1800" dirty="0" smtClean="0"/>
              <a:t> .  </a:t>
            </a:r>
          </a:p>
          <a:p>
            <a:pPr defTabSz="914400"/>
            <a:r>
              <a:rPr lang="en-US" sz="1800" dirty="0" smtClean="0"/>
              <a:t>Ash was tracked using data from the pilot and was communicated to VAAC in Buenos Aires.</a:t>
            </a:r>
          </a:p>
          <a:p>
            <a:pPr defTabSz="914400"/>
            <a:r>
              <a:rPr lang="en-US" sz="1800" dirty="0" smtClean="0"/>
              <a:t>SAR data from the pilot project were used to characterize co-eruption surface deformation, which helps to constrain the location of the magma body that fed the eruption. </a:t>
            </a:r>
          </a:p>
          <a:p>
            <a:pPr defTabSz="914400"/>
            <a:r>
              <a:rPr lang="en-US" sz="1800" dirty="0" smtClean="0"/>
              <a:t>Other </a:t>
            </a:r>
            <a:r>
              <a:rPr lang="en-US" sz="1800" dirty="0" err="1" smtClean="0"/>
              <a:t>interferograms</a:t>
            </a:r>
            <a:r>
              <a:rPr lang="en-US" sz="1800" dirty="0" smtClean="0"/>
              <a:t> constrain the deformation to have started no later than 1.5 days before the eruption, and to have lasted no more than 1 day. </a:t>
            </a:r>
          </a:p>
        </p:txBody>
      </p:sp>
      <p:pic>
        <p:nvPicPr>
          <p:cNvPr id="6"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195" y="1701124"/>
            <a:ext cx="2019582" cy="4839376"/>
          </a:xfrm>
          <a:prstGeom prst="rect">
            <a:avLst/>
          </a:prstGeom>
        </p:spPr>
      </p:pic>
      <p:sp>
        <p:nvSpPr>
          <p:cNvPr id="7" name="Rettangolo 10"/>
          <p:cNvSpPr/>
          <p:nvPr/>
        </p:nvSpPr>
        <p:spPr>
          <a:xfrm>
            <a:off x="404857" y="5830139"/>
            <a:ext cx="6801793" cy="830997"/>
          </a:xfrm>
          <a:prstGeom prst="rect">
            <a:avLst/>
          </a:prstGeom>
          <a:ln w="25400">
            <a:solidFill>
              <a:srgbClr val="FF0000"/>
            </a:solidFill>
          </a:ln>
        </p:spPr>
        <p:txBody>
          <a:bodyPr wrap="square">
            <a:spAutoFit/>
          </a:bodyPr>
          <a:lstStyle/>
          <a:p>
            <a:r>
              <a:rPr lang="it-IT" sz="1600" b="1" u="sng" dirty="0"/>
              <a:t>Partner </a:t>
            </a:r>
            <a:r>
              <a:rPr lang="it-IT" sz="1600" b="1" u="sng" dirty="0" err="1"/>
              <a:t>agencies</a:t>
            </a:r>
            <a:r>
              <a:rPr lang="it-IT" sz="1600" b="1" u="sng" dirty="0"/>
              <a:t>: </a:t>
            </a:r>
            <a:r>
              <a:rPr lang="it-IT" sz="1600" b="1" dirty="0" smtClean="0"/>
              <a:t>SERNAGEOMIN</a:t>
            </a:r>
            <a:r>
              <a:rPr lang="it-IT" sz="1600" dirty="0" smtClean="0"/>
              <a:t> (Chile); </a:t>
            </a:r>
            <a:r>
              <a:rPr lang="it-IT" sz="1600" b="1" dirty="0"/>
              <a:t>Buenos Aires Volcano </a:t>
            </a:r>
            <a:r>
              <a:rPr lang="it-IT" sz="1600" b="1" dirty="0" err="1"/>
              <a:t>Ash</a:t>
            </a:r>
            <a:r>
              <a:rPr lang="it-IT" sz="1600" b="1" dirty="0"/>
              <a:t> </a:t>
            </a:r>
            <a:r>
              <a:rPr lang="it-IT" sz="1600" b="1" dirty="0" err="1"/>
              <a:t>Advisory</a:t>
            </a:r>
            <a:r>
              <a:rPr lang="it-IT" sz="1600" b="1" dirty="0"/>
              <a:t> </a:t>
            </a:r>
            <a:r>
              <a:rPr lang="it-IT" sz="1600" b="1" dirty="0" smtClean="0"/>
              <a:t>Center</a:t>
            </a:r>
            <a:r>
              <a:rPr lang="it-IT" sz="1600" dirty="0" smtClean="0"/>
              <a:t> (Argentina); </a:t>
            </a:r>
            <a:r>
              <a:rPr lang="it-IT" sz="1600" b="1" dirty="0" err="1"/>
              <a:t>University</a:t>
            </a:r>
            <a:r>
              <a:rPr lang="it-IT" sz="1600" b="1" dirty="0"/>
              <a:t> of </a:t>
            </a:r>
            <a:r>
              <a:rPr lang="it-IT" sz="1600" b="1" dirty="0" smtClean="0"/>
              <a:t>Bristol</a:t>
            </a:r>
            <a:r>
              <a:rPr lang="it-IT" sz="1600" b="1" dirty="0"/>
              <a:t> </a:t>
            </a:r>
            <a:r>
              <a:rPr lang="it-IT" sz="1600" dirty="0" smtClean="0"/>
              <a:t>(UK); </a:t>
            </a:r>
            <a:r>
              <a:rPr lang="it-IT" sz="1600" b="1" dirty="0" err="1"/>
              <a:t>Cornell</a:t>
            </a:r>
            <a:r>
              <a:rPr lang="it-IT" sz="1600" b="1" dirty="0"/>
              <a:t> </a:t>
            </a:r>
            <a:r>
              <a:rPr lang="it-IT" sz="1600" b="1" dirty="0" err="1" smtClean="0"/>
              <a:t>University</a:t>
            </a:r>
            <a:r>
              <a:rPr lang="it-IT" sz="1600" dirty="0" smtClean="0"/>
              <a:t> (USA); </a:t>
            </a:r>
            <a:r>
              <a:rPr lang="it-IT" sz="1600" b="1" dirty="0" smtClean="0"/>
              <a:t>NOAA</a:t>
            </a:r>
            <a:r>
              <a:rPr lang="it-IT" sz="1600" dirty="0" smtClean="0"/>
              <a:t> (USA)</a:t>
            </a:r>
            <a:endParaRPr lang="it-IT" sz="1600" dirty="0"/>
          </a:p>
        </p:txBody>
      </p:sp>
    </p:spTree>
    <p:extLst>
      <p:ext uri="{BB962C8B-B14F-4D97-AF65-F5344CB8AC3E}">
        <p14:creationId xmlns:p14="http://schemas.microsoft.com/office/powerpoint/2010/main" val="342446616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14</a:t>
            </a:fld>
            <a:endParaRPr lang="en-GB"/>
          </a:p>
        </p:txBody>
      </p:sp>
      <p:sp>
        <p:nvSpPr>
          <p:cNvPr id="4" name="Title 3"/>
          <p:cNvSpPr>
            <a:spLocks noGrp="1"/>
          </p:cNvSpPr>
          <p:nvPr>
            <p:ph type="title" idx="4294967295"/>
          </p:nvPr>
        </p:nvSpPr>
        <p:spPr>
          <a:xfrm>
            <a:off x="1143000" y="22225"/>
            <a:ext cx="7543800" cy="914400"/>
          </a:xfrm>
        </p:spPr>
        <p:txBody>
          <a:bodyPr>
            <a:normAutofit/>
          </a:bodyPr>
          <a:lstStyle/>
          <a:p>
            <a:pPr algn="ctr"/>
            <a:r>
              <a:rPr lang="en-GB" dirty="0"/>
              <a:t>Volcanoes:  </a:t>
            </a:r>
            <a:r>
              <a:rPr lang="en-GB" dirty="0" err="1">
                <a:solidFill>
                  <a:schemeClr val="tx2">
                    <a:lumMod val="40000"/>
                    <a:lumOff val="60000"/>
                  </a:schemeClr>
                </a:solidFill>
              </a:rPr>
              <a:t>Calbuco</a:t>
            </a:r>
            <a:r>
              <a:rPr lang="en-GB" dirty="0">
                <a:solidFill>
                  <a:schemeClr val="tx2">
                    <a:lumMod val="40000"/>
                    <a:lumOff val="60000"/>
                  </a:schemeClr>
                </a:solidFill>
              </a:rPr>
              <a:t>, Chile</a:t>
            </a:r>
          </a:p>
        </p:txBody>
      </p:sp>
      <p:pic>
        <p:nvPicPr>
          <p:cNvPr id="5" name="Picture 6"/>
          <p:cNvPicPr/>
          <p:nvPr/>
        </p:nvPicPr>
        <p:blipFill>
          <a:blip r:embed="rId2" cstate="print">
            <a:extLst>
              <a:ext uri="{28A0092B-C50C-407E-A947-70E740481C1C}">
                <a14:useLocalDpi xmlns:a14="http://schemas.microsoft.com/office/drawing/2010/main" val="0"/>
              </a:ext>
            </a:extLst>
          </a:blip>
          <a:stretch>
            <a:fillRect/>
          </a:stretch>
        </p:blipFill>
        <p:spPr>
          <a:xfrm>
            <a:off x="856604" y="1569378"/>
            <a:ext cx="7584898" cy="4143053"/>
          </a:xfrm>
          <a:prstGeom prst="rect">
            <a:avLst/>
          </a:prstGeom>
        </p:spPr>
      </p:pic>
      <p:sp>
        <p:nvSpPr>
          <p:cNvPr id="6" name="Rettangolo 4"/>
          <p:cNvSpPr/>
          <p:nvPr/>
        </p:nvSpPr>
        <p:spPr>
          <a:xfrm>
            <a:off x="381003" y="5814138"/>
            <a:ext cx="8686797" cy="954107"/>
          </a:xfrm>
          <a:prstGeom prst="rect">
            <a:avLst/>
          </a:prstGeom>
        </p:spPr>
        <p:txBody>
          <a:bodyPr wrap="square">
            <a:spAutoFit/>
          </a:bodyPr>
          <a:lstStyle/>
          <a:p>
            <a:r>
              <a:rPr lang="en-US" sz="1400" dirty="0"/>
              <a:t>Perspective view of deformation at </a:t>
            </a:r>
            <a:r>
              <a:rPr lang="en-US" sz="1400" dirty="0" err="1"/>
              <a:t>Calbuco</a:t>
            </a:r>
            <a:r>
              <a:rPr lang="en-US" sz="1400" dirty="0"/>
              <a:t> as determined from a Sentinel-1a </a:t>
            </a:r>
            <a:r>
              <a:rPr lang="en-US" sz="1400" dirty="0" err="1" smtClean="0"/>
              <a:t>interferogram</a:t>
            </a:r>
            <a:endParaRPr lang="en-US" sz="1400" dirty="0" smtClean="0"/>
          </a:p>
          <a:p>
            <a:r>
              <a:rPr lang="en-US" sz="1400" dirty="0" err="1"/>
              <a:t>Coeruptive</a:t>
            </a:r>
            <a:r>
              <a:rPr lang="en-US" sz="1400" dirty="0"/>
              <a:t> ascending Sentinel-1 </a:t>
            </a:r>
            <a:r>
              <a:rPr lang="en-US" sz="1400" dirty="0" err="1"/>
              <a:t>interferograms</a:t>
            </a:r>
            <a:r>
              <a:rPr lang="en-US" sz="1400" dirty="0"/>
              <a:t> show deflation with a maximum line of sight change of 12 cm located on the west flank of the volcano. </a:t>
            </a:r>
          </a:p>
          <a:p>
            <a:endParaRPr lang="it-IT" sz="1400" dirty="0"/>
          </a:p>
        </p:txBody>
      </p:sp>
    </p:spTree>
    <p:extLst>
      <p:ext uri="{BB962C8B-B14F-4D97-AF65-F5344CB8AC3E}">
        <p14:creationId xmlns:p14="http://schemas.microsoft.com/office/powerpoint/2010/main" val="273611255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15</a:t>
            </a:fld>
            <a:endParaRPr lang="en-GB"/>
          </a:p>
        </p:txBody>
      </p:sp>
      <p:sp>
        <p:nvSpPr>
          <p:cNvPr id="4" name="Title 3"/>
          <p:cNvSpPr>
            <a:spLocks noGrp="1"/>
          </p:cNvSpPr>
          <p:nvPr>
            <p:ph type="title" idx="4294967295"/>
          </p:nvPr>
        </p:nvSpPr>
        <p:spPr>
          <a:xfrm>
            <a:off x="1219200" y="22225"/>
            <a:ext cx="7543800" cy="914400"/>
          </a:xfrm>
        </p:spPr>
        <p:txBody>
          <a:bodyPr>
            <a:normAutofit/>
          </a:bodyPr>
          <a:lstStyle/>
          <a:p>
            <a:pPr algn="ctr"/>
            <a:r>
              <a:rPr lang="en-GB" dirty="0"/>
              <a:t>Volcanoes:  </a:t>
            </a:r>
            <a:r>
              <a:rPr lang="en-GB" dirty="0" err="1">
                <a:solidFill>
                  <a:schemeClr val="tx2">
                    <a:lumMod val="40000"/>
                    <a:lumOff val="60000"/>
                  </a:schemeClr>
                </a:solidFill>
              </a:rPr>
              <a:t>Calbuco</a:t>
            </a:r>
            <a:r>
              <a:rPr lang="en-GB" dirty="0">
                <a:solidFill>
                  <a:schemeClr val="tx2">
                    <a:lumMod val="40000"/>
                    <a:lumOff val="60000"/>
                  </a:schemeClr>
                </a:solidFill>
              </a:rPr>
              <a:t>, Chile</a:t>
            </a:r>
          </a:p>
        </p:txBody>
      </p:sp>
      <p:sp>
        <p:nvSpPr>
          <p:cNvPr id="5" name="Rettangolo 4"/>
          <p:cNvSpPr/>
          <p:nvPr/>
        </p:nvSpPr>
        <p:spPr>
          <a:xfrm>
            <a:off x="641325" y="4709092"/>
            <a:ext cx="7929391" cy="830997"/>
          </a:xfrm>
          <a:prstGeom prst="rect">
            <a:avLst/>
          </a:prstGeom>
        </p:spPr>
        <p:txBody>
          <a:bodyPr wrap="square">
            <a:spAutoFit/>
          </a:bodyPr>
          <a:lstStyle/>
          <a:p>
            <a:r>
              <a:rPr lang="en-US" sz="1600" dirty="0"/>
              <a:t>Observed (left), modeled (center), and residual (right) deformation at </a:t>
            </a:r>
            <a:r>
              <a:rPr lang="en-US" sz="1600" dirty="0" err="1"/>
              <a:t>Calbuco</a:t>
            </a:r>
            <a:r>
              <a:rPr lang="en-US" sz="1600" dirty="0"/>
              <a:t> from a Sentinel-1a </a:t>
            </a:r>
            <a:r>
              <a:rPr lang="en-US" sz="1600" dirty="0" err="1"/>
              <a:t>interferogram</a:t>
            </a:r>
            <a:r>
              <a:rPr lang="en-US" sz="1600" dirty="0"/>
              <a:t> spanning April 14–26, 2015. </a:t>
            </a:r>
            <a:r>
              <a:rPr lang="en-US" sz="1600" dirty="0" smtClean="0"/>
              <a:t> Deformation </a:t>
            </a:r>
            <a:r>
              <a:rPr lang="en-US" sz="1600" dirty="0"/>
              <a:t>can be approximated by a source at ~9 km depth beneath the volcano’s west flank.</a:t>
            </a:r>
            <a:endParaRPr lang="it-IT" sz="1600" dirty="0"/>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621" y="1716946"/>
            <a:ext cx="8338095" cy="2898095"/>
          </a:xfrm>
          <a:prstGeom prst="rect">
            <a:avLst/>
          </a:prstGeom>
          <a:noFill/>
        </p:spPr>
      </p:pic>
      <p:sp>
        <p:nvSpPr>
          <p:cNvPr id="7" name="Rettangolo 2"/>
          <p:cNvSpPr/>
          <p:nvPr/>
        </p:nvSpPr>
        <p:spPr>
          <a:xfrm>
            <a:off x="641326" y="5720043"/>
            <a:ext cx="7929390" cy="646331"/>
          </a:xfrm>
          <a:prstGeom prst="rect">
            <a:avLst/>
          </a:prstGeom>
        </p:spPr>
        <p:txBody>
          <a:bodyPr wrap="square">
            <a:spAutoFit/>
          </a:bodyPr>
          <a:lstStyle/>
          <a:p>
            <a:r>
              <a:rPr lang="es-ES" dirty="0">
                <a:solidFill>
                  <a:srgbClr val="C00000"/>
                </a:solidFill>
              </a:rPr>
              <a:t>Observatorio Volcanológico de Los Andes del Sur (OVDAS</a:t>
            </a:r>
            <a:r>
              <a:rPr lang="es-ES" dirty="0" smtClean="0">
                <a:solidFill>
                  <a:srgbClr val="C00000"/>
                </a:solidFill>
              </a:rPr>
              <a:t>) </a:t>
            </a:r>
            <a:r>
              <a:rPr lang="en-US" dirty="0" smtClean="0">
                <a:solidFill>
                  <a:srgbClr val="C00000"/>
                </a:solidFill>
              </a:rPr>
              <a:t>used </a:t>
            </a:r>
            <a:r>
              <a:rPr lang="en-US" dirty="0">
                <a:solidFill>
                  <a:srgbClr val="C00000"/>
                </a:solidFill>
              </a:rPr>
              <a:t>this source model to validate their tilt meter records</a:t>
            </a:r>
            <a:endParaRPr lang="it-IT" dirty="0">
              <a:solidFill>
                <a:srgbClr val="C00000"/>
              </a:solidFill>
            </a:endParaRPr>
          </a:p>
        </p:txBody>
      </p:sp>
    </p:spTree>
    <p:extLst>
      <p:ext uri="{BB962C8B-B14F-4D97-AF65-F5344CB8AC3E}">
        <p14:creationId xmlns:p14="http://schemas.microsoft.com/office/powerpoint/2010/main" val="131058186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16</a:t>
            </a:fld>
            <a:endParaRPr lang="en-GB"/>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t>SERNAGEOMIN, </a:t>
            </a:r>
            <a:r>
              <a:rPr lang="es-ES" dirty="0"/>
              <a:t>Observatorio Volcanológico de Los Andes del Sur (OVDAS) </a:t>
            </a:r>
            <a:r>
              <a:rPr lang="en-US" dirty="0"/>
              <a:t>Chile; </a:t>
            </a:r>
          </a:p>
          <a:p>
            <a:pPr>
              <a:buFont typeface="Arial" panose="020B0604020202020204" pitchFamily="34" charset="0"/>
              <a:buChar char="•"/>
            </a:pPr>
            <a:r>
              <a:rPr lang="en-US" dirty="0" err="1"/>
              <a:t>Observatorio</a:t>
            </a:r>
            <a:r>
              <a:rPr lang="en-US" dirty="0"/>
              <a:t> San </a:t>
            </a:r>
            <a:r>
              <a:rPr lang="en-US" dirty="0" err="1"/>
              <a:t>Calixto</a:t>
            </a:r>
            <a:r>
              <a:rPr lang="en-US" dirty="0"/>
              <a:t>, Bolivia; </a:t>
            </a:r>
          </a:p>
          <a:p>
            <a:pPr>
              <a:buFont typeface="Arial" panose="020B0604020202020204" pitchFamily="34" charset="0"/>
              <a:buChar char="•"/>
            </a:pPr>
            <a:r>
              <a:rPr lang="en-US" dirty="0" err="1"/>
              <a:t>Instituto</a:t>
            </a:r>
            <a:r>
              <a:rPr lang="en-US" dirty="0"/>
              <a:t> </a:t>
            </a:r>
            <a:r>
              <a:rPr lang="en-US" dirty="0" err="1"/>
              <a:t>Geofísico</a:t>
            </a:r>
            <a:r>
              <a:rPr lang="en-US" dirty="0"/>
              <a:t> del </a:t>
            </a:r>
            <a:r>
              <a:rPr lang="en-US" dirty="0" err="1"/>
              <a:t>Perú</a:t>
            </a:r>
            <a:r>
              <a:rPr lang="en-US" dirty="0"/>
              <a:t>; </a:t>
            </a:r>
          </a:p>
          <a:p>
            <a:pPr>
              <a:buFont typeface="Arial" panose="020B0604020202020204" pitchFamily="34" charset="0"/>
              <a:buChar char="•"/>
            </a:pPr>
            <a:r>
              <a:rPr lang="en-US" dirty="0" err="1"/>
              <a:t>Instituto</a:t>
            </a:r>
            <a:r>
              <a:rPr lang="en-US" dirty="0"/>
              <a:t> </a:t>
            </a:r>
            <a:r>
              <a:rPr lang="en-US" dirty="0" err="1"/>
              <a:t>Geofísico</a:t>
            </a:r>
            <a:r>
              <a:rPr lang="en-US" dirty="0"/>
              <a:t> de la Universidad </a:t>
            </a:r>
            <a:r>
              <a:rPr lang="en-US" dirty="0" err="1"/>
              <a:t>Nacional</a:t>
            </a:r>
            <a:r>
              <a:rPr lang="en-US" dirty="0"/>
              <a:t> de San </a:t>
            </a:r>
            <a:r>
              <a:rPr lang="en-US" dirty="0" err="1"/>
              <a:t>Agustín</a:t>
            </a:r>
            <a:r>
              <a:rPr lang="en-US" dirty="0"/>
              <a:t>, Peru; </a:t>
            </a:r>
          </a:p>
          <a:p>
            <a:pPr>
              <a:buFont typeface="Arial" panose="020B0604020202020204" pitchFamily="34" charset="0"/>
              <a:buChar char="•"/>
            </a:pPr>
            <a:r>
              <a:rPr lang="en-US" dirty="0" err="1"/>
              <a:t>Instituto</a:t>
            </a:r>
            <a:r>
              <a:rPr lang="en-US" dirty="0"/>
              <a:t> </a:t>
            </a:r>
            <a:r>
              <a:rPr lang="en-US" dirty="0" err="1"/>
              <a:t>Geofísico</a:t>
            </a:r>
            <a:r>
              <a:rPr lang="en-US" dirty="0"/>
              <a:t>, </a:t>
            </a:r>
            <a:r>
              <a:rPr lang="en-US" dirty="0" err="1"/>
              <a:t>Escuela</a:t>
            </a:r>
            <a:r>
              <a:rPr lang="en-US" dirty="0"/>
              <a:t> </a:t>
            </a:r>
            <a:r>
              <a:rPr lang="en-US" dirty="0" err="1"/>
              <a:t>Politécnica</a:t>
            </a:r>
            <a:r>
              <a:rPr lang="en-US" dirty="0"/>
              <a:t> </a:t>
            </a:r>
            <a:r>
              <a:rPr lang="en-US" dirty="0" err="1"/>
              <a:t>Nacional</a:t>
            </a:r>
            <a:r>
              <a:rPr lang="en-US" dirty="0"/>
              <a:t>, Ecuador; </a:t>
            </a:r>
          </a:p>
          <a:p>
            <a:pPr>
              <a:buFont typeface="Arial" panose="020B0604020202020204" pitchFamily="34" charset="0"/>
              <a:buChar char="•"/>
            </a:pPr>
            <a:r>
              <a:rPr lang="en-US" dirty="0" err="1"/>
              <a:t>Servicio</a:t>
            </a:r>
            <a:r>
              <a:rPr lang="en-US" dirty="0"/>
              <a:t> </a:t>
            </a:r>
            <a:r>
              <a:rPr lang="en-US" dirty="0" err="1"/>
              <a:t>Geológico</a:t>
            </a:r>
            <a:r>
              <a:rPr lang="en-US" dirty="0"/>
              <a:t> </a:t>
            </a:r>
            <a:r>
              <a:rPr lang="en-US" dirty="0" err="1"/>
              <a:t>Colombiano</a:t>
            </a:r>
            <a:r>
              <a:rPr lang="en-US" dirty="0"/>
              <a:t>, Colombia</a:t>
            </a:r>
          </a:p>
          <a:p>
            <a:pPr>
              <a:buFont typeface="Arial" panose="020B0604020202020204" pitchFamily="34" charset="0"/>
              <a:buChar char="•"/>
            </a:pPr>
            <a:r>
              <a:rPr lang="en-US" dirty="0"/>
              <a:t>Buenos Aires Volcanic Ash Advisory Center, Argentina</a:t>
            </a:r>
          </a:p>
          <a:p>
            <a:pPr>
              <a:buFont typeface="Arial" panose="020B0604020202020204" pitchFamily="34" charset="0"/>
              <a:buChar char="•"/>
            </a:pPr>
            <a:r>
              <a:rPr lang="en-US" dirty="0" err="1">
                <a:solidFill>
                  <a:srgbClr val="00B050"/>
                </a:solidFill>
              </a:rPr>
              <a:t>Instituto</a:t>
            </a:r>
            <a:r>
              <a:rPr lang="en-US" dirty="0">
                <a:solidFill>
                  <a:srgbClr val="00B050"/>
                </a:solidFill>
              </a:rPr>
              <a:t> </a:t>
            </a:r>
            <a:r>
              <a:rPr lang="en-US" dirty="0" err="1">
                <a:solidFill>
                  <a:srgbClr val="00B050"/>
                </a:solidFill>
              </a:rPr>
              <a:t>nacional</a:t>
            </a:r>
            <a:r>
              <a:rPr lang="en-US" dirty="0">
                <a:solidFill>
                  <a:srgbClr val="00B050"/>
                </a:solidFill>
              </a:rPr>
              <a:t> de </a:t>
            </a:r>
            <a:r>
              <a:rPr lang="en-US" dirty="0" err="1">
                <a:solidFill>
                  <a:srgbClr val="00B050"/>
                </a:solidFill>
              </a:rPr>
              <a:t>sismología</a:t>
            </a:r>
            <a:r>
              <a:rPr lang="en-US" dirty="0">
                <a:solidFill>
                  <a:srgbClr val="00B050"/>
                </a:solidFill>
              </a:rPr>
              <a:t>, </a:t>
            </a:r>
            <a:r>
              <a:rPr lang="en-US" dirty="0" err="1">
                <a:solidFill>
                  <a:srgbClr val="00B050"/>
                </a:solidFill>
              </a:rPr>
              <a:t>vulcanologia</a:t>
            </a:r>
            <a:r>
              <a:rPr lang="en-US" dirty="0">
                <a:solidFill>
                  <a:srgbClr val="00B050"/>
                </a:solidFill>
              </a:rPr>
              <a:t>, </a:t>
            </a:r>
            <a:r>
              <a:rPr lang="en-US" dirty="0" err="1">
                <a:solidFill>
                  <a:srgbClr val="00B050"/>
                </a:solidFill>
              </a:rPr>
              <a:t>meteorología</a:t>
            </a:r>
            <a:r>
              <a:rPr lang="en-US" dirty="0">
                <a:solidFill>
                  <a:srgbClr val="00B050"/>
                </a:solidFill>
              </a:rPr>
              <a:t> e </a:t>
            </a:r>
            <a:r>
              <a:rPr lang="en-US" dirty="0" err="1">
                <a:solidFill>
                  <a:srgbClr val="00B050"/>
                </a:solidFill>
              </a:rPr>
              <a:t>hidrologia</a:t>
            </a:r>
            <a:r>
              <a:rPr lang="en-US" dirty="0">
                <a:solidFill>
                  <a:srgbClr val="00B050"/>
                </a:solidFill>
              </a:rPr>
              <a:t>, (NSIVUMEH), Guatemala</a:t>
            </a:r>
          </a:p>
          <a:p>
            <a:pPr>
              <a:buFont typeface="Arial" panose="020B0604020202020204" pitchFamily="34" charset="0"/>
              <a:buChar char="•"/>
            </a:pPr>
            <a:r>
              <a:rPr lang="en-US" dirty="0" err="1">
                <a:solidFill>
                  <a:srgbClr val="00B050"/>
                </a:solidFill>
              </a:rPr>
              <a:t>Instituto</a:t>
            </a:r>
            <a:r>
              <a:rPr lang="en-US" dirty="0">
                <a:solidFill>
                  <a:srgbClr val="00B050"/>
                </a:solidFill>
              </a:rPr>
              <a:t> </a:t>
            </a:r>
            <a:r>
              <a:rPr lang="en-US" dirty="0" err="1">
                <a:solidFill>
                  <a:srgbClr val="00B050"/>
                </a:solidFill>
              </a:rPr>
              <a:t>Nicaraguense</a:t>
            </a:r>
            <a:r>
              <a:rPr lang="en-US" dirty="0">
                <a:solidFill>
                  <a:srgbClr val="00B050"/>
                </a:solidFill>
              </a:rPr>
              <a:t> de </a:t>
            </a:r>
            <a:r>
              <a:rPr lang="en-US" dirty="0" err="1">
                <a:solidFill>
                  <a:srgbClr val="00B050"/>
                </a:solidFill>
              </a:rPr>
              <a:t>Estudios</a:t>
            </a:r>
            <a:r>
              <a:rPr lang="en-US" dirty="0">
                <a:solidFill>
                  <a:srgbClr val="00B050"/>
                </a:solidFill>
              </a:rPr>
              <a:t> </a:t>
            </a:r>
            <a:r>
              <a:rPr lang="en-US" dirty="0" err="1">
                <a:solidFill>
                  <a:srgbClr val="00B050"/>
                </a:solidFill>
              </a:rPr>
              <a:t>Territoriales</a:t>
            </a:r>
            <a:r>
              <a:rPr lang="en-US" dirty="0">
                <a:solidFill>
                  <a:srgbClr val="00B050"/>
                </a:solidFill>
              </a:rPr>
              <a:t> (INETER), Nicaragua</a:t>
            </a:r>
          </a:p>
          <a:p>
            <a:endParaRPr lang="en-GB" dirty="0"/>
          </a:p>
        </p:txBody>
      </p:sp>
      <p:sp>
        <p:nvSpPr>
          <p:cNvPr id="4" name="Title 3"/>
          <p:cNvSpPr>
            <a:spLocks noGrp="1"/>
          </p:cNvSpPr>
          <p:nvPr>
            <p:ph type="title" idx="4294967295"/>
          </p:nvPr>
        </p:nvSpPr>
        <p:spPr/>
        <p:txBody>
          <a:bodyPr>
            <a:normAutofit fontScale="90000"/>
          </a:bodyPr>
          <a:lstStyle/>
          <a:p>
            <a:pPr algn="ctr"/>
            <a:endParaRPr lang="en-GB" dirty="0">
              <a:solidFill>
                <a:schemeClr val="tx2">
                  <a:lumMod val="40000"/>
                  <a:lumOff val="60000"/>
                </a:schemeClr>
              </a:solidFill>
            </a:endParaRPr>
          </a:p>
        </p:txBody>
      </p:sp>
      <p:sp>
        <p:nvSpPr>
          <p:cNvPr id="5" name="Title 3"/>
          <p:cNvSpPr>
            <a:spLocks noGrp="1"/>
          </p:cNvSpPr>
          <p:nvPr>
            <p:ph type="title" idx="4294967295"/>
          </p:nvPr>
        </p:nvSpPr>
        <p:spPr>
          <a:xfrm>
            <a:off x="1219200" y="22225"/>
            <a:ext cx="7543800" cy="914400"/>
          </a:xfrm>
        </p:spPr>
        <p:txBody>
          <a:bodyPr>
            <a:normAutofit fontScale="90000"/>
          </a:bodyPr>
          <a:lstStyle/>
          <a:p>
            <a:pPr algn="ctr"/>
            <a:r>
              <a:rPr lang="en-GB" dirty="0"/>
              <a:t>Volcano Pilot:</a:t>
            </a:r>
            <a:br>
              <a:rPr lang="en-GB" dirty="0"/>
            </a:br>
            <a:r>
              <a:rPr lang="en-GB" dirty="0">
                <a:solidFill>
                  <a:schemeClr val="tx2">
                    <a:lumMod val="40000"/>
                    <a:lumOff val="60000"/>
                  </a:schemeClr>
                </a:solidFill>
              </a:rPr>
              <a:t>User Communities in Latin America</a:t>
            </a:r>
            <a:endParaRPr lang="en-GB" dirty="0">
              <a:solidFill>
                <a:schemeClr val="tx2">
                  <a:lumMod val="40000"/>
                  <a:lumOff val="60000"/>
                </a:schemeClr>
              </a:solidFill>
            </a:endParaRPr>
          </a:p>
        </p:txBody>
      </p:sp>
    </p:spTree>
    <p:extLst>
      <p:ext uri="{BB962C8B-B14F-4D97-AF65-F5344CB8AC3E}">
        <p14:creationId xmlns:p14="http://schemas.microsoft.com/office/powerpoint/2010/main" val="197126401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17</a:t>
            </a:fld>
            <a:endParaRPr lang="en-GB"/>
          </a:p>
        </p:txBody>
      </p:sp>
      <p:sp>
        <p:nvSpPr>
          <p:cNvPr id="4" name="Title 3"/>
          <p:cNvSpPr>
            <a:spLocks noGrp="1"/>
          </p:cNvSpPr>
          <p:nvPr>
            <p:ph type="title" idx="4294967295"/>
          </p:nvPr>
        </p:nvSpPr>
        <p:spPr/>
        <p:txBody>
          <a:bodyPr>
            <a:normAutofit fontScale="90000"/>
          </a:bodyPr>
          <a:lstStyle/>
          <a:p>
            <a:pPr algn="ctr"/>
            <a:r>
              <a:rPr lang="en-US" dirty="0">
                <a:solidFill>
                  <a:schemeClr val="tx2">
                    <a:lumMod val="40000"/>
                    <a:lumOff val="60000"/>
                  </a:schemeClr>
                </a:solidFill>
              </a:rPr>
              <a:t/>
            </a:r>
            <a:br>
              <a:rPr lang="en-US" dirty="0">
                <a:solidFill>
                  <a:schemeClr val="tx2">
                    <a:lumMod val="40000"/>
                    <a:lumOff val="60000"/>
                  </a:schemeClr>
                </a:solidFill>
              </a:rPr>
            </a:br>
            <a:endParaRPr lang="en-GB" dirty="0">
              <a:solidFill>
                <a:schemeClr val="tx2">
                  <a:lumMod val="40000"/>
                  <a:lumOff val="6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43475930"/>
              </p:ext>
            </p:extLst>
          </p:nvPr>
        </p:nvGraphicFramePr>
        <p:xfrm>
          <a:off x="80962" y="1143000"/>
          <a:ext cx="8940120" cy="4632960"/>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(PAPARAZZI,</a:t>
                      </a:r>
                      <a:r>
                        <a:rPr lang="en-US" sz="1400" baseline="0" dirty="0" smtClean="0">
                          <a:solidFill>
                            <a:srgbClr val="002569"/>
                          </a:solidFill>
                        </a:rPr>
                        <a:t> HAZARD, WATCHFUL</a:t>
                      </a:r>
                      <a:r>
                        <a:rPr lang="en-US" sz="1400" b="0" baseline="0" dirty="0" smtClean="0">
                          <a:solidFill>
                            <a:srgbClr val="002569"/>
                          </a:solidFill>
                        </a:rPr>
                        <a:t>), DELTARES, NASA/JPL</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NASA, NOAA/HRC, USGS, University of South Carolina, Texas A&amp;M </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6" name="TextBox 5"/>
          <p:cNvSpPr txBox="1"/>
          <p:nvPr/>
        </p:nvSpPr>
        <p:spPr>
          <a:xfrm>
            <a:off x="152400" y="5858472"/>
            <a:ext cx="8839200"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b="1" dirty="0"/>
              <a:t>Products used by: </a:t>
            </a:r>
            <a:r>
              <a:rPr lang="en-US" b="1" dirty="0">
                <a:solidFill>
                  <a:schemeClr val="bg2">
                    <a:lumMod val="25000"/>
                  </a:schemeClr>
                </a:solidFill>
              </a:rPr>
              <a:t>national end users, civil protection agencies, World Bank, </a:t>
            </a:r>
            <a:endParaRPr lang="en-US" b="1" dirty="0" smtClean="0">
              <a:solidFill>
                <a:schemeClr val="bg2">
                  <a:lumMod val="25000"/>
                </a:schemeClr>
              </a:solidFill>
            </a:endParaRPr>
          </a:p>
          <a:p>
            <a:pPr algn="l" rtl="0" latinLnBrk="1" hangingPunct="0"/>
            <a:r>
              <a:rPr lang="en-US" b="1" dirty="0" smtClean="0">
                <a:solidFill>
                  <a:schemeClr val="bg2">
                    <a:lumMod val="25000"/>
                  </a:schemeClr>
                </a:solidFill>
              </a:rPr>
              <a:t>Red </a:t>
            </a:r>
            <a:r>
              <a:rPr lang="en-US" b="1" dirty="0">
                <a:solidFill>
                  <a:schemeClr val="bg2">
                    <a:lumMod val="25000"/>
                  </a:schemeClr>
                </a:solidFill>
              </a:rPr>
              <a:t>Cross, World Food Program, River Commissions (</a:t>
            </a:r>
            <a:r>
              <a:rPr lang="en-US" b="1" dirty="0" err="1">
                <a:solidFill>
                  <a:schemeClr val="bg2">
                    <a:lumMod val="25000"/>
                  </a:schemeClr>
                </a:solidFill>
              </a:rPr>
              <a:t>Kavango</a:t>
            </a:r>
            <a:r>
              <a:rPr lang="en-US" b="1" dirty="0">
                <a:solidFill>
                  <a:schemeClr val="bg2">
                    <a:lumMod val="25000"/>
                  </a:schemeClr>
                </a:solidFill>
              </a:rPr>
              <a:t>, Zambezi, </a:t>
            </a:r>
            <a:endParaRPr lang="en-US" b="1" dirty="0" smtClean="0">
              <a:solidFill>
                <a:schemeClr val="bg2">
                  <a:lumMod val="25000"/>
                </a:schemeClr>
              </a:solidFill>
            </a:endParaRPr>
          </a:p>
          <a:p>
            <a:pPr algn="l" rtl="0" latinLnBrk="1" hangingPunct="0"/>
            <a:r>
              <a:rPr lang="en-US" b="1" dirty="0" smtClean="0">
                <a:solidFill>
                  <a:schemeClr val="bg2">
                    <a:lumMod val="25000"/>
                  </a:schemeClr>
                </a:solidFill>
              </a:rPr>
              <a:t>Mekong</a:t>
            </a:r>
            <a:r>
              <a:rPr lang="en-US" b="1" dirty="0">
                <a:solidFill>
                  <a:schemeClr val="bg2">
                    <a:lumMod val="25000"/>
                  </a:schemeClr>
                </a:solidFill>
              </a:rPr>
              <a:t>)</a:t>
            </a:r>
            <a:endParaRPr kumimoji="0" lang="en-GB" sz="1800" b="1" i="0" u="none" strike="noStrike" cap="none" spc="0" normalizeH="0" baseline="0" dirty="0">
              <a:ln>
                <a:noFill/>
              </a:ln>
              <a:solidFill>
                <a:schemeClr val="bg2">
                  <a:lumMod val="25000"/>
                </a:schemeClr>
              </a:solidFill>
              <a:effectLst/>
              <a:uFillTx/>
            </a:endParaRPr>
          </a:p>
        </p:txBody>
      </p:sp>
      <p:sp>
        <p:nvSpPr>
          <p:cNvPr id="7"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a:t>
            </a:r>
            <a:r>
              <a:rPr lang="en-US" dirty="0">
                <a:solidFill>
                  <a:schemeClr val="tx2">
                    <a:lumMod val="40000"/>
                    <a:lumOff val="60000"/>
                  </a:schemeClr>
                </a:solidFill>
              </a:rPr>
              <a:t>How Data Are </a:t>
            </a:r>
            <a:br>
              <a:rPr lang="en-US" dirty="0">
                <a:solidFill>
                  <a:schemeClr val="tx2">
                    <a:lumMod val="40000"/>
                    <a:lumOff val="60000"/>
                  </a:schemeClr>
                </a:solidFill>
              </a:rPr>
            </a:br>
            <a:r>
              <a:rPr lang="en-US" dirty="0">
                <a:solidFill>
                  <a:schemeClr val="tx2">
                    <a:lumMod val="40000"/>
                    <a:lumOff val="60000"/>
                  </a:schemeClr>
                </a:solidFill>
              </a:rPr>
              <a:t>Being Exploited</a:t>
            </a:r>
            <a:endParaRPr lang="en-GB" dirty="0">
              <a:solidFill>
                <a:schemeClr val="tx2">
                  <a:lumMod val="40000"/>
                  <a:lumOff val="60000"/>
                </a:schemeClr>
              </a:solidFill>
            </a:endParaRPr>
          </a:p>
        </p:txBody>
      </p:sp>
    </p:spTree>
    <p:extLst>
      <p:ext uri="{BB962C8B-B14F-4D97-AF65-F5344CB8AC3E}">
        <p14:creationId xmlns:p14="http://schemas.microsoft.com/office/powerpoint/2010/main" val="176687788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7239000" y="6747049"/>
            <a:ext cx="1554363" cy="187151"/>
          </a:xfrm>
        </p:spPr>
        <p:txBody>
          <a:bodyPr/>
          <a:lstStyle/>
          <a:p>
            <a:pPr lvl="0"/>
            <a:fld id="{86CB4B4D-7CA3-9044-876B-883B54F8677D}" type="slidenum">
              <a:rPr lang="en-GB" smtClean="0"/>
              <a:t>18</a:t>
            </a:fld>
            <a:endParaRPr lang="en-GB"/>
          </a:p>
        </p:txBody>
      </p:sp>
      <p:sp>
        <p:nvSpPr>
          <p:cNvPr id="3" name="Content Placeholder 2"/>
          <p:cNvSpPr>
            <a:spLocks noGrp="1"/>
          </p:cNvSpPr>
          <p:nvPr>
            <p:ph sz="quarter" idx="10"/>
          </p:nvPr>
        </p:nvSpPr>
        <p:spPr>
          <a:xfrm>
            <a:off x="228600" y="1219200"/>
            <a:ext cx="8763000" cy="4724400"/>
          </a:xfrm>
        </p:spPr>
        <p:txBody>
          <a:bodyPr/>
          <a:lstStyle/>
          <a:p>
            <a:pPr marL="0" indent="0">
              <a:buNone/>
            </a:pPr>
            <a:r>
              <a:rPr lang="en-US" b="1" dirty="0"/>
              <a:t>GFMS cited by UN World Food Program</a:t>
            </a:r>
            <a:r>
              <a:rPr lang="en-US" b="1" dirty="0" smtClean="0"/>
              <a:t>:</a:t>
            </a:r>
            <a:endParaRPr lang="en-US" b="1" dirty="0"/>
          </a:p>
          <a:p>
            <a:r>
              <a:rPr lang="en-US" dirty="0"/>
              <a:t>"</a:t>
            </a:r>
            <a:r>
              <a:rPr lang="en-US" i="1" dirty="0">
                <a:solidFill>
                  <a:schemeClr val="bg2">
                    <a:lumMod val="25000"/>
                  </a:schemeClr>
                </a:solidFill>
              </a:rPr>
              <a:t>The Global Flood Monitoring System (GFMS) provides one key step further by indicating how an excess rainfall event will impact river flow, and also whether there is a potential for flooding downstream away from the heavy rain event,</a:t>
            </a:r>
            <a:r>
              <a:rPr lang="en-US" dirty="0"/>
              <a:t>" said </a:t>
            </a:r>
            <a:r>
              <a:rPr lang="en-US" dirty="0" err="1" smtClean="0"/>
              <a:t>E.Niebuhr</a:t>
            </a:r>
            <a:r>
              <a:rPr lang="en-US" dirty="0" smtClean="0"/>
              <a:t>, World </a:t>
            </a:r>
            <a:r>
              <a:rPr lang="en-US" dirty="0"/>
              <a:t>Food </a:t>
            </a:r>
            <a:r>
              <a:rPr lang="en-US" dirty="0" smtClean="0"/>
              <a:t>Program. </a:t>
            </a:r>
            <a:r>
              <a:rPr lang="en-US" dirty="0"/>
              <a:t>"</a:t>
            </a:r>
            <a:r>
              <a:rPr lang="en-US" dirty="0">
                <a:solidFill>
                  <a:schemeClr val="bg2">
                    <a:lumMod val="25000"/>
                  </a:schemeClr>
                </a:solidFill>
              </a:rPr>
              <a:t>We check the GFMS nearly every single day to monitor current flood concerns, and also to assist in discovering new flood events that may not have been reported yet or are developing</a:t>
            </a:r>
            <a:r>
              <a:rPr lang="en-US" dirty="0" smtClean="0"/>
              <a:t>”.</a:t>
            </a:r>
          </a:p>
          <a:p>
            <a:endParaRPr lang="en-US" dirty="0" smtClean="0"/>
          </a:p>
          <a:p>
            <a:pPr marL="0" indent="0">
              <a:buNone/>
            </a:pPr>
            <a:r>
              <a:rPr lang="en-US" b="1" dirty="0" smtClean="0"/>
              <a:t>Nepal </a:t>
            </a:r>
            <a:r>
              <a:rPr lang="en-US" b="1" dirty="0"/>
              <a:t>Department of Hydrology and Meteorology </a:t>
            </a:r>
            <a:r>
              <a:rPr lang="en-US" dirty="0"/>
              <a:t>and</a:t>
            </a:r>
            <a:r>
              <a:rPr lang="en-US" b="1" dirty="0"/>
              <a:t> ICIMOD used GFMS data after the Nepal earthquake</a:t>
            </a:r>
          </a:p>
          <a:p>
            <a:endParaRPr lang="en-GB" dirty="0"/>
          </a:p>
        </p:txBody>
      </p:sp>
      <p:sp>
        <p:nvSpPr>
          <p:cNvPr id="4" name="Title 3"/>
          <p:cNvSpPr>
            <a:spLocks noGrp="1"/>
          </p:cNvSpPr>
          <p:nvPr>
            <p:ph type="title" idx="4294967295"/>
          </p:nvPr>
        </p:nvSpPr>
        <p:spPr>
          <a:xfrm>
            <a:off x="1447800" y="22225"/>
            <a:ext cx="7543800" cy="914400"/>
          </a:xfrm>
        </p:spPr>
        <p:txBody>
          <a:bodyPr>
            <a:normAutofit fontScale="90000"/>
          </a:bodyPr>
          <a:lstStyle/>
          <a:p>
            <a:pPr algn="ctr"/>
            <a:r>
              <a:rPr lang="en-GB" dirty="0"/>
              <a:t>Floods Pilot:  </a:t>
            </a:r>
            <a:r>
              <a:rPr lang="en-GB" i="1" dirty="0" smtClean="0"/>
              <a:t>Obj. A</a:t>
            </a:r>
            <a:r>
              <a:rPr lang="en-GB" dirty="0" smtClean="0"/>
              <a:t/>
            </a:r>
            <a:br>
              <a:rPr lang="en-GB" dirty="0" smtClean="0"/>
            </a:br>
            <a:r>
              <a:rPr lang="en-GB" dirty="0" smtClean="0">
                <a:solidFill>
                  <a:schemeClr val="tx2">
                    <a:lumMod val="40000"/>
                    <a:lumOff val="60000"/>
                  </a:schemeClr>
                </a:solidFill>
              </a:rPr>
              <a:t>Global </a:t>
            </a:r>
            <a:r>
              <a:rPr lang="en-GB" dirty="0">
                <a:solidFill>
                  <a:schemeClr val="tx2">
                    <a:lumMod val="40000"/>
                    <a:lumOff val="60000"/>
                  </a:schemeClr>
                </a:solidFill>
              </a:rPr>
              <a:t>Component </a:t>
            </a:r>
            <a:r>
              <a:rPr lang="en-GB" dirty="0" smtClean="0">
                <a:solidFill>
                  <a:schemeClr val="tx2">
                    <a:lumMod val="40000"/>
                    <a:lumOff val="60000"/>
                  </a:schemeClr>
                </a:solidFill>
              </a:rPr>
              <a:t>: </a:t>
            </a:r>
            <a:r>
              <a:rPr lang="en-GB" dirty="0">
                <a:solidFill>
                  <a:schemeClr val="tx2">
                    <a:lumMod val="40000"/>
                    <a:lumOff val="60000"/>
                  </a:schemeClr>
                </a:solidFill>
              </a:rPr>
              <a:t>GFMS</a:t>
            </a:r>
          </a:p>
        </p:txBody>
      </p:sp>
      <p:pic>
        <p:nvPicPr>
          <p:cNvPr id="5" name="Picture 4"/>
          <p:cNvPicPr>
            <a:picLocks noChangeAspect="1"/>
          </p:cNvPicPr>
          <p:nvPr/>
        </p:nvPicPr>
        <p:blipFill>
          <a:blip r:embed="rId2" cstate="print"/>
          <a:stretch>
            <a:fillRect/>
          </a:stretch>
        </p:blipFill>
        <p:spPr>
          <a:xfrm>
            <a:off x="755576" y="4927962"/>
            <a:ext cx="2984376" cy="1915248"/>
          </a:xfrm>
          <a:prstGeom prst="rect">
            <a:avLst/>
          </a:prstGeom>
        </p:spPr>
      </p:pic>
      <p:pic>
        <p:nvPicPr>
          <p:cNvPr id="6" name="Picture 5"/>
          <p:cNvPicPr>
            <a:picLocks noChangeAspect="1"/>
          </p:cNvPicPr>
          <p:nvPr/>
        </p:nvPicPr>
        <p:blipFill>
          <a:blip r:embed="rId3" cstate="print"/>
          <a:stretch>
            <a:fillRect/>
          </a:stretch>
        </p:blipFill>
        <p:spPr>
          <a:xfrm>
            <a:off x="4788024" y="4872972"/>
            <a:ext cx="2984376" cy="1990688"/>
          </a:xfrm>
          <a:prstGeom prst="rect">
            <a:avLst/>
          </a:prstGeom>
        </p:spPr>
      </p:pic>
    </p:spTree>
    <p:extLst>
      <p:ext uri="{BB962C8B-B14F-4D97-AF65-F5344CB8AC3E}">
        <p14:creationId xmlns:p14="http://schemas.microsoft.com/office/powerpoint/2010/main" val="58185600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19</a:t>
            </a:fld>
            <a:endParaRPr lang="en-GB"/>
          </a:p>
        </p:txBody>
      </p:sp>
      <p:sp>
        <p:nvSpPr>
          <p:cNvPr id="3" name="Content Placeholder 2"/>
          <p:cNvSpPr>
            <a:spLocks noGrp="1"/>
          </p:cNvSpPr>
          <p:nvPr>
            <p:ph sz="quarter" idx="10"/>
          </p:nvPr>
        </p:nvSpPr>
        <p:spPr>
          <a:xfrm>
            <a:off x="381000" y="1371600"/>
            <a:ext cx="4191000" cy="4724400"/>
          </a:xfrm>
        </p:spPr>
        <p:txBody>
          <a:bodyPr/>
          <a:lstStyle/>
          <a:p>
            <a:r>
              <a:rPr lang="en-US" sz="2400" dirty="0"/>
              <a:t>LIST flood hazard maps determine flood severity by comparing flood extent in a SAR image with computed extent / return period from simulated historic </a:t>
            </a:r>
            <a:r>
              <a:rPr lang="en-US" sz="2400" dirty="0" smtClean="0"/>
              <a:t>floods</a:t>
            </a:r>
          </a:p>
          <a:p>
            <a:endParaRPr lang="en-US" sz="2400" dirty="0"/>
          </a:p>
          <a:p>
            <a:r>
              <a:rPr lang="en-US" sz="2400" dirty="0"/>
              <a:t>The UN World Food </a:t>
            </a:r>
            <a:r>
              <a:rPr lang="en-US" sz="2400" dirty="0" err="1"/>
              <a:t>Programme</a:t>
            </a:r>
            <a:r>
              <a:rPr lang="en-US" sz="2400" dirty="0"/>
              <a:t> has shown interest</a:t>
            </a:r>
          </a:p>
          <a:p>
            <a:endParaRPr lang="en-GB" sz="2400" dirty="0"/>
          </a:p>
        </p:txBody>
      </p:sp>
      <p:sp>
        <p:nvSpPr>
          <p:cNvPr id="4" name="Title 3"/>
          <p:cNvSpPr>
            <a:spLocks noGrp="1"/>
          </p:cNvSpPr>
          <p:nvPr>
            <p:ph type="title" idx="4294967295"/>
          </p:nvPr>
        </p:nvSpPr>
        <p:spPr/>
        <p:txBody>
          <a:bodyPr>
            <a:normAutofit fontScale="90000"/>
          </a:bodyPr>
          <a:lstStyle/>
          <a:p>
            <a:pPr algn="ctr"/>
            <a:r>
              <a:rPr lang="en-GB" dirty="0" smtClean="0"/>
              <a:t/>
            </a:r>
            <a:br>
              <a:rPr lang="en-GB" dirty="0" smtClean="0"/>
            </a:br>
            <a:endParaRPr lang="en-GB" dirty="0"/>
          </a:p>
        </p:txBody>
      </p:sp>
      <p:pic>
        <p:nvPicPr>
          <p:cNvPr id="5" name="Picture 5"/>
          <p:cNvPicPr>
            <a:picLocks noChangeAspect="1"/>
          </p:cNvPicPr>
          <p:nvPr/>
        </p:nvPicPr>
        <p:blipFill>
          <a:blip r:embed="rId2" cstate="print"/>
          <a:srcRect/>
          <a:stretch>
            <a:fillRect/>
          </a:stretch>
        </p:blipFill>
        <p:spPr bwMode="auto">
          <a:xfrm>
            <a:off x="4564142" y="1905000"/>
            <a:ext cx="4345390" cy="4132296"/>
          </a:xfrm>
          <a:prstGeom prst="rect">
            <a:avLst/>
          </a:prstGeom>
          <a:noFill/>
          <a:ln w="9525">
            <a:noFill/>
            <a:miter lim="800000"/>
            <a:headEnd/>
            <a:tailEnd/>
          </a:ln>
        </p:spPr>
      </p:pic>
      <p:sp>
        <p:nvSpPr>
          <p:cNvPr id="6"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Southern Africa</a:t>
            </a:r>
            <a:endParaRPr lang="en-GB" dirty="0">
              <a:solidFill>
                <a:schemeClr val="tx2">
                  <a:lumMod val="40000"/>
                  <a:lumOff val="60000"/>
                </a:schemeClr>
              </a:solidFill>
            </a:endParaRPr>
          </a:p>
        </p:txBody>
      </p:sp>
    </p:spTree>
    <p:extLst>
      <p:ext uri="{BB962C8B-B14F-4D97-AF65-F5344CB8AC3E}">
        <p14:creationId xmlns:p14="http://schemas.microsoft.com/office/powerpoint/2010/main" val="108262119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prstGeom prst="rect">
            <a:avLst/>
          </a:prstGeom>
          <a:solidFill>
            <a:srgbClr val="FFFFFF">
              <a:alpha val="66000"/>
            </a:srgbClr>
          </a:solidFill>
        </p:spPr>
        <p:txBody>
          <a:bodyPr/>
          <a:lstStyle/>
          <a:p>
            <a:endParaRPr lang="en-GB" sz="2800" dirty="0" smtClean="0">
              <a:solidFill>
                <a:schemeClr val="tx1">
                  <a:lumMod val="75000"/>
                </a:schemeClr>
              </a:solidFill>
            </a:endParaRPr>
          </a:p>
          <a:p>
            <a:endParaRPr lang="en-GB" sz="2800" dirty="0">
              <a:solidFill>
                <a:schemeClr val="tx1">
                  <a:lumMod val="75000"/>
                </a:schemeClr>
              </a:solidFill>
            </a:endParaRPr>
          </a:p>
          <a:p>
            <a:pPr marL="0" indent="0">
              <a:buNone/>
            </a:pPr>
            <a:r>
              <a:rPr lang="en-GB" sz="3600" dirty="0" smtClean="0">
                <a:solidFill>
                  <a:schemeClr val="tx1">
                    <a:lumMod val="75000"/>
                  </a:schemeClr>
                </a:solidFill>
              </a:rPr>
              <a:t>Single Hazard:</a:t>
            </a:r>
          </a:p>
          <a:p>
            <a:pPr lvl="1"/>
            <a:r>
              <a:rPr lang="en-GB" sz="2600" dirty="0" smtClean="0">
                <a:solidFill>
                  <a:schemeClr val="tx1">
                    <a:lumMod val="75000"/>
                  </a:schemeClr>
                </a:solidFill>
              </a:rPr>
              <a:t>Floods, Seismic Hazards &amp; Volcanoes Pilots</a:t>
            </a:r>
          </a:p>
          <a:p>
            <a:endParaRPr lang="en-GB" sz="2800" dirty="0" smtClean="0">
              <a:solidFill>
                <a:schemeClr val="tx1">
                  <a:lumMod val="75000"/>
                </a:schemeClr>
              </a:solidFill>
            </a:endParaRPr>
          </a:p>
          <a:p>
            <a:pPr marL="0" indent="0">
              <a:buNone/>
            </a:pPr>
            <a:r>
              <a:rPr lang="en-GB" sz="3600" dirty="0">
                <a:solidFill>
                  <a:schemeClr val="tx1">
                    <a:lumMod val="75000"/>
                  </a:schemeClr>
                </a:solidFill>
              </a:rPr>
              <a:t>Multi-Hazard:</a:t>
            </a:r>
          </a:p>
          <a:p>
            <a:pPr lvl="1"/>
            <a:r>
              <a:rPr lang="en-GB" sz="2600" dirty="0" err="1" smtClean="0">
                <a:solidFill>
                  <a:schemeClr val="tx1">
                    <a:lumMod val="75000"/>
                  </a:schemeClr>
                </a:solidFill>
              </a:rPr>
              <a:t>Geohazards</a:t>
            </a:r>
            <a:r>
              <a:rPr lang="en-GB" sz="2600" dirty="0" smtClean="0">
                <a:solidFill>
                  <a:schemeClr val="tx1">
                    <a:lumMod val="75000"/>
                  </a:schemeClr>
                </a:solidFill>
              </a:rPr>
              <a:t> Supersites</a:t>
            </a:r>
          </a:p>
          <a:p>
            <a:pPr lvl="1"/>
            <a:r>
              <a:rPr lang="en-GB" sz="2600" dirty="0" smtClean="0">
                <a:solidFill>
                  <a:schemeClr val="tx1">
                    <a:lumMod val="75000"/>
                  </a:schemeClr>
                </a:solidFill>
              </a:rPr>
              <a:t>Recovery Observatory Pilot</a:t>
            </a:r>
          </a:p>
          <a:p>
            <a:endParaRPr lang="en-GB" sz="2800" dirty="0">
              <a:solidFill>
                <a:schemeClr val="tx1">
                  <a:lumMod val="75000"/>
                </a:schemeClr>
              </a:solidFill>
            </a:endParaRPr>
          </a:p>
        </p:txBody>
      </p:sp>
      <p:sp>
        <p:nvSpPr>
          <p:cNvPr id="2"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smtClean="0"/>
              <a:t>CEOS Activities in </a:t>
            </a:r>
            <a:br>
              <a:rPr lang="en-GB" dirty="0" smtClean="0"/>
            </a:br>
            <a:r>
              <a:rPr lang="en-GB" dirty="0" smtClean="0"/>
              <a:t>Support to DRR</a:t>
            </a:r>
            <a:endParaRPr lang="en-GB" dirty="0"/>
          </a:p>
        </p:txBody>
      </p:sp>
      <p:pic>
        <p:nvPicPr>
          <p:cNvPr id="2050" name="Picture 2" descr="http://www.dailytimes.com.pk/print_images/456/2014-08-04/hundreds-killed-as-6-5-magnitude-earthquake-rattles-southwest-china-1407103338-2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7" y="1196752"/>
            <a:ext cx="9167997" cy="552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0697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20</a:t>
            </a:fld>
            <a:endParaRPr lang="en-GB"/>
          </a:p>
        </p:txBody>
      </p:sp>
      <p:sp>
        <p:nvSpPr>
          <p:cNvPr id="4" name="Title 3"/>
          <p:cNvSpPr>
            <a:spLocks noGrp="1"/>
          </p:cNvSpPr>
          <p:nvPr>
            <p:ph type="title" idx="4294967295"/>
          </p:nvPr>
        </p:nvSpPr>
        <p:spPr/>
        <p:txBody>
          <a:bodyPr>
            <a:normAutofit fontScale="90000"/>
          </a:bodyPr>
          <a:lstStyle/>
          <a:p>
            <a:pPr algn="ctr"/>
            <a:endParaRPr lang="en-GB" dirty="0">
              <a:solidFill>
                <a:schemeClr val="tx2">
                  <a:lumMod val="40000"/>
                  <a:lumOff val="60000"/>
                </a:schemeClr>
              </a:solidFill>
            </a:endParaRPr>
          </a:p>
        </p:txBody>
      </p:sp>
      <p:pic>
        <p:nvPicPr>
          <p:cNvPr id="5"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4864"/>
            <a:ext cx="3044952" cy="3471941"/>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2204864"/>
            <a:ext cx="3044952" cy="3471941"/>
          </a:xfrm>
          <a:prstGeom prst="rect">
            <a:avLst/>
          </a:prstGeom>
        </p:spPr>
      </p:pic>
      <p:pic>
        <p:nvPicPr>
          <p:cNvPr id="7"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048" y="2204864"/>
            <a:ext cx="3044952" cy="3471941"/>
          </a:xfrm>
          <a:prstGeom prst="rect">
            <a:avLst/>
          </a:prstGeom>
        </p:spPr>
      </p:pic>
      <p:sp>
        <p:nvSpPr>
          <p:cNvPr id="8" name="Title 1"/>
          <p:cNvSpPr txBox="1">
            <a:spLocks/>
          </p:cNvSpPr>
          <p:nvPr/>
        </p:nvSpPr>
        <p:spPr bwMode="auto">
          <a:xfrm>
            <a:off x="0"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ALOS ascending (2007-2011)</a:t>
            </a:r>
          </a:p>
        </p:txBody>
      </p:sp>
      <p:sp>
        <p:nvSpPr>
          <p:cNvPr id="9" name="Title 1"/>
          <p:cNvSpPr txBox="1">
            <a:spLocks/>
          </p:cNvSpPr>
          <p:nvPr/>
        </p:nvSpPr>
        <p:spPr bwMode="auto">
          <a:xfrm>
            <a:off x="32038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CSK</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 ascending (2013-2015)</a:t>
            </a:r>
          </a:p>
        </p:txBody>
      </p:sp>
      <p:sp>
        <p:nvSpPr>
          <p:cNvPr id="10" name="Title 1"/>
          <p:cNvSpPr txBox="1">
            <a:spLocks/>
          </p:cNvSpPr>
          <p:nvPr/>
        </p:nvSpPr>
        <p:spPr bwMode="auto">
          <a:xfrm>
            <a:off x="60990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Difference </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(CSK-ALOS)</a:t>
            </a:r>
          </a:p>
        </p:txBody>
      </p:sp>
      <p:sp>
        <p:nvSpPr>
          <p:cNvPr id="11" name="Title 1"/>
          <p:cNvSpPr txBox="1">
            <a:spLocks/>
          </p:cNvSpPr>
          <p:nvPr/>
        </p:nvSpPr>
        <p:spPr bwMode="auto">
          <a:xfrm>
            <a:off x="6099048" y="573325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000" b="0" kern="0" noProof="0" dirty="0" smtClean="0">
                <a:latin typeface="+mj-lt"/>
                <a:ea typeface="+mj-ea"/>
                <a:cs typeface="+mj-cs"/>
              </a:rPr>
              <a:t>(red = increased rate of subsidence)</a:t>
            </a:r>
            <a:endParaRPr kumimoji="0" lang="en-US" altLang="en-US" sz="20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12"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South-East Asia </a:t>
            </a:r>
            <a:endParaRPr lang="en-GB" dirty="0">
              <a:solidFill>
                <a:schemeClr val="tx2">
                  <a:lumMod val="40000"/>
                  <a:lumOff val="60000"/>
                </a:schemeClr>
              </a:solidFill>
            </a:endParaRPr>
          </a:p>
        </p:txBody>
      </p:sp>
    </p:spTree>
    <p:extLst>
      <p:ext uri="{BB962C8B-B14F-4D97-AF65-F5344CB8AC3E}">
        <p14:creationId xmlns:p14="http://schemas.microsoft.com/office/powerpoint/2010/main" val="234630500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fontScale="90000"/>
          </a:bodyPr>
          <a:lstStyle/>
          <a:p>
            <a:pPr algn="ctr"/>
            <a:endParaRPr lang="en-GB" dirty="0"/>
          </a:p>
        </p:txBody>
      </p:sp>
      <p:pic>
        <p:nvPicPr>
          <p:cNvPr id="5" name="Picture 2"/>
          <p:cNvPicPr>
            <a:picLocks noChangeAspect="1" noChangeArrowheads="1"/>
          </p:cNvPicPr>
          <p:nvPr/>
        </p:nvPicPr>
        <p:blipFill>
          <a:blip r:embed="rId2" cstate="screen"/>
          <a:srcRect/>
          <a:stretch>
            <a:fillRect/>
          </a:stretch>
        </p:blipFill>
        <p:spPr bwMode="auto">
          <a:xfrm>
            <a:off x="173620" y="1301187"/>
            <a:ext cx="5463251" cy="4328932"/>
          </a:xfrm>
          <a:prstGeom prst="rect">
            <a:avLst/>
          </a:prstGeom>
          <a:noFill/>
          <a:ln w="9525">
            <a:noFill/>
            <a:miter lim="800000"/>
            <a:headEnd/>
            <a:tailEnd/>
          </a:ln>
        </p:spPr>
      </p:pic>
      <p:sp>
        <p:nvSpPr>
          <p:cNvPr id="6" name="Ovale 16"/>
          <p:cNvSpPr/>
          <p:nvPr/>
        </p:nvSpPr>
        <p:spPr>
          <a:xfrm>
            <a:off x="1599235" y="4235369"/>
            <a:ext cx="657828" cy="488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15"/>
          <p:cNvSpPr/>
          <p:nvPr/>
        </p:nvSpPr>
        <p:spPr>
          <a:xfrm>
            <a:off x="2349660" y="4397415"/>
            <a:ext cx="694481" cy="4745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10"/>
          <p:cNvSpPr txBox="1"/>
          <p:nvPr/>
        </p:nvSpPr>
        <p:spPr>
          <a:xfrm>
            <a:off x="152400" y="5593140"/>
            <a:ext cx="5484471" cy="1015663"/>
          </a:xfrm>
          <a:prstGeom prst="rect">
            <a:avLst/>
          </a:prstGeom>
          <a:noFill/>
        </p:spPr>
        <p:txBody>
          <a:bodyPr wrap="square" rtlCol="0">
            <a:spAutoFit/>
          </a:bodyPr>
          <a:lstStyle/>
          <a:p>
            <a:r>
              <a:rPr lang="it-IT" sz="2000" b="0" u="sng" dirty="0" smtClean="0">
                <a:solidFill>
                  <a:schemeClr val="tx1"/>
                </a:solidFill>
                <a:cs typeface="Times New Roman" pitchFamily="18" charset="0"/>
              </a:rPr>
              <a:t>Projected</a:t>
            </a:r>
            <a:r>
              <a:rPr lang="it-IT" sz="2000" b="0" dirty="0" smtClean="0">
                <a:solidFill>
                  <a:schemeClr val="tx1"/>
                </a:solidFill>
                <a:cs typeface="Times New Roman" pitchFamily="18" charset="0"/>
              </a:rPr>
              <a:t> total subsidence by 2021 of up to 2.2 m along main drainage </a:t>
            </a:r>
            <a:r>
              <a:rPr lang="it-IT" sz="2000" b="0" dirty="0" err="1" smtClean="0">
                <a:solidFill>
                  <a:schemeClr val="tx1"/>
                </a:solidFill>
                <a:cs typeface="Times New Roman" pitchFamily="18" charset="0"/>
              </a:rPr>
              <a:t>areas</a:t>
            </a:r>
            <a:r>
              <a:rPr lang="it-IT" sz="2000" b="0" dirty="0" smtClean="0">
                <a:solidFill>
                  <a:schemeClr val="tx1"/>
                </a:solidFill>
                <a:cs typeface="Times New Roman" pitchFamily="18" charset="0"/>
              </a:rPr>
              <a:t>.</a:t>
            </a:r>
            <a:endParaRPr lang="it-IT" sz="2000" dirty="0">
              <a:solidFill>
                <a:schemeClr val="tx1"/>
              </a:solidFill>
              <a:cs typeface="Times New Roman" pitchFamily="18" charset="0"/>
            </a:endParaRPr>
          </a:p>
          <a:p>
            <a:r>
              <a:rPr lang="it-IT" sz="2000" dirty="0" smtClean="0">
                <a:solidFill>
                  <a:schemeClr val="tx1"/>
                </a:solidFill>
                <a:latin typeface="Times New Roman"/>
                <a:cs typeface="Times New Roman" pitchFamily="18" charset="0"/>
              </a:rPr>
              <a:t>© INGV</a:t>
            </a:r>
            <a:endParaRPr lang="it-IT" sz="2000" b="0" dirty="0">
              <a:solidFill>
                <a:schemeClr val="tx1"/>
              </a:solidFill>
              <a:cs typeface="Times New Roman" pitchFamily="18" charset="0"/>
            </a:endParaRPr>
          </a:p>
        </p:txBody>
      </p:sp>
      <p:sp>
        <p:nvSpPr>
          <p:cNvPr id="9" name="Slide Number Placeholder 8"/>
          <p:cNvSpPr txBox="1">
            <a:spLocks/>
          </p:cNvSpPr>
          <p:nvPr/>
        </p:nvSpPr>
        <p:spPr>
          <a:xfrm>
            <a:off x="8028384" y="6492875"/>
            <a:ext cx="1115616" cy="365125"/>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fld id="{C9B8015A-EF71-41EF-838F-244C2EE36FD7}" type="slidenum">
              <a:rPr lang="en-US" sz="1600" smtClean="0">
                <a:solidFill>
                  <a:schemeClr val="tx1"/>
                </a:solidFill>
              </a:rPr>
              <a:pPr algn="ctr"/>
              <a:t>21</a:t>
            </a:fld>
            <a:endParaRPr lang="en-US" sz="1600" smtClean="0">
              <a:solidFill>
                <a:schemeClr val="tx1"/>
              </a:solidFill>
            </a:endParaRPr>
          </a:p>
          <a:p>
            <a:pPr algn="ctr"/>
            <a:endParaRPr lang="en-US" sz="1600" dirty="0">
              <a:solidFill>
                <a:schemeClr val="tx1"/>
              </a:solidFill>
            </a:endParaRPr>
          </a:p>
        </p:txBody>
      </p:sp>
      <p:sp>
        <p:nvSpPr>
          <p:cNvPr id="10" name="TextBox 9"/>
          <p:cNvSpPr txBox="1"/>
          <p:nvPr/>
        </p:nvSpPr>
        <p:spPr>
          <a:xfrm>
            <a:off x="5791200" y="1752600"/>
            <a:ext cx="3352800" cy="42473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b="1" u="sng" dirty="0"/>
              <a:t>Other Activities</a:t>
            </a:r>
            <a:r>
              <a:rPr lang="en-US" b="1" u="sng" dirty="0" smtClean="0"/>
              <a:t>:</a:t>
            </a:r>
          </a:p>
          <a:p>
            <a:pPr algn="l" rtl="0" latinLnBrk="1" hangingPunct="0"/>
            <a:endParaRPr lang="en-US" b="1" dirty="0"/>
          </a:p>
          <a:p>
            <a:pPr algn="l" rtl="0" latinLnBrk="1" hangingPunct="0"/>
            <a:r>
              <a:rPr lang="en-US" dirty="0"/>
              <a:t>Consultations on new pilot </a:t>
            </a:r>
            <a:endParaRPr lang="en-US" dirty="0" smtClean="0"/>
          </a:p>
          <a:p>
            <a:pPr algn="l" rtl="0" latinLnBrk="1" hangingPunct="0"/>
            <a:r>
              <a:rPr lang="en-US" dirty="0" smtClean="0"/>
              <a:t>products </a:t>
            </a:r>
            <a:r>
              <a:rPr lang="en-US" dirty="0"/>
              <a:t>with </a:t>
            </a:r>
            <a:r>
              <a:rPr lang="en-US" b="1" dirty="0"/>
              <a:t>UN, World Bank</a:t>
            </a:r>
            <a:r>
              <a:rPr lang="en-US" dirty="0"/>
              <a:t>, and </a:t>
            </a:r>
            <a:r>
              <a:rPr lang="en-US" b="1" dirty="0" smtClean="0"/>
              <a:t>ICRC</a:t>
            </a:r>
          </a:p>
          <a:p>
            <a:pPr algn="l" rtl="0" latinLnBrk="1" hangingPunct="0"/>
            <a:endParaRPr lang="en-US" dirty="0"/>
          </a:p>
          <a:p>
            <a:pPr algn="l" rtl="0" latinLnBrk="1" hangingPunct="0"/>
            <a:r>
              <a:rPr lang="en-US" b="1" dirty="0"/>
              <a:t>Asian Disaster Preparedness </a:t>
            </a:r>
            <a:endParaRPr lang="en-US" b="1" dirty="0" smtClean="0"/>
          </a:p>
          <a:p>
            <a:pPr algn="l" rtl="0" latinLnBrk="1" hangingPunct="0"/>
            <a:r>
              <a:rPr lang="en-US" b="1" dirty="0" smtClean="0"/>
              <a:t>Center </a:t>
            </a:r>
            <a:r>
              <a:rPr lang="en-US" dirty="0"/>
              <a:t>(</a:t>
            </a:r>
            <a:r>
              <a:rPr lang="en-US" dirty="0" smtClean="0"/>
              <a:t>ADPC, Bangkok </a:t>
            </a:r>
          </a:p>
          <a:p>
            <a:pPr algn="l" rtl="0" latinLnBrk="1" hangingPunct="0"/>
            <a:r>
              <a:rPr lang="en-US" dirty="0" smtClean="0"/>
              <a:t>Thailand) </a:t>
            </a:r>
            <a:r>
              <a:rPr lang="en-US" dirty="0"/>
              <a:t>to setup instance of </a:t>
            </a:r>
            <a:endParaRPr lang="en-US" dirty="0" smtClean="0"/>
          </a:p>
          <a:p>
            <a:pPr algn="l" rtl="0" latinLnBrk="1" hangingPunct="0"/>
            <a:r>
              <a:rPr lang="en-US" dirty="0" smtClean="0"/>
              <a:t>flood </a:t>
            </a:r>
            <a:r>
              <a:rPr lang="en-US" dirty="0"/>
              <a:t>modeling and monitoring </a:t>
            </a:r>
            <a:endParaRPr lang="en-US" dirty="0" smtClean="0"/>
          </a:p>
          <a:p>
            <a:pPr algn="l" rtl="0" latinLnBrk="1" hangingPunct="0"/>
            <a:r>
              <a:rPr lang="en-US" dirty="0" smtClean="0"/>
              <a:t>processing </a:t>
            </a:r>
            <a:r>
              <a:rPr lang="en-US" dirty="0"/>
              <a:t>and distribution </a:t>
            </a:r>
            <a:endParaRPr lang="en-US" dirty="0" smtClean="0"/>
          </a:p>
          <a:p>
            <a:pPr algn="l" rtl="0" latinLnBrk="1" hangingPunct="0"/>
            <a:r>
              <a:rPr lang="en-US" dirty="0" smtClean="0"/>
              <a:t>software </a:t>
            </a:r>
            <a:r>
              <a:rPr lang="en-US" dirty="0"/>
              <a:t>installed under </a:t>
            </a:r>
            <a:endParaRPr lang="en-US" dirty="0" smtClean="0"/>
          </a:p>
          <a:p>
            <a:pPr algn="l" rtl="0" latinLnBrk="1" hangingPunct="0"/>
            <a:r>
              <a:rPr lang="en-US" dirty="0" smtClean="0"/>
              <a:t>cooperation </a:t>
            </a:r>
            <a:r>
              <a:rPr lang="en-US" dirty="0"/>
              <a:t>with SERVIR and </a:t>
            </a:r>
            <a:endParaRPr lang="en-US" dirty="0" smtClean="0"/>
          </a:p>
          <a:p>
            <a:pPr algn="l" rtl="0" latinLnBrk="1" hangingPunct="0"/>
            <a:r>
              <a:rPr lang="en-US" dirty="0" smtClean="0"/>
              <a:t>USAID </a:t>
            </a:r>
            <a:r>
              <a:rPr lang="en-US" dirty="0"/>
              <a:t>Oct-Nov 2015</a:t>
            </a:r>
          </a:p>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11"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Subsidence Projection</a:t>
            </a:r>
            <a:endParaRPr lang="en-GB" dirty="0">
              <a:solidFill>
                <a:schemeClr val="tx2">
                  <a:lumMod val="40000"/>
                  <a:lumOff val="60000"/>
                </a:schemeClr>
              </a:solidFill>
            </a:endParaRPr>
          </a:p>
        </p:txBody>
      </p:sp>
    </p:spTree>
    <p:extLst>
      <p:ext uri="{BB962C8B-B14F-4D97-AF65-F5344CB8AC3E}">
        <p14:creationId xmlns:p14="http://schemas.microsoft.com/office/powerpoint/2010/main" val="164134372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22</a:t>
            </a:fld>
            <a:endParaRPr lang="en-GB"/>
          </a:p>
        </p:txBody>
      </p:sp>
      <p:sp>
        <p:nvSpPr>
          <p:cNvPr id="3" name="Content Placeholder 2"/>
          <p:cNvSpPr>
            <a:spLocks noGrp="1"/>
          </p:cNvSpPr>
          <p:nvPr>
            <p:ph sz="quarter" idx="10"/>
          </p:nvPr>
        </p:nvSpPr>
        <p:spPr/>
        <p:txBody>
          <a:bodyPr/>
          <a:lstStyle/>
          <a:p>
            <a:r>
              <a:rPr lang="en-US" b="1" dirty="0"/>
              <a:t>Data provided: </a:t>
            </a:r>
            <a:r>
              <a:rPr lang="en-US" dirty="0"/>
              <a:t>EO-1, ASTER, COSMO-</a:t>
            </a:r>
            <a:r>
              <a:rPr lang="en-US" dirty="0" err="1"/>
              <a:t>SkyMed</a:t>
            </a:r>
            <a:r>
              <a:rPr lang="en-US" dirty="0"/>
              <a:t>, Sentinel-1, and LANDSAT, plus high-resolution GFMS </a:t>
            </a:r>
            <a:r>
              <a:rPr lang="en-US" dirty="0" smtClean="0"/>
              <a:t>forecasts</a:t>
            </a:r>
          </a:p>
          <a:p>
            <a:endParaRPr lang="en-US" dirty="0"/>
          </a:p>
          <a:p>
            <a:r>
              <a:rPr lang="en-US" b="1" dirty="0"/>
              <a:t>Users:</a:t>
            </a:r>
            <a:r>
              <a:rPr lang="en-US" dirty="0"/>
              <a:t> FEMA, US Forest Service, EPA, Texas Water Development Board and Texas Commission on Water Quality, plus briefings by UT-Austin personnel to Texas Emergency Operations Center and Governor’s Emergency Management </a:t>
            </a:r>
            <a:r>
              <a:rPr lang="en-US" dirty="0" smtClean="0"/>
              <a:t>Council</a:t>
            </a:r>
          </a:p>
          <a:p>
            <a:endParaRPr lang="en-US" dirty="0"/>
          </a:p>
          <a:p>
            <a:r>
              <a:rPr lang="en-US" dirty="0"/>
              <a:t>Feedback from Theresa Howard and Gordon Wells (UT-Austin):</a:t>
            </a:r>
          </a:p>
          <a:p>
            <a:pPr marL="426027" lvl="1" indent="0">
              <a:buNone/>
            </a:pPr>
            <a:r>
              <a:rPr lang="en-US" dirty="0"/>
              <a:t>“</a:t>
            </a:r>
            <a:r>
              <a:rPr lang="en-US" dirty="0">
                <a:solidFill>
                  <a:schemeClr val="bg2">
                    <a:lumMod val="25000"/>
                  </a:schemeClr>
                </a:solidFill>
              </a:rPr>
              <a:t>The imagery offered a detailed view of inundation impacting agriculture in rural areas, which is information that can be difficult to obtain from other sources. The imagery also helps to fill in the coverage gaps between stream gages that are monitored for current and forecast conditions.”</a:t>
            </a:r>
          </a:p>
          <a:p>
            <a:endParaRPr lang="en-GB"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5"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Texas</a:t>
            </a:r>
            <a:endParaRPr lang="en-GB" dirty="0">
              <a:solidFill>
                <a:schemeClr val="tx2">
                  <a:lumMod val="40000"/>
                  <a:lumOff val="60000"/>
                </a:schemeClr>
              </a:solidFill>
            </a:endParaRPr>
          </a:p>
        </p:txBody>
      </p:sp>
    </p:spTree>
    <p:extLst>
      <p:ext uri="{BB962C8B-B14F-4D97-AF65-F5344CB8AC3E}">
        <p14:creationId xmlns:p14="http://schemas.microsoft.com/office/powerpoint/2010/main" val="250028310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23</a:t>
            </a:fld>
            <a:endParaRPr lang="en-GB"/>
          </a:p>
        </p:txBody>
      </p:sp>
      <p:sp>
        <p:nvSpPr>
          <p:cNvPr id="4" name="Title 3"/>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a:t>Floods Pilot: Obj. B -</a:t>
            </a:r>
            <a:br>
              <a:rPr lang="en-GB" dirty="0"/>
            </a:br>
            <a:r>
              <a:rPr lang="en-GB" dirty="0" smtClean="0">
                <a:solidFill>
                  <a:schemeClr val="tx2">
                    <a:lumMod val="40000"/>
                    <a:lumOff val="60000"/>
                  </a:schemeClr>
                </a:solidFill>
              </a:rPr>
              <a:t>Texas</a:t>
            </a:r>
            <a:endParaRPr lang="en-GB" dirty="0"/>
          </a:p>
        </p:txBody>
      </p:sp>
      <p:sp>
        <p:nvSpPr>
          <p:cNvPr id="5" name="Content Placeholder 4"/>
          <p:cNvSpPr>
            <a:spLocks noGrp="1"/>
          </p:cNvSpPr>
          <p:nvPr>
            <p:ph sz="quarter" idx="10"/>
          </p:nvPr>
        </p:nvSpPr>
        <p:spPr/>
        <p:txBody>
          <a:bodyPr/>
          <a:lstStyle/>
          <a:p>
            <a:endParaRPr lang="en-GB"/>
          </a:p>
        </p:txBody>
      </p:sp>
      <p:pic>
        <p:nvPicPr>
          <p:cNvPr id="6" name="Picture 5" descr="Figure1.jpeg"/>
          <p:cNvPicPr>
            <a:picLocks noChangeAspect="1"/>
          </p:cNvPicPr>
          <p:nvPr/>
        </p:nvPicPr>
        <p:blipFill>
          <a:blip r:embed="rId2" cstate="print"/>
          <a:stretch>
            <a:fillRect/>
          </a:stretch>
        </p:blipFill>
        <p:spPr>
          <a:xfrm>
            <a:off x="0" y="1196752"/>
            <a:ext cx="4572000" cy="4553029"/>
          </a:xfrm>
          <a:prstGeom prst="rect">
            <a:avLst/>
          </a:prstGeom>
        </p:spPr>
      </p:pic>
      <p:pic>
        <p:nvPicPr>
          <p:cNvPr id="7" name="Picture 6" descr="Figure2.jpg"/>
          <p:cNvPicPr>
            <a:picLocks noChangeAspect="1"/>
          </p:cNvPicPr>
          <p:nvPr/>
        </p:nvPicPr>
        <p:blipFill>
          <a:blip r:embed="rId3" cstate="print"/>
          <a:stretch>
            <a:fillRect/>
          </a:stretch>
        </p:blipFill>
        <p:spPr>
          <a:xfrm>
            <a:off x="4572000" y="1268760"/>
            <a:ext cx="4572000" cy="3701945"/>
          </a:xfrm>
          <a:prstGeom prst="rect">
            <a:avLst/>
          </a:prstGeom>
        </p:spPr>
      </p:pic>
      <p:sp>
        <p:nvSpPr>
          <p:cNvPr id="8" name="TextBox 7"/>
          <p:cNvSpPr txBox="1"/>
          <p:nvPr/>
        </p:nvSpPr>
        <p:spPr>
          <a:xfrm>
            <a:off x="0" y="5733256"/>
            <a:ext cx="4572000" cy="707886"/>
          </a:xfrm>
          <a:prstGeom prst="rect">
            <a:avLst/>
          </a:prstGeom>
          <a:noFill/>
        </p:spPr>
        <p:txBody>
          <a:bodyPr wrap="square" rtlCol="0">
            <a:spAutoFit/>
          </a:bodyPr>
          <a:lstStyle/>
          <a:p>
            <a:pPr algn="ctr"/>
            <a:r>
              <a:rPr lang="en-US" sz="2000" b="0" dirty="0" smtClean="0"/>
              <a:t>EO-1, 1045 CDT 27 May 2015</a:t>
            </a:r>
          </a:p>
          <a:p>
            <a:pPr algn="ctr"/>
            <a:r>
              <a:rPr lang="en-US" sz="2000" b="0" dirty="0" smtClean="0"/>
              <a:t>Imaged processed by Texas partners</a:t>
            </a:r>
            <a:endParaRPr lang="en-US" sz="2000" b="0" dirty="0"/>
          </a:p>
        </p:txBody>
      </p:sp>
      <p:sp>
        <p:nvSpPr>
          <p:cNvPr id="9" name="TextBox 8"/>
          <p:cNvSpPr txBox="1"/>
          <p:nvPr/>
        </p:nvSpPr>
        <p:spPr>
          <a:xfrm>
            <a:off x="4572000" y="4941168"/>
            <a:ext cx="4572000" cy="707886"/>
          </a:xfrm>
          <a:prstGeom prst="rect">
            <a:avLst/>
          </a:prstGeom>
          <a:noFill/>
        </p:spPr>
        <p:txBody>
          <a:bodyPr wrap="square" rtlCol="0">
            <a:spAutoFit/>
          </a:bodyPr>
          <a:lstStyle/>
          <a:p>
            <a:pPr algn="ctr"/>
            <a:r>
              <a:rPr lang="en-US" sz="2000" b="0" dirty="0" smtClean="0"/>
              <a:t>COSMO-</a:t>
            </a:r>
            <a:r>
              <a:rPr lang="en-US" sz="2000" b="0" dirty="0" err="1" smtClean="0"/>
              <a:t>SkyMed</a:t>
            </a:r>
            <a:r>
              <a:rPr lang="en-US" sz="2000" b="0" dirty="0" smtClean="0"/>
              <a:t>, 2 June 2015 as processed and analyzed by LIST</a:t>
            </a:r>
            <a:endParaRPr lang="en-US" sz="2000" b="0" dirty="0"/>
          </a:p>
        </p:txBody>
      </p:sp>
    </p:spTree>
    <p:extLst>
      <p:ext uri="{BB962C8B-B14F-4D97-AF65-F5344CB8AC3E}">
        <p14:creationId xmlns:p14="http://schemas.microsoft.com/office/powerpoint/2010/main" val="54976699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24</a:t>
            </a:fld>
            <a:endParaRPr lang="en-GB"/>
          </a:p>
        </p:txBody>
      </p:sp>
      <p:sp>
        <p:nvSpPr>
          <p:cNvPr id="3" name="Content Placeholder 2"/>
          <p:cNvSpPr>
            <a:spLocks noGrp="1"/>
          </p:cNvSpPr>
          <p:nvPr>
            <p:ph sz="quarter" idx="10"/>
          </p:nvPr>
        </p:nvSpPr>
        <p:spPr/>
        <p:txBody>
          <a:bodyPr/>
          <a:lstStyle/>
          <a:p>
            <a:pPr marL="0" indent="0">
              <a:buNone/>
            </a:pPr>
            <a:r>
              <a:rPr lang="en-US" sz="2400" b="1" dirty="0" smtClean="0"/>
              <a:t>Disaster Component # 5  of the CEOS </a:t>
            </a:r>
            <a:r>
              <a:rPr lang="en-US" sz="2400" b="1" dirty="0"/>
              <a:t>2015-2017 Work Plan </a:t>
            </a:r>
            <a:r>
              <a:rPr lang="en-US" sz="2400" b="1" dirty="0" smtClean="0"/>
              <a:t>deals with the CEOS Pilots</a:t>
            </a:r>
          </a:p>
          <a:p>
            <a:r>
              <a:rPr lang="en-US" sz="2400" dirty="0" smtClean="0"/>
              <a:t>Activities are progressing </a:t>
            </a:r>
            <a:r>
              <a:rPr lang="en-US" sz="2400" dirty="0"/>
              <a:t>quite well </a:t>
            </a:r>
            <a:r>
              <a:rPr lang="en-US" sz="2400" dirty="0" smtClean="0"/>
              <a:t>with all Objectives reached and Deliverables produced as originally planned </a:t>
            </a:r>
          </a:p>
          <a:p>
            <a:r>
              <a:rPr lang="en-US" sz="2400" dirty="0" smtClean="0"/>
              <a:t>Current GEO Disasters components will be rearranged in GEO Transitional 2016 WP.</a:t>
            </a:r>
          </a:p>
          <a:p>
            <a:r>
              <a:rPr lang="en-US" sz="2400" dirty="0" smtClean="0"/>
              <a:t>GEO-DARMA proposed by CEOS as new GEO initiative for 2016.</a:t>
            </a:r>
          </a:p>
          <a:p>
            <a:endParaRPr lang="en-US" sz="2400" b="1" dirty="0"/>
          </a:p>
          <a:p>
            <a:pPr marL="0" indent="0">
              <a:buNone/>
            </a:pPr>
            <a:r>
              <a:rPr lang="en-GB" sz="2400" b="1" dirty="0"/>
              <a:t>Issues preventing progress:</a:t>
            </a:r>
          </a:p>
          <a:p>
            <a:r>
              <a:rPr lang="en-GB" sz="2400" dirty="0"/>
              <a:t>None as of today</a:t>
            </a:r>
          </a:p>
          <a:p>
            <a:endParaRPr lang="en-US" sz="2400" b="1" dirty="0" smtClean="0"/>
          </a:p>
          <a:p>
            <a:endParaRPr lang="en-GB" sz="2400" dirty="0"/>
          </a:p>
        </p:txBody>
      </p:sp>
      <p:sp>
        <p:nvSpPr>
          <p:cNvPr id="4"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smtClean="0"/>
              <a:t>CEOS Activities in </a:t>
            </a:r>
            <a:br>
              <a:rPr lang="en-GB" dirty="0" smtClean="0"/>
            </a:br>
            <a:r>
              <a:rPr lang="en-GB" dirty="0" smtClean="0"/>
              <a:t>Support to DRR</a:t>
            </a:r>
            <a:endParaRPr lang="en-GB" dirty="0"/>
          </a:p>
        </p:txBody>
      </p:sp>
    </p:spTree>
    <p:extLst>
      <p:ext uri="{BB962C8B-B14F-4D97-AF65-F5344CB8AC3E}">
        <p14:creationId xmlns:p14="http://schemas.microsoft.com/office/powerpoint/2010/main" val="45584243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25</a:t>
            </a:fld>
            <a:endParaRPr lang="en-GB"/>
          </a:p>
        </p:txBody>
      </p:sp>
      <p:sp>
        <p:nvSpPr>
          <p:cNvPr id="3" name="Content Placeholder 2"/>
          <p:cNvSpPr>
            <a:spLocks noGrp="1"/>
          </p:cNvSpPr>
          <p:nvPr>
            <p:ph sz="quarter" idx="10"/>
          </p:nvPr>
        </p:nvSpPr>
        <p:spPr>
          <a:xfrm>
            <a:off x="457200" y="1371600"/>
            <a:ext cx="8153400" cy="4724400"/>
          </a:xfrm>
        </p:spPr>
        <p:txBody>
          <a:bodyPr/>
          <a:lstStyle/>
          <a:p>
            <a:pPr marL="0" indent="0">
              <a:buNone/>
            </a:pPr>
            <a:r>
              <a:rPr lang="en-GB" sz="2800" b="1" dirty="0"/>
              <a:t>Required steps and/or decisions </a:t>
            </a:r>
            <a:r>
              <a:rPr lang="en-GB" sz="2800" b="1" dirty="0" smtClean="0"/>
              <a:t>at next CEOS Plenary:</a:t>
            </a:r>
          </a:p>
          <a:p>
            <a:pPr marL="883227" lvl="1" indent="-457200">
              <a:buFont typeface="+mj-lt"/>
              <a:buAutoNum type="arabicPeriod"/>
            </a:pPr>
            <a:r>
              <a:rPr lang="en-GB" sz="2400" b="1" dirty="0" smtClean="0">
                <a:solidFill>
                  <a:schemeClr val="bg2">
                    <a:lumMod val="50000"/>
                  </a:schemeClr>
                </a:solidFill>
              </a:rPr>
              <a:t>Endorse the updated RO triggering procedure</a:t>
            </a:r>
          </a:p>
          <a:p>
            <a:pPr marL="883227" lvl="1" indent="-457200">
              <a:buFont typeface="+mj-lt"/>
              <a:buAutoNum type="arabicPeriod"/>
            </a:pPr>
            <a:endParaRPr lang="en-GB" sz="2400" dirty="0" smtClean="0"/>
          </a:p>
          <a:p>
            <a:pPr marL="883227" lvl="1" indent="-457200">
              <a:buFont typeface="+mj-lt"/>
              <a:buAutoNum type="arabicPeriod"/>
            </a:pPr>
            <a:r>
              <a:rPr lang="en-GB" sz="2400" b="1" dirty="0" smtClean="0"/>
              <a:t>Endorse the creation of a new Pilot on Landslides </a:t>
            </a:r>
            <a:r>
              <a:rPr lang="en-GB" sz="2400" dirty="0" smtClean="0"/>
              <a:t>(in a multi-hazard approach)</a:t>
            </a:r>
          </a:p>
          <a:p>
            <a:pPr marL="883227" lvl="1" indent="-457200">
              <a:buFont typeface="+mj-lt"/>
              <a:buAutoNum type="arabicPeriod"/>
            </a:pPr>
            <a:endParaRPr lang="en-GB" sz="2400" dirty="0" smtClean="0"/>
          </a:p>
          <a:p>
            <a:pPr marL="883227" lvl="1" indent="-457200">
              <a:buFont typeface="+mj-lt"/>
              <a:buAutoNum type="arabicPeriod"/>
            </a:pPr>
            <a:r>
              <a:rPr lang="en-GB" sz="2400" b="1" dirty="0" smtClean="0">
                <a:solidFill>
                  <a:schemeClr val="bg2">
                    <a:lumMod val="50000"/>
                  </a:schemeClr>
                </a:solidFill>
              </a:rPr>
              <a:t>Endorse the CEOS support to three new supersites </a:t>
            </a:r>
            <a:r>
              <a:rPr lang="en-GB" sz="1600" i="1" dirty="0">
                <a:solidFill>
                  <a:srgbClr val="FF0000"/>
                </a:solidFill>
              </a:rPr>
              <a:t>(still TBC as proposals still being consolidated): </a:t>
            </a:r>
          </a:p>
          <a:p>
            <a:pPr lvl="3">
              <a:buFontTx/>
              <a:buChar char="-"/>
            </a:pPr>
            <a:r>
              <a:rPr lang="en-GB" sz="2400" b="1" dirty="0" smtClean="0"/>
              <a:t>San </a:t>
            </a:r>
            <a:r>
              <a:rPr lang="en-GB" sz="2400" b="1" dirty="0"/>
              <a:t>Andreas </a:t>
            </a:r>
            <a:r>
              <a:rPr lang="en-GB" sz="2400" b="1" dirty="0" smtClean="0"/>
              <a:t>fault </a:t>
            </a:r>
            <a:r>
              <a:rPr lang="en-GB" sz="2400" dirty="0" smtClean="0"/>
              <a:t>(USA), </a:t>
            </a:r>
            <a:r>
              <a:rPr lang="en-US" sz="2400" b="1" dirty="0"/>
              <a:t>Gulf of Corinth fault </a:t>
            </a:r>
            <a:r>
              <a:rPr lang="en-US" sz="2400" b="1" dirty="0" smtClean="0"/>
              <a:t>zone</a:t>
            </a:r>
            <a:r>
              <a:rPr lang="en-US" sz="2400" dirty="0" smtClean="0"/>
              <a:t> (Greece), </a:t>
            </a:r>
            <a:r>
              <a:rPr lang="en-US" sz="2400" dirty="0"/>
              <a:t>and </a:t>
            </a:r>
            <a:r>
              <a:rPr lang="en-US" sz="2400" b="1" dirty="0"/>
              <a:t>Straits of </a:t>
            </a:r>
            <a:r>
              <a:rPr lang="en-US" sz="2400" b="1" dirty="0" smtClean="0"/>
              <a:t>Messina </a:t>
            </a:r>
            <a:r>
              <a:rPr lang="en-US" sz="2400" dirty="0" smtClean="0"/>
              <a:t>(Italy)  </a:t>
            </a:r>
            <a:endParaRPr lang="en-GB" sz="2400" dirty="0" smtClean="0"/>
          </a:p>
          <a:p>
            <a:pPr>
              <a:buFontTx/>
              <a:buChar char="-"/>
            </a:pPr>
            <a:endParaRPr lang="en-GB" sz="2400" dirty="0" smtClean="0"/>
          </a:p>
          <a:p>
            <a:endParaRPr lang="en-GB" sz="2400" dirty="0"/>
          </a:p>
        </p:txBody>
      </p:sp>
      <p:sp>
        <p:nvSpPr>
          <p:cNvPr id="4" name="Title 3"/>
          <p:cNvSpPr>
            <a:spLocks noGrp="1"/>
          </p:cNvSpPr>
          <p:nvPr>
            <p:ph type="title" idx="4294967295"/>
          </p:nvPr>
        </p:nvSpPr>
        <p:spPr>
          <a:xfrm>
            <a:off x="1219200" y="22225"/>
            <a:ext cx="7543800" cy="914400"/>
          </a:xfrm>
        </p:spPr>
        <p:txBody>
          <a:bodyPr>
            <a:normAutofit/>
          </a:bodyPr>
          <a:lstStyle/>
          <a:p>
            <a:pPr algn="ctr"/>
            <a:r>
              <a:rPr lang="en-GB" dirty="0" smtClean="0"/>
              <a:t>Decisions @  CEOS Plenary</a:t>
            </a:r>
            <a:endParaRPr lang="en-GB" dirty="0">
              <a:solidFill>
                <a:schemeClr val="tx2">
                  <a:lumMod val="40000"/>
                  <a:lumOff val="60000"/>
                </a:schemeClr>
              </a:solidFill>
            </a:endParaRPr>
          </a:p>
        </p:txBody>
      </p:sp>
    </p:spTree>
    <p:extLst>
      <p:ext uri="{BB962C8B-B14F-4D97-AF65-F5344CB8AC3E}">
        <p14:creationId xmlns:p14="http://schemas.microsoft.com/office/powerpoint/2010/main" val="42166144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prstGeom prst="rect">
            <a:avLst/>
          </a:prstGeom>
        </p:spPr>
        <p:txBody>
          <a:bodyPr/>
          <a:lstStyle/>
          <a:p>
            <a:pPr marL="0" indent="0">
              <a:buNone/>
            </a:pPr>
            <a:r>
              <a:rPr lang="en-US" dirty="0" smtClean="0"/>
              <a:t>Series of on-going end-to end projects (end in 2017) to demonstrate benefits of satellite EO to </a:t>
            </a:r>
            <a:r>
              <a:rPr lang="en-US" dirty="0" smtClean="0">
                <a:solidFill>
                  <a:srgbClr val="0000FF"/>
                </a:solidFill>
              </a:rPr>
              <a:t>ALL DRM phases, with strong user involvement</a:t>
            </a:r>
          </a:p>
          <a:p>
            <a:endParaRPr lang="en-US" dirty="0"/>
          </a:p>
          <a:p>
            <a:pPr marL="0" indent="0">
              <a:buNone/>
            </a:pPr>
            <a:r>
              <a:rPr lang="en-US" dirty="0"/>
              <a:t>Floods, Seismic Hazards and Volcanoes are progressing very </a:t>
            </a:r>
            <a:r>
              <a:rPr lang="en-US" dirty="0" smtClean="0"/>
              <a:t>well with several positive feedback from end users.</a:t>
            </a:r>
            <a:endParaRPr lang="en-US" dirty="0"/>
          </a:p>
        </p:txBody>
      </p:sp>
      <p:sp>
        <p:nvSpPr>
          <p:cNvPr id="5" name="Rectangle 2"/>
          <p:cNvSpPr txBox="1">
            <a:spLocks noChangeArrowheads="1"/>
          </p:cNvSpPr>
          <p:nvPr/>
        </p:nvSpPr>
        <p:spPr bwMode="auto">
          <a:xfrm>
            <a:off x="107504"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r>
              <a:rPr lang="en-GB" dirty="0" smtClean="0">
                <a:solidFill>
                  <a:srgbClr val="FFFFFF"/>
                </a:solidFill>
              </a:rPr>
              <a:t>Single Hazard Pilot Projects</a:t>
            </a:r>
          </a:p>
        </p:txBody>
      </p:sp>
      <p:grpSp>
        <p:nvGrpSpPr>
          <p:cNvPr id="7" name="Group 6"/>
          <p:cNvGrpSpPr/>
          <p:nvPr/>
        </p:nvGrpSpPr>
        <p:grpSpPr>
          <a:xfrm>
            <a:off x="3779912" y="3789040"/>
            <a:ext cx="5143872" cy="2592288"/>
            <a:chOff x="3233813" y="3523434"/>
            <a:chExt cx="5833988" cy="3211731"/>
          </a:xfrm>
        </p:grpSpPr>
        <p:pic>
          <p:nvPicPr>
            <p:cNvPr id="8" name="Picture 7" descr="C:\Users\mhandy\Documents\Photos\Namibia 2013\DSCN4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813" y="3523434"/>
              <a:ext cx="5833988" cy="32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3261244" y="3541722"/>
              <a:ext cx="2950696" cy="2212226"/>
            </a:xfrm>
            <a:prstGeom prst="rect">
              <a:avLst/>
            </a:prstGeom>
            <a:ln w="38100">
              <a:solidFill>
                <a:schemeClr val="accent2">
                  <a:lumMod val="50000"/>
                </a:schemeClr>
              </a:solidFill>
            </a:ln>
          </p:spPr>
        </p:pic>
      </p:grpSp>
      <p:sp>
        <p:nvSpPr>
          <p:cNvPr id="10" name="TextBox 9"/>
          <p:cNvSpPr txBox="1"/>
          <p:nvPr/>
        </p:nvSpPr>
        <p:spPr>
          <a:xfrm>
            <a:off x="3845422" y="5796553"/>
            <a:ext cx="4950864" cy="584775"/>
          </a:xfrm>
          <a:prstGeom prst="rect">
            <a:avLst/>
          </a:prstGeom>
          <a:solidFill>
            <a:schemeClr val="bg1">
              <a:lumMod val="85000"/>
            </a:schemeClr>
          </a:solidFill>
        </p:spPr>
        <p:txBody>
          <a:bodyPr wrap="square" rtlCol="0">
            <a:spAutoFit/>
          </a:bodyPr>
          <a:lstStyle/>
          <a:p>
            <a:r>
              <a:rPr lang="en-GB" sz="1200" b="1" dirty="0" smtClean="0">
                <a:solidFill>
                  <a:schemeClr val="tx1"/>
                </a:solidFill>
              </a:rPr>
              <a:t>NASA staff with two Namibian agents </a:t>
            </a:r>
            <a:r>
              <a:rPr lang="en-GB" sz="1100" i="1" dirty="0" smtClean="0">
                <a:solidFill>
                  <a:schemeClr val="tx1"/>
                </a:solidFill>
              </a:rPr>
              <a:t>(</a:t>
            </a:r>
            <a:r>
              <a:rPr lang="en-US" sz="1100" i="1" dirty="0">
                <a:solidFill>
                  <a:schemeClr val="tx1"/>
                </a:solidFill>
              </a:rPr>
              <a:t>Namibian Department of Water Affairs and Forestry) </a:t>
            </a:r>
            <a:r>
              <a:rPr lang="en-US" sz="1200" b="1" dirty="0" smtClean="0">
                <a:solidFill>
                  <a:schemeClr val="tx1"/>
                </a:solidFill>
              </a:rPr>
              <a:t>and one villager</a:t>
            </a:r>
          </a:p>
          <a:p>
            <a:r>
              <a:rPr lang="en-GB" sz="800" b="1" dirty="0" smtClean="0">
                <a:solidFill>
                  <a:schemeClr val="tx1"/>
                </a:solidFill>
              </a:rPr>
              <a:t>Courtesy  NASA.</a:t>
            </a:r>
            <a:endParaRPr lang="en-GB" sz="800" b="1" dirty="0">
              <a:solidFill>
                <a:schemeClr val="tx1"/>
              </a:solidFill>
            </a:endParaRPr>
          </a:p>
        </p:txBody>
      </p:sp>
      <p:sp>
        <p:nvSpPr>
          <p:cNvPr id="11" name="Content Placeholder 1"/>
          <p:cNvSpPr txBox="1">
            <a:spLocks/>
          </p:cNvSpPr>
          <p:nvPr/>
        </p:nvSpPr>
        <p:spPr bwMode="auto">
          <a:xfrm>
            <a:off x="422794" y="4062311"/>
            <a:ext cx="3213102" cy="21860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buNone/>
            </a:pPr>
            <a:r>
              <a:rPr lang="en-US" sz="2000" b="0" dirty="0">
                <a:solidFill>
                  <a:srgbClr val="002569"/>
                </a:solidFill>
                <a:latin typeface="Arial" panose="020B0604020202020204" pitchFamily="34" charset="0"/>
                <a:ea typeface="Arial Bold"/>
                <a:cs typeface="Arial" panose="020B0604020202020204" pitchFamily="34" charset="0"/>
                <a:sym typeface="Arial Bold"/>
              </a:rPr>
              <a:t>Conditions met to start a new pilot focused on </a:t>
            </a:r>
            <a:r>
              <a:rPr lang="en-US" sz="2000" dirty="0">
                <a:solidFill>
                  <a:srgbClr val="002569"/>
                </a:solidFill>
                <a:latin typeface="Arial" panose="020B0604020202020204" pitchFamily="34" charset="0"/>
                <a:ea typeface="Arial Bold"/>
                <a:cs typeface="Arial" panose="020B0604020202020204" pitchFamily="34" charset="0"/>
                <a:sym typeface="Arial Bold"/>
              </a:rPr>
              <a:t>landslide following a multi-hazard approach.</a:t>
            </a:r>
          </a:p>
        </p:txBody>
      </p:sp>
    </p:spTree>
    <p:extLst>
      <p:ext uri="{BB962C8B-B14F-4D97-AF65-F5344CB8AC3E}">
        <p14:creationId xmlns:p14="http://schemas.microsoft.com/office/powerpoint/2010/main" val="125496208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4</a:t>
            </a:fld>
            <a:endParaRPr lang="en-GB"/>
          </a:p>
        </p:txBody>
      </p:sp>
      <p:sp>
        <p:nvSpPr>
          <p:cNvPr id="3" name="Content Placeholder 2"/>
          <p:cNvSpPr>
            <a:spLocks noGrp="1"/>
          </p:cNvSpPr>
          <p:nvPr>
            <p:ph sz="quarter" idx="10"/>
          </p:nvPr>
        </p:nvSpPr>
        <p:spPr/>
        <p:txBody>
          <a:bodyPr/>
          <a:lstStyle/>
          <a:p>
            <a:r>
              <a:rPr lang="en-US" dirty="0"/>
              <a:t>Several CEOS agencies (NASA, USGS, ESA, CSA, ASI) are or have been involved in various </a:t>
            </a:r>
            <a:r>
              <a:rPr lang="en-US" dirty="0" smtClean="0"/>
              <a:t>landslide research </a:t>
            </a:r>
            <a:r>
              <a:rPr lang="en-US" dirty="0"/>
              <a:t>projects </a:t>
            </a:r>
            <a:r>
              <a:rPr lang="en-US" i="1" dirty="0"/>
              <a:t>(optical, radar and precipitation based methods).</a:t>
            </a:r>
          </a:p>
          <a:p>
            <a:endParaRPr lang="en-US" dirty="0"/>
          </a:p>
          <a:p>
            <a:r>
              <a:rPr lang="en-US" dirty="0"/>
              <a:t>Pooling satellite assets </a:t>
            </a:r>
            <a:r>
              <a:rPr lang="en-US" dirty="0" smtClean="0"/>
              <a:t>in coordinated framework offers </a:t>
            </a:r>
            <a:r>
              <a:rPr lang="en-US" dirty="0"/>
              <a:t>broader range of observations to support research.</a:t>
            </a:r>
          </a:p>
          <a:p>
            <a:endParaRPr lang="en-US" dirty="0"/>
          </a:p>
          <a:p>
            <a:r>
              <a:rPr lang="en-US" dirty="0"/>
              <a:t>Take advantage of newly available </a:t>
            </a:r>
            <a:r>
              <a:rPr lang="en-US" sz="1800" i="1" dirty="0"/>
              <a:t>(e.g. Sentinel-1 and 2, ALOS-2) </a:t>
            </a:r>
            <a:r>
              <a:rPr lang="en-US" dirty="0"/>
              <a:t>and planned EO missions </a:t>
            </a:r>
            <a:r>
              <a:rPr lang="en-US" sz="1800" i="1" dirty="0"/>
              <a:t>(e.g. the NASA-ISRO Synthetic Aperture Radar, NISAR)</a:t>
            </a:r>
            <a:r>
              <a:rPr lang="en-US" dirty="0"/>
              <a:t>.</a:t>
            </a:r>
          </a:p>
          <a:p>
            <a:endParaRPr lang="en-US" dirty="0"/>
          </a:p>
          <a:p>
            <a:r>
              <a:rPr lang="en-US" dirty="0" smtClean="0"/>
              <a:t>High priority needs </a:t>
            </a:r>
            <a:r>
              <a:rPr lang="en-US" dirty="0"/>
              <a:t>and objectives </a:t>
            </a:r>
            <a:r>
              <a:rPr lang="en-US" dirty="0" smtClean="0"/>
              <a:t>from user community rather well known</a:t>
            </a:r>
          </a:p>
          <a:p>
            <a:endParaRPr lang="en-GB"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5" name="Title 1"/>
          <p:cNvSpPr>
            <a:spLocks noGrp="1"/>
          </p:cNvSpPr>
          <p:nvPr>
            <p:ph type="title" idx="4294967295"/>
          </p:nvPr>
        </p:nvSpPr>
        <p:spPr>
          <a:xfrm>
            <a:off x="1600200" y="22225"/>
            <a:ext cx="7543800" cy="914400"/>
          </a:xfrm>
          <a:prstGeom prst="rect">
            <a:avLst/>
          </a:prstGeom>
        </p:spPr>
        <p:txBody>
          <a:bodyPr>
            <a:normAutofit/>
          </a:bodyPr>
          <a:lstStyle/>
          <a:p>
            <a:pPr algn="ctr"/>
            <a:r>
              <a:rPr lang="en-GB" dirty="0" smtClean="0"/>
              <a:t>Why a Landslide Programme ?</a:t>
            </a:r>
            <a:endParaRPr lang="en-GB" dirty="0"/>
          </a:p>
        </p:txBody>
      </p:sp>
    </p:spTree>
    <p:extLst>
      <p:ext uri="{BB962C8B-B14F-4D97-AF65-F5344CB8AC3E}">
        <p14:creationId xmlns:p14="http://schemas.microsoft.com/office/powerpoint/2010/main" val="88153495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5</a:t>
            </a:fld>
            <a:endParaRPr lang="en-GB"/>
          </a:p>
        </p:txBody>
      </p:sp>
      <p:sp>
        <p:nvSpPr>
          <p:cNvPr id="3" name="Content Placeholder 2"/>
          <p:cNvSpPr>
            <a:spLocks noGrp="1"/>
          </p:cNvSpPr>
          <p:nvPr>
            <p:ph sz="quarter" idx="10"/>
          </p:nvPr>
        </p:nvSpPr>
        <p:spPr>
          <a:xfrm>
            <a:off x="381000" y="1219200"/>
            <a:ext cx="8153400" cy="4724400"/>
          </a:xfrm>
        </p:spPr>
        <p:txBody>
          <a:bodyPr/>
          <a:lstStyle/>
          <a:p>
            <a:pPr marL="0" indent="0">
              <a:buNone/>
            </a:pPr>
            <a:r>
              <a:rPr lang="en-US" sz="1600" dirty="0"/>
              <a:t>Defined through an open review process (the </a:t>
            </a:r>
            <a:r>
              <a:rPr lang="en-US" sz="1600" dirty="0" err="1"/>
              <a:t>Santorini</a:t>
            </a:r>
            <a:r>
              <a:rPr lang="en-US" sz="1600" dirty="0"/>
              <a:t> </a:t>
            </a:r>
            <a:r>
              <a:rPr lang="en-US" sz="1600" dirty="0" smtClean="0"/>
              <a:t>Conference, 2012):</a:t>
            </a:r>
            <a:endParaRPr lang="en-US" sz="1600" dirty="0"/>
          </a:p>
          <a:p>
            <a:r>
              <a:rPr lang="en-US" sz="1600" b="1" u="sng" dirty="0"/>
              <a:t>Objective A: </a:t>
            </a:r>
          </a:p>
          <a:p>
            <a:pPr lvl="1"/>
            <a:r>
              <a:rPr lang="en-US" sz="1600" dirty="0"/>
              <a:t>Develop comprehensive EO-based inventories of known landslide hazard areas currently unmapped or insufficiently mapped to better understand the extent of the </a:t>
            </a:r>
            <a:r>
              <a:rPr lang="en-US" sz="1600" dirty="0" smtClean="0"/>
              <a:t>hazard. </a:t>
            </a:r>
            <a:endParaRPr lang="en-US" sz="1600" dirty="0"/>
          </a:p>
          <a:p>
            <a:r>
              <a:rPr lang="en-US" sz="1600" b="1" u="sng" dirty="0"/>
              <a:t>Objective B: </a:t>
            </a:r>
          </a:p>
          <a:p>
            <a:pPr lvl="1"/>
            <a:r>
              <a:rPr lang="en-US" sz="1600" dirty="0"/>
              <a:t>Within priority </a:t>
            </a:r>
            <a:r>
              <a:rPr lang="en-US" sz="1600" dirty="0" smtClean="0"/>
              <a:t>areas, </a:t>
            </a:r>
            <a:r>
              <a:rPr lang="en-US" sz="1600" dirty="0"/>
              <a:t>monitor hotspots using regular satellite EO monitoring on a </a:t>
            </a:r>
            <a:r>
              <a:rPr lang="en-US" sz="1600" dirty="0" err="1"/>
              <a:t>semestrial</a:t>
            </a:r>
            <a:r>
              <a:rPr lang="en-US" sz="1600" dirty="0"/>
              <a:t> to monthly basis, using both optical and radar imagery and derived products. </a:t>
            </a:r>
          </a:p>
          <a:p>
            <a:r>
              <a:rPr lang="en-US" sz="1600" b="1" u="sng" dirty="0"/>
              <a:t>Objective C: </a:t>
            </a:r>
          </a:p>
          <a:p>
            <a:pPr lvl="1"/>
            <a:r>
              <a:rPr lang="en-US" sz="1600" dirty="0"/>
              <a:t>Develop outreach programs, capacity building and demonstration projects with national authorities to increase use of EO and promote acceptance of EO as a standard. </a:t>
            </a:r>
          </a:p>
          <a:p>
            <a:endParaRPr lang="en-US" sz="1600" dirty="0"/>
          </a:p>
          <a:p>
            <a:endParaRPr lang="en-US" sz="1600" dirty="0"/>
          </a:p>
          <a:p>
            <a:endParaRPr lang="en-GB" sz="1600" dirty="0"/>
          </a:p>
        </p:txBody>
      </p:sp>
      <p:sp>
        <p:nvSpPr>
          <p:cNvPr id="4" name="Title 3"/>
          <p:cNvSpPr>
            <a:spLocks noGrp="1"/>
          </p:cNvSpPr>
          <p:nvPr>
            <p:ph type="title" idx="4294967295"/>
          </p:nvPr>
        </p:nvSpPr>
        <p:spPr/>
        <p:txBody>
          <a:bodyPr>
            <a:normAutofit fontScale="90000"/>
          </a:bodyPr>
          <a:lstStyle/>
          <a:p>
            <a:pPr algn="ctr"/>
            <a:endParaRPr lang="en-GB" dirty="0"/>
          </a:p>
        </p:txBody>
      </p:sp>
      <p:pic>
        <p:nvPicPr>
          <p:cNvPr id="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4" y="5108644"/>
            <a:ext cx="2558291" cy="170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rcRect/>
          <a:stretch>
            <a:fillRect/>
          </a:stretch>
        </p:blipFill>
        <p:spPr bwMode="auto">
          <a:xfrm>
            <a:off x="3813355" y="5097400"/>
            <a:ext cx="1245371" cy="1738288"/>
          </a:xfrm>
          <a:prstGeom prst="rect">
            <a:avLst/>
          </a:prstGeom>
          <a:noFill/>
          <a:ln>
            <a:noFill/>
          </a:ln>
          <a:effectLst>
            <a:outerShdw blurRad="50800" dist="38100" dir="2700000" sx="103000" sy="103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831" y="5105400"/>
            <a:ext cx="1016321" cy="1694892"/>
          </a:xfrm>
          <a:prstGeom prst="rect">
            <a:avLst/>
          </a:prstGeom>
          <a:noFill/>
          <a:ln>
            <a:noFill/>
          </a:ln>
          <a:effectLst>
            <a:outerShdw blurRad="50800" dist="38100" dir="2700000" sx="103000" sy="103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US" dirty="0"/>
              <a:t>Objectives of the </a:t>
            </a:r>
            <a:br>
              <a:rPr lang="en-US" dirty="0"/>
            </a:br>
            <a:r>
              <a:rPr lang="en-US" dirty="0"/>
              <a:t>Landslides community</a:t>
            </a:r>
            <a:endParaRPr lang="en-GB" dirty="0"/>
          </a:p>
        </p:txBody>
      </p:sp>
    </p:spTree>
    <p:extLst>
      <p:ext uri="{BB962C8B-B14F-4D97-AF65-F5344CB8AC3E}">
        <p14:creationId xmlns:p14="http://schemas.microsoft.com/office/powerpoint/2010/main" val="282099593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6</a:t>
            </a:fld>
            <a:endParaRPr lang="en-GB"/>
          </a:p>
        </p:txBody>
      </p:sp>
      <p:sp>
        <p:nvSpPr>
          <p:cNvPr id="4" name="Title 3"/>
          <p:cNvSpPr>
            <a:spLocks noGrp="1"/>
          </p:cNvSpPr>
          <p:nvPr>
            <p:ph type="title" idx="4294967295"/>
          </p:nvPr>
        </p:nvSpPr>
        <p:spPr/>
        <p:txBody>
          <a:bodyPr>
            <a:normAutofit fontScale="90000"/>
          </a:bodyPr>
          <a:lstStyle/>
          <a:p>
            <a:pPr algn="ctr"/>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490859"/>
            <a:ext cx="9144000" cy="3672875"/>
          </a:xfrm>
          <a:prstGeom prst="rect">
            <a:avLst/>
          </a:prstGeom>
        </p:spPr>
      </p:pic>
      <p:sp>
        <p:nvSpPr>
          <p:cNvPr id="7" name="TextBox 6"/>
          <p:cNvSpPr txBox="1"/>
          <p:nvPr/>
        </p:nvSpPr>
        <p:spPr>
          <a:xfrm>
            <a:off x="1500747" y="6239216"/>
            <a:ext cx="5932934" cy="369332"/>
          </a:xfrm>
          <a:prstGeom prst="rect">
            <a:avLst/>
          </a:prstGeom>
          <a:noFill/>
        </p:spPr>
        <p:txBody>
          <a:bodyPr wrap="none" rtlCol="0">
            <a:spAutoFit/>
          </a:bodyPr>
          <a:lstStyle/>
          <a:p>
            <a:r>
              <a:rPr lang="en-US" dirty="0" smtClean="0"/>
              <a:t>Global Landslide Hazard Distribution, </a:t>
            </a:r>
            <a:r>
              <a:rPr lang="en-US" dirty="0" err="1" smtClean="0"/>
              <a:t>Nadim</a:t>
            </a:r>
            <a:r>
              <a:rPr lang="en-US" dirty="0" smtClean="0"/>
              <a:t> et al., 2006</a:t>
            </a:r>
            <a:endParaRPr lang="en-US" dirty="0"/>
          </a:p>
        </p:txBody>
      </p:sp>
      <p:sp>
        <p:nvSpPr>
          <p:cNvPr id="8"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a:t>Long-term Landslide </a:t>
            </a:r>
            <a:br>
              <a:rPr lang="en-GB" dirty="0"/>
            </a:br>
            <a:r>
              <a:rPr lang="en-GB" dirty="0"/>
              <a:t>Priority Areas </a:t>
            </a:r>
            <a:br>
              <a:rPr lang="en-GB" dirty="0"/>
            </a:br>
            <a:endParaRPr lang="en-GB" dirty="0"/>
          </a:p>
        </p:txBody>
      </p:sp>
    </p:spTree>
    <p:extLst>
      <p:ext uri="{BB962C8B-B14F-4D97-AF65-F5344CB8AC3E}">
        <p14:creationId xmlns:p14="http://schemas.microsoft.com/office/powerpoint/2010/main" val="385456398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7</a:t>
            </a:fld>
            <a:endParaRPr lang="en-GB"/>
          </a:p>
        </p:txBody>
      </p:sp>
      <p:sp>
        <p:nvSpPr>
          <p:cNvPr id="4" name="Title 3"/>
          <p:cNvSpPr>
            <a:spLocks noGrp="1"/>
          </p:cNvSpPr>
          <p:nvPr>
            <p:ph type="title" idx="4294967295"/>
          </p:nvPr>
        </p:nvSpPr>
        <p:spPr/>
        <p:txBody>
          <a:bodyPr>
            <a:normAutofit fontScale="90000"/>
          </a:bodyPr>
          <a:lstStyle/>
          <a:p>
            <a:pPr algn="ctr"/>
            <a:r>
              <a:rPr lang="en-US" dirty="0"/>
              <a:t/>
            </a:r>
            <a:br>
              <a:rPr lang="en-US" dirty="0"/>
            </a:br>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7588" y="2844800"/>
            <a:ext cx="7816411" cy="3291578"/>
          </a:xfrm>
          <a:prstGeom prst="rect">
            <a:avLst/>
          </a:prstGeom>
          <a:ln>
            <a:solidFill>
              <a:schemeClr val="tx1"/>
            </a:solidFill>
          </a:ln>
        </p:spPr>
      </p:pic>
      <p:sp>
        <p:nvSpPr>
          <p:cNvPr id="7" name="Title 1"/>
          <p:cNvSpPr txBox="1">
            <a:spLocks/>
          </p:cNvSpPr>
          <p:nvPr/>
        </p:nvSpPr>
        <p:spPr>
          <a:xfrm>
            <a:off x="319596" y="1308577"/>
            <a:ext cx="8712644" cy="1834118"/>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Priority areas (</a:t>
            </a:r>
            <a:r>
              <a:rPr lang="en-US" sz="2000" dirty="0">
                <a:solidFill>
                  <a:srgbClr val="FF0000"/>
                </a:solidFill>
                <a:latin typeface="Arial" panose="020B0604020202020204" pitchFamily="34" charset="0"/>
                <a:ea typeface="Arial Bold"/>
                <a:cs typeface="Arial" panose="020B0604020202020204" pitchFamily="34" charset="0"/>
                <a:sym typeface="Arial Bold"/>
              </a:rPr>
              <a:t>red</a:t>
            </a:r>
            <a:r>
              <a:rPr lang="en-US" sz="2000" dirty="0">
                <a:solidFill>
                  <a:srgbClr val="002569"/>
                </a:solidFill>
                <a:latin typeface="Arial" panose="020B0604020202020204" pitchFamily="34" charset="0"/>
                <a:ea typeface="Arial Bold"/>
                <a:cs typeface="Arial" panose="020B0604020202020204" pitchFamily="34" charset="0"/>
                <a:sym typeface="Arial Bold"/>
              </a:rPr>
              <a:t>): comparison with priority areas of CEOS Pilot on seismic hazards (</a:t>
            </a:r>
            <a:r>
              <a:rPr lang="en-US" sz="2000" dirty="0">
                <a:solidFill>
                  <a:srgbClr val="0070C0"/>
                </a:solidFill>
                <a:latin typeface="Arial" panose="020B0604020202020204" pitchFamily="34" charset="0"/>
                <a:ea typeface="Arial Bold"/>
                <a:cs typeface="Arial" panose="020B0604020202020204" pitchFamily="34" charset="0"/>
                <a:sym typeface="Arial Bold"/>
              </a:rPr>
              <a:t>blue</a:t>
            </a:r>
            <a:r>
              <a:rPr lang="en-US" sz="2000" dirty="0">
                <a:solidFill>
                  <a:srgbClr val="002569"/>
                </a:solidFill>
                <a:latin typeface="Arial" panose="020B0604020202020204" pitchFamily="34" charset="0"/>
                <a:ea typeface="Arial Bold"/>
                <a:cs typeface="Arial" panose="020B0604020202020204" pitchFamily="34" charset="0"/>
                <a:sym typeface="Arial Bold"/>
              </a:rPr>
              <a:t>)</a:t>
            </a:r>
          </a:p>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Large overlap overall.</a:t>
            </a:r>
          </a:p>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Identical observation requirements (e.g. concerning INSAR).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50081"/>
            <a:ext cx="2193086" cy="2407919"/>
          </a:xfrm>
          <a:prstGeom prst="rect">
            <a:avLst/>
          </a:prstGeom>
        </p:spPr>
      </p:pic>
      <p:sp>
        <p:nvSpPr>
          <p:cNvPr id="9"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US" dirty="0"/>
              <a:t>Landslide priorities and </a:t>
            </a:r>
            <a:br>
              <a:rPr lang="en-US" dirty="0"/>
            </a:br>
            <a:r>
              <a:rPr lang="en-US" dirty="0"/>
              <a:t>Seismic hazards</a:t>
            </a:r>
            <a:endParaRPr lang="en-GB" dirty="0"/>
          </a:p>
        </p:txBody>
      </p:sp>
    </p:spTree>
    <p:extLst>
      <p:ext uri="{BB962C8B-B14F-4D97-AF65-F5344CB8AC3E}">
        <p14:creationId xmlns:p14="http://schemas.microsoft.com/office/powerpoint/2010/main" val="134038920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8</a:t>
            </a:fld>
            <a:endParaRPr lang="en-GB"/>
          </a:p>
        </p:txBody>
      </p:sp>
      <p:sp>
        <p:nvSpPr>
          <p:cNvPr id="3" name="Content Placeholder 2"/>
          <p:cNvSpPr>
            <a:spLocks noGrp="1"/>
          </p:cNvSpPr>
          <p:nvPr>
            <p:ph sz="quarter" idx="10"/>
          </p:nvPr>
        </p:nvSpPr>
        <p:spPr>
          <a:xfrm>
            <a:off x="381000" y="1371600"/>
            <a:ext cx="8153400" cy="4724400"/>
          </a:xfrm>
        </p:spPr>
        <p:txBody>
          <a:bodyPr/>
          <a:lstStyle/>
          <a:p>
            <a:pPr marL="0" indent="0">
              <a:buNone/>
            </a:pPr>
            <a:r>
              <a:rPr lang="fr-FR" b="1" dirty="0" err="1"/>
              <a:t>Landslides</a:t>
            </a:r>
            <a:r>
              <a:rPr lang="fr-FR" b="1" dirty="0"/>
              <a:t> Pilot </a:t>
            </a:r>
            <a:r>
              <a:rPr lang="fr-FR" b="1" dirty="0" err="1"/>
              <a:t>users</a:t>
            </a:r>
            <a:r>
              <a:rPr lang="fr-FR" b="1" dirty="0"/>
              <a:t> </a:t>
            </a:r>
            <a:r>
              <a:rPr lang="fr-FR" b="1" dirty="0" smtClean="0"/>
              <a:t>are </a:t>
            </a:r>
            <a:r>
              <a:rPr lang="fr-FR" b="1" dirty="0" err="1" smtClean="0"/>
              <a:t>typically</a:t>
            </a:r>
            <a:r>
              <a:rPr lang="fr-FR" b="1" dirty="0" smtClean="0"/>
              <a:t>:</a:t>
            </a:r>
            <a:endParaRPr lang="fr-FR" b="1" dirty="0"/>
          </a:p>
          <a:p>
            <a:pPr lvl="1"/>
            <a:r>
              <a:rPr lang="fr-FR" sz="1800" dirty="0" err="1">
                <a:solidFill>
                  <a:schemeClr val="tx2">
                    <a:lumMod val="75000"/>
                  </a:schemeClr>
                </a:solidFill>
              </a:rPr>
              <a:t>Scientists</a:t>
            </a:r>
            <a:endParaRPr lang="fr-FR" sz="1800" dirty="0">
              <a:solidFill>
                <a:schemeClr val="tx2">
                  <a:lumMod val="75000"/>
                </a:schemeClr>
              </a:solidFill>
            </a:endParaRPr>
          </a:p>
          <a:p>
            <a:pPr lvl="1"/>
            <a:r>
              <a:rPr lang="fr-FR" sz="1800" dirty="0">
                <a:solidFill>
                  <a:schemeClr val="tx2">
                    <a:lumMod val="75000"/>
                  </a:schemeClr>
                </a:solidFill>
              </a:rPr>
              <a:t>Civil Protection </a:t>
            </a:r>
            <a:r>
              <a:rPr lang="fr-FR" sz="1800" dirty="0" err="1">
                <a:solidFill>
                  <a:schemeClr val="tx2">
                    <a:lumMod val="75000"/>
                  </a:schemeClr>
                </a:solidFill>
              </a:rPr>
              <a:t>Authorities</a:t>
            </a:r>
            <a:endParaRPr lang="fr-FR" sz="1800" dirty="0">
              <a:solidFill>
                <a:schemeClr val="tx2">
                  <a:lumMod val="75000"/>
                </a:schemeClr>
              </a:solidFill>
            </a:endParaRPr>
          </a:p>
          <a:p>
            <a:pPr lvl="1"/>
            <a:r>
              <a:rPr lang="fr-FR" sz="1800" dirty="0">
                <a:solidFill>
                  <a:schemeClr val="tx2">
                    <a:lumMod val="75000"/>
                  </a:schemeClr>
                </a:solidFill>
              </a:rPr>
              <a:t>Organisations </a:t>
            </a:r>
            <a:r>
              <a:rPr lang="fr-FR" sz="1800" dirty="0" err="1">
                <a:solidFill>
                  <a:schemeClr val="tx2">
                    <a:lumMod val="75000"/>
                  </a:schemeClr>
                </a:solidFill>
              </a:rPr>
              <a:t>with</a:t>
            </a:r>
            <a:r>
              <a:rPr lang="fr-FR" sz="1800" dirty="0">
                <a:solidFill>
                  <a:schemeClr val="tx2">
                    <a:lumMod val="75000"/>
                  </a:schemeClr>
                </a:solidFill>
              </a:rPr>
              <a:t> a mandate in DRR </a:t>
            </a:r>
          </a:p>
          <a:p>
            <a:pPr lvl="1"/>
            <a:r>
              <a:rPr lang="fr-FR" sz="1800" dirty="0">
                <a:solidFill>
                  <a:schemeClr val="tx2">
                    <a:lumMod val="75000"/>
                  </a:schemeClr>
                </a:solidFill>
              </a:rPr>
              <a:t>Policy </a:t>
            </a:r>
            <a:r>
              <a:rPr lang="fr-FR" sz="1800" dirty="0" err="1">
                <a:solidFill>
                  <a:schemeClr val="tx2">
                    <a:lumMod val="75000"/>
                  </a:schemeClr>
                </a:solidFill>
              </a:rPr>
              <a:t>Makers</a:t>
            </a:r>
            <a:r>
              <a:rPr lang="fr-FR" sz="1800" dirty="0">
                <a:solidFill>
                  <a:schemeClr val="tx2">
                    <a:lumMod val="75000"/>
                  </a:schemeClr>
                </a:solidFill>
              </a:rPr>
              <a:t> &amp; </a:t>
            </a:r>
            <a:r>
              <a:rPr lang="fr-FR" sz="1800" dirty="0" err="1">
                <a:solidFill>
                  <a:schemeClr val="tx2">
                    <a:lumMod val="75000"/>
                  </a:schemeClr>
                </a:solidFill>
              </a:rPr>
              <a:t>Planners</a:t>
            </a:r>
            <a:endParaRPr lang="fr-FR" sz="1800" dirty="0">
              <a:solidFill>
                <a:schemeClr val="tx2">
                  <a:lumMod val="75000"/>
                </a:schemeClr>
              </a:solidFill>
            </a:endParaRPr>
          </a:p>
          <a:p>
            <a:pPr lvl="1"/>
            <a:r>
              <a:rPr lang="fr-FR" sz="1800" dirty="0" err="1">
                <a:solidFill>
                  <a:schemeClr val="tx2">
                    <a:lumMod val="75000"/>
                  </a:schemeClr>
                </a:solidFill>
              </a:rPr>
              <a:t>Citizens</a:t>
            </a:r>
            <a:endParaRPr lang="fr-FR" sz="1800" dirty="0">
              <a:solidFill>
                <a:schemeClr val="tx2">
                  <a:lumMod val="75000"/>
                </a:schemeClr>
              </a:solidFill>
            </a:endParaRPr>
          </a:p>
          <a:p>
            <a:pPr lvl="1"/>
            <a:r>
              <a:rPr lang="fr-FR" sz="1800" dirty="0" err="1">
                <a:solidFill>
                  <a:schemeClr val="tx2">
                    <a:lumMod val="75000"/>
                  </a:schemeClr>
                </a:solidFill>
              </a:rPr>
              <a:t>Other</a:t>
            </a:r>
            <a:r>
              <a:rPr lang="fr-FR" sz="1800" dirty="0">
                <a:solidFill>
                  <a:schemeClr val="tx2">
                    <a:lumMod val="75000"/>
                  </a:schemeClr>
                </a:solidFill>
              </a:rPr>
              <a:t> </a:t>
            </a:r>
            <a:r>
              <a:rPr lang="fr-FR" sz="1800" dirty="0" smtClean="0">
                <a:solidFill>
                  <a:schemeClr val="tx2">
                    <a:lumMod val="75000"/>
                  </a:schemeClr>
                </a:solidFill>
              </a:rPr>
              <a:t>end–</a:t>
            </a:r>
            <a:r>
              <a:rPr lang="fr-FR" sz="1800" dirty="0" err="1" smtClean="0">
                <a:solidFill>
                  <a:schemeClr val="tx2">
                    <a:lumMod val="75000"/>
                  </a:schemeClr>
                </a:solidFill>
              </a:rPr>
              <a:t>users</a:t>
            </a:r>
            <a:endParaRPr lang="fr-FR" sz="1800" dirty="0" smtClean="0">
              <a:solidFill>
                <a:schemeClr val="tx2">
                  <a:lumMod val="75000"/>
                </a:schemeClr>
              </a:solidFill>
            </a:endParaRPr>
          </a:p>
          <a:p>
            <a:pPr lvl="1"/>
            <a:endParaRPr lang="fr-FR" sz="1800" dirty="0">
              <a:solidFill>
                <a:schemeClr val="tx2">
                  <a:lumMod val="60000"/>
                  <a:lumOff val="40000"/>
                </a:schemeClr>
              </a:solidFill>
            </a:endParaRPr>
          </a:p>
          <a:p>
            <a:pPr marL="0" indent="0">
              <a:buNone/>
            </a:pPr>
            <a:r>
              <a:rPr lang="fr-FR" b="1" dirty="0"/>
              <a:t>Areas </a:t>
            </a:r>
            <a:r>
              <a:rPr lang="fr-FR" b="1" dirty="0" err="1"/>
              <a:t>identified</a:t>
            </a:r>
            <a:r>
              <a:rPr lang="fr-FR" b="1" dirty="0"/>
              <a:t> by </a:t>
            </a:r>
            <a:r>
              <a:rPr lang="fr-FR" b="1" dirty="0" err="1"/>
              <a:t>preliminary</a:t>
            </a:r>
            <a:r>
              <a:rPr lang="fr-FR" b="1" dirty="0"/>
              <a:t> contacts (national </a:t>
            </a:r>
            <a:r>
              <a:rPr lang="fr-FR" b="1" dirty="0" err="1"/>
              <a:t>users</a:t>
            </a:r>
            <a:r>
              <a:rPr lang="fr-FR" b="1" dirty="0"/>
              <a:t>, international organisations </a:t>
            </a:r>
            <a:r>
              <a:rPr lang="fr-FR" b="1" dirty="0" err="1"/>
              <a:t>e.g</a:t>
            </a:r>
            <a:r>
              <a:rPr lang="fr-FR" b="1" dirty="0"/>
              <a:t>. UNITAR, UN ESCAP, </a:t>
            </a:r>
            <a:r>
              <a:rPr lang="fr-FR" b="1" dirty="0" err="1"/>
              <a:t>etc</a:t>
            </a:r>
            <a:r>
              <a:rPr lang="fr-FR" b="1" dirty="0"/>
              <a:t>):</a:t>
            </a:r>
          </a:p>
          <a:p>
            <a:pPr marL="857250" lvl="1" indent="-457200"/>
            <a:r>
              <a:rPr lang="en-GB" sz="1800" dirty="0">
                <a:solidFill>
                  <a:srgbClr val="000000"/>
                </a:solidFill>
              </a:rPr>
              <a:t>Africa (Uganda, Burundi, Rwanda) </a:t>
            </a:r>
          </a:p>
          <a:p>
            <a:pPr marL="857250" lvl="1" indent="-457200"/>
            <a:r>
              <a:rPr lang="en-GB" sz="1800" dirty="0">
                <a:solidFill>
                  <a:srgbClr val="000000"/>
                </a:solidFill>
              </a:rPr>
              <a:t>Latin America (Central America/Caribbean)</a:t>
            </a:r>
          </a:p>
          <a:p>
            <a:pPr marL="857250" lvl="1" indent="-457200"/>
            <a:r>
              <a:rPr lang="en-GB" sz="1800" dirty="0">
                <a:solidFill>
                  <a:srgbClr val="000000"/>
                </a:solidFill>
              </a:rPr>
              <a:t>North America (USA, Canada)  </a:t>
            </a:r>
          </a:p>
          <a:p>
            <a:pPr marL="857250" lvl="1" indent="-457200"/>
            <a:r>
              <a:rPr lang="en-GB" sz="1800" dirty="0">
                <a:solidFill>
                  <a:srgbClr val="000000"/>
                </a:solidFill>
              </a:rPr>
              <a:t>Europe (Italy, Spain, </a:t>
            </a:r>
            <a:r>
              <a:rPr lang="en-GB" sz="1800" dirty="0" err="1">
                <a:solidFill>
                  <a:srgbClr val="000000"/>
                </a:solidFill>
              </a:rPr>
              <a:t>Swizerland</a:t>
            </a:r>
            <a:r>
              <a:rPr lang="en-GB" sz="1800" dirty="0">
                <a:solidFill>
                  <a:srgbClr val="000000"/>
                </a:solidFill>
              </a:rPr>
              <a:t>, Greece) </a:t>
            </a:r>
          </a:p>
          <a:p>
            <a:pPr marL="857250" lvl="1" indent="-457200"/>
            <a:r>
              <a:rPr lang="en-GB" sz="1800" dirty="0">
                <a:solidFill>
                  <a:srgbClr val="000000"/>
                </a:solidFill>
              </a:rPr>
              <a:t>South Asia (Nepal, Bhutan)</a:t>
            </a:r>
          </a:p>
          <a:p>
            <a:endParaRPr lang="en-GB" sz="1800" dirty="0"/>
          </a:p>
        </p:txBody>
      </p:sp>
      <p:sp>
        <p:nvSpPr>
          <p:cNvPr id="4" name="Title 3"/>
          <p:cNvSpPr>
            <a:spLocks noGrp="1"/>
          </p:cNvSpPr>
          <p:nvPr>
            <p:ph type="title" idx="4294967295"/>
          </p:nvPr>
        </p:nvSpPr>
        <p:spPr/>
        <p:txBody>
          <a:bodyPr>
            <a:normAutofit fontScale="90000"/>
          </a:bodyPr>
          <a:lstStyle/>
          <a:p>
            <a:endParaRPr lang="en-GB" dirty="0"/>
          </a:p>
        </p:txBody>
      </p:sp>
      <p:pic>
        <p:nvPicPr>
          <p:cNvPr id="5" name="Picture 4" descr="Landslide Japa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447800"/>
            <a:ext cx="3543068" cy="1992976"/>
          </a:xfrm>
          <a:prstGeom prst="rect">
            <a:avLst/>
          </a:prstGeom>
        </p:spPr>
      </p:pic>
      <p:sp>
        <p:nvSpPr>
          <p:cNvPr id="6" name="TextBox 5"/>
          <p:cNvSpPr txBox="1"/>
          <p:nvPr/>
        </p:nvSpPr>
        <p:spPr>
          <a:xfrm>
            <a:off x="5562600" y="3511088"/>
            <a:ext cx="3238268" cy="400110"/>
          </a:xfrm>
          <a:prstGeom prst="rect">
            <a:avLst/>
          </a:prstGeom>
          <a:noFill/>
        </p:spPr>
        <p:txBody>
          <a:bodyPr wrap="square" rtlCol="0">
            <a:spAutoFit/>
          </a:bodyPr>
          <a:lstStyle/>
          <a:p>
            <a:r>
              <a:rPr lang="en-US" sz="1000" dirty="0" smtClean="0">
                <a:solidFill>
                  <a:schemeClr val="bg2">
                    <a:lumMod val="25000"/>
                  </a:schemeClr>
                </a:solidFill>
              </a:rPr>
              <a:t>Major landslide near Hiroshima, Japan (72 deaths, 2 missing), August 2014. Credit: AFP</a:t>
            </a:r>
            <a:endParaRPr lang="en-US" sz="1000" dirty="0">
              <a:solidFill>
                <a:schemeClr val="bg2">
                  <a:lumMod val="25000"/>
                </a:schemeClr>
              </a:solidFill>
            </a:endParaRPr>
          </a:p>
        </p:txBody>
      </p:sp>
      <p:sp>
        <p:nvSpPr>
          <p:cNvPr id="7"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a:t>Landslide Pilot – </a:t>
            </a:r>
            <a:br>
              <a:rPr lang="en-GB" dirty="0"/>
            </a:br>
            <a:r>
              <a:rPr lang="en-GB" dirty="0"/>
              <a:t>Who are the Users ?</a:t>
            </a:r>
          </a:p>
        </p:txBody>
      </p:sp>
    </p:spTree>
    <p:extLst>
      <p:ext uri="{BB962C8B-B14F-4D97-AF65-F5344CB8AC3E}">
        <p14:creationId xmlns:p14="http://schemas.microsoft.com/office/powerpoint/2010/main" val="362294328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87751" y="5486400"/>
            <a:ext cx="8229600" cy="990600"/>
          </a:xfrm>
          <a:prstGeom prst="roundRect">
            <a:avLst/>
          </a:prstGeom>
          <a:solidFill>
            <a:srgbClr val="A6A6A6">
              <a:alpha val="32941"/>
            </a:srgbClr>
          </a:solidFill>
          <a:ln w="25400" cap="flat">
            <a:noFill/>
            <a:prstDash val="solid"/>
            <a:beve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2" name="Slide Number Placeholder 1"/>
          <p:cNvSpPr>
            <a:spLocks noGrp="1"/>
          </p:cNvSpPr>
          <p:nvPr>
            <p:ph type="sldNum" sz="quarter" idx="2"/>
          </p:nvPr>
        </p:nvSpPr>
        <p:spPr/>
        <p:txBody>
          <a:bodyPr/>
          <a:lstStyle/>
          <a:p>
            <a:pPr lvl="0"/>
            <a:fld id="{86CB4B4D-7CA3-9044-876B-883B54F8677D}" type="slidenum">
              <a:rPr lang="en-GB" smtClean="0"/>
              <a:t>9</a:t>
            </a:fld>
            <a:endParaRPr lang="en-GB"/>
          </a:p>
        </p:txBody>
      </p:sp>
      <p:sp>
        <p:nvSpPr>
          <p:cNvPr id="3" name="Content Placeholder 2"/>
          <p:cNvSpPr>
            <a:spLocks noGrp="1"/>
          </p:cNvSpPr>
          <p:nvPr>
            <p:ph sz="quarter" idx="10"/>
          </p:nvPr>
        </p:nvSpPr>
        <p:spPr>
          <a:xfrm>
            <a:off x="228600" y="1524000"/>
            <a:ext cx="5943600" cy="2286000"/>
          </a:xfrm>
        </p:spPr>
        <p:txBody>
          <a:bodyPr/>
          <a:lstStyle/>
          <a:p>
            <a:pPr marL="0" indent="0">
              <a:buNone/>
            </a:pPr>
            <a:r>
              <a:rPr lang="en-GB" b="1" dirty="0" smtClean="0"/>
              <a:t>Several agencies interested to cooperate on landslides, induced by </a:t>
            </a:r>
            <a:r>
              <a:rPr lang="en-GB" b="1" dirty="0" err="1" smtClean="0"/>
              <a:t>geohazards</a:t>
            </a:r>
            <a:r>
              <a:rPr lang="en-GB" b="1" dirty="0" smtClean="0"/>
              <a:t> and </a:t>
            </a:r>
            <a:r>
              <a:rPr lang="en-GB" b="1" dirty="0" err="1" smtClean="0"/>
              <a:t>hydromet</a:t>
            </a:r>
            <a:r>
              <a:rPr lang="en-GB" b="1" dirty="0" smtClean="0"/>
              <a:t> hazards:</a:t>
            </a:r>
          </a:p>
          <a:p>
            <a:pPr lvl="1"/>
            <a:r>
              <a:rPr lang="en-GB" dirty="0" smtClean="0"/>
              <a:t>NASA, ASI, ESA, CNES, CSA and CAS</a:t>
            </a:r>
          </a:p>
          <a:p>
            <a:pPr lvl="1"/>
            <a:r>
              <a:rPr lang="en-GB" i="1" dirty="0" smtClean="0">
                <a:solidFill>
                  <a:schemeClr val="accent5">
                    <a:lumMod val="75000"/>
                  </a:schemeClr>
                </a:solidFill>
              </a:rPr>
              <a:t>TBC</a:t>
            </a:r>
            <a:r>
              <a:rPr lang="en-GB" dirty="0" smtClean="0">
                <a:solidFill>
                  <a:schemeClr val="accent5">
                    <a:lumMod val="75000"/>
                  </a:schemeClr>
                </a:solidFill>
              </a:rPr>
              <a:t> for USGS, NOAA, DLR and NRCAN</a:t>
            </a:r>
          </a:p>
          <a:p>
            <a:pPr lvl="1"/>
            <a:endParaRPr lang="en-GB"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9" name="Content Placeholder 2"/>
          <p:cNvSpPr txBox="1">
            <a:spLocks/>
          </p:cNvSpPr>
          <p:nvPr/>
        </p:nvSpPr>
        <p:spPr>
          <a:xfrm>
            <a:off x="228600" y="3810000"/>
            <a:ext cx="8229599" cy="16764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defTabSz="914400">
              <a:buNone/>
            </a:pPr>
            <a:endParaRPr lang="en-GB" dirty="0" smtClean="0">
              <a:solidFill>
                <a:srgbClr val="FF0000"/>
              </a:solidFill>
            </a:endParaRPr>
          </a:p>
          <a:p>
            <a:pPr marL="0" indent="0" defTabSz="914400">
              <a:buNone/>
            </a:pPr>
            <a:r>
              <a:rPr lang="en-GB" b="1" dirty="0"/>
              <a:t>Dahlia  </a:t>
            </a:r>
            <a:r>
              <a:rPr lang="en-GB" b="1" dirty="0" err="1"/>
              <a:t>Kirschbaum</a:t>
            </a:r>
            <a:r>
              <a:rPr lang="en-GB" b="1" dirty="0"/>
              <a:t> </a:t>
            </a:r>
            <a:r>
              <a:rPr lang="en-GB" dirty="0"/>
              <a:t>(NASA)</a:t>
            </a:r>
            <a:r>
              <a:rPr lang="en-GB" b="1" dirty="0"/>
              <a:t> and </a:t>
            </a:r>
            <a:r>
              <a:rPr lang="en-GB" b="1" dirty="0" err="1"/>
              <a:t>Fausto</a:t>
            </a:r>
            <a:r>
              <a:rPr lang="en-GB" b="1" dirty="0"/>
              <a:t> </a:t>
            </a:r>
            <a:r>
              <a:rPr lang="en-GB" b="1" dirty="0" err="1"/>
              <a:t>Guzzetti</a:t>
            </a:r>
            <a:r>
              <a:rPr lang="en-GB" b="1" dirty="0"/>
              <a:t> </a:t>
            </a:r>
            <a:r>
              <a:rPr lang="en-GB" dirty="0"/>
              <a:t>(Director of Italian </a:t>
            </a:r>
            <a:r>
              <a:rPr lang="en-US" dirty="0"/>
              <a:t>Research Institute for Geo-Hydrological Protection – CNR)</a:t>
            </a:r>
            <a:r>
              <a:rPr lang="en-US" b="1" dirty="0"/>
              <a:t> volunteer to co-lead the Landslide Pilot </a:t>
            </a:r>
            <a:r>
              <a:rPr lang="en-US" b="1" dirty="0" smtClean="0"/>
              <a:t>team</a:t>
            </a:r>
          </a:p>
          <a:p>
            <a:pPr marL="0" indent="0" defTabSz="914400">
              <a:buNone/>
            </a:pPr>
            <a:endParaRPr lang="en-US" b="1" dirty="0" smtClean="0"/>
          </a:p>
          <a:p>
            <a:pPr marL="0" indent="0" defTabSz="914400">
              <a:buNone/>
            </a:pPr>
            <a:r>
              <a:rPr lang="en-US" b="1" dirty="0" smtClean="0"/>
              <a:t>Project </a:t>
            </a:r>
            <a:r>
              <a:rPr lang="en-US" b="1" dirty="0"/>
              <a:t>Proposal will be refined and presented to CEOS Plenary for endorsement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534" y="1219200"/>
            <a:ext cx="2120334" cy="2743200"/>
          </a:xfrm>
          <a:prstGeom prst="rect">
            <a:avLst/>
          </a:prstGeom>
        </p:spPr>
      </p:pic>
      <p:sp>
        <p:nvSpPr>
          <p:cNvPr id="8" name="Title 1"/>
          <p:cNvSpPr>
            <a:spLocks noGrp="1"/>
          </p:cNvSpPr>
          <p:nvPr>
            <p:ph type="title" idx="4294967295"/>
          </p:nvPr>
        </p:nvSpPr>
        <p:spPr>
          <a:xfrm>
            <a:off x="1600200" y="22225"/>
            <a:ext cx="7543800" cy="914400"/>
          </a:xfrm>
          <a:prstGeom prst="rect">
            <a:avLst/>
          </a:prstGeom>
        </p:spPr>
        <p:txBody>
          <a:bodyPr>
            <a:normAutofit/>
          </a:bodyPr>
          <a:lstStyle/>
          <a:p>
            <a:pPr algn="ctr"/>
            <a:r>
              <a:rPr lang="en-GB" dirty="0"/>
              <a:t>Landslides Pilot Team </a:t>
            </a:r>
          </a:p>
        </p:txBody>
      </p:sp>
    </p:spTree>
    <p:extLst>
      <p:ext uri="{BB962C8B-B14F-4D97-AF65-F5344CB8AC3E}">
        <p14:creationId xmlns:p14="http://schemas.microsoft.com/office/powerpoint/2010/main" val="111494209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2118</Words>
  <Application>Microsoft Office PowerPoint</Application>
  <PresentationFormat>On-screen Show (4:3)</PresentationFormat>
  <Paragraphs>262</Paragraphs>
  <Slides>25</Slides>
  <Notes>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vt:lpstr>
      <vt:lpstr>CEOS WG Disasters Report</vt:lpstr>
      <vt:lpstr>CEOS Activities in  Support to DRR</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Volcanoes:  Calbuco, Chile</vt:lpstr>
      <vt:lpstr>Volcanoes:  Calbuco, Chile</vt:lpstr>
      <vt:lpstr>Volcanoes:  Calbuco, Chile</vt:lpstr>
      <vt:lpstr>PowerPoint Presentation</vt:lpstr>
      <vt:lpstr> </vt:lpstr>
      <vt:lpstr>Floods Pilot:  Obj. A Global Component : GFMS</vt:lpstr>
      <vt:lpstr> </vt:lpstr>
      <vt:lpstr>PowerPoint Presentation</vt:lpstr>
      <vt:lpstr>PowerPoint Presentation</vt:lpstr>
      <vt:lpstr>PowerPoint Presentation</vt:lpstr>
      <vt:lpstr>Floods Pilot: Obj. B - Texas</vt:lpstr>
      <vt:lpstr>CEOS Activities in  Support to DRR</vt:lpstr>
      <vt:lpstr>Decisions @  CEOS Plenary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Ivan Petiteville</cp:lastModifiedBy>
  <cp:revision>94</cp:revision>
  <dcterms:modified xsi:type="dcterms:W3CDTF">2015-09-16T07:24:19Z</dcterms:modified>
</cp:coreProperties>
</file>