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60" r:id="rId2"/>
    <p:sldId id="277" r:id="rId3"/>
    <p:sldId id="279" r:id="rId4"/>
    <p:sldId id="278" r:id="rId5"/>
    <p:sldId id="280" r:id="rId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xmlns="">
        <p15:guide id="1" orient="horz" pos="4277">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2040" autoAdjust="0"/>
  </p:normalViewPr>
  <p:slideViewPr>
    <p:cSldViewPr snapToGrid="0" snapToObjects="1">
      <p:cViewPr varScale="1">
        <p:scale>
          <a:sx n="93" d="100"/>
          <a:sy n="93" d="100"/>
        </p:scale>
        <p:origin x="-1984" y="-96"/>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15/09/15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extLst>
      <p:ext uri="{BB962C8B-B14F-4D97-AF65-F5344CB8AC3E}">
        <p14:creationId xmlns:p14="http://schemas.microsoft.com/office/powerpoint/2010/main" val="1912082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CMRS-10:</a:t>
            </a:r>
          </a:p>
          <a:p>
            <a:r>
              <a:rPr lang="en-GB" dirty="0" smtClean="0"/>
              <a:t>We need to remember that with respect to the Convention we (historically CEOS now CEOS and CGMS through the joint WG) are reporting on “behalf of the space agencies”.</a:t>
            </a:r>
          </a:p>
          <a:p>
            <a:r>
              <a:rPr lang="en-GB" dirty="0" smtClean="0"/>
              <a:t>We are reporting on the space agencies contributions to the RSO aspects of the Convention.</a:t>
            </a:r>
          </a:p>
          <a:p>
            <a:r>
              <a:rPr lang="en-GB" dirty="0" smtClean="0"/>
              <a:t>So although (hopefully) most of this will be adequately reflected through the work of </a:t>
            </a:r>
            <a:r>
              <a:rPr lang="en-GB" dirty="0" err="1" smtClean="0"/>
              <a:t>WGClimate</a:t>
            </a:r>
            <a:r>
              <a:rPr lang="en-GB" dirty="0" smtClean="0"/>
              <a:t> we have to acknowledge other contribution when they are appropriate and relevant.</a:t>
            </a:r>
          </a:p>
          <a:p>
            <a:r>
              <a:rPr lang="en-GB" dirty="0" smtClean="0"/>
              <a:t>Of course there are also individual agency contributions through their specific programmes (NOAA CDR, CCI, SAF etc.), but this time we are focusing on the output from the various international coordination efforts.</a:t>
            </a:r>
          </a:p>
          <a:p>
            <a:endParaRPr lang="en-GB" dirty="0"/>
          </a:p>
        </p:txBody>
      </p:sp>
      <p:sp>
        <p:nvSpPr>
          <p:cNvPr id="4" name="Slide Number Placeholder 3"/>
          <p:cNvSpPr>
            <a:spLocks noGrp="1"/>
          </p:cNvSpPr>
          <p:nvPr>
            <p:ph type="sldNum" sz="quarter" idx="10"/>
          </p:nvPr>
        </p:nvSpPr>
        <p:spPr/>
        <p:txBody>
          <a:bodyPr/>
          <a:lstStyle/>
          <a:p>
            <a:pPr>
              <a:defRPr/>
            </a:pPr>
            <a:fld id="{3D31D474-A30B-46C7-A7CB-BF5BB52F9BBE}" type="slidenum">
              <a:rPr lang="en-US" smtClean="0"/>
              <a:pPr>
                <a:defRPr/>
              </a:pPr>
              <a:t>2</a:t>
            </a:fld>
            <a:endParaRPr lang="en-US"/>
          </a:p>
        </p:txBody>
      </p:sp>
    </p:spTree>
    <p:extLst>
      <p:ext uri="{BB962C8B-B14F-4D97-AF65-F5344CB8AC3E}">
        <p14:creationId xmlns:p14="http://schemas.microsoft.com/office/powerpoint/2010/main" val="4205341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a:t>
            </a:fld>
            <a:endParaRPr lang="en-US"/>
          </a:p>
        </p:txBody>
      </p:sp>
    </p:spTree>
  </p:cSld>
  <p:clrMapOvr>
    <a:masterClrMapping/>
  </p:clrMapOvr>
  <p:transition xmlns:p14="http://schemas.microsoft.com/office/powerpoint/2010/main" spd="slow"/>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2138727"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SIT Tech.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Workshop 2015</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EUMETSAT, Darmstadt, Germany</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17</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-18</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 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2015</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71" r:id="rId2"/>
  </p:sldLayoutIdLst>
  <p:transition xmlns:p14="http://schemas.microsoft.com/office/powerpoint/2010/mai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3814057" y="0"/>
            <a:ext cx="5206574" cy="1672389"/>
          </a:xfrm>
        </p:spPr>
        <p:txBody>
          <a:bodyPr/>
          <a:lstStyle/>
          <a:p>
            <a:pPr algn="l"/>
            <a:r>
              <a:rPr lang="en-US" sz="2800" dirty="0" smtClean="0"/>
              <a:t>CEOS-CGMS Working Group on Climate</a:t>
            </a:r>
            <a:endParaRPr lang="en-US" sz="2800" dirty="0" smtClean="0">
              <a:solidFill>
                <a:srgbClr val="FFFF00"/>
              </a:solidFill>
            </a:endParaRPr>
          </a:p>
        </p:txBody>
      </p:sp>
      <p:sp>
        <p:nvSpPr>
          <p:cNvPr id="2" name="Subtitle 1"/>
          <p:cNvSpPr>
            <a:spLocks noGrp="1"/>
          </p:cNvSpPr>
          <p:nvPr>
            <p:ph type="subTitle" sz="quarter" idx="1"/>
          </p:nvPr>
        </p:nvSpPr>
        <p:spPr>
          <a:xfrm>
            <a:off x="3814057" y="1694444"/>
            <a:ext cx="4826977" cy="1564105"/>
          </a:xfrm>
        </p:spPr>
        <p:txBody>
          <a:bodyPr/>
          <a:lstStyle/>
          <a:p>
            <a:r>
              <a:rPr lang="en-US" b="0" dirty="0" smtClean="0"/>
              <a:t>John Bates</a:t>
            </a:r>
            <a:br>
              <a:rPr lang="en-US" b="0" dirty="0" smtClean="0"/>
            </a:br>
            <a:r>
              <a:rPr lang="en-US" b="0" dirty="0" smtClean="0"/>
              <a:t>NOAA/NESDIS/NCEI</a:t>
            </a:r>
          </a:p>
          <a:p>
            <a:r>
              <a:rPr lang="en-US" b="0" dirty="0" smtClean="0"/>
              <a:t>SIT Workshop Agenda Item 7</a:t>
            </a:r>
          </a:p>
          <a:p>
            <a:r>
              <a:rPr lang="en-US" b="0" dirty="0" smtClean="0"/>
              <a:t>CEOS Action / Work Plan Reference</a:t>
            </a:r>
            <a:br>
              <a:rPr lang="en-US" b="0" dirty="0" smtClean="0"/>
            </a:br>
            <a:r>
              <a:rPr lang="en-US" b="0" dirty="0" smtClean="0"/>
              <a:t>CEOS SIT Technical Workshop</a:t>
            </a:r>
          </a:p>
          <a:p>
            <a:r>
              <a:rPr lang="en-US" b="0" dirty="0" smtClean="0"/>
              <a:t>EUMETSAT, Darmstadt, Germany</a:t>
            </a:r>
            <a:br>
              <a:rPr lang="en-US" b="0" dirty="0" smtClean="0"/>
            </a:br>
            <a:r>
              <a:rPr lang="en-US" b="0" dirty="0" smtClean="0"/>
              <a:t>17</a:t>
            </a:r>
            <a:r>
              <a:rPr lang="en-US" b="0" baseline="30000" dirty="0" smtClean="0"/>
              <a:t>th</a:t>
            </a:r>
            <a:r>
              <a:rPr lang="en-US" b="0" dirty="0" smtClean="0"/>
              <a:t>-18</a:t>
            </a:r>
            <a:r>
              <a:rPr lang="en-US" b="0" baseline="30000" dirty="0" smtClean="0"/>
              <a:t>th</a:t>
            </a:r>
            <a:r>
              <a:rPr lang="en-US" b="0" dirty="0" smtClean="0"/>
              <a:t> September 2015</a:t>
            </a:r>
            <a:endParaRPr lang="en-US" b="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70410456"/>
              </p:ext>
            </p:extLst>
          </p:nvPr>
        </p:nvGraphicFramePr>
        <p:xfrm>
          <a:off x="353683" y="1564387"/>
          <a:ext cx="8479766" cy="5076800"/>
        </p:xfrm>
        <a:graphic>
          <a:graphicData uri="http://schemas.openxmlformats.org/drawingml/2006/table">
            <a:tbl>
              <a:tblPr firstRow="1" firstCol="1" bandRow="1">
                <a:tableStyleId>{5C22544A-7EE6-4342-B048-85BDC9FD1C3A}</a:tableStyleId>
              </a:tblPr>
              <a:tblGrid>
                <a:gridCol w="2701602"/>
                <a:gridCol w="1444819"/>
                <a:gridCol w="4333345"/>
              </a:tblGrid>
              <a:tr h="432508">
                <a:tc>
                  <a:txBody>
                    <a:bodyPr/>
                    <a:lstStyle/>
                    <a:p>
                      <a:pPr marL="0" marR="0">
                        <a:lnSpc>
                          <a:spcPct val="107000"/>
                        </a:lnSpc>
                        <a:spcBef>
                          <a:spcPts val="0"/>
                        </a:spcBef>
                        <a:spcAft>
                          <a:spcPts val="800"/>
                        </a:spcAft>
                      </a:pPr>
                      <a:r>
                        <a:rPr lang="en-US" sz="1100" b="1" dirty="0">
                          <a:solidFill>
                            <a:srgbClr val="002569"/>
                          </a:solidFill>
                          <a:effectLst/>
                        </a:rPr>
                        <a:t>Objective/Deliverable</a:t>
                      </a:r>
                      <a:endParaRPr lang="en-US" sz="1100" b="1" dirty="0">
                        <a:solidFill>
                          <a:srgbClr val="00256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dirty="0">
                          <a:solidFill>
                            <a:srgbClr val="002569"/>
                          </a:solidFill>
                          <a:effectLst/>
                        </a:rPr>
                        <a:t>Projected Completion Date</a:t>
                      </a:r>
                      <a:endParaRPr lang="en-US" sz="1100" dirty="0">
                        <a:solidFill>
                          <a:srgbClr val="00256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solidFill>
                            <a:srgbClr val="002569"/>
                          </a:solidFill>
                          <a:effectLst/>
                        </a:rPr>
                        <a:t>Status and Comments</a:t>
                      </a:r>
                      <a:endParaRPr lang="en-US" sz="1100" dirty="0">
                        <a:solidFill>
                          <a:srgbClr val="002569"/>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16424">
                <a:tc>
                  <a:txBody>
                    <a:bodyPr/>
                    <a:lstStyle/>
                    <a:p>
                      <a:pPr marL="0" marR="0">
                        <a:lnSpc>
                          <a:spcPct val="107000"/>
                        </a:lnSpc>
                        <a:spcBef>
                          <a:spcPts val="0"/>
                        </a:spcBef>
                        <a:spcAft>
                          <a:spcPts val="800"/>
                        </a:spcAft>
                      </a:pPr>
                      <a:r>
                        <a:rPr lang="en-US" sz="1100" b="1" dirty="0">
                          <a:solidFill>
                            <a:schemeClr val="tx1"/>
                          </a:solidFill>
                          <a:effectLst/>
                        </a:rPr>
                        <a:t>CMRS-2</a:t>
                      </a:r>
                      <a:r>
                        <a:rPr lang="en-US" sz="1100" b="0" dirty="0">
                          <a:solidFill>
                            <a:schemeClr val="tx1"/>
                          </a:solidFill>
                          <a:effectLst/>
                        </a:rPr>
                        <a:t>: Gap analysis (first version)</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dirty="0">
                          <a:effectLst/>
                        </a:rPr>
                        <a:t>Q2 </a:t>
                      </a:r>
                      <a:r>
                        <a:rPr lang="en-US" sz="1100" dirty="0" smtClean="0">
                          <a:effectLst/>
                        </a:rPr>
                        <a:t>2015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smtClean="0">
                          <a:effectLst/>
                        </a:rPr>
                        <a:t>Complete</a:t>
                      </a:r>
                      <a:r>
                        <a:rPr lang="en-US" sz="1100" baseline="0" dirty="0" smtClean="0">
                          <a:effectLst/>
                        </a:rPr>
                        <a:t> for high-definition gap analysis of few selected ECVs spanning the Atmospheric, Oceanic, and Terrestrial GCOS domains.</a:t>
                      </a:r>
                    </a:p>
                    <a:p>
                      <a:pPr marL="0" marR="0">
                        <a:lnSpc>
                          <a:spcPct val="107000"/>
                        </a:lnSpc>
                        <a:spcBef>
                          <a:spcPts val="0"/>
                        </a:spcBef>
                        <a:spcAft>
                          <a:spcPts val="0"/>
                        </a:spcAft>
                      </a:pPr>
                      <a:r>
                        <a:rPr lang="en-US" sz="1100" dirty="0" smtClean="0">
                          <a:effectLst/>
                        </a:rPr>
                        <a:t>Two documents (A Questionnaire Guideline and a Gap Analysis) are under review and will be released by plenary.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8280">
                <a:tc>
                  <a:txBody>
                    <a:bodyPr/>
                    <a:lstStyle/>
                    <a:p>
                      <a:pPr marL="0" marR="0">
                        <a:lnSpc>
                          <a:spcPct val="107000"/>
                        </a:lnSpc>
                        <a:spcBef>
                          <a:spcPts val="0"/>
                        </a:spcBef>
                        <a:spcAft>
                          <a:spcPts val="800"/>
                        </a:spcAft>
                      </a:pPr>
                      <a:r>
                        <a:rPr lang="en-US" sz="1100" b="1" dirty="0">
                          <a:solidFill>
                            <a:schemeClr val="tx1"/>
                          </a:solidFill>
                          <a:effectLst/>
                        </a:rPr>
                        <a:t>CMRS-3</a:t>
                      </a:r>
                      <a:r>
                        <a:rPr lang="en-US" sz="1100" b="0" dirty="0">
                          <a:solidFill>
                            <a:schemeClr val="tx1"/>
                          </a:solidFill>
                          <a:effectLst/>
                        </a:rPr>
                        <a:t>: Action plan (first version)</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dirty="0">
                          <a:effectLst/>
                        </a:rPr>
                        <a:t>Q3 2015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smtClean="0">
                          <a:effectLst/>
                        </a:rPr>
                        <a:t>At</a:t>
                      </a:r>
                      <a:r>
                        <a:rPr lang="en-US" sz="1100" baseline="0" dirty="0" smtClean="0">
                          <a:effectLst/>
                        </a:rPr>
                        <a:t> this stage, there is not enough results to derive a complete Action Plan.</a:t>
                      </a:r>
                    </a:p>
                    <a:p>
                      <a:pPr marL="0" marR="0">
                        <a:lnSpc>
                          <a:spcPct val="107000"/>
                        </a:lnSpc>
                        <a:spcBef>
                          <a:spcPts val="0"/>
                        </a:spcBef>
                        <a:spcAft>
                          <a:spcPts val="0"/>
                        </a:spcAft>
                      </a:pPr>
                      <a:r>
                        <a:rPr lang="en-US" sz="1100" baseline="0" dirty="0" smtClean="0">
                          <a:effectLst/>
                        </a:rPr>
                        <a:t>Nevertheless, some preliminary indications have been included in the Gap Analysis document to be released.</a:t>
                      </a:r>
                    </a:p>
                  </a:txBody>
                  <a:tcPr marL="68580" marR="68580" marT="0" marB="0"/>
                </a:tc>
              </a:tr>
              <a:tr h="568671">
                <a:tc>
                  <a:txBody>
                    <a:bodyPr/>
                    <a:lstStyle/>
                    <a:p>
                      <a:pPr marL="0" marR="0">
                        <a:lnSpc>
                          <a:spcPct val="107000"/>
                        </a:lnSpc>
                        <a:spcBef>
                          <a:spcPts val="0"/>
                        </a:spcBef>
                        <a:spcAft>
                          <a:spcPts val="800"/>
                        </a:spcAft>
                      </a:pPr>
                      <a:r>
                        <a:rPr lang="en-US" sz="1100" b="1" dirty="0">
                          <a:solidFill>
                            <a:schemeClr val="tx1"/>
                          </a:solidFill>
                          <a:effectLst/>
                        </a:rPr>
                        <a:t>CMRS-4</a:t>
                      </a:r>
                      <a:r>
                        <a:rPr lang="en-US" sz="1100" b="0" dirty="0">
                          <a:solidFill>
                            <a:schemeClr val="tx1"/>
                          </a:solidFill>
                          <a:effectLst/>
                        </a:rPr>
                        <a:t>: Case studies linking CDRs to societal applications and informed policy decisions</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dirty="0">
                          <a:effectLst/>
                        </a:rPr>
                        <a:t>Q1 2015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Complete. Final typeset version to be released in </a:t>
                      </a:r>
                      <a:r>
                        <a:rPr lang="en-US" sz="1100" dirty="0" smtClean="0">
                          <a:effectLst/>
                        </a:rPr>
                        <a:t>September.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2087">
                <a:tc>
                  <a:txBody>
                    <a:bodyPr/>
                    <a:lstStyle/>
                    <a:p>
                      <a:pPr marL="0" marR="0">
                        <a:lnSpc>
                          <a:spcPct val="107000"/>
                        </a:lnSpc>
                        <a:spcBef>
                          <a:spcPts val="0"/>
                        </a:spcBef>
                        <a:spcAft>
                          <a:spcPts val="800"/>
                        </a:spcAft>
                      </a:pPr>
                      <a:r>
                        <a:rPr lang="en-US" sz="1100" b="1" dirty="0">
                          <a:solidFill>
                            <a:schemeClr val="tx1"/>
                          </a:solidFill>
                          <a:effectLst/>
                        </a:rPr>
                        <a:t>CMRS-7</a:t>
                      </a:r>
                      <a:r>
                        <a:rPr lang="en-US" sz="1100" b="0" dirty="0">
                          <a:solidFill>
                            <a:schemeClr val="tx1"/>
                          </a:solidFill>
                          <a:effectLst/>
                        </a:rPr>
                        <a:t>: CEOS Response to the GCOS IP and Satellite Supplement for submission (via GCOS) to COP-21</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Q2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Complete and delivered to </a:t>
                      </a:r>
                      <a:r>
                        <a:rPr lang="en-US" sz="1100" dirty="0" smtClean="0">
                          <a:effectLst/>
                        </a:rPr>
                        <a:t>GCOS.</a:t>
                      </a:r>
                    </a:p>
                    <a:p>
                      <a:pPr marL="0" marR="0">
                        <a:lnSpc>
                          <a:spcPct val="107000"/>
                        </a:lnSpc>
                        <a:spcBef>
                          <a:spcPts val="0"/>
                        </a:spcBef>
                        <a:spcAft>
                          <a:spcPts val="0"/>
                        </a:spcAft>
                      </a:pPr>
                      <a:r>
                        <a:rPr lang="en-US" sz="1100" dirty="0" smtClean="0">
                          <a:effectLst/>
                        </a:rPr>
                        <a:t>GCOS </a:t>
                      </a:r>
                      <a:r>
                        <a:rPr lang="en-US" sz="1100" dirty="0">
                          <a:effectLst/>
                        </a:rPr>
                        <a:t>acknowledged receipt and results have been used in draft GCOS 2015 status </a:t>
                      </a:r>
                      <a:r>
                        <a:rPr lang="en-US" sz="1100" dirty="0" smtClean="0">
                          <a:effectLst/>
                        </a:rPr>
                        <a:t>report.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7974">
                <a:tc>
                  <a:txBody>
                    <a:bodyPr/>
                    <a:lstStyle/>
                    <a:p>
                      <a:pPr marL="0" marR="0">
                        <a:lnSpc>
                          <a:spcPct val="107000"/>
                        </a:lnSpc>
                        <a:spcBef>
                          <a:spcPts val="0"/>
                        </a:spcBef>
                        <a:spcAft>
                          <a:spcPts val="800"/>
                        </a:spcAft>
                      </a:pPr>
                      <a:r>
                        <a:rPr lang="en-US" sz="1100" b="1" dirty="0">
                          <a:solidFill>
                            <a:schemeClr val="tx1"/>
                          </a:solidFill>
                          <a:effectLst/>
                        </a:rPr>
                        <a:t>CMRS-10 </a:t>
                      </a:r>
                      <a:r>
                        <a:rPr lang="en-US" sz="1100" b="0" dirty="0">
                          <a:solidFill>
                            <a:schemeClr val="tx1"/>
                          </a:solidFill>
                          <a:effectLst/>
                        </a:rPr>
                        <a:t>: CEOS-CGMS Report on Progress to SBSTA-43</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Q3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Draft complete and comments received from </a:t>
                      </a:r>
                      <a:r>
                        <a:rPr lang="en-US" sz="1100" dirty="0" err="1">
                          <a:effectLst/>
                        </a:rPr>
                        <a:t>WGClimate</a:t>
                      </a:r>
                      <a:r>
                        <a:rPr lang="en-US" sz="1100" dirty="0">
                          <a:effectLst/>
                        </a:rPr>
                        <a:t> </a:t>
                      </a:r>
                      <a:r>
                        <a:rPr lang="en-US" sz="1100" dirty="0" smtClean="0">
                          <a:effectLst/>
                        </a:rPr>
                        <a:t>members.</a:t>
                      </a:r>
                    </a:p>
                    <a:p>
                      <a:pPr marL="0" marR="0">
                        <a:lnSpc>
                          <a:spcPct val="107000"/>
                        </a:lnSpc>
                        <a:spcBef>
                          <a:spcPts val="0"/>
                        </a:spcBef>
                        <a:spcAft>
                          <a:spcPts val="0"/>
                        </a:spcAft>
                      </a:pPr>
                      <a:r>
                        <a:rPr lang="en-US" sz="1100" dirty="0" smtClean="0">
                          <a:effectLst/>
                        </a:rPr>
                        <a:t>Revised </a:t>
                      </a:r>
                      <a:r>
                        <a:rPr lang="en-US" sz="1100" dirty="0">
                          <a:effectLst/>
                        </a:rPr>
                        <a:t>draft to be sent to CEOS SEC for review in late </a:t>
                      </a:r>
                      <a:r>
                        <a:rPr lang="en-US" sz="1100" dirty="0" smtClean="0">
                          <a:effectLst/>
                        </a:rPr>
                        <a:t>September.</a:t>
                      </a:r>
                    </a:p>
                    <a:p>
                      <a:pPr marL="0" marR="0">
                        <a:lnSpc>
                          <a:spcPct val="107000"/>
                        </a:lnSpc>
                        <a:spcBef>
                          <a:spcPts val="0"/>
                        </a:spcBef>
                        <a:spcAft>
                          <a:spcPts val="0"/>
                        </a:spcAft>
                      </a:pPr>
                      <a:r>
                        <a:rPr lang="en-US" sz="1100" dirty="0" smtClean="0">
                          <a:effectLst/>
                        </a:rPr>
                        <a:t>Final </a:t>
                      </a:r>
                      <a:r>
                        <a:rPr lang="en-US" sz="1100" dirty="0">
                          <a:effectLst/>
                        </a:rPr>
                        <a:t>report due to SBSTA by end of October.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9358">
                <a:tc>
                  <a:txBody>
                    <a:bodyPr/>
                    <a:lstStyle/>
                    <a:p>
                      <a:pPr marL="0" marR="0">
                        <a:lnSpc>
                          <a:spcPct val="107000"/>
                        </a:lnSpc>
                        <a:spcBef>
                          <a:spcPts val="0"/>
                        </a:spcBef>
                        <a:spcAft>
                          <a:spcPts val="800"/>
                        </a:spcAft>
                      </a:pPr>
                      <a:r>
                        <a:rPr lang="en-US" sz="1100" b="1" dirty="0">
                          <a:solidFill>
                            <a:schemeClr val="tx1"/>
                          </a:solidFill>
                          <a:effectLst/>
                        </a:rPr>
                        <a:t>CMRS-8</a:t>
                      </a:r>
                      <a:r>
                        <a:rPr lang="en-US" sz="1100" b="0" dirty="0">
                          <a:solidFill>
                            <a:schemeClr val="tx1"/>
                          </a:solidFill>
                          <a:effectLst/>
                        </a:rPr>
                        <a:t>: Incorporation of in situ data holdings within the ECV inventory</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Q4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Questionnaire complete and handed off to WCRP Data Advisory </a:t>
                      </a:r>
                      <a:r>
                        <a:rPr lang="en-US" sz="1100" dirty="0" smtClean="0">
                          <a:effectLst/>
                        </a:rPr>
                        <a:t>Council.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8456">
                <a:tc>
                  <a:txBody>
                    <a:bodyPr/>
                    <a:lstStyle/>
                    <a:p>
                      <a:pPr marL="0" marR="0">
                        <a:lnSpc>
                          <a:spcPct val="107000"/>
                        </a:lnSpc>
                        <a:spcBef>
                          <a:spcPts val="0"/>
                        </a:spcBef>
                        <a:spcAft>
                          <a:spcPts val="800"/>
                        </a:spcAft>
                      </a:pPr>
                      <a:r>
                        <a:rPr lang="en-US" sz="1100" b="1" dirty="0">
                          <a:solidFill>
                            <a:schemeClr val="tx1"/>
                          </a:solidFill>
                          <a:effectLst/>
                        </a:rPr>
                        <a:t>CMRS-9</a:t>
                      </a:r>
                      <a:r>
                        <a:rPr lang="en-US" sz="1100" b="0" dirty="0">
                          <a:solidFill>
                            <a:schemeClr val="tx1"/>
                          </a:solidFill>
                          <a:effectLst/>
                        </a:rPr>
                        <a:t>: Update of ECV inventory, gap analysis and action plan (Version 2)</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Q2 2015 to Q4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smtClean="0">
                          <a:effectLst/>
                          <a:latin typeface="+mn-lt"/>
                          <a:ea typeface="+mn-ea"/>
                          <a:cs typeface="+mn-cs"/>
                        </a:rPr>
                        <a:t>Will</a:t>
                      </a:r>
                      <a:r>
                        <a:rPr lang="en-US" sz="1100" baseline="0" dirty="0" smtClean="0">
                          <a:effectLst/>
                          <a:latin typeface="+mn-lt"/>
                          <a:ea typeface="+mn-ea"/>
                          <a:cs typeface="+mn-cs"/>
                        </a:rPr>
                        <a:t> be covered by the four years </a:t>
                      </a:r>
                      <a:r>
                        <a:rPr lang="en-US" sz="1100" baseline="0" dirty="0" err="1" smtClean="0">
                          <a:effectLst/>
                          <a:latin typeface="+mn-lt"/>
                          <a:ea typeface="+mn-ea"/>
                          <a:cs typeface="+mn-cs"/>
                        </a:rPr>
                        <a:t>WGClimate</a:t>
                      </a:r>
                      <a:r>
                        <a:rPr lang="en-US" sz="1100" baseline="0" dirty="0" smtClean="0">
                          <a:effectLst/>
                          <a:latin typeface="+mn-lt"/>
                          <a:ea typeface="+mn-ea"/>
                          <a:cs typeface="+mn-cs"/>
                        </a:rPr>
                        <a:t> activity Plan that will be presented at plenary.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03042">
                <a:tc>
                  <a:txBody>
                    <a:bodyPr/>
                    <a:lstStyle/>
                    <a:p>
                      <a:pPr marL="0" marR="0">
                        <a:lnSpc>
                          <a:spcPct val="107000"/>
                        </a:lnSpc>
                        <a:spcBef>
                          <a:spcPts val="0"/>
                        </a:spcBef>
                        <a:spcAft>
                          <a:spcPts val="800"/>
                        </a:spcAft>
                      </a:pPr>
                      <a:r>
                        <a:rPr lang="en-US" sz="1100" b="1" dirty="0">
                          <a:solidFill>
                            <a:schemeClr val="tx1"/>
                          </a:solidFill>
                          <a:effectLst/>
                        </a:rPr>
                        <a:t>CMRS-11</a:t>
                      </a:r>
                      <a:r>
                        <a:rPr lang="en-US" sz="1100" b="0" dirty="0">
                          <a:solidFill>
                            <a:schemeClr val="tx1"/>
                          </a:solidFill>
                          <a:effectLst/>
                        </a:rPr>
                        <a:t>: Analysis report on implications of new climate change treaty</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Q1 2017 to Q4 2018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smtClean="0">
                          <a:effectLst/>
                          <a:latin typeface="+mn-lt"/>
                          <a:ea typeface="+mn-ea"/>
                          <a:cs typeface="+mn-cs"/>
                        </a:rPr>
                        <a:t>Will</a:t>
                      </a:r>
                      <a:r>
                        <a:rPr lang="en-US" sz="1100" baseline="0" dirty="0" smtClean="0">
                          <a:effectLst/>
                          <a:latin typeface="+mn-lt"/>
                          <a:ea typeface="+mn-ea"/>
                          <a:cs typeface="+mn-cs"/>
                        </a:rPr>
                        <a:t> be covered by the four years </a:t>
                      </a:r>
                      <a:r>
                        <a:rPr lang="en-US" sz="1100" baseline="0" dirty="0" err="1" smtClean="0">
                          <a:effectLst/>
                          <a:latin typeface="+mn-lt"/>
                          <a:ea typeface="+mn-ea"/>
                          <a:cs typeface="+mn-cs"/>
                        </a:rPr>
                        <a:t>WGClimate</a:t>
                      </a:r>
                      <a:r>
                        <a:rPr lang="en-US" sz="1100" baseline="0" dirty="0" smtClean="0">
                          <a:effectLst/>
                          <a:latin typeface="+mn-lt"/>
                          <a:ea typeface="+mn-ea"/>
                          <a:cs typeface="+mn-cs"/>
                        </a:rPr>
                        <a:t> activity Plan that will be presented at plenary.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TextBox 2"/>
          <p:cNvSpPr txBox="1"/>
          <p:nvPr/>
        </p:nvSpPr>
        <p:spPr>
          <a:xfrm>
            <a:off x="1992702" y="69011"/>
            <a:ext cx="7151298" cy="646331"/>
          </a:xfrm>
          <a:prstGeom prst="rect">
            <a:avLst/>
          </a:prstGeom>
          <a:noFill/>
        </p:spPr>
        <p:txBody>
          <a:bodyPr wrap="square" rtlCol="0">
            <a:spAutoFit/>
          </a:bodyPr>
          <a:lstStyle/>
          <a:p>
            <a:r>
              <a:rPr lang="en-US" dirty="0" smtClean="0">
                <a:solidFill>
                  <a:schemeClr val="bg1"/>
                </a:solidFill>
              </a:rPr>
              <a:t>Climate Monitoring, Research, and Services – CEOS 2015-2017 Work Plan Objectives and Deliverables Status</a:t>
            </a:r>
            <a:endParaRPr lang="en-US" dirty="0">
              <a:solidFill>
                <a:schemeClr val="bg1"/>
              </a:solidFill>
            </a:endParaRPr>
          </a:p>
        </p:txBody>
      </p:sp>
    </p:spTree>
    <p:extLst>
      <p:ext uri="{BB962C8B-B14F-4D97-AF65-F5344CB8AC3E}">
        <p14:creationId xmlns:p14="http://schemas.microsoft.com/office/powerpoint/2010/main" val="2122415781"/>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56340" y="1380226"/>
            <a:ext cx="4529858" cy="5400510"/>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155090655"/>
              </p:ext>
            </p:extLst>
          </p:nvPr>
        </p:nvGraphicFramePr>
        <p:xfrm>
          <a:off x="383409" y="1716117"/>
          <a:ext cx="3972931" cy="4864101"/>
        </p:xfrm>
        <a:graphic>
          <a:graphicData uri="http://schemas.openxmlformats.org/drawingml/2006/table">
            <a:tbl>
              <a:tblPr firstRow="1" firstCol="1" bandRow="1"/>
              <a:tblGrid>
                <a:gridCol w="1995028"/>
                <a:gridCol w="659301"/>
                <a:gridCol w="659301"/>
                <a:gridCol w="659301"/>
              </a:tblGrid>
              <a:tr h="141793">
                <a:tc>
                  <a:txBody>
                    <a:bodyPr/>
                    <a:lstStyle/>
                    <a:p>
                      <a:pPr marL="0" marR="0">
                        <a:lnSpc>
                          <a:spcPct val="115000"/>
                        </a:lnSpc>
                        <a:spcBef>
                          <a:spcPts val="0"/>
                        </a:spcBef>
                        <a:spcAft>
                          <a:spcPts val="0"/>
                        </a:spcAft>
                      </a:pPr>
                      <a:r>
                        <a:rPr lang="en-US" sz="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GCOS Guideline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Atmospheric</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Oceanic</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Terrestrial</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a:noFill/>
                    </a:lnL>
                    <a:lnR>
                      <a:noFill/>
                    </a:lnR>
                    <a:lnT>
                      <a:noFill/>
                    </a:lnT>
                    <a:lnB w="12700" cap="flat" cmpd="sng" algn="ctr">
                      <a:solidFill>
                        <a:srgbClr val="000000"/>
                      </a:solidFill>
                      <a:prstDash val="solid"/>
                      <a:round/>
                      <a:headEnd type="none" w="med" len="med"/>
                      <a:tailEnd type="none" w="med" len="med"/>
                    </a:lnB>
                  </a:tcPr>
                </a:tc>
              </a:tr>
              <a:tr h="708963">
                <a:tc>
                  <a:txBody>
                    <a:bodyPr/>
                    <a:lstStyle/>
                    <a:p>
                      <a:pPr marL="0" marR="0">
                        <a:lnSpc>
                          <a:spcPct val="115000"/>
                        </a:lnSpc>
                        <a:spcBef>
                          <a:spcPts val="0"/>
                        </a:spcBef>
                        <a:spcAft>
                          <a:spcPts val="0"/>
                        </a:spcAft>
                      </a:pPr>
                      <a:r>
                        <a:rPr lang="en-US" sz="800" dirty="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 Full description of all steps taken in the generation of FCDRs and ECV products, including algorithms used, specific FCDRs used, and characteristics and outcomes of validation activities</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FD0A1"/>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ACE9C"/>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ACE9D"/>
                    </a:solidFill>
                  </a:tcPr>
                </a:tc>
              </a:tr>
              <a:tr h="283585">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2. Application of appropriate calibration/validation activities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BCE9D"/>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DAB6"/>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D3A8"/>
                    </a:solidFill>
                  </a:tcPr>
                </a:tc>
              </a:tr>
              <a:tr h="567170">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3. Statement of expected accuracy , stability and resolution (time, space) of the product, including, where possible, a comparison with the GCOS requirements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CF9F"/>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D0A0"/>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DAB6"/>
                    </a:solidFill>
                  </a:tcPr>
                </a:tc>
              </a:tr>
              <a:tr h="283585">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4. Assessment of long-term stability and homogeneity of the product</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0DEBE"/>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E1C5"/>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DFC0"/>
                    </a:solidFill>
                  </a:tcPr>
                </a:tc>
              </a:tr>
              <a:tr h="567170">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5. Information on the scientific review process related to FCDR/product construction (including algorithm selection), FCDR/product quality and applications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0DEBE"/>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DFC0"/>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DFC0"/>
                    </a:solidFill>
                  </a:tcPr>
                </a:tc>
              </a:tr>
              <a:tr h="283585">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6. Global coverage of FCDRs and products where possible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5C68B"/>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C385"/>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91%</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1C487"/>
                    </a:solidFill>
                  </a:tcPr>
                </a:tc>
              </a:tr>
              <a:tr h="425378">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7. Version management of FCDRs and products, particularly in connection with improved algorithms and reprocessing</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73%</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CCF9F"/>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95%</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AC181"/>
                    </a:solidFill>
                  </a:tcPr>
                </a:tc>
              </a:tr>
              <a:tr h="283585">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8. Arrangements for access to the FCDRs, products and all documentation</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D3A8"/>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2A4"/>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D3A7"/>
                    </a:solidFill>
                  </a:tcPr>
                </a:tc>
              </a:tr>
              <a:tr h="283585">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9. Timeliness of data release to the user community to enable monitoring activities</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5DFC1"/>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E0C3"/>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DDCBB"/>
                    </a:solidFill>
                  </a:tcPr>
                </a:tc>
              </a:tr>
              <a:tr h="184947">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10. Facility for user feedback</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BE7B"/>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1A4"/>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77%</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6CC99"/>
                    </a:solidFill>
                  </a:tcPr>
                </a:tc>
              </a:tr>
              <a:tr h="283585">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11. Application of a quantitative maturity index if possible</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6FAFA"/>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FCFF"/>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FCFF"/>
                    </a:solidFill>
                  </a:tcPr>
                </a:tc>
              </a:tr>
              <a:tr h="567170">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Arial" panose="020B0604020202020204" pitchFamily="34" charset="0"/>
                          <a:cs typeface="Times New Roman" panose="02020603050405020304" pitchFamily="18" charset="0"/>
                        </a:rPr>
                        <a:t>12. Publication of a summary (a webpage or a peer-reviewed article) documenting point-by-point the extent to which this guideline has been followed</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68%</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D2A6"/>
                    </a:solidFill>
                  </a:tcPr>
                </a:tc>
                <a:tc>
                  <a:txBody>
                    <a:bodyPr/>
                    <a:lstStyle/>
                    <a:p>
                      <a:pPr marL="0" marR="0">
                        <a:lnSpc>
                          <a:spcPct val="115000"/>
                        </a:lnSpc>
                        <a:spcBef>
                          <a:spcPts val="0"/>
                        </a:spcBef>
                        <a:spcAft>
                          <a:spcPts val="0"/>
                        </a:spcAft>
                      </a:pPr>
                      <a:r>
                        <a:rPr lang="en-US" sz="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en-US" sz="70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DCBA"/>
                    </a:solidFill>
                  </a:tcPr>
                </a:tc>
                <a:tc>
                  <a:txBody>
                    <a:bodyPr/>
                    <a:lstStyle/>
                    <a:p>
                      <a:pPr marL="0" marR="0">
                        <a:lnSpc>
                          <a:spcPct val="115000"/>
                        </a:lnSpc>
                        <a:spcBef>
                          <a:spcPts val="0"/>
                        </a:spcBef>
                        <a:spcAft>
                          <a:spcPts val="0"/>
                        </a:spcAft>
                      </a:pPr>
                      <a:r>
                        <a:rPr lang="en-US" sz="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61%</a:t>
                      </a:r>
                      <a:endParaRPr lang="en-U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6237" marR="462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FD7AF"/>
                    </a:solidFill>
                  </a:tcPr>
                </a:tc>
              </a:tr>
            </a:tbl>
          </a:graphicData>
        </a:graphic>
      </p:graphicFrame>
      <p:sp>
        <p:nvSpPr>
          <p:cNvPr id="4" name="TextBox 3"/>
          <p:cNvSpPr txBox="1"/>
          <p:nvPr/>
        </p:nvSpPr>
        <p:spPr>
          <a:xfrm>
            <a:off x="309787" y="1380758"/>
            <a:ext cx="3849817" cy="338554"/>
          </a:xfrm>
          <a:prstGeom prst="rect">
            <a:avLst/>
          </a:prstGeom>
          <a:noFill/>
        </p:spPr>
        <p:txBody>
          <a:bodyPr wrap="square" rtlCol="0">
            <a:spAutoFit/>
          </a:bodyPr>
          <a:lstStyle/>
          <a:p>
            <a:r>
              <a:rPr lang="en-US" sz="1600" b="1" dirty="0" smtClean="0"/>
              <a:t>ECV Reference Assessment Results</a:t>
            </a:r>
            <a:endParaRPr lang="en-US" sz="1600" b="1" dirty="0"/>
          </a:p>
        </p:txBody>
      </p:sp>
      <p:sp>
        <p:nvSpPr>
          <p:cNvPr id="5" name="TextBox 4"/>
          <p:cNvSpPr txBox="1"/>
          <p:nvPr/>
        </p:nvSpPr>
        <p:spPr>
          <a:xfrm>
            <a:off x="6345601" y="1380758"/>
            <a:ext cx="2881223" cy="338554"/>
          </a:xfrm>
          <a:prstGeom prst="rect">
            <a:avLst/>
          </a:prstGeom>
          <a:noFill/>
        </p:spPr>
        <p:txBody>
          <a:bodyPr wrap="square" rtlCol="0">
            <a:spAutoFit/>
          </a:bodyPr>
          <a:lstStyle/>
          <a:p>
            <a:r>
              <a:rPr lang="en-US" sz="1600" b="1" dirty="0" smtClean="0"/>
              <a:t>ECV Gap Analysis Results</a:t>
            </a:r>
            <a:endParaRPr lang="en-US" sz="1600" b="1" dirty="0"/>
          </a:p>
        </p:txBody>
      </p:sp>
      <p:sp>
        <p:nvSpPr>
          <p:cNvPr id="6" name="TextBox 5"/>
          <p:cNvSpPr txBox="1"/>
          <p:nvPr/>
        </p:nvSpPr>
        <p:spPr>
          <a:xfrm>
            <a:off x="1992702" y="120770"/>
            <a:ext cx="6676845" cy="369332"/>
          </a:xfrm>
          <a:prstGeom prst="rect">
            <a:avLst/>
          </a:prstGeom>
          <a:noFill/>
        </p:spPr>
        <p:txBody>
          <a:bodyPr wrap="square" rtlCol="0">
            <a:spAutoFit/>
          </a:bodyPr>
          <a:lstStyle/>
          <a:p>
            <a:r>
              <a:rPr lang="en-US" dirty="0" smtClean="0">
                <a:solidFill>
                  <a:schemeClr val="bg1"/>
                </a:solidFill>
              </a:rPr>
              <a:t>Experience with Applying ECV Assessment and Gap Analysis</a:t>
            </a:r>
            <a:endParaRPr lang="en-US" dirty="0">
              <a:solidFill>
                <a:schemeClr val="bg1"/>
              </a:solidFill>
            </a:endParaRPr>
          </a:p>
        </p:txBody>
      </p:sp>
    </p:spTree>
    <p:extLst>
      <p:ext uri="{BB962C8B-B14F-4D97-AF65-F5344CB8AC3E}">
        <p14:creationId xmlns:p14="http://schemas.microsoft.com/office/powerpoint/2010/main" val="2959144183"/>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8196" y="0"/>
            <a:ext cx="6616461" cy="646331"/>
          </a:xfrm>
          <a:prstGeom prst="rect">
            <a:avLst/>
          </a:prstGeom>
          <a:noFill/>
        </p:spPr>
        <p:txBody>
          <a:bodyPr wrap="square" rtlCol="0">
            <a:spAutoFit/>
          </a:bodyPr>
          <a:lstStyle/>
          <a:p>
            <a:r>
              <a:rPr lang="en-US" dirty="0" smtClean="0">
                <a:solidFill>
                  <a:schemeClr val="bg1"/>
                </a:solidFill>
              </a:rPr>
              <a:t>Experiences with ECV Inventory Collection, Assessment, Gap Analysis and Action Plan Cycle </a:t>
            </a:r>
            <a:endParaRPr lang="en-US" dirty="0">
              <a:solidFill>
                <a:schemeClr val="bg1"/>
              </a:solidFill>
            </a:endParaRPr>
          </a:p>
        </p:txBody>
      </p:sp>
      <p:pic>
        <p:nvPicPr>
          <p:cNvPr id="3" name="Picture 2"/>
          <p:cNvPicPr>
            <a:picLocks/>
          </p:cNvPicPr>
          <p:nvPr/>
        </p:nvPicPr>
        <p:blipFill>
          <a:blip r:embed="rId2"/>
          <a:stretch>
            <a:fillRect/>
          </a:stretch>
        </p:blipFill>
        <p:spPr>
          <a:xfrm>
            <a:off x="5132375" y="2036941"/>
            <a:ext cx="3675888" cy="4114800"/>
          </a:xfrm>
          <a:prstGeom prst="rect">
            <a:avLst/>
          </a:prstGeom>
          <a:ln>
            <a:solidFill>
              <a:schemeClr val="tx1"/>
            </a:solidFill>
          </a:ln>
        </p:spPr>
      </p:pic>
      <p:sp>
        <p:nvSpPr>
          <p:cNvPr id="4" name="TextBox 3"/>
          <p:cNvSpPr txBox="1"/>
          <p:nvPr/>
        </p:nvSpPr>
        <p:spPr>
          <a:xfrm>
            <a:off x="259176" y="1695372"/>
            <a:ext cx="4819383" cy="4909037"/>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b="1" dirty="0" smtClean="0"/>
              <a:t>ECV Inventory</a:t>
            </a:r>
            <a:r>
              <a:rPr lang="en-US" dirty="0" smtClean="0"/>
              <a:t> is the principle activity of </a:t>
            </a:r>
            <a:r>
              <a:rPr lang="en-US" dirty="0" err="1" smtClean="0"/>
              <a:t>WGClimate</a:t>
            </a:r>
            <a:r>
              <a:rPr lang="en-US" dirty="0" smtClean="0"/>
              <a:t> to capture the physical architecture of climate observing systems</a:t>
            </a:r>
          </a:p>
          <a:p>
            <a:pPr marL="285750" indent="-285750">
              <a:spcBef>
                <a:spcPts val="600"/>
              </a:spcBef>
              <a:buFont typeface="Arial" panose="020B0604020202020204" pitchFamily="34" charset="0"/>
              <a:buChar char="•"/>
            </a:pPr>
            <a:r>
              <a:rPr lang="en-US" dirty="0" smtClean="0"/>
              <a:t>Each step was an opportunity to develop further </a:t>
            </a:r>
            <a:r>
              <a:rPr lang="en-US" b="1" dirty="0" smtClean="0"/>
              <a:t>Best Practices</a:t>
            </a:r>
            <a:r>
              <a:rPr lang="en-US" dirty="0" smtClean="0"/>
              <a:t>.</a:t>
            </a:r>
          </a:p>
          <a:p>
            <a:pPr marL="285750" indent="-285750">
              <a:spcBef>
                <a:spcPts val="600"/>
              </a:spcBef>
              <a:buFont typeface="Arial" panose="020B0604020202020204" pitchFamily="34" charset="0"/>
              <a:buChar char="•"/>
            </a:pPr>
            <a:r>
              <a:rPr lang="en-US" dirty="0" smtClean="0"/>
              <a:t>ECV Inventory </a:t>
            </a:r>
            <a:r>
              <a:rPr lang="en-US" b="1" dirty="0" smtClean="0"/>
              <a:t>data call</a:t>
            </a:r>
            <a:r>
              <a:rPr lang="en-US" dirty="0" smtClean="0"/>
              <a:t> was interpreted differently by different agencies and participation varied.</a:t>
            </a:r>
          </a:p>
          <a:p>
            <a:pPr marL="285750" indent="-285750">
              <a:spcBef>
                <a:spcPts val="600"/>
              </a:spcBef>
              <a:buFont typeface="Arial" panose="020B0604020202020204" pitchFamily="34" charset="0"/>
              <a:buChar char="•"/>
            </a:pPr>
            <a:r>
              <a:rPr lang="en-US" b="1" dirty="0" smtClean="0"/>
              <a:t>Reference Assessment </a:t>
            </a:r>
            <a:r>
              <a:rPr lang="en-US" dirty="0" smtClean="0"/>
              <a:t>scored ECV inventory answers against GCOS data set guidelines.</a:t>
            </a:r>
          </a:p>
          <a:p>
            <a:pPr marL="285750" indent="-285750">
              <a:spcBef>
                <a:spcPts val="600"/>
              </a:spcBef>
              <a:buFont typeface="Arial" panose="020B0604020202020204" pitchFamily="34" charset="0"/>
              <a:buChar char="•"/>
            </a:pPr>
            <a:r>
              <a:rPr lang="en-US" b="1" dirty="0" smtClean="0"/>
              <a:t>High-Definition Gap Analysis </a:t>
            </a:r>
            <a:r>
              <a:rPr lang="en-US" dirty="0" smtClean="0"/>
              <a:t>considered gaps spanning 41 conditions.</a:t>
            </a:r>
          </a:p>
          <a:p>
            <a:pPr marL="285750" indent="-285750">
              <a:spcBef>
                <a:spcPts val="600"/>
              </a:spcBef>
              <a:buFont typeface="Arial" panose="020B0604020202020204" pitchFamily="34" charset="0"/>
              <a:buChar char="•"/>
            </a:pPr>
            <a:r>
              <a:rPr lang="en-US" b="1" dirty="0" smtClean="0"/>
              <a:t>Mitigation Plan </a:t>
            </a:r>
            <a:r>
              <a:rPr lang="en-US" dirty="0" smtClean="0"/>
              <a:t>and actions are very difficult to develop and needs harmonization with GCOS responsibilities.</a:t>
            </a:r>
          </a:p>
        </p:txBody>
      </p:sp>
    </p:spTree>
    <p:extLst>
      <p:ext uri="{BB962C8B-B14F-4D97-AF65-F5344CB8AC3E}">
        <p14:creationId xmlns:p14="http://schemas.microsoft.com/office/powerpoint/2010/main" val="2237807314"/>
      </p:ext>
    </p:extLst>
  </p:cSld>
  <p:clrMapOvr>
    <a:masterClrMapping/>
  </p:clrMapOvr>
  <p:transition xmlns:p14="http://schemas.microsoft.com/office/powerpoint/2010/mai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8196" y="146649"/>
            <a:ext cx="6642340" cy="646331"/>
          </a:xfrm>
          <a:prstGeom prst="rect">
            <a:avLst/>
          </a:prstGeom>
          <a:noFill/>
        </p:spPr>
        <p:txBody>
          <a:bodyPr wrap="square" rtlCol="0">
            <a:spAutoFit/>
          </a:bodyPr>
          <a:lstStyle/>
          <a:p>
            <a:r>
              <a:rPr lang="en-US" dirty="0" smtClean="0">
                <a:solidFill>
                  <a:schemeClr val="bg1"/>
                </a:solidFill>
              </a:rPr>
              <a:t>Thoughts and Feedback Requested from CEOS on WGClimate and the ECV Inventory</a:t>
            </a:r>
            <a:endParaRPr lang="en-US" dirty="0">
              <a:solidFill>
                <a:schemeClr val="bg1"/>
              </a:solidFill>
            </a:endParaRPr>
          </a:p>
        </p:txBody>
      </p:sp>
      <p:sp>
        <p:nvSpPr>
          <p:cNvPr id="3" name="TextBox 2"/>
          <p:cNvSpPr txBox="1"/>
          <p:nvPr/>
        </p:nvSpPr>
        <p:spPr>
          <a:xfrm>
            <a:off x="457353" y="1544201"/>
            <a:ext cx="8246853" cy="5201424"/>
          </a:xfrm>
          <a:prstGeom prst="rect">
            <a:avLst/>
          </a:prstGeom>
          <a:noFill/>
        </p:spPr>
        <p:txBody>
          <a:bodyPr wrap="square" rtlCol="0">
            <a:spAutoFit/>
          </a:bodyPr>
          <a:lstStyle/>
          <a:p>
            <a:pPr marL="285750" indent="-285750">
              <a:spcBef>
                <a:spcPts val="600"/>
              </a:spcBef>
              <a:buFont typeface="Arial"/>
              <a:buChar char="•"/>
            </a:pPr>
            <a:r>
              <a:rPr lang="en-US" sz="1600" b="1" dirty="0" smtClean="0"/>
              <a:t>International coordination </a:t>
            </a:r>
            <a:r>
              <a:rPr lang="en-US" sz="1600" dirty="0" smtClean="0"/>
              <a:t>is always dependent on a ‘coalition of the willing’</a:t>
            </a:r>
          </a:p>
          <a:p>
            <a:pPr marL="742950" lvl="1" indent="-285750">
              <a:spcBef>
                <a:spcPts val="600"/>
              </a:spcBef>
              <a:buFont typeface="Arial" panose="020B0604020202020204" pitchFamily="34" charset="0"/>
              <a:buChar char="•"/>
            </a:pPr>
            <a:r>
              <a:rPr lang="en-US" sz="1600" b="1" dirty="0" err="1"/>
              <a:t>WGClimate</a:t>
            </a:r>
            <a:r>
              <a:rPr lang="en-US" sz="1600" b="1" dirty="0"/>
              <a:t> is a worthwhile </a:t>
            </a:r>
            <a:r>
              <a:rPr lang="en-US" sz="1600" b="1" dirty="0" smtClean="0"/>
              <a:t>effort </a:t>
            </a:r>
            <a:r>
              <a:rPr lang="en-US" sz="1600" b="1" dirty="0" smtClean="0"/>
              <a:t>requiring community participation</a:t>
            </a:r>
            <a:r>
              <a:rPr lang="en-US" sz="1600" dirty="0" smtClean="0"/>
              <a:t>.</a:t>
            </a:r>
            <a:br>
              <a:rPr lang="en-US" sz="1600" dirty="0" smtClean="0"/>
            </a:br>
            <a:r>
              <a:rPr lang="en-US" sz="1600" dirty="0" smtClean="0"/>
              <a:t>Moving forward</a:t>
            </a:r>
            <a:r>
              <a:rPr lang="en-US" sz="1600" dirty="0"/>
              <a:t>, </a:t>
            </a:r>
            <a:r>
              <a:rPr lang="en-US" sz="1600" dirty="0" err="1"/>
              <a:t>WGClimate</a:t>
            </a:r>
            <a:r>
              <a:rPr lang="en-US" sz="1600"/>
              <a:t> should explore complementary ways to accomplish the next steps in the ECV inventory cycle.</a:t>
            </a:r>
            <a:endParaRPr lang="en-US" sz="1600" dirty="0" smtClean="0"/>
          </a:p>
          <a:p>
            <a:pPr marL="742950" lvl="1" indent="-285750">
              <a:spcBef>
                <a:spcPts val="600"/>
              </a:spcBef>
              <a:buFont typeface="Arial" panose="020B0604020202020204" pitchFamily="34" charset="0"/>
              <a:buChar char="•"/>
            </a:pPr>
            <a:endParaRPr lang="en-US" sz="1600" dirty="0" smtClean="0"/>
          </a:p>
          <a:p>
            <a:pPr marL="285750" indent="-285750">
              <a:spcBef>
                <a:spcPts val="600"/>
              </a:spcBef>
              <a:spcAft>
                <a:spcPts val="0"/>
              </a:spcAft>
              <a:buFont typeface="Arial" panose="020B0604020202020204" pitchFamily="34" charset="0"/>
              <a:buChar char="•"/>
            </a:pPr>
            <a:r>
              <a:rPr lang="en-US" sz="1600" b="1" dirty="0" smtClean="0"/>
              <a:t>For ECV Inventory</a:t>
            </a:r>
            <a:r>
              <a:rPr lang="en-US" sz="1600" dirty="0" smtClean="0"/>
              <a:t> - Data Calls are essential yet difficult and participation is </a:t>
            </a:r>
            <a:r>
              <a:rPr lang="en-US" sz="1600" dirty="0" smtClean="0"/>
              <a:t>mixed.</a:t>
            </a:r>
            <a:endParaRPr lang="en-US" sz="1600" dirty="0" smtClean="0"/>
          </a:p>
          <a:p>
            <a:pPr marL="742950" lvl="1" indent="-285750">
              <a:spcBef>
                <a:spcPts val="600"/>
              </a:spcBef>
              <a:spcAft>
                <a:spcPts val="0"/>
              </a:spcAft>
              <a:buFont typeface="Arial" panose="020B0604020202020204" pitchFamily="34" charset="0"/>
              <a:buChar char="•"/>
            </a:pPr>
            <a:r>
              <a:rPr lang="en-US" sz="1600" dirty="0" smtClean="0"/>
              <a:t>Consider using a data set metadata model Obs4ECV that would include most of the parameters of the ECV inventory (proposed to WDAC)</a:t>
            </a:r>
          </a:p>
          <a:p>
            <a:pPr marL="285750" indent="-285750">
              <a:spcBef>
                <a:spcPts val="600"/>
              </a:spcBef>
              <a:buFont typeface="Arial" panose="020B0604020202020204" pitchFamily="34" charset="0"/>
              <a:buChar char="•"/>
            </a:pPr>
            <a:r>
              <a:rPr lang="en-US" sz="1600" b="1" dirty="0" smtClean="0"/>
              <a:t>For ECV Assessment </a:t>
            </a:r>
            <a:r>
              <a:rPr lang="en-US" sz="1600" dirty="0" smtClean="0"/>
              <a:t>– Systematic assessment worked well once implemented and so should continue in the future</a:t>
            </a:r>
          </a:p>
          <a:p>
            <a:pPr marL="285750" indent="-285750">
              <a:spcBef>
                <a:spcPts val="600"/>
              </a:spcBef>
              <a:buFont typeface="Arial" panose="020B0604020202020204" pitchFamily="34" charset="0"/>
              <a:buChar char="•"/>
            </a:pPr>
            <a:endParaRPr lang="en-US" sz="1600" dirty="0" smtClean="0"/>
          </a:p>
          <a:p>
            <a:pPr marL="285750" indent="-285750">
              <a:spcBef>
                <a:spcPts val="600"/>
              </a:spcBef>
              <a:buFont typeface="Arial" panose="020B0604020202020204" pitchFamily="34" charset="0"/>
              <a:buChar char="•"/>
            </a:pPr>
            <a:r>
              <a:rPr lang="en-US" sz="1600" b="1" dirty="0" smtClean="0"/>
              <a:t>For ECV Gap Analysis </a:t>
            </a:r>
            <a:r>
              <a:rPr lang="en-US" sz="1600" dirty="0" smtClean="0"/>
              <a:t>– Several options should be explored, for example:</a:t>
            </a:r>
          </a:p>
          <a:p>
            <a:pPr marL="742950" lvl="1" indent="-285750">
              <a:spcBef>
                <a:spcPts val="600"/>
              </a:spcBef>
              <a:buFont typeface="Arial" panose="020B0604020202020204" pitchFamily="34" charset="0"/>
              <a:buChar char="•"/>
            </a:pPr>
            <a:r>
              <a:rPr lang="en-US" sz="1600" dirty="0" smtClean="0"/>
              <a:t>Ask Agencies to consider implementing gap analysis as part of programs.</a:t>
            </a:r>
          </a:p>
          <a:p>
            <a:pPr marL="742950" lvl="1" indent="-285750">
              <a:spcBef>
                <a:spcPts val="600"/>
              </a:spcBef>
              <a:buFont typeface="Arial" panose="020B0604020202020204" pitchFamily="34" charset="0"/>
              <a:buChar char="•"/>
            </a:pPr>
            <a:r>
              <a:rPr lang="en-US" sz="1600" dirty="0" smtClean="0"/>
              <a:t>Host gap analysis workshop to perform analysis every few years (possibly co-hosted with GCOS).</a:t>
            </a:r>
          </a:p>
          <a:p>
            <a:pPr marL="742950" lvl="1" indent="-285750">
              <a:spcBef>
                <a:spcPts val="600"/>
              </a:spcBef>
              <a:buFont typeface="Arial" panose="020B0604020202020204" pitchFamily="34" charset="0"/>
              <a:buChar char="•"/>
            </a:pPr>
            <a:r>
              <a:rPr lang="en-US" sz="1600" dirty="0" smtClean="0"/>
              <a:t>Formalize WGClimate support for ECV inventory (EU contribution appreciated).</a:t>
            </a:r>
          </a:p>
          <a:p>
            <a:pPr marL="285750" indent="-285750">
              <a:spcBef>
                <a:spcPts val="600"/>
              </a:spcBef>
              <a:buFont typeface="Arial" panose="020B0604020202020204" pitchFamily="34" charset="0"/>
              <a:buChar char="•"/>
            </a:pPr>
            <a:r>
              <a:rPr lang="en-US" sz="1600" b="1" dirty="0" smtClean="0"/>
              <a:t>For ECV Action </a:t>
            </a:r>
            <a:r>
              <a:rPr lang="en-US" sz="1600" b="1" dirty="0"/>
              <a:t>P</a:t>
            </a:r>
            <a:r>
              <a:rPr lang="en-US" sz="1600" b="1" dirty="0" smtClean="0"/>
              <a:t>lan and Mitigation </a:t>
            </a:r>
            <a:r>
              <a:rPr lang="en-US" sz="1600" dirty="0" smtClean="0"/>
              <a:t>– Same as Gap Analysis</a:t>
            </a:r>
          </a:p>
        </p:txBody>
      </p:sp>
    </p:spTree>
    <p:extLst>
      <p:ext uri="{BB962C8B-B14F-4D97-AF65-F5344CB8AC3E}">
        <p14:creationId xmlns:p14="http://schemas.microsoft.com/office/powerpoint/2010/main" val="1350192060"/>
      </p:ext>
    </p:extLst>
  </p:cSld>
  <p:clrMapOvr>
    <a:masterClrMapping/>
  </p:clrMapOvr>
  <p:transition xmlns:p14="http://schemas.microsoft.com/office/powerpoint/2010/main" spd="slow"/>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3418</TotalTime>
  <Words>919</Words>
  <Application>Microsoft Macintosh PowerPoint</Application>
  <PresentationFormat>On-screen Show (4:3)</PresentationFormat>
  <Paragraphs>120</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4_EUM_template_v03</vt:lpstr>
      <vt:lpstr>CEOS-CGMS Working Group on Climate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Pascal Lecomte</cp:lastModifiedBy>
  <cp:revision>380</cp:revision>
  <dcterms:created xsi:type="dcterms:W3CDTF">2012-08-31T01:11:17Z</dcterms:created>
  <dcterms:modified xsi:type="dcterms:W3CDTF">2015-09-15T13:57:58Z</dcterms:modified>
</cp:coreProperties>
</file>