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0" r:id="rId2"/>
    <p:sldId id="276" r:id="rId3"/>
    <p:sldId id="278" r:id="rId4"/>
    <p:sldId id="277" r:id="rId5"/>
    <p:sldId id="280" r:id="rId6"/>
    <p:sldId id="279" r:id="rId7"/>
    <p:sldId id="283" r:id="rId8"/>
    <p:sldId id="284" r:id="rId9"/>
    <p:sldId id="281" r:id="rId10"/>
    <p:sldId id="282" r:id="rId11"/>
    <p:sldId id="285"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xmlns="">
        <p15:guide id="1" orient="horz" pos="4277">
          <p15:clr>
            <a:srgbClr val="A4A3A4"/>
          </p15:clr>
        </p15:guide>
        <p15:guide id="2" pos="2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5701" autoAdjust="0"/>
  </p:normalViewPr>
  <p:slideViewPr>
    <p:cSldViewPr snapToGrid="0" snapToObjects="1">
      <p:cViewPr varScale="1">
        <p:scale>
          <a:sx n="76" d="100"/>
          <a:sy n="76" d="100"/>
        </p:scale>
        <p:origin x="-1200" y="-84"/>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‹N°›</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extLst>
      <p:ext uri="{BB962C8B-B14F-4D97-AF65-F5344CB8AC3E}">
        <p14:creationId xmlns:p14="http://schemas.microsoft.com/office/powerpoint/2010/main" val="1912082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11</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7</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8</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9</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10</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‹N°›</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213872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 Tech.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Workshop 2015</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EUMETSAT, Darmstadt, Germany</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17</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-18</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September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2015</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‹N°›</a:t>
            </a:fld>
            <a:endParaRPr lang="en-US"/>
          </a:p>
        </p:txBody>
      </p:sp>
      <p:pic>
        <p:nvPicPr>
          <p:cNvPr id="5" name="Picture 4" descr="CEOS_logo_trans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0"/>
            <a:ext cx="5206574" cy="1672389"/>
          </a:xfrm>
        </p:spPr>
        <p:txBody>
          <a:bodyPr/>
          <a:lstStyle/>
          <a:p>
            <a:pPr algn="l"/>
            <a:r>
              <a:rPr lang="en-US" sz="2800" dirty="0" smtClean="0"/>
              <a:t>WGISS</a:t>
            </a:r>
            <a:endParaRPr lang="en-US" sz="2800" dirty="0" smtClean="0">
              <a:solidFill>
                <a:srgbClr val="FFFF00"/>
              </a:solidFill>
            </a:endParaRPr>
          </a:p>
        </p:txBody>
      </p:sp>
      <p:sp>
        <p:nvSpPr>
          <p:cNvPr id="2" name="Subtitle 1"/>
          <p:cNvSpPr>
            <a:spLocks noGrp="1"/>
          </p:cNvSpPr>
          <p:nvPr>
            <p:ph type="subTitle" sz="quarter" idx="1"/>
          </p:nvPr>
        </p:nvSpPr>
        <p:spPr>
          <a:xfrm>
            <a:off x="3814057" y="1694444"/>
            <a:ext cx="4826977" cy="1564105"/>
          </a:xfrm>
        </p:spPr>
        <p:txBody>
          <a:bodyPr/>
          <a:lstStyle/>
          <a:p>
            <a:r>
              <a:rPr lang="en-US" b="0" dirty="0" smtClean="0"/>
              <a:t>Richard Moreno</a:t>
            </a:r>
            <a:br>
              <a:rPr lang="en-US" b="0" dirty="0" smtClean="0"/>
            </a:br>
            <a:r>
              <a:rPr lang="en-US" b="0" dirty="0" smtClean="0"/>
              <a:t>CNES</a:t>
            </a:r>
          </a:p>
          <a:p>
            <a:r>
              <a:rPr lang="en-US" b="0" dirty="0" smtClean="0"/>
              <a:t>SIT Workshop Agenda Item #7</a:t>
            </a:r>
          </a:p>
          <a:p>
            <a:r>
              <a:rPr lang="en-US" b="0" dirty="0" smtClean="0"/>
              <a:t>WGISS working group</a:t>
            </a:r>
            <a:br>
              <a:rPr lang="en-US" b="0" dirty="0" smtClean="0"/>
            </a:br>
            <a:r>
              <a:rPr lang="en-US" b="0" dirty="0" smtClean="0"/>
              <a:t>CEOS SIT Technical Workshop</a:t>
            </a:r>
          </a:p>
          <a:p>
            <a:r>
              <a:rPr lang="en-US" b="0" dirty="0" smtClean="0"/>
              <a:t>EUMETSAT, Darmstadt, Germany</a:t>
            </a:r>
            <a:br>
              <a:rPr lang="en-US" b="0" dirty="0" smtClean="0"/>
            </a:br>
            <a:r>
              <a:rPr lang="en-US" b="0" dirty="0" smtClean="0"/>
              <a:t>17</a:t>
            </a:r>
            <a:r>
              <a:rPr lang="en-US" b="0" baseline="30000" dirty="0" smtClean="0"/>
              <a:t>th</a:t>
            </a:r>
            <a:r>
              <a:rPr lang="en-US" b="0" dirty="0" smtClean="0"/>
              <a:t>-18</a:t>
            </a:r>
            <a:r>
              <a:rPr lang="en-US" b="0" baseline="30000" dirty="0" smtClean="0"/>
              <a:t>th</a:t>
            </a:r>
            <a:r>
              <a:rPr lang="en-US" b="0" dirty="0" smtClean="0"/>
              <a:t> September 2015</a:t>
            </a:r>
            <a:endParaRPr lang="en-US" b="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Technology Exploration</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9" name="Rectangle 3"/>
          <p:cNvSpPr txBox="1">
            <a:spLocks noChangeArrowheads="1"/>
          </p:cNvSpPr>
          <p:nvPr/>
        </p:nvSpPr>
        <p:spPr>
          <a:xfrm>
            <a:off x="0" y="4809995"/>
            <a:ext cx="8064500" cy="2048005"/>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kern="0" dirty="0" smtClean="0"/>
              <a:t>WGISS and SEO are permanently working on this topic</a:t>
            </a:r>
          </a:p>
          <a:p>
            <a:pPr lvl="1" defTabSz="914400" eaLnBrk="1" hangingPunct="1"/>
            <a:endParaRPr lang="en-US" altLang="fr-FR" kern="0" dirty="0"/>
          </a:p>
          <a:p>
            <a:pPr lvl="1" defTabSz="914400" eaLnBrk="1" hangingPunct="1"/>
            <a:r>
              <a:rPr lang="en-US" altLang="fr-FR" kern="0" dirty="0" smtClean="0"/>
              <a:t>We will be working more </a:t>
            </a:r>
            <a:r>
              <a:rPr lang="en-US" altLang="fr-FR" kern="0" dirty="0" smtClean="0"/>
              <a:t>closely together to do more real work in common</a:t>
            </a:r>
          </a:p>
          <a:p>
            <a:pPr marL="457200" lvl="1" indent="0" defTabSz="914400" eaLnBrk="1" hangingPunct="1">
              <a:buNone/>
            </a:pPr>
            <a:endParaRPr lang="en-US" altLang="fr-FR" kern="0" dirty="0" smtClean="0"/>
          </a:p>
        </p:txBody>
      </p:sp>
      <p:sp>
        <p:nvSpPr>
          <p:cNvPr id="5" name="ZoneTexte 4"/>
          <p:cNvSpPr txBox="1"/>
          <p:nvPr/>
        </p:nvSpPr>
        <p:spPr>
          <a:xfrm>
            <a:off x="438953" y="1376454"/>
            <a:ext cx="8604839" cy="3293209"/>
          </a:xfrm>
          <a:prstGeom prst="rect">
            <a:avLst/>
          </a:prstGeom>
          <a:noFill/>
        </p:spPr>
        <p:txBody>
          <a:bodyPr wrap="square" rtlCol="0">
            <a:spAutoFit/>
          </a:bodyPr>
          <a:lstStyle/>
          <a:p>
            <a:r>
              <a:rPr lang="en-US" sz="1600" b="1" dirty="0" smtClean="0">
                <a:solidFill>
                  <a:srgbClr val="000000"/>
                </a:solidFill>
              </a:rPr>
              <a:t>ACTION DATA-03 </a:t>
            </a:r>
            <a:r>
              <a:rPr lang="en-US" sz="1600" dirty="0">
                <a:solidFill>
                  <a:srgbClr val="000000"/>
                </a:solidFill>
              </a:rPr>
              <a:t>- CEOS has made considerable progress in coordinating data acquisition to support important stakeholder initiatives, a number of which have a goal of becoming operational over the coming years. The challenges of routinely processing and analyzing full archives of data to produce operational products are very different to those of producing one-off example products. Traditional ?clip and ship? approaches are proving not to work. This presents a significant ?big data? challenge for both the user communities and the space agencies who wish to support them, but whose programs must also be sustainable. In response to this strategic challenge, WGISS will propose recommendations to SEO for exploring options for how international activities that target an operational state, such as GFOI and GEOGLAM, may be sustainably supported by CEOS and CEOS Agencies into the future. A number of pilot projects are underway that will provide important learnings. These recommendations will be a key input into broader discussions on governance, finance and management.</a:t>
            </a:r>
            <a:endParaRPr lang="fr-FR" sz="1600" b="1" dirty="0">
              <a:solidFill>
                <a:srgbClr val="000000"/>
              </a:solidFill>
            </a:endParaRPr>
          </a:p>
        </p:txBody>
      </p:sp>
    </p:spTree>
    <p:extLst>
      <p:ext uri="{BB962C8B-B14F-4D97-AF65-F5344CB8AC3E}">
        <p14:creationId xmlns:p14="http://schemas.microsoft.com/office/powerpoint/2010/main" val="16017715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9">
                                            <p:txEl>
                                              <p:pRg st="0" end="0"/>
                                            </p:txEl>
                                          </p:spTgt>
                                        </p:tgtEl>
                                        <p:attrNameLst>
                                          <p:attrName>style.color</p:attrName>
                                        </p:attrNameLst>
                                      </p:cBhvr>
                                      <p:to>
                                        <a:srgbClr val="B2B2B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750" fill="hold"/>
                                        <p:tgtEl>
                                          <p:spTgt spid="9">
                                            <p:txEl>
                                              <p:pRg st="2" end="2"/>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Carbon </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9" name="Rectangle 3"/>
          <p:cNvSpPr txBox="1">
            <a:spLocks noChangeArrowheads="1"/>
          </p:cNvSpPr>
          <p:nvPr/>
        </p:nvSpPr>
        <p:spPr>
          <a:xfrm>
            <a:off x="288099" y="3785992"/>
            <a:ext cx="8064500" cy="2048005"/>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kern="0" dirty="0" smtClean="0"/>
              <a:t>Action not yet started</a:t>
            </a:r>
          </a:p>
          <a:p>
            <a:pPr lvl="1" defTabSz="914400" eaLnBrk="1" hangingPunct="1"/>
            <a:r>
              <a:rPr lang="en-US" altLang="fr-FR" kern="0" dirty="0" smtClean="0"/>
              <a:t>Need to organize </a:t>
            </a:r>
            <a:r>
              <a:rPr lang="en-US" altLang="fr-FR" kern="0" dirty="0" err="1" smtClean="0"/>
              <a:t>telecon</a:t>
            </a:r>
            <a:r>
              <a:rPr lang="en-US" altLang="fr-FR" kern="0" dirty="0" smtClean="0"/>
              <a:t> with WGCV &amp; Carbon</a:t>
            </a:r>
          </a:p>
          <a:p>
            <a:pPr lvl="1" defTabSz="914400" eaLnBrk="1" hangingPunct="1"/>
            <a:r>
              <a:rPr lang="en-US" altLang="fr-FR" kern="0" dirty="0" smtClean="0"/>
              <a:t>We will take the opportunity of the joint WGISS/WGCV meeting in march 2016 to finalize or at least make a huge progress</a:t>
            </a:r>
          </a:p>
          <a:p>
            <a:pPr marL="457200" lvl="1" indent="0" defTabSz="914400" eaLnBrk="1" hangingPunct="1">
              <a:buNone/>
            </a:pPr>
            <a:endParaRPr lang="en-US" altLang="fr-FR" kern="0" dirty="0" smtClean="0"/>
          </a:p>
        </p:txBody>
      </p:sp>
      <p:sp>
        <p:nvSpPr>
          <p:cNvPr id="5" name="ZoneTexte 4"/>
          <p:cNvSpPr txBox="1"/>
          <p:nvPr/>
        </p:nvSpPr>
        <p:spPr>
          <a:xfrm>
            <a:off x="438953" y="1376454"/>
            <a:ext cx="8604839" cy="1815882"/>
          </a:xfrm>
          <a:prstGeom prst="rect">
            <a:avLst/>
          </a:prstGeom>
          <a:noFill/>
        </p:spPr>
        <p:txBody>
          <a:bodyPr wrap="square" rtlCol="0">
            <a:spAutoFit/>
          </a:bodyPr>
          <a:lstStyle/>
          <a:p>
            <a:r>
              <a:rPr lang="en-US" sz="1600" b="1" dirty="0" smtClean="0">
                <a:solidFill>
                  <a:srgbClr val="000000"/>
                </a:solidFill>
              </a:rPr>
              <a:t>ACTION CARB-08-35 </a:t>
            </a:r>
            <a:r>
              <a:rPr lang="en-US" sz="1600" dirty="0">
                <a:solidFill>
                  <a:srgbClr val="000000"/>
                </a:solidFill>
              </a:rPr>
              <a:t>- The CEOS Carbon Subgroup (recommended in Carbon-Action-38) will develop guidelines for appropriate data use of satellite data and data products.? This will require improved interactions between the carbon cycle community and the satellite community; comprehensive review of the current use of data products, including current data limitations; and reconciliation of methodological differences and spatial compatibility.? Such interactions may include co-sponsorship of joint workshops targeting specific data needs and investment in community product assessments, especially for key </a:t>
            </a:r>
            <a:r>
              <a:rPr lang="en-US" sz="1600" dirty="0" err="1">
                <a:solidFill>
                  <a:srgbClr val="000000"/>
                </a:solidFill>
              </a:rPr>
              <a:t>intercomparison</a:t>
            </a:r>
            <a:r>
              <a:rPr lang="en-US" sz="1600" dirty="0">
                <a:solidFill>
                  <a:srgbClr val="000000"/>
                </a:solidFill>
              </a:rPr>
              <a:t> exercises..</a:t>
            </a:r>
            <a:endParaRPr lang="fr-FR" sz="1600" b="1" dirty="0">
              <a:solidFill>
                <a:srgbClr val="000000"/>
              </a:solidFill>
            </a:endParaRPr>
          </a:p>
        </p:txBody>
      </p:sp>
    </p:spTree>
    <p:extLst>
      <p:ext uri="{BB962C8B-B14F-4D97-AF65-F5344CB8AC3E}">
        <p14:creationId xmlns:p14="http://schemas.microsoft.com/office/powerpoint/2010/main" val="35220705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9">
                                            <p:txEl>
                                              <p:pRg st="0" end="0"/>
                                            </p:txEl>
                                          </p:spTgt>
                                        </p:tgtEl>
                                        <p:attrNameLst>
                                          <p:attrName>style.color</p:attrName>
                                        </p:attrNameLst>
                                      </p:cBhvr>
                                      <p:to>
                                        <a:srgbClr val="B2B2B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750" fill="hold"/>
                                        <p:tgtEl>
                                          <p:spTgt spid="9">
                                            <p:txEl>
                                              <p:pRg st="1" end="1"/>
                                            </p:txEl>
                                          </p:spTgt>
                                        </p:tgtEl>
                                        <p:attrNameLst>
                                          <p:attrName>style.color</p:attrName>
                                        </p:attrNameLst>
                                      </p:cBhvr>
                                      <p:to>
                                        <a:srgbClr val="B2B2B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750" fill="hold"/>
                                        <p:tgtEl>
                                          <p:spTgt spid="9">
                                            <p:txEl>
                                              <p:pRg st="2" end="2"/>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Recovery Observatory</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9" name="Rectangle 3"/>
          <p:cNvSpPr txBox="1">
            <a:spLocks noChangeArrowheads="1"/>
          </p:cNvSpPr>
          <p:nvPr/>
        </p:nvSpPr>
        <p:spPr>
          <a:xfrm>
            <a:off x="0" y="1654218"/>
            <a:ext cx="8064500"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sz="2400" kern="0" dirty="0" smtClean="0"/>
              <a:t>Status</a:t>
            </a:r>
          </a:p>
          <a:p>
            <a:pPr lvl="2" defTabSz="914400" eaLnBrk="1" hangingPunct="1"/>
            <a:r>
              <a:rPr lang="en-US" altLang="fr-FR" sz="1800" kern="0" dirty="0" smtClean="0"/>
              <a:t>Development ended during summer 2015</a:t>
            </a:r>
          </a:p>
          <a:p>
            <a:pPr lvl="2" defTabSz="914400" eaLnBrk="1" hangingPunct="1"/>
            <a:r>
              <a:rPr lang="en-US" altLang="fr-FR" sz="1800" kern="0" dirty="0" smtClean="0"/>
              <a:t>Ready for a triggering of Recovery Observatory by Disasters WG</a:t>
            </a:r>
          </a:p>
          <a:p>
            <a:pPr lvl="2" defTabSz="914400" eaLnBrk="1" hangingPunct="1"/>
            <a:r>
              <a:rPr lang="en-US" altLang="fr-FR" sz="1800" kern="0" dirty="0" smtClean="0"/>
              <a:t>Used </a:t>
            </a:r>
            <a:r>
              <a:rPr lang="en-US" altLang="fr-FR" sz="1800" kern="0" dirty="0" err="1" smtClean="0"/>
              <a:t>operationaly</a:t>
            </a:r>
            <a:r>
              <a:rPr lang="en-US" altLang="fr-FR" sz="1800" kern="0" dirty="0" smtClean="0"/>
              <a:t> by </a:t>
            </a:r>
            <a:r>
              <a:rPr lang="en-US" altLang="fr-FR" sz="1800" kern="0" dirty="0" err="1" smtClean="0"/>
              <a:t>KalHaiti</a:t>
            </a:r>
            <a:r>
              <a:rPr lang="en-US" altLang="fr-FR" sz="1800" kern="0" dirty="0" smtClean="0"/>
              <a:t> project in CNES </a:t>
            </a:r>
          </a:p>
          <a:p>
            <a:pPr lvl="2" defTabSz="914400" eaLnBrk="1" hangingPunct="1"/>
            <a:r>
              <a:rPr lang="en-US" altLang="fr-FR" sz="1800" kern="0" dirty="0" smtClean="0"/>
              <a:t>Project still open in WGISS, waiting for an potential triggering</a:t>
            </a:r>
          </a:p>
          <a:p>
            <a:pPr lvl="2" defTabSz="914400" eaLnBrk="1" hangingPunct="1"/>
            <a:r>
              <a:rPr lang="en-US" altLang="fr-FR" sz="1800" kern="0" dirty="0" smtClean="0"/>
              <a:t>Depending on the event and on the manipulated data, some slight modifications could be done</a:t>
            </a:r>
          </a:p>
        </p:txBody>
      </p:sp>
      <p:sp>
        <p:nvSpPr>
          <p:cNvPr id="10" name="ZoneTexte 9"/>
          <p:cNvSpPr txBox="1"/>
          <p:nvPr/>
        </p:nvSpPr>
        <p:spPr>
          <a:xfrm>
            <a:off x="219476" y="4507961"/>
            <a:ext cx="7625547" cy="1077218"/>
          </a:xfrm>
          <a:prstGeom prst="rect">
            <a:avLst/>
          </a:prstGeom>
          <a:noFill/>
        </p:spPr>
        <p:txBody>
          <a:bodyPr wrap="square" rtlCol="0">
            <a:spAutoFit/>
          </a:bodyPr>
          <a:lstStyle/>
          <a:p>
            <a:r>
              <a:rPr lang="en-US" sz="1600" b="1" dirty="0" smtClean="0">
                <a:solidFill>
                  <a:srgbClr val="000000"/>
                </a:solidFill>
              </a:rPr>
              <a:t>ACTION DATA-04 </a:t>
            </a:r>
            <a:r>
              <a:rPr lang="en-US" sz="1600" dirty="0">
                <a:solidFill>
                  <a:srgbClr val="000000"/>
                </a:solidFill>
              </a:rPr>
              <a:t>- In cooperation with WG Disasters, WGISS will develop and make available the Recovery Observatory infrastructure (see Section 3.5 for details). Version 2 will be available end in Q1 2015 and Version 3 (final) will be available end of Q2 2015</a:t>
            </a:r>
            <a:r>
              <a:rPr lang="en-US" sz="1600" dirty="0" smtClean="0">
                <a:solidFill>
                  <a:srgbClr val="000000"/>
                </a:solidFill>
              </a:rPr>
              <a:t>. </a:t>
            </a:r>
            <a:r>
              <a:rPr lang="en-US" sz="1600" b="1" dirty="0" smtClean="0">
                <a:solidFill>
                  <a:srgbClr val="000000"/>
                </a:solidFill>
              </a:rPr>
              <a:t>TO BE CLOSED</a:t>
            </a:r>
            <a:endParaRPr lang="fr-FR" sz="1600" b="1" dirty="0">
              <a:solidFill>
                <a:srgbClr val="000000"/>
              </a:solidFill>
            </a:endParaRPr>
          </a:p>
        </p:txBody>
      </p:sp>
    </p:spTree>
    <p:extLst>
      <p:ext uri="{BB962C8B-B14F-4D97-AF65-F5344CB8AC3E}">
        <p14:creationId xmlns:p14="http://schemas.microsoft.com/office/powerpoint/2010/main" val="38544263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9">
                                            <p:txEl>
                                              <p:pRg st="0" end="0"/>
                                            </p:txEl>
                                          </p:spTgt>
                                        </p:tgtEl>
                                        <p:attrNameLst>
                                          <p:attrName>style.color</p:attrName>
                                        </p:attrNameLst>
                                      </p:cBhvr>
                                      <p:to>
                                        <a:srgbClr val="B2B2B2"/>
                                      </p:to>
                                    </p:animClr>
                                  </p:childTnLst>
                                </p:cTn>
                              </p:par>
                              <p:par>
                                <p:cTn id="7" presetID="3" presetClass="emph" presetSubtype="2" fill="hold" nodeType="withEffect">
                                  <p:stCondLst>
                                    <p:cond delay="0"/>
                                  </p:stCondLst>
                                  <p:childTnLst>
                                    <p:animClr clrSpc="rgb" dir="cw">
                                      <p:cBhvr override="childStyle">
                                        <p:cTn id="8" dur="750" fill="hold"/>
                                        <p:tgtEl>
                                          <p:spTgt spid="9">
                                            <p:txEl>
                                              <p:pRg st="1" end="1"/>
                                            </p:txEl>
                                          </p:spTgt>
                                        </p:tgtEl>
                                        <p:attrNameLst>
                                          <p:attrName>style.color</p:attrName>
                                        </p:attrNameLst>
                                      </p:cBhvr>
                                      <p:to>
                                        <a:srgbClr val="B2B2B2"/>
                                      </p:to>
                                    </p:animClr>
                                  </p:childTnLst>
                                </p:cTn>
                              </p:par>
                              <p:par>
                                <p:cTn id="9" presetID="3" presetClass="emph" presetSubtype="2" fill="hold" nodeType="withEffect">
                                  <p:stCondLst>
                                    <p:cond delay="0"/>
                                  </p:stCondLst>
                                  <p:childTnLst>
                                    <p:animClr clrSpc="rgb" dir="cw">
                                      <p:cBhvr override="childStyle">
                                        <p:cTn id="10" dur="750" fill="hold"/>
                                        <p:tgtEl>
                                          <p:spTgt spid="9">
                                            <p:txEl>
                                              <p:pRg st="2" end="2"/>
                                            </p:txEl>
                                          </p:spTgt>
                                        </p:tgtEl>
                                        <p:attrNameLst>
                                          <p:attrName>style.color</p:attrName>
                                        </p:attrNameLst>
                                      </p:cBhvr>
                                      <p:to>
                                        <a:srgbClr val="B2B2B2"/>
                                      </p:to>
                                    </p:animClr>
                                  </p:childTnLst>
                                </p:cTn>
                              </p:par>
                              <p:par>
                                <p:cTn id="11" presetID="3" presetClass="emph" presetSubtype="2" fill="hold" nodeType="withEffect">
                                  <p:stCondLst>
                                    <p:cond delay="0"/>
                                  </p:stCondLst>
                                  <p:childTnLst>
                                    <p:animClr clrSpc="rgb" dir="cw">
                                      <p:cBhvr override="childStyle">
                                        <p:cTn id="12" dur="750" fill="hold"/>
                                        <p:tgtEl>
                                          <p:spTgt spid="9">
                                            <p:txEl>
                                              <p:pRg st="3" end="3"/>
                                            </p:txEl>
                                          </p:spTgt>
                                        </p:tgtEl>
                                        <p:attrNameLst>
                                          <p:attrName>style.color</p:attrName>
                                        </p:attrNameLst>
                                      </p:cBhvr>
                                      <p:to>
                                        <a:srgbClr val="B2B2B2"/>
                                      </p:to>
                                    </p:animClr>
                                  </p:childTnLst>
                                </p:cTn>
                              </p:par>
                              <p:par>
                                <p:cTn id="13" presetID="3" presetClass="emph" presetSubtype="2" fill="hold" nodeType="withEffect">
                                  <p:stCondLst>
                                    <p:cond delay="0"/>
                                  </p:stCondLst>
                                  <p:childTnLst>
                                    <p:animClr clrSpc="rgb" dir="cw">
                                      <p:cBhvr override="childStyle">
                                        <p:cTn id="14" dur="750" fill="hold"/>
                                        <p:tgtEl>
                                          <p:spTgt spid="9">
                                            <p:txEl>
                                              <p:pRg st="4" end="4"/>
                                            </p:txEl>
                                          </p:spTgt>
                                        </p:tgtEl>
                                        <p:attrNameLst>
                                          <p:attrName>style.color</p:attrName>
                                        </p:attrNameLst>
                                      </p:cBhvr>
                                      <p:to>
                                        <a:srgbClr val="B2B2B2"/>
                                      </p:to>
                                    </p:animClr>
                                  </p:childTnLst>
                                </p:cTn>
                              </p:par>
                              <p:par>
                                <p:cTn id="15" presetID="3" presetClass="emph" presetSubtype="2" fill="hold" nodeType="withEffect">
                                  <p:stCondLst>
                                    <p:cond delay="0"/>
                                  </p:stCondLst>
                                  <p:childTnLst>
                                    <p:animClr clrSpc="rgb" dir="cw">
                                      <p:cBhvr override="childStyle">
                                        <p:cTn id="16" dur="750" fill="hold"/>
                                        <p:tgtEl>
                                          <p:spTgt spid="9">
                                            <p:txEl>
                                              <p:pRg st="5" end="5"/>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Recovery Observatory</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5" name="Rectangle 4"/>
          <p:cNvSpPr/>
          <p:nvPr/>
        </p:nvSpPr>
        <p:spPr>
          <a:xfrm>
            <a:off x="4929190" y="1214422"/>
            <a:ext cx="4047172" cy="2714644"/>
          </a:xfrm>
          <a:prstGeom prst="rect">
            <a:avLst/>
          </a:prstGeom>
          <a:blipFill dpi="0" rotWithShape="1">
            <a:blip r:embed="rId3">
              <a:alphaModFix amt="31000"/>
            </a:blip>
            <a:srcRect/>
            <a:stretch>
              <a:fillRect/>
            </a:stretch>
          </a:blipFill>
          <a:ln>
            <a:noFill/>
          </a:ln>
          <a:effectLst>
            <a:outerShdw blurRad="4064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219" y="3760664"/>
            <a:ext cx="4129781" cy="3097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a:xfrm>
            <a:off x="0" y="1654218"/>
            <a:ext cx="8064500"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sz="2400" kern="0" dirty="0" smtClean="0"/>
              <a:t> Editorial content</a:t>
            </a:r>
          </a:p>
          <a:p>
            <a:pPr lvl="2" defTabSz="914400" eaLnBrk="1" hangingPunct="1"/>
            <a:r>
              <a:rPr lang="en-US" altLang="fr-FR" sz="1800" kern="0" dirty="0" smtClean="0"/>
              <a:t>Project presentation </a:t>
            </a:r>
          </a:p>
          <a:p>
            <a:pPr lvl="2" defTabSz="914400" eaLnBrk="1" hangingPunct="1"/>
            <a:r>
              <a:rPr lang="en-US" altLang="fr-FR" sz="1800" kern="0" dirty="0" smtClean="0"/>
              <a:t>General News &amp; events</a:t>
            </a:r>
          </a:p>
          <a:p>
            <a:pPr lvl="2" defTabSz="914400" eaLnBrk="1" hangingPunct="1"/>
            <a:r>
              <a:rPr lang="en-US" altLang="fr-FR" sz="1800" kern="0" dirty="0" smtClean="0"/>
              <a:t>Fed by webmaster</a:t>
            </a:r>
          </a:p>
          <a:p>
            <a:pPr lvl="1" defTabSz="914400" eaLnBrk="1" hangingPunct="1"/>
            <a:endParaRPr lang="en-US" altLang="fr-FR" sz="2400" kern="0" dirty="0" smtClean="0"/>
          </a:p>
          <a:p>
            <a:pPr lvl="1" defTabSz="914400" eaLnBrk="1" hangingPunct="1"/>
            <a:r>
              <a:rPr lang="en-US" altLang="fr-FR" sz="2400" kern="0" dirty="0" smtClean="0"/>
              <a:t>Collaborative </a:t>
            </a:r>
            <a:r>
              <a:rPr lang="en-US" altLang="fr-FR" sz="2400" kern="0" dirty="0" smtClean="0"/>
              <a:t>groups</a:t>
            </a:r>
          </a:p>
          <a:p>
            <a:pPr lvl="2" defTabSz="914400" eaLnBrk="1" hangingPunct="1"/>
            <a:r>
              <a:rPr lang="en-US" altLang="fr-FR" sz="1800" kern="0" dirty="0" smtClean="0"/>
              <a:t>To allow users to post information</a:t>
            </a:r>
          </a:p>
          <a:p>
            <a:pPr lvl="2" defTabSz="914400" eaLnBrk="1" hangingPunct="1"/>
            <a:r>
              <a:rPr lang="en-US" altLang="fr-FR" sz="1800" kern="0" dirty="0" smtClean="0"/>
              <a:t> &amp; data within groups</a:t>
            </a:r>
          </a:p>
          <a:p>
            <a:pPr lvl="2" defTabSz="914400" eaLnBrk="1" hangingPunct="1"/>
            <a:r>
              <a:rPr lang="en-US" altLang="fr-FR" sz="1800" kern="0" dirty="0" smtClean="0"/>
              <a:t>To provide security management</a:t>
            </a:r>
          </a:p>
          <a:p>
            <a:pPr lvl="3" defTabSz="914400" eaLnBrk="1" hangingPunct="1"/>
            <a:r>
              <a:rPr lang="en-US" altLang="fr-FR" sz="1600" kern="0" dirty="0" smtClean="0"/>
              <a:t>Private groups</a:t>
            </a:r>
          </a:p>
          <a:p>
            <a:pPr lvl="3" defTabSz="914400" eaLnBrk="1" hangingPunct="1"/>
            <a:r>
              <a:rPr lang="en-US" altLang="fr-FR" sz="1600" kern="0" dirty="0" smtClean="0"/>
              <a:t>Semi private groups</a:t>
            </a:r>
          </a:p>
          <a:p>
            <a:pPr lvl="3" defTabSz="914400" eaLnBrk="1" hangingPunct="1"/>
            <a:r>
              <a:rPr lang="en-US" altLang="fr-FR" sz="1600" kern="0" dirty="0" smtClean="0"/>
              <a:t>Public groups</a:t>
            </a:r>
          </a:p>
          <a:p>
            <a:pPr lvl="2" defTabSz="914400" eaLnBrk="1" hangingPunct="1"/>
            <a:r>
              <a:rPr lang="en-US" altLang="fr-FR" kern="0" dirty="0" smtClean="0"/>
              <a:t>License management</a:t>
            </a:r>
            <a:endParaRPr lang="en-US" altLang="fr-FR" kern="0" dirty="0"/>
          </a:p>
        </p:txBody>
      </p:sp>
    </p:spTree>
    <p:extLst>
      <p:ext uri="{BB962C8B-B14F-4D97-AF65-F5344CB8AC3E}">
        <p14:creationId xmlns:p14="http://schemas.microsoft.com/office/powerpoint/2010/main" val="27219703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750" fill="hold"/>
                                        <p:tgtEl>
                                          <p:spTgt spid="9">
                                            <p:txEl>
                                              <p:pRg st="0" end="0"/>
                                            </p:txEl>
                                          </p:spTgt>
                                        </p:tgtEl>
                                        <p:attrNameLst>
                                          <p:attrName>style.color</p:attrName>
                                        </p:attrNameLst>
                                      </p:cBhvr>
                                      <p:to>
                                        <a:srgbClr val="B2B2B2"/>
                                      </p:to>
                                    </p:animClr>
                                  </p:childTnLst>
                                </p:cTn>
                              </p:par>
                              <p:par>
                                <p:cTn id="15" presetID="3" presetClass="emph" presetSubtype="2" fill="hold" nodeType="withEffect">
                                  <p:stCondLst>
                                    <p:cond delay="0"/>
                                  </p:stCondLst>
                                  <p:childTnLst>
                                    <p:animClr clrSpc="rgb" dir="cw">
                                      <p:cBhvr override="childStyle">
                                        <p:cTn id="16" dur="750" fill="hold"/>
                                        <p:tgtEl>
                                          <p:spTgt spid="9">
                                            <p:txEl>
                                              <p:pRg st="1" end="1"/>
                                            </p:txEl>
                                          </p:spTgt>
                                        </p:tgtEl>
                                        <p:attrNameLst>
                                          <p:attrName>style.color</p:attrName>
                                        </p:attrNameLst>
                                      </p:cBhvr>
                                      <p:to>
                                        <a:srgbClr val="B2B2B2"/>
                                      </p:to>
                                    </p:animClr>
                                  </p:childTnLst>
                                </p:cTn>
                              </p:par>
                              <p:par>
                                <p:cTn id="17" presetID="3" presetClass="emph" presetSubtype="2" fill="hold" nodeType="withEffect">
                                  <p:stCondLst>
                                    <p:cond delay="0"/>
                                  </p:stCondLst>
                                  <p:childTnLst>
                                    <p:animClr clrSpc="rgb" dir="cw">
                                      <p:cBhvr override="childStyle">
                                        <p:cTn id="18" dur="750" fill="hold"/>
                                        <p:tgtEl>
                                          <p:spTgt spid="9">
                                            <p:txEl>
                                              <p:pRg st="2" end="2"/>
                                            </p:txEl>
                                          </p:spTgt>
                                        </p:tgtEl>
                                        <p:attrNameLst>
                                          <p:attrName>style.color</p:attrName>
                                        </p:attrNameLst>
                                      </p:cBhvr>
                                      <p:to>
                                        <a:srgbClr val="B2B2B2"/>
                                      </p:to>
                                    </p:animClr>
                                  </p:childTnLst>
                                </p:cTn>
                              </p:par>
                              <p:par>
                                <p:cTn id="19" presetID="3" presetClass="emph" presetSubtype="2" fill="hold" nodeType="withEffect">
                                  <p:stCondLst>
                                    <p:cond delay="0"/>
                                  </p:stCondLst>
                                  <p:childTnLst>
                                    <p:animClr clrSpc="rgb" dir="cw">
                                      <p:cBhvr override="childStyle">
                                        <p:cTn id="20" dur="750" fill="hold"/>
                                        <p:tgtEl>
                                          <p:spTgt spid="9">
                                            <p:txEl>
                                              <p:pRg st="3" end="3"/>
                                            </p:txEl>
                                          </p:spTgt>
                                        </p:tgtEl>
                                        <p:attrNameLst>
                                          <p:attrName>style.color</p:attrName>
                                        </p:attrNameLst>
                                      </p:cBhvr>
                                      <p:to>
                                        <a:srgbClr val="B2B2B2"/>
                                      </p:to>
                                    </p:animClr>
                                  </p:childTnLst>
                                </p:cTn>
                              </p:par>
                              <p:par>
                                <p:cTn id="21" presetID="10"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500"/>
                                        <p:tgtEl>
                                          <p:spTgt spid="9">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500"/>
                                        <p:tgtEl>
                                          <p:spTgt spid="9">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Effect transition="in" filter="fade">
                                      <p:cBhvr>
                                        <p:cTn id="29" dur="500"/>
                                        <p:tgtEl>
                                          <p:spTgt spid="9">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500"/>
                                        <p:tgtEl>
                                          <p:spTgt spid="9">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animEffect transition="in" filter="fade">
                                      <p:cBhvr>
                                        <p:cTn id="35" dur="500"/>
                                        <p:tgtEl>
                                          <p:spTgt spid="9">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10" end="10"/>
                                            </p:txEl>
                                          </p:spTgt>
                                        </p:tgtEl>
                                        <p:attrNameLst>
                                          <p:attrName>style.visibility</p:attrName>
                                        </p:attrNameLst>
                                      </p:cBhvr>
                                      <p:to>
                                        <p:strVal val="visible"/>
                                      </p:to>
                                    </p:set>
                                    <p:animEffect transition="in" filter="fade">
                                      <p:cBhvr>
                                        <p:cTn id="38" dur="500"/>
                                        <p:tgtEl>
                                          <p:spTgt spid="9">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1" end="11"/>
                                            </p:txEl>
                                          </p:spTgt>
                                        </p:tgtEl>
                                        <p:attrNameLst>
                                          <p:attrName>style.visibility</p:attrName>
                                        </p:attrNameLst>
                                      </p:cBhvr>
                                      <p:to>
                                        <p:strVal val="visible"/>
                                      </p:to>
                                    </p:set>
                                    <p:animEffect transition="in" filter="fade">
                                      <p:cBhvr>
                                        <p:cTn id="41" dur="500"/>
                                        <p:tgtEl>
                                          <p:spTgt spid="9">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9">
                                            <p:txEl>
                                              <p:pRg st="12" end="12"/>
                                            </p:txEl>
                                          </p:spTgt>
                                        </p:tgtEl>
                                        <p:attrNameLst>
                                          <p:attrName>style.visibility</p:attrName>
                                        </p:attrNameLst>
                                      </p:cBhvr>
                                      <p:to>
                                        <p:strVal val="visible"/>
                                      </p:to>
                                    </p:set>
                                    <p:animEffect transition="in" filter="fade">
                                      <p:cBhvr>
                                        <p:cTn id="44"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395" y="4019370"/>
            <a:ext cx="3184994" cy="23887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869" y="1473751"/>
            <a:ext cx="2999223" cy="1989559"/>
          </a:xfrm>
          <a:prstGeom prst="rect">
            <a:avLst/>
          </a:prstGeom>
          <a:noFill/>
          <a:ln>
            <a:noFill/>
          </a:ln>
          <a:effectLst>
            <a:outerShdw blurRad="177800" dist="1143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contenu 2"/>
          <p:cNvSpPr txBox="1">
            <a:spLocks/>
          </p:cNvSpPr>
          <p:nvPr/>
        </p:nvSpPr>
        <p:spPr>
          <a:xfrm>
            <a:off x="-368485" y="1295548"/>
            <a:ext cx="8807896" cy="5112568"/>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a:r>
              <a:rPr lang="en-US" sz="2400" kern="0" dirty="0" smtClean="0"/>
              <a:t> Map with products footprints</a:t>
            </a:r>
          </a:p>
          <a:p>
            <a:pPr lvl="2" defTabSz="914400"/>
            <a:r>
              <a:rPr lang="en-US" sz="1800" kern="0" dirty="0" smtClean="0"/>
              <a:t>Full resolution products displayed on the map</a:t>
            </a:r>
          </a:p>
          <a:p>
            <a:pPr lvl="2" defTabSz="914400"/>
            <a:r>
              <a:rPr lang="en-US" sz="1800" kern="0" dirty="0" smtClean="0"/>
              <a:t>Product download</a:t>
            </a:r>
          </a:p>
          <a:p>
            <a:pPr lvl="1" defTabSz="914400"/>
            <a:endParaRPr lang="en-US" sz="2000" kern="0" dirty="0" smtClean="0"/>
          </a:p>
          <a:p>
            <a:pPr lvl="1" defTabSz="914400"/>
            <a:r>
              <a:rPr lang="en-US" sz="2400" kern="0" dirty="0" smtClean="0"/>
              <a:t> List of available products</a:t>
            </a:r>
          </a:p>
          <a:p>
            <a:pPr lvl="2" defTabSz="914400"/>
            <a:r>
              <a:rPr lang="en-US" sz="1800" kern="0" dirty="0" smtClean="0"/>
              <a:t>List of products ordered by date of acquisition</a:t>
            </a:r>
          </a:p>
          <a:p>
            <a:pPr lvl="2" defTabSz="914400"/>
            <a:r>
              <a:rPr lang="en-US" sz="1800" kern="0" dirty="0" smtClean="0"/>
              <a:t>Product download</a:t>
            </a:r>
          </a:p>
          <a:p>
            <a:pPr lvl="2" defTabSz="914400"/>
            <a:r>
              <a:rPr lang="en-US" sz="1800" kern="0" dirty="0" smtClean="0"/>
              <a:t>Product details with metadata , </a:t>
            </a:r>
            <a:r>
              <a:rPr lang="en-US" sz="1800" kern="0" dirty="0" err="1" smtClean="0"/>
              <a:t>quicklook</a:t>
            </a:r>
            <a:r>
              <a:rPr lang="en-US" sz="1800" kern="0" dirty="0" smtClean="0"/>
              <a:t> </a:t>
            </a:r>
            <a:br>
              <a:rPr lang="en-US" sz="1800" kern="0" dirty="0" smtClean="0"/>
            </a:br>
            <a:r>
              <a:rPr lang="en-US" sz="1800" kern="0" dirty="0" smtClean="0"/>
              <a:t>and footprint</a:t>
            </a:r>
          </a:p>
          <a:p>
            <a:pPr lvl="1" defTabSz="914400"/>
            <a:endParaRPr lang="en-US" kern="0" dirty="0"/>
          </a:p>
          <a:p>
            <a:pPr lvl="1" defTabSz="914400"/>
            <a:r>
              <a:rPr lang="en-US" kern="0" dirty="0" smtClean="0"/>
              <a:t>Products ingestion</a:t>
            </a:r>
          </a:p>
          <a:p>
            <a:pPr lvl="2" defTabSz="914400"/>
            <a:r>
              <a:rPr lang="en-US" kern="0" dirty="0" smtClean="0"/>
              <a:t>Ability for users to send a geographical</a:t>
            </a:r>
            <a:br>
              <a:rPr lang="en-US" kern="0" dirty="0" smtClean="0"/>
            </a:br>
            <a:r>
              <a:rPr lang="en-US" kern="0" dirty="0" smtClean="0"/>
              <a:t>product</a:t>
            </a:r>
          </a:p>
          <a:p>
            <a:pPr lvl="1" defTabSz="914400"/>
            <a:endParaRPr lang="en-US" sz="2400" kern="0" dirty="0" smtClean="0"/>
          </a:p>
          <a:p>
            <a:pPr lvl="1" defTabSz="914400"/>
            <a:r>
              <a:rPr lang="en-US" sz="2400" kern="0" dirty="0" smtClean="0"/>
              <a:t> Multi criteria search form</a:t>
            </a:r>
          </a:p>
        </p:txBody>
      </p:sp>
      <p:sp>
        <p:nvSpPr>
          <p:cNvPr id="8"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Recovery Observatory</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36437637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fade">
                                      <p:cBhvr>
                                        <p:cTn id="18" dur="500"/>
                                        <p:tgtEl>
                                          <p:spTgt spid="7">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Effect transition="in" filter="fade">
                                      <p:cBhvr>
                                        <p:cTn id="21" dur="500"/>
                                        <p:tgtEl>
                                          <p:spTgt spid="7">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9" end="9"/>
                                            </p:txEl>
                                          </p:spTgt>
                                        </p:tgtEl>
                                        <p:attrNameLst>
                                          <p:attrName>style.visibility</p:attrName>
                                        </p:attrNameLst>
                                      </p:cBhvr>
                                      <p:to>
                                        <p:strVal val="visible"/>
                                      </p:to>
                                    </p:set>
                                    <p:animEffect transition="in" filter="fade">
                                      <p:cBhvr>
                                        <p:cTn id="24" dur="500"/>
                                        <p:tgtEl>
                                          <p:spTgt spid="7">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animEffect transition="in" filter="fade">
                                      <p:cBhvr>
                                        <p:cTn id="27" dur="500"/>
                                        <p:tgtEl>
                                          <p:spTgt spid="7">
                                            <p:txEl>
                                              <p:pRg st="10" end="10"/>
                                            </p:txEl>
                                          </p:spTgt>
                                        </p:tgtEl>
                                      </p:cBhvr>
                                    </p:animEffect>
                                  </p:childTnLst>
                                </p:cTn>
                              </p:par>
                              <p:par>
                                <p:cTn id="28" presetID="3" presetClass="emph" presetSubtype="2" fill="hold" nodeType="withEffect">
                                  <p:stCondLst>
                                    <p:cond delay="0"/>
                                  </p:stCondLst>
                                  <p:childTnLst>
                                    <p:animClr clrSpc="rgb" dir="cw">
                                      <p:cBhvr override="childStyle">
                                        <p:cTn id="29" dur="500" fill="hold"/>
                                        <p:tgtEl>
                                          <p:spTgt spid="7">
                                            <p:txEl>
                                              <p:pRg st="0" end="0"/>
                                            </p:txEl>
                                          </p:spTgt>
                                        </p:tgtEl>
                                        <p:attrNameLst>
                                          <p:attrName>style.color</p:attrName>
                                        </p:attrNameLst>
                                      </p:cBhvr>
                                      <p:to>
                                        <a:srgbClr val="B2B2B2"/>
                                      </p:to>
                                    </p:animClr>
                                  </p:childTnLst>
                                </p:cTn>
                              </p:par>
                              <p:par>
                                <p:cTn id="30" presetID="3" presetClass="emph" presetSubtype="2" fill="hold" nodeType="withEffect">
                                  <p:stCondLst>
                                    <p:cond delay="0"/>
                                  </p:stCondLst>
                                  <p:childTnLst>
                                    <p:animClr clrSpc="rgb" dir="cw">
                                      <p:cBhvr override="childStyle">
                                        <p:cTn id="31" dur="500" fill="hold"/>
                                        <p:tgtEl>
                                          <p:spTgt spid="7">
                                            <p:txEl>
                                              <p:pRg st="1" end="1"/>
                                            </p:txEl>
                                          </p:spTgt>
                                        </p:tgtEl>
                                        <p:attrNameLst>
                                          <p:attrName>style.color</p:attrName>
                                        </p:attrNameLst>
                                      </p:cBhvr>
                                      <p:to>
                                        <a:srgbClr val="B2B2B2"/>
                                      </p:to>
                                    </p:animClr>
                                  </p:childTnLst>
                                </p:cTn>
                              </p:par>
                              <p:par>
                                <p:cTn id="32" presetID="3" presetClass="emph" presetSubtype="2" fill="hold" nodeType="withEffect">
                                  <p:stCondLst>
                                    <p:cond delay="0"/>
                                  </p:stCondLst>
                                  <p:childTnLst>
                                    <p:animClr clrSpc="rgb" dir="cw">
                                      <p:cBhvr override="childStyle">
                                        <p:cTn id="33" dur="500" fill="hold"/>
                                        <p:tgtEl>
                                          <p:spTgt spid="7">
                                            <p:txEl>
                                              <p:pRg st="2" end="2"/>
                                            </p:txEl>
                                          </p:spTgt>
                                        </p:tgtEl>
                                        <p:attrNameLst>
                                          <p:attrName>style.color</p:attrName>
                                        </p:attrNameLst>
                                      </p:cBhvr>
                                      <p:to>
                                        <a:srgbClr val="B2B2B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12" end="12"/>
                                            </p:txEl>
                                          </p:spTgt>
                                        </p:tgtEl>
                                        <p:attrNameLst>
                                          <p:attrName>style.visibility</p:attrName>
                                        </p:attrNameLst>
                                      </p:cBhvr>
                                      <p:to>
                                        <p:strVal val="visible"/>
                                      </p:to>
                                    </p:set>
                                    <p:animEffect transition="in" filter="fade">
                                      <p:cBhvr>
                                        <p:cTn id="38" dur="500"/>
                                        <p:tgtEl>
                                          <p:spTgt spid="7">
                                            <p:txEl>
                                              <p:pRg st="12" end="12"/>
                                            </p:txEl>
                                          </p:spTgt>
                                        </p:tgtEl>
                                      </p:cBhvr>
                                    </p:animEffect>
                                  </p:childTnLst>
                                </p:cTn>
                              </p:par>
                              <p:par>
                                <p:cTn id="39" presetID="3" presetClass="emph" presetSubtype="2" fill="hold" nodeType="withEffect">
                                  <p:stCondLst>
                                    <p:cond delay="0"/>
                                  </p:stCondLst>
                                  <p:childTnLst>
                                    <p:animClr clrSpc="rgb" dir="cw">
                                      <p:cBhvr override="childStyle">
                                        <p:cTn id="40" dur="500" fill="hold"/>
                                        <p:tgtEl>
                                          <p:spTgt spid="7">
                                            <p:txEl>
                                              <p:pRg st="4" end="4"/>
                                            </p:txEl>
                                          </p:spTgt>
                                        </p:tgtEl>
                                        <p:attrNameLst>
                                          <p:attrName>style.color</p:attrName>
                                        </p:attrNameLst>
                                      </p:cBhvr>
                                      <p:to>
                                        <a:srgbClr val="B2B2B2"/>
                                      </p:to>
                                    </p:animClr>
                                  </p:childTnLst>
                                </p:cTn>
                              </p:par>
                              <p:par>
                                <p:cTn id="41" presetID="3" presetClass="emph" presetSubtype="2" fill="hold" nodeType="withEffect">
                                  <p:stCondLst>
                                    <p:cond delay="0"/>
                                  </p:stCondLst>
                                  <p:childTnLst>
                                    <p:animClr clrSpc="rgb" dir="cw">
                                      <p:cBhvr override="childStyle">
                                        <p:cTn id="42" dur="500" fill="hold"/>
                                        <p:tgtEl>
                                          <p:spTgt spid="7">
                                            <p:txEl>
                                              <p:pRg st="5" end="5"/>
                                            </p:txEl>
                                          </p:spTgt>
                                        </p:tgtEl>
                                        <p:attrNameLst>
                                          <p:attrName>style.color</p:attrName>
                                        </p:attrNameLst>
                                      </p:cBhvr>
                                      <p:to>
                                        <a:srgbClr val="B2B2B2"/>
                                      </p:to>
                                    </p:animClr>
                                  </p:childTnLst>
                                </p:cTn>
                              </p:par>
                              <p:par>
                                <p:cTn id="43" presetID="3" presetClass="emph" presetSubtype="2" fill="hold" nodeType="withEffect">
                                  <p:stCondLst>
                                    <p:cond delay="0"/>
                                  </p:stCondLst>
                                  <p:childTnLst>
                                    <p:animClr clrSpc="rgb" dir="cw">
                                      <p:cBhvr override="childStyle">
                                        <p:cTn id="44" dur="500" fill="hold"/>
                                        <p:tgtEl>
                                          <p:spTgt spid="7">
                                            <p:txEl>
                                              <p:pRg st="6" end="6"/>
                                            </p:txEl>
                                          </p:spTgt>
                                        </p:tgtEl>
                                        <p:attrNameLst>
                                          <p:attrName>style.color</p:attrName>
                                        </p:attrNameLst>
                                      </p:cBhvr>
                                      <p:to>
                                        <a:srgbClr val="B2B2B2"/>
                                      </p:to>
                                    </p:animClr>
                                  </p:childTnLst>
                                </p:cTn>
                              </p:par>
                              <p:par>
                                <p:cTn id="45" presetID="3" presetClass="emph" presetSubtype="2" fill="hold" nodeType="withEffect">
                                  <p:stCondLst>
                                    <p:cond delay="0"/>
                                  </p:stCondLst>
                                  <p:childTnLst>
                                    <p:animClr clrSpc="rgb" dir="cw">
                                      <p:cBhvr override="childStyle">
                                        <p:cTn id="46" dur="500" fill="hold"/>
                                        <p:tgtEl>
                                          <p:spTgt spid="7">
                                            <p:txEl>
                                              <p:pRg st="7" end="7"/>
                                            </p:txEl>
                                          </p:spTgt>
                                        </p:tgtEl>
                                        <p:attrNameLst>
                                          <p:attrName>style.color</p:attrName>
                                        </p:attrNameLst>
                                      </p:cBhvr>
                                      <p:to>
                                        <a:srgbClr val="B2B2B2"/>
                                      </p:to>
                                    </p:animClr>
                                  </p:childTnLst>
                                </p:cTn>
                              </p:par>
                              <p:par>
                                <p:cTn id="47" presetID="3" presetClass="emph" presetSubtype="2" fill="hold" nodeType="withEffect">
                                  <p:stCondLst>
                                    <p:cond delay="0"/>
                                  </p:stCondLst>
                                  <p:childTnLst>
                                    <p:animClr clrSpc="rgb" dir="cw">
                                      <p:cBhvr override="childStyle">
                                        <p:cTn id="48" dur="500" fill="hold"/>
                                        <p:tgtEl>
                                          <p:spTgt spid="7">
                                            <p:txEl>
                                              <p:pRg st="9" end="9"/>
                                            </p:txEl>
                                          </p:spTgt>
                                        </p:tgtEl>
                                        <p:attrNameLst>
                                          <p:attrName>style.color</p:attrName>
                                        </p:attrNameLst>
                                      </p:cBhvr>
                                      <p:to>
                                        <a:srgbClr val="B2B2B2"/>
                                      </p:to>
                                    </p:animClr>
                                  </p:childTnLst>
                                </p:cTn>
                              </p:par>
                              <p:par>
                                <p:cTn id="49" presetID="3" presetClass="emph" presetSubtype="2" fill="hold" nodeType="withEffect">
                                  <p:stCondLst>
                                    <p:cond delay="0"/>
                                  </p:stCondLst>
                                  <p:childTnLst>
                                    <p:animClr clrSpc="rgb" dir="cw">
                                      <p:cBhvr override="childStyle">
                                        <p:cTn id="50" dur="500" fill="hold"/>
                                        <p:tgtEl>
                                          <p:spTgt spid="7">
                                            <p:txEl>
                                              <p:pRg st="10" end="10"/>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704" y="4484318"/>
            <a:ext cx="864296" cy="692330"/>
          </a:xfrm>
          <a:prstGeom prst="rect">
            <a:avLst/>
          </a:prstGeom>
        </p:spPr>
      </p:pic>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Interoperability - IDN</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9" name="Rectangle 3"/>
          <p:cNvSpPr txBox="1">
            <a:spLocks noChangeArrowheads="1"/>
          </p:cNvSpPr>
          <p:nvPr/>
        </p:nvSpPr>
        <p:spPr>
          <a:xfrm>
            <a:off x="-513567" y="1377863"/>
            <a:ext cx="9657567"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kern="0" dirty="0" smtClean="0"/>
              <a:t>Upgraded IDN site</a:t>
            </a:r>
          </a:p>
          <a:p>
            <a:pPr lvl="2" defTabSz="914400" eaLnBrk="1" hangingPunct="1"/>
            <a:r>
              <a:rPr lang="en-US" dirty="0"/>
              <a:t>Aim:  Incorporate </a:t>
            </a:r>
            <a:r>
              <a:rPr lang="en-US" dirty="0" smtClean="0"/>
              <a:t>current</a:t>
            </a:r>
            <a:br>
              <a:rPr lang="en-US" dirty="0" smtClean="0"/>
            </a:br>
            <a:r>
              <a:rPr lang="en-US" dirty="0" smtClean="0"/>
              <a:t>look/feel </a:t>
            </a:r>
            <a:r>
              <a:rPr lang="en-US" dirty="0"/>
              <a:t>GCMD search </a:t>
            </a:r>
            <a:r>
              <a:rPr lang="en-US" dirty="0" smtClean="0"/>
              <a:t>to</a:t>
            </a:r>
            <a:br>
              <a:rPr lang="en-US" dirty="0" smtClean="0"/>
            </a:br>
            <a:r>
              <a:rPr lang="en-US" dirty="0" smtClean="0"/>
              <a:t>improve </a:t>
            </a:r>
            <a:r>
              <a:rPr lang="en-US" dirty="0"/>
              <a:t>navigation</a:t>
            </a:r>
          </a:p>
          <a:p>
            <a:pPr lvl="1" defTabSz="914400" eaLnBrk="1" hangingPunct="1"/>
            <a:endParaRPr lang="en-US" altLang="fr-FR" kern="0" dirty="0" smtClean="0"/>
          </a:p>
          <a:p>
            <a:pPr lvl="1" defTabSz="914400" eaLnBrk="1" hangingPunct="1"/>
            <a:r>
              <a:rPr lang="en-US" altLang="fr-FR" kern="0" dirty="0" smtClean="0"/>
              <a:t>New data</a:t>
            </a:r>
          </a:p>
          <a:p>
            <a:pPr lvl="2" defTabSz="914400" eaLnBrk="1" hangingPunct="1"/>
            <a:r>
              <a:rPr lang="en-US" altLang="fr-FR" kern="0" dirty="0" smtClean="0"/>
              <a:t>ROSCOSMOS, EUMETSAT,</a:t>
            </a:r>
            <a:br>
              <a:rPr lang="en-US" altLang="fr-FR" kern="0" dirty="0" smtClean="0"/>
            </a:br>
            <a:r>
              <a:rPr lang="en-US" altLang="fr-FR" kern="0" dirty="0" smtClean="0"/>
              <a:t>CNES, ISRO</a:t>
            </a:r>
          </a:p>
          <a:p>
            <a:pPr lvl="2" defTabSz="914400" eaLnBrk="1" hangingPunct="1"/>
            <a:r>
              <a:rPr lang="en-US" altLang="fr-FR" kern="0" dirty="0" smtClean="0"/>
              <a:t>…</a:t>
            </a:r>
          </a:p>
          <a:p>
            <a:pPr lvl="2" defTabSz="914400" eaLnBrk="1" hangingPunct="1"/>
            <a:endParaRPr lang="en-US" altLang="fr-FR" kern="0" dirty="0"/>
          </a:p>
          <a:p>
            <a:pPr lvl="1" defTabSz="914400" eaLnBrk="1" hangingPunct="1"/>
            <a:r>
              <a:rPr lang="en-US" altLang="fr-FR" kern="0" dirty="0" smtClean="0"/>
              <a:t>TAGGING : allow portal, VCs, … to directly identify their datasets</a:t>
            </a:r>
          </a:p>
          <a:p>
            <a:pPr lvl="1" defTabSz="914400" eaLnBrk="1" hangingPunct="1"/>
            <a:endParaRPr lang="en-US" altLang="fr-FR" kern="0" dirty="0"/>
          </a:p>
          <a:p>
            <a:pPr lvl="1" defTabSz="914400" eaLnBrk="1" hangingPunct="1"/>
            <a:r>
              <a:rPr lang="en-US" altLang="fr-FR" kern="0" dirty="0" smtClean="0"/>
              <a:t>ACCESS : address (</a:t>
            </a:r>
            <a:r>
              <a:rPr lang="en-US" altLang="fr-FR" kern="0" dirty="0" err="1" smtClean="0"/>
              <a:t>opensearch</a:t>
            </a:r>
            <a:r>
              <a:rPr lang="en-US" altLang="fr-FR" kern="0" dirty="0" smtClean="0"/>
              <a:t>, CWIC FEDEO) is provided</a:t>
            </a:r>
          </a:p>
          <a:p>
            <a:pPr lvl="2" defTabSz="914400" eaLnBrk="1" hangingPunct="1"/>
            <a:r>
              <a:rPr lang="en-US" altLang="fr-FR" kern="0" dirty="0" smtClean="0"/>
              <a:t>Allow to access the data after discovery</a:t>
            </a:r>
          </a:p>
        </p:txBody>
      </p:sp>
      <p:pic>
        <p:nvPicPr>
          <p:cNvPr id="7" name="Picture 6" descr="CEOSIDN_mocku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5230" y="1377863"/>
            <a:ext cx="4908770" cy="3106455"/>
          </a:xfrm>
          <a:prstGeom prst="rect">
            <a:avLst/>
          </a:prstGeom>
        </p:spPr>
      </p:pic>
    </p:spTree>
    <p:extLst>
      <p:ext uri="{BB962C8B-B14F-4D97-AF65-F5344CB8AC3E}">
        <p14:creationId xmlns:p14="http://schemas.microsoft.com/office/powerpoint/2010/main" val="31636195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9">
                                            <p:txEl>
                                              <p:pRg st="0" end="0"/>
                                            </p:txEl>
                                          </p:spTgt>
                                        </p:tgtEl>
                                        <p:attrNameLst>
                                          <p:attrName>style.color</p:attrName>
                                        </p:attrNameLst>
                                      </p:cBhvr>
                                      <p:to>
                                        <a:srgbClr val="B2B2B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750" fill="hold"/>
                                        <p:tgtEl>
                                          <p:spTgt spid="9">
                                            <p:txEl>
                                              <p:pRg st="1" end="1"/>
                                            </p:txEl>
                                          </p:spTgt>
                                        </p:tgtEl>
                                        <p:attrNameLst>
                                          <p:attrName>style.color</p:attrName>
                                        </p:attrNameLst>
                                      </p:cBhvr>
                                      <p:to>
                                        <a:srgbClr val="B2B2B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750" fill="hold"/>
                                        <p:tgtEl>
                                          <p:spTgt spid="9">
                                            <p:txEl>
                                              <p:pRg st="3" end="3"/>
                                            </p:txEl>
                                          </p:spTgt>
                                        </p:tgtEl>
                                        <p:attrNameLst>
                                          <p:attrName>style.color</p:attrName>
                                        </p:attrNameLst>
                                      </p:cBhvr>
                                      <p:to>
                                        <a:srgbClr val="B2B2B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750" fill="hold"/>
                                        <p:tgtEl>
                                          <p:spTgt spid="9">
                                            <p:txEl>
                                              <p:pRg st="4" end="4"/>
                                            </p:txEl>
                                          </p:spTgt>
                                        </p:tgtEl>
                                        <p:attrNameLst>
                                          <p:attrName>style.color</p:attrName>
                                        </p:attrNameLst>
                                      </p:cBhvr>
                                      <p:to>
                                        <a:srgbClr val="B2B2B2"/>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750" fill="hold"/>
                                        <p:tgtEl>
                                          <p:spTgt spid="9">
                                            <p:txEl>
                                              <p:pRg st="5" end="5"/>
                                            </p:txEl>
                                          </p:spTgt>
                                        </p:tgtEl>
                                        <p:attrNameLst>
                                          <p:attrName>style.color</p:attrName>
                                        </p:attrNameLst>
                                      </p:cBhvr>
                                      <p:to>
                                        <a:srgbClr val="B2B2B2"/>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750" fill="hold"/>
                                        <p:tgtEl>
                                          <p:spTgt spid="9">
                                            <p:txEl>
                                              <p:pRg st="7" end="7"/>
                                            </p:txEl>
                                          </p:spTgt>
                                        </p:tgtEl>
                                        <p:attrNameLst>
                                          <p:attrName>style.color</p:attrName>
                                        </p:attrNameLst>
                                      </p:cBhvr>
                                      <p:to>
                                        <a:srgbClr val="B2B2B2"/>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750" fill="hold"/>
                                        <p:tgtEl>
                                          <p:spTgt spid="9">
                                            <p:txEl>
                                              <p:pRg st="9" end="9"/>
                                            </p:txEl>
                                          </p:spTgt>
                                        </p:tgtEl>
                                        <p:attrNameLst>
                                          <p:attrName>style.color</p:attrName>
                                        </p:attrNameLst>
                                      </p:cBhvr>
                                      <p:to>
                                        <a:srgbClr val="B2B2B2"/>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750" fill="hold"/>
                                        <p:tgtEl>
                                          <p:spTgt spid="9">
                                            <p:txEl>
                                              <p:pRg st="10" end="10"/>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Interoperability - IDN</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9" name="Rectangle 3"/>
          <p:cNvSpPr txBox="1">
            <a:spLocks noChangeArrowheads="1"/>
          </p:cNvSpPr>
          <p:nvPr/>
        </p:nvSpPr>
        <p:spPr>
          <a:xfrm>
            <a:off x="-187891" y="3933172"/>
            <a:ext cx="8064500" cy="2811397"/>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kern="0" dirty="0" smtClean="0"/>
              <a:t>These are essential and permanent actions</a:t>
            </a:r>
          </a:p>
          <a:p>
            <a:pPr lvl="1" defTabSz="914400" eaLnBrk="1" hangingPunct="1"/>
            <a:endParaRPr lang="en-US" kern="0" dirty="0"/>
          </a:p>
          <a:p>
            <a:pPr lvl="1" defTabSz="914400" eaLnBrk="1" hangingPunct="1"/>
            <a:r>
              <a:rPr lang="en-US" kern="0" dirty="0" smtClean="0"/>
              <a:t>The access URL endpoint shall be provided to allow access after discovery</a:t>
            </a:r>
          </a:p>
          <a:p>
            <a:pPr lvl="1" defTabSz="914400" eaLnBrk="1" hangingPunct="1"/>
            <a:endParaRPr lang="en-US" kern="0" dirty="0"/>
          </a:p>
          <a:p>
            <a:pPr lvl="1" defTabSz="914400" eaLnBrk="1" hangingPunct="1"/>
            <a:r>
              <a:rPr lang="en-US" kern="0" dirty="0" smtClean="0"/>
              <a:t>Need for better interaction with VCs</a:t>
            </a:r>
            <a:endParaRPr lang="en-US" dirty="0"/>
          </a:p>
          <a:p>
            <a:pPr lvl="1" defTabSz="914400" eaLnBrk="1" hangingPunct="1"/>
            <a:endParaRPr lang="en-US" altLang="fr-FR" kern="0" dirty="0" smtClean="0"/>
          </a:p>
        </p:txBody>
      </p:sp>
      <p:sp>
        <p:nvSpPr>
          <p:cNvPr id="2" name="ZoneTexte 1"/>
          <p:cNvSpPr txBox="1"/>
          <p:nvPr/>
        </p:nvSpPr>
        <p:spPr>
          <a:xfrm>
            <a:off x="389023" y="1449522"/>
            <a:ext cx="5636712" cy="830997"/>
          </a:xfrm>
          <a:prstGeom prst="rect">
            <a:avLst/>
          </a:prstGeom>
          <a:noFill/>
        </p:spPr>
        <p:txBody>
          <a:bodyPr wrap="square" rtlCol="0">
            <a:spAutoFit/>
          </a:bodyPr>
          <a:lstStyle/>
          <a:p>
            <a:r>
              <a:rPr lang="en-US" sz="1600" b="1" dirty="0" smtClean="0">
                <a:solidFill>
                  <a:srgbClr val="000000"/>
                </a:solidFill>
              </a:rPr>
              <a:t>ACTION DATA-02 </a:t>
            </a:r>
            <a:r>
              <a:rPr lang="en-US" sz="1600" dirty="0" smtClean="0">
                <a:solidFill>
                  <a:srgbClr val="000000"/>
                </a:solidFill>
              </a:rPr>
              <a:t>- Full </a:t>
            </a:r>
            <a:r>
              <a:rPr lang="en-US" sz="1600" dirty="0">
                <a:solidFill>
                  <a:srgbClr val="000000"/>
                </a:solidFill>
              </a:rPr>
              <a:t>representation of CEOS Agency datasets in the IDN and accessible via </a:t>
            </a:r>
            <a:r>
              <a:rPr lang="en-US" sz="1600" dirty="0" smtClean="0">
                <a:solidFill>
                  <a:srgbClr val="000000"/>
                </a:solidFill>
              </a:rPr>
              <a:t>CWIC/OpenSearch : </a:t>
            </a:r>
            <a:r>
              <a:rPr lang="en-US" sz="1600" b="1" dirty="0" smtClean="0">
                <a:solidFill>
                  <a:srgbClr val="000000"/>
                </a:solidFill>
              </a:rPr>
              <a:t>PERMANENT</a:t>
            </a:r>
            <a:endParaRPr lang="fr-FR" sz="1600" b="1" dirty="0">
              <a:solidFill>
                <a:srgbClr val="000000"/>
              </a:solidFill>
            </a:endParaRPr>
          </a:p>
        </p:txBody>
      </p:sp>
      <p:sp>
        <p:nvSpPr>
          <p:cNvPr id="10" name="ZoneTexte 9"/>
          <p:cNvSpPr txBox="1"/>
          <p:nvPr/>
        </p:nvSpPr>
        <p:spPr>
          <a:xfrm>
            <a:off x="389023" y="2591479"/>
            <a:ext cx="7625547" cy="1077218"/>
          </a:xfrm>
          <a:prstGeom prst="rect">
            <a:avLst/>
          </a:prstGeom>
          <a:noFill/>
        </p:spPr>
        <p:txBody>
          <a:bodyPr wrap="square" rtlCol="0">
            <a:spAutoFit/>
          </a:bodyPr>
          <a:lstStyle/>
          <a:p>
            <a:r>
              <a:rPr lang="en-US" sz="1600" b="1" dirty="0" smtClean="0">
                <a:solidFill>
                  <a:srgbClr val="000000"/>
                </a:solidFill>
              </a:rPr>
              <a:t>ACTION VC-01 </a:t>
            </a:r>
            <a:r>
              <a:rPr lang="en-US" sz="1600" dirty="0">
                <a:solidFill>
                  <a:srgbClr val="000000"/>
                </a:solidFill>
              </a:rPr>
              <a:t>- Each VC will provide WGISS with a list of relevant datasets that its respective constellation members desire to access. WGISS will work with CEOS data providers to ensure search and accessibility (when possible) of these datasets are available so as to ensure coverage of all datasets required by VCs</a:t>
            </a:r>
            <a:endParaRPr lang="fr-FR" sz="1600" b="1" dirty="0">
              <a:solidFill>
                <a:srgbClr val="000000"/>
              </a:solidFill>
            </a:endParaRPr>
          </a:p>
        </p:txBody>
      </p:sp>
    </p:spTree>
    <p:extLst>
      <p:ext uri="{BB962C8B-B14F-4D97-AF65-F5344CB8AC3E}">
        <p14:creationId xmlns:p14="http://schemas.microsoft.com/office/powerpoint/2010/main" val="12230647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9">
                                            <p:txEl>
                                              <p:pRg st="0" end="0"/>
                                            </p:txEl>
                                          </p:spTgt>
                                        </p:tgtEl>
                                        <p:attrNameLst>
                                          <p:attrName>style.color</p:attrName>
                                        </p:attrNameLst>
                                      </p:cBhvr>
                                      <p:to>
                                        <a:srgbClr val="B2B2B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750" fill="hold"/>
                                        <p:tgtEl>
                                          <p:spTgt spid="9">
                                            <p:txEl>
                                              <p:pRg st="2" end="2"/>
                                            </p:txEl>
                                          </p:spTgt>
                                        </p:tgtEl>
                                        <p:attrNameLst>
                                          <p:attrName>style.color</p:attrName>
                                        </p:attrNameLst>
                                      </p:cBhvr>
                                      <p:to>
                                        <a:srgbClr val="B2B2B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750" fill="hold"/>
                                        <p:tgtEl>
                                          <p:spTgt spid="9">
                                            <p:txEl>
                                              <p:pRg st="4" end="4"/>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7</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Data Stewardship</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9" name="Rectangle 3"/>
          <p:cNvSpPr txBox="1">
            <a:spLocks noChangeArrowheads="1"/>
          </p:cNvSpPr>
          <p:nvPr/>
        </p:nvSpPr>
        <p:spPr>
          <a:xfrm>
            <a:off x="219476" y="1377863"/>
            <a:ext cx="9657567"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defTabSz="914400" eaLnBrk="1" hangingPunct="1"/>
            <a:r>
              <a:rPr lang="en-US" altLang="fr-FR" kern="0" dirty="0" smtClean="0"/>
              <a:t>Best practice documents</a:t>
            </a:r>
          </a:p>
          <a:p>
            <a:pPr lvl="1"/>
            <a:r>
              <a:rPr lang="en-US" dirty="0"/>
              <a:t>Three new documents </a:t>
            </a:r>
            <a:r>
              <a:rPr lang="en-US" dirty="0" smtClean="0"/>
              <a:t>have been reviewed and issued : </a:t>
            </a:r>
            <a:endParaRPr lang="en-US" dirty="0"/>
          </a:p>
          <a:p>
            <a:pPr lvl="2"/>
            <a:r>
              <a:rPr lang="en-US" dirty="0"/>
              <a:t>   </a:t>
            </a:r>
            <a:r>
              <a:rPr lang="en-US" dirty="0" smtClean="0"/>
              <a:t>Preservation </a:t>
            </a:r>
            <a:r>
              <a:rPr lang="en-US" dirty="0"/>
              <a:t>Workflow</a:t>
            </a:r>
          </a:p>
          <a:p>
            <a:pPr lvl="2"/>
            <a:r>
              <a:rPr lang="en-US" dirty="0"/>
              <a:t>   Generic EO Dataset consolidation Process</a:t>
            </a:r>
          </a:p>
          <a:p>
            <a:pPr lvl="2"/>
            <a:r>
              <a:rPr lang="en-US" dirty="0"/>
              <a:t>   Persistent Identifiers Best Practices</a:t>
            </a:r>
          </a:p>
          <a:p>
            <a:pPr lvl="1" defTabSz="914400" eaLnBrk="1" hangingPunct="1"/>
            <a:endParaRPr lang="en-US" altLang="fr-FR" kern="0" dirty="0" smtClean="0"/>
          </a:p>
          <a:p>
            <a:pPr lvl="2" defTabSz="914400" eaLnBrk="1" hangingPunct="1"/>
            <a:endParaRPr lang="en-US" dirty="0"/>
          </a:p>
        </p:txBody>
      </p:sp>
      <p:sp>
        <p:nvSpPr>
          <p:cNvPr id="8" name="ZoneTexte 7"/>
          <p:cNvSpPr txBox="1"/>
          <p:nvPr/>
        </p:nvSpPr>
        <p:spPr>
          <a:xfrm>
            <a:off x="307157" y="3992747"/>
            <a:ext cx="7625547" cy="830997"/>
          </a:xfrm>
          <a:prstGeom prst="rect">
            <a:avLst/>
          </a:prstGeom>
          <a:noFill/>
        </p:spPr>
        <p:txBody>
          <a:bodyPr wrap="square" rtlCol="0">
            <a:spAutoFit/>
          </a:bodyPr>
          <a:lstStyle/>
          <a:p>
            <a:r>
              <a:rPr lang="en-US" sz="1600" b="1" dirty="0" smtClean="0">
                <a:solidFill>
                  <a:srgbClr val="000000"/>
                </a:solidFill>
              </a:rPr>
              <a:t>ACTION DATA-05 </a:t>
            </a:r>
            <a:r>
              <a:rPr lang="en-US" sz="1600" dirty="0">
                <a:solidFill>
                  <a:srgbClr val="000000"/>
                </a:solidFill>
              </a:rPr>
              <a:t>- Two documents dedicated to CEOS best practices in the domain of Data Stewardship will be issued by WGISS : - Persistent Identifier Best Practice document - EO Data Preservation Workflow document. </a:t>
            </a:r>
            <a:r>
              <a:rPr lang="en-US" sz="1600" b="1" dirty="0" smtClean="0">
                <a:solidFill>
                  <a:srgbClr val="000000"/>
                </a:solidFill>
              </a:rPr>
              <a:t>CLOSED</a:t>
            </a:r>
            <a:endParaRPr lang="fr-FR" sz="1600" b="1" dirty="0">
              <a:solidFill>
                <a:srgbClr val="000000"/>
              </a:solidFill>
            </a:endParaRPr>
          </a:p>
        </p:txBody>
      </p:sp>
      <p:sp>
        <p:nvSpPr>
          <p:cNvPr id="10" name="ZoneTexte 9"/>
          <p:cNvSpPr txBox="1"/>
          <p:nvPr/>
        </p:nvSpPr>
        <p:spPr>
          <a:xfrm>
            <a:off x="307158" y="5180194"/>
            <a:ext cx="7625547" cy="1323439"/>
          </a:xfrm>
          <a:prstGeom prst="rect">
            <a:avLst/>
          </a:prstGeom>
          <a:noFill/>
        </p:spPr>
        <p:txBody>
          <a:bodyPr wrap="square" rtlCol="0">
            <a:spAutoFit/>
          </a:bodyPr>
          <a:lstStyle/>
          <a:p>
            <a:r>
              <a:rPr lang="en-US" sz="1600" b="1" dirty="0" smtClean="0">
                <a:solidFill>
                  <a:srgbClr val="000000"/>
                </a:solidFill>
              </a:rPr>
              <a:t>ACTION DATA-06 </a:t>
            </a:r>
            <a:r>
              <a:rPr lang="en-US" sz="1600" dirty="0">
                <a:solidFill>
                  <a:srgbClr val="000000"/>
                </a:solidFill>
              </a:rPr>
              <a:t>- In order to provide a support to the CEOS Working Groups and Virtual Constellations, but also to SEO, WGISS will develop a web page containing a list of best practice documents and opensource software. These will be material directly usable by VCs and WGs for their work related to Information Systems and Services.. </a:t>
            </a:r>
            <a:r>
              <a:rPr lang="en-US" sz="1600" b="1" dirty="0" smtClean="0">
                <a:solidFill>
                  <a:srgbClr val="000000"/>
                </a:solidFill>
              </a:rPr>
              <a:t>CLOSED</a:t>
            </a:r>
            <a:endParaRPr lang="fr-FR" sz="1600" b="1" dirty="0">
              <a:solidFill>
                <a:srgbClr val="000000"/>
              </a:solidFill>
            </a:endParaRPr>
          </a:p>
        </p:txBody>
      </p:sp>
    </p:spTree>
    <p:extLst>
      <p:ext uri="{BB962C8B-B14F-4D97-AF65-F5344CB8AC3E}">
        <p14:creationId xmlns:p14="http://schemas.microsoft.com/office/powerpoint/2010/main" val="11360670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9">
                                            <p:txEl>
                                              <p:pRg st="0" end="0"/>
                                            </p:txEl>
                                          </p:spTgt>
                                        </p:tgtEl>
                                        <p:attrNameLst>
                                          <p:attrName>style.color</p:attrName>
                                        </p:attrNameLst>
                                      </p:cBhvr>
                                      <p:to>
                                        <a:srgbClr val="B2B2B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750" fill="hold"/>
                                        <p:tgtEl>
                                          <p:spTgt spid="9">
                                            <p:txEl>
                                              <p:pRg st="1" end="1"/>
                                            </p:txEl>
                                          </p:spTgt>
                                        </p:tgtEl>
                                        <p:attrNameLst>
                                          <p:attrName>style.color</p:attrName>
                                        </p:attrNameLst>
                                      </p:cBhvr>
                                      <p:to>
                                        <a:srgbClr val="B2B2B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750" fill="hold"/>
                                        <p:tgtEl>
                                          <p:spTgt spid="9">
                                            <p:txEl>
                                              <p:pRg st="2" end="2"/>
                                            </p:txEl>
                                          </p:spTgt>
                                        </p:tgtEl>
                                        <p:attrNameLst>
                                          <p:attrName>style.color</p:attrName>
                                        </p:attrNameLst>
                                      </p:cBhvr>
                                      <p:to>
                                        <a:srgbClr val="B2B2B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750" fill="hold"/>
                                        <p:tgtEl>
                                          <p:spTgt spid="9">
                                            <p:txEl>
                                              <p:pRg st="3" end="3"/>
                                            </p:txEl>
                                          </p:spTgt>
                                        </p:tgtEl>
                                        <p:attrNameLst>
                                          <p:attrName>style.color</p:attrName>
                                        </p:attrNameLst>
                                      </p:cBhvr>
                                      <p:to>
                                        <a:srgbClr val="B2B2B2"/>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750" fill="hold"/>
                                        <p:tgtEl>
                                          <p:spTgt spid="9">
                                            <p:txEl>
                                              <p:pRg st="4" end="4"/>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43506"/>
            <a:ext cx="1147697" cy="1214494"/>
          </a:xfrm>
          <a:prstGeom prst="rect">
            <a:avLst/>
          </a:prstGeom>
        </p:spPr>
      </p:pic>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Data Stewardship</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9" name="Rectangle 3"/>
          <p:cNvSpPr txBox="1">
            <a:spLocks noChangeArrowheads="1"/>
          </p:cNvSpPr>
          <p:nvPr/>
        </p:nvSpPr>
        <p:spPr>
          <a:xfrm>
            <a:off x="219477" y="1377863"/>
            <a:ext cx="8774212"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defTabSz="914400" eaLnBrk="1" hangingPunct="1"/>
            <a:r>
              <a:rPr lang="en-US" altLang="fr-FR" kern="0" dirty="0" smtClean="0"/>
              <a:t>Purge alert</a:t>
            </a:r>
          </a:p>
          <a:p>
            <a:pPr lvl="1"/>
            <a:r>
              <a:rPr lang="en-US" dirty="0" smtClean="0"/>
              <a:t>Situation: </a:t>
            </a:r>
            <a:endParaRPr lang="en-US" dirty="0"/>
          </a:p>
          <a:p>
            <a:pPr lvl="2"/>
            <a:r>
              <a:rPr lang="en-US" dirty="0" smtClean="0"/>
              <a:t>It </a:t>
            </a:r>
            <a:r>
              <a:rPr lang="en-US" dirty="0"/>
              <a:t>is a responsibility of all organizations holding EO space data to assess the relative value of their holdings and to preserve them for the long term.</a:t>
            </a:r>
          </a:p>
          <a:p>
            <a:pPr lvl="2"/>
            <a:r>
              <a:rPr lang="en-US" dirty="0"/>
              <a:t> </a:t>
            </a:r>
            <a:r>
              <a:rPr lang="en-US" dirty="0" smtClean="0"/>
              <a:t>Sometimes </a:t>
            </a:r>
            <a:r>
              <a:rPr lang="en-US" dirty="0"/>
              <a:t>an organization must make the decision to “purge” one or more datasets that could be important to help meeting the mission requirements of another organization</a:t>
            </a:r>
            <a:endParaRPr lang="en-US" dirty="0" smtClean="0"/>
          </a:p>
          <a:p>
            <a:pPr lvl="2"/>
            <a:r>
              <a:rPr lang="en-US" u="sng" dirty="0" smtClean="0"/>
              <a:t>Data </a:t>
            </a:r>
            <a:r>
              <a:rPr lang="en-US" u="sng" dirty="0"/>
              <a:t>Purge</a:t>
            </a:r>
            <a:r>
              <a:rPr lang="en-US" dirty="0"/>
              <a:t>: to permanently and irrecoverably remove all copies of an EO dataset held in an organization</a:t>
            </a:r>
            <a:r>
              <a:rPr lang="en-US" dirty="0" smtClean="0"/>
              <a:t>.</a:t>
            </a:r>
          </a:p>
          <a:p>
            <a:pPr lvl="2"/>
            <a:r>
              <a:rPr lang="en-US" dirty="0"/>
              <a:t> The “Data Purge Alert” procedure aims at preventing, or at least minimizing, the loss of EO space data</a:t>
            </a:r>
            <a:r>
              <a:rPr lang="en-US" dirty="0" smtClean="0"/>
              <a:t>.</a:t>
            </a:r>
            <a:endParaRPr lang="en-US" dirty="0"/>
          </a:p>
          <a:p>
            <a:pPr lvl="1" defTabSz="914400" eaLnBrk="1" hangingPunct="1"/>
            <a:r>
              <a:rPr lang="en-US" altLang="fr-FR" kern="0" dirty="0" smtClean="0"/>
              <a:t>Question</a:t>
            </a:r>
            <a:endParaRPr lang="en-US" altLang="fr-FR" kern="0" dirty="0" smtClean="0"/>
          </a:p>
          <a:p>
            <a:pPr lvl="2" defTabSz="914400" eaLnBrk="1" hangingPunct="1"/>
            <a:r>
              <a:rPr lang="en-US" altLang="fr-FR" kern="0" dirty="0" smtClean="0"/>
              <a:t>Who should validate Purge </a:t>
            </a:r>
            <a:r>
              <a:rPr lang="en-US" altLang="fr-FR" kern="0" dirty="0" smtClean="0"/>
              <a:t>Alert </a:t>
            </a:r>
            <a:r>
              <a:rPr lang="en-US" altLang="fr-FR" kern="0" dirty="0" smtClean="0"/>
              <a:t>procedure </a:t>
            </a:r>
            <a:r>
              <a:rPr lang="en-US" altLang="fr-FR" kern="0" dirty="0" smtClean="0"/>
              <a:t>: </a:t>
            </a:r>
            <a:r>
              <a:rPr lang="en-US" altLang="fr-FR" kern="0" dirty="0" smtClean="0"/>
              <a:t>CEOS </a:t>
            </a:r>
            <a:r>
              <a:rPr lang="en-US" altLang="fr-FR" kern="0" dirty="0" smtClean="0"/>
              <a:t>chair or SIT chair </a:t>
            </a:r>
            <a:r>
              <a:rPr lang="en-US" altLang="fr-FR" kern="0" dirty="0"/>
              <a:t>?</a:t>
            </a:r>
            <a:endParaRPr lang="en-US" altLang="fr-FR" kern="0" dirty="0" smtClean="0"/>
          </a:p>
          <a:p>
            <a:pPr lvl="2" defTabSz="914400" eaLnBrk="1" hangingPunct="1"/>
            <a:endParaRPr lang="en-US" dirty="0"/>
          </a:p>
        </p:txBody>
      </p:sp>
    </p:spTree>
    <p:extLst>
      <p:ext uri="{BB962C8B-B14F-4D97-AF65-F5344CB8AC3E}">
        <p14:creationId xmlns:p14="http://schemas.microsoft.com/office/powerpoint/2010/main" val="276977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9">
                                            <p:txEl>
                                              <p:pRg st="0" end="0"/>
                                            </p:txEl>
                                          </p:spTgt>
                                        </p:tgtEl>
                                        <p:attrNameLst>
                                          <p:attrName>style.color</p:attrName>
                                        </p:attrNameLst>
                                      </p:cBhvr>
                                      <p:to>
                                        <a:srgbClr val="B2B2B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750" fill="hold"/>
                                        <p:tgtEl>
                                          <p:spTgt spid="9">
                                            <p:txEl>
                                              <p:pRg st="1" end="1"/>
                                            </p:txEl>
                                          </p:spTgt>
                                        </p:tgtEl>
                                        <p:attrNameLst>
                                          <p:attrName>style.color</p:attrName>
                                        </p:attrNameLst>
                                      </p:cBhvr>
                                      <p:to>
                                        <a:srgbClr val="B2B2B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750" fill="hold"/>
                                        <p:tgtEl>
                                          <p:spTgt spid="9">
                                            <p:txEl>
                                              <p:pRg st="3" end="3"/>
                                            </p:txEl>
                                          </p:spTgt>
                                        </p:tgtEl>
                                        <p:attrNameLst>
                                          <p:attrName>style.color</p:attrName>
                                        </p:attrNameLst>
                                      </p:cBhvr>
                                      <p:to>
                                        <a:srgbClr val="B2B2B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750" fill="hold"/>
                                        <p:tgtEl>
                                          <p:spTgt spid="9">
                                            <p:txEl>
                                              <p:pRg st="2" end="2"/>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Technology Exploration</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9" name="Rectangle 3"/>
          <p:cNvSpPr txBox="1">
            <a:spLocks noChangeArrowheads="1"/>
          </p:cNvSpPr>
          <p:nvPr/>
        </p:nvSpPr>
        <p:spPr>
          <a:xfrm>
            <a:off x="0" y="1352810"/>
            <a:ext cx="8064500" cy="2811397"/>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kern="0" dirty="0" smtClean="0"/>
              <a:t>WGISS is a forum where new technologies, future architecture are discussed and presented</a:t>
            </a:r>
          </a:p>
          <a:p>
            <a:pPr lvl="2" defTabSz="914400" eaLnBrk="1" hangingPunct="1"/>
            <a:r>
              <a:rPr lang="en-US" kern="0" dirty="0" smtClean="0"/>
              <a:t>Distributed architecture</a:t>
            </a:r>
          </a:p>
          <a:p>
            <a:pPr lvl="2" defTabSz="914400" eaLnBrk="1" hangingPunct="1"/>
            <a:r>
              <a:rPr lang="en-US" kern="0" dirty="0" smtClean="0"/>
              <a:t>Big data technologies (Hadoop)</a:t>
            </a:r>
          </a:p>
          <a:p>
            <a:pPr lvl="2" defTabSz="914400" eaLnBrk="1" hangingPunct="1"/>
            <a:r>
              <a:rPr lang="en-US" kern="0" dirty="0" smtClean="0"/>
              <a:t>Cloud computing</a:t>
            </a:r>
          </a:p>
          <a:p>
            <a:pPr lvl="2" defTabSz="914400" eaLnBrk="1" hangingPunct="1"/>
            <a:r>
              <a:rPr lang="en-US" kern="0" dirty="0" smtClean="0"/>
              <a:t>Distribution protocols</a:t>
            </a:r>
            <a:endParaRPr lang="en-US" dirty="0"/>
          </a:p>
          <a:p>
            <a:pPr lvl="1" defTabSz="914400" eaLnBrk="1" hangingPunct="1"/>
            <a:endParaRPr lang="en-US" altLang="fr-FR" kern="0" dirty="0" smtClean="0"/>
          </a:p>
          <a:p>
            <a:pPr lvl="1" defTabSz="914400" eaLnBrk="1" hangingPunct="1"/>
            <a:r>
              <a:rPr lang="en-US" altLang="fr-FR" kern="0" dirty="0" smtClean="0"/>
              <a:t>GA </a:t>
            </a:r>
            <a:r>
              <a:rPr lang="en-US" altLang="fr-FR" kern="0" dirty="0" err="1" smtClean="0"/>
              <a:t>datacube</a:t>
            </a:r>
            <a:r>
              <a:rPr lang="en-US" altLang="fr-FR" kern="0" dirty="0" smtClean="0"/>
              <a:t> is a technology which is explored and discussed within WGISS</a:t>
            </a:r>
          </a:p>
          <a:p>
            <a:pPr lvl="2" defTabSz="914400" eaLnBrk="1" hangingPunct="1"/>
            <a:r>
              <a:rPr lang="en-US" altLang="fr-FR" kern="0" dirty="0" smtClean="0"/>
              <a:t>Collecting use </a:t>
            </a:r>
            <a:r>
              <a:rPr lang="en-US" altLang="fr-FR" kern="0" dirty="0" smtClean="0"/>
              <a:t>cases from our agencies</a:t>
            </a:r>
          </a:p>
          <a:p>
            <a:pPr lvl="3" defTabSz="914400" eaLnBrk="1" hangingPunct="1"/>
            <a:r>
              <a:rPr lang="en-US" altLang="fr-FR" kern="0" dirty="0" smtClean="0"/>
              <a:t>Realizing this will </a:t>
            </a:r>
            <a:r>
              <a:rPr lang="en-US" altLang="fr-FR" kern="0" dirty="0" smtClean="0"/>
              <a:t>not be a solution for all situations</a:t>
            </a:r>
          </a:p>
          <a:p>
            <a:pPr lvl="2" defTabSz="914400" eaLnBrk="1" hangingPunct="1"/>
            <a:endParaRPr lang="en-US" altLang="fr-FR" kern="0" dirty="0"/>
          </a:p>
          <a:p>
            <a:pPr lvl="1" defTabSz="914400" eaLnBrk="1" hangingPunct="1"/>
            <a:r>
              <a:rPr lang="en-US" altLang="fr-FR" kern="0" dirty="0" smtClean="0"/>
              <a:t>Ground Segment Evolution Workshop</a:t>
            </a:r>
          </a:p>
          <a:p>
            <a:pPr lvl="2" defTabSz="914400" eaLnBrk="1" hangingPunct="1"/>
            <a:r>
              <a:rPr lang="en-US" altLang="fr-FR" kern="0" dirty="0" smtClean="0"/>
              <a:t>Will be held in 2 weeks in UKSA during next WGISS meeting</a:t>
            </a:r>
          </a:p>
        </p:txBody>
      </p:sp>
    </p:spTree>
    <p:extLst>
      <p:ext uri="{BB962C8B-B14F-4D97-AF65-F5344CB8AC3E}">
        <p14:creationId xmlns:p14="http://schemas.microsoft.com/office/powerpoint/2010/main" val="22356084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9">
                                            <p:txEl>
                                              <p:pRg st="0" end="0"/>
                                            </p:txEl>
                                          </p:spTgt>
                                        </p:tgtEl>
                                        <p:attrNameLst>
                                          <p:attrName>style.color</p:attrName>
                                        </p:attrNameLst>
                                      </p:cBhvr>
                                      <p:to>
                                        <a:srgbClr val="B2B2B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750" fill="hold"/>
                                        <p:tgtEl>
                                          <p:spTgt spid="9">
                                            <p:txEl>
                                              <p:pRg st="1" end="1"/>
                                            </p:txEl>
                                          </p:spTgt>
                                        </p:tgtEl>
                                        <p:attrNameLst>
                                          <p:attrName>style.color</p:attrName>
                                        </p:attrNameLst>
                                      </p:cBhvr>
                                      <p:to>
                                        <a:srgbClr val="B2B2B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750" fill="hold"/>
                                        <p:tgtEl>
                                          <p:spTgt spid="9">
                                            <p:txEl>
                                              <p:pRg st="2" end="2"/>
                                            </p:txEl>
                                          </p:spTgt>
                                        </p:tgtEl>
                                        <p:attrNameLst>
                                          <p:attrName>style.color</p:attrName>
                                        </p:attrNameLst>
                                      </p:cBhvr>
                                      <p:to>
                                        <a:srgbClr val="B2B2B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750" fill="hold"/>
                                        <p:tgtEl>
                                          <p:spTgt spid="9">
                                            <p:txEl>
                                              <p:pRg st="3" end="3"/>
                                            </p:txEl>
                                          </p:spTgt>
                                        </p:tgtEl>
                                        <p:attrNameLst>
                                          <p:attrName>style.color</p:attrName>
                                        </p:attrNameLst>
                                      </p:cBhvr>
                                      <p:to>
                                        <a:srgbClr val="B2B2B2"/>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750" fill="hold"/>
                                        <p:tgtEl>
                                          <p:spTgt spid="9">
                                            <p:txEl>
                                              <p:pRg st="4" end="4"/>
                                            </p:txEl>
                                          </p:spTgt>
                                        </p:tgtEl>
                                        <p:attrNameLst>
                                          <p:attrName>style.color</p:attrName>
                                        </p:attrNameLst>
                                      </p:cBhvr>
                                      <p:to>
                                        <a:srgbClr val="B2B2B2"/>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750" fill="hold"/>
                                        <p:tgtEl>
                                          <p:spTgt spid="9">
                                            <p:txEl>
                                              <p:pRg st="6" end="6"/>
                                            </p:txEl>
                                          </p:spTgt>
                                        </p:tgtEl>
                                        <p:attrNameLst>
                                          <p:attrName>style.color</p:attrName>
                                        </p:attrNameLst>
                                      </p:cBhvr>
                                      <p:to>
                                        <a:srgbClr val="B2B2B2"/>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750" fill="hold"/>
                                        <p:tgtEl>
                                          <p:spTgt spid="9">
                                            <p:txEl>
                                              <p:pRg st="7" end="7"/>
                                            </p:txEl>
                                          </p:spTgt>
                                        </p:tgtEl>
                                        <p:attrNameLst>
                                          <p:attrName>style.color</p:attrName>
                                        </p:attrNameLst>
                                      </p:cBhvr>
                                      <p:to>
                                        <a:srgbClr val="B2B2B2"/>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750" fill="hold"/>
                                        <p:tgtEl>
                                          <p:spTgt spid="9">
                                            <p:txEl>
                                              <p:pRg st="8" end="8"/>
                                            </p:txEl>
                                          </p:spTgt>
                                        </p:tgtEl>
                                        <p:attrNameLst>
                                          <p:attrName>style.color</p:attrName>
                                        </p:attrNameLst>
                                      </p:cBhvr>
                                      <p:to>
                                        <a:srgbClr val="B2B2B2"/>
                                      </p:to>
                                    </p:animClr>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750" fill="hold"/>
                                        <p:tgtEl>
                                          <p:spTgt spid="9">
                                            <p:txEl>
                                              <p:pRg st="10" end="10"/>
                                            </p:txEl>
                                          </p:spTgt>
                                        </p:tgtEl>
                                        <p:attrNameLst>
                                          <p:attrName>style.color</p:attrName>
                                        </p:attrNameLst>
                                      </p:cBhvr>
                                      <p:to>
                                        <a:srgbClr val="B2B2B2"/>
                                      </p:to>
                                    </p:animClr>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750" fill="hold"/>
                                        <p:tgtEl>
                                          <p:spTgt spid="9">
                                            <p:txEl>
                                              <p:pRg st="11" end="11"/>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3110</TotalTime>
  <Words>959</Words>
  <Application>Microsoft Office PowerPoint</Application>
  <PresentationFormat>Affichage à l'écran (4:3)</PresentationFormat>
  <Paragraphs>120</Paragraphs>
  <Slides>11</Slides>
  <Notes>10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4_EUM_template_v03</vt:lpstr>
      <vt:lpstr>WGISS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morenor</cp:lastModifiedBy>
  <cp:revision>389</cp:revision>
  <dcterms:created xsi:type="dcterms:W3CDTF">2012-08-31T01:11:17Z</dcterms:created>
  <dcterms:modified xsi:type="dcterms:W3CDTF">2015-09-17T07:27:54Z</dcterms:modified>
</cp:coreProperties>
</file>