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38" r:id="rId2"/>
    <p:sldId id="402" r:id="rId3"/>
    <p:sldId id="383" r:id="rId4"/>
    <p:sldId id="385" r:id="rId5"/>
    <p:sldId id="397" r:id="rId6"/>
    <p:sldId id="387" r:id="rId7"/>
    <p:sldId id="388" r:id="rId8"/>
    <p:sldId id="393" r:id="rId9"/>
    <p:sldId id="398" r:id="rId10"/>
    <p:sldId id="401" r:id="rId11"/>
  </p:sldIdLst>
  <p:sldSz cx="9144000" cy="6858000" type="screen4x3"/>
  <p:notesSz cx="9296400" cy="7010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5701" autoAdjust="0"/>
  </p:normalViewPr>
  <p:slideViewPr>
    <p:cSldViewPr snapToGrid="0" snapToObjects="1">
      <p:cViewPr varScale="1">
        <p:scale>
          <a:sx n="70" d="100"/>
          <a:sy n="70" d="100"/>
        </p:scale>
        <p:origin x="1380" y="7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520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3" y="0"/>
            <a:ext cx="4029145" cy="350520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DB8167B7-D5DC-4D3F-9342-3D86EBC4D229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80"/>
            <a:ext cx="4029145" cy="350520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3" y="6658680"/>
            <a:ext cx="4029145" cy="350520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47E02A50-EC8D-41D8-A390-1F944817A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6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3173" tIns="46586" rIns="93173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6" rIns="93173" bIns="4658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3" tIns="46586" rIns="93173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4"/>
            <a:ext cx="4028440" cy="350520"/>
          </a:xfrm>
          <a:prstGeom prst="rect">
            <a:avLst/>
          </a:prstGeom>
        </p:spPr>
        <p:txBody>
          <a:bodyPr vert="horz" lIns="93173" tIns="46586" rIns="93173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5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19088" y="6500813"/>
            <a:ext cx="223361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65463" y="6500813"/>
            <a:ext cx="3451225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GEO Secretariat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62A5DAD-C7E3-4D42-BB97-CBC1B2B131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005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936603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995162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213872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EUMETSAT, Darmstadt, Germany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2015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  <p:sldLayoutId id="2147483684" r:id="rId3"/>
    <p:sldLayoutId id="2147483685" r:id="rId4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eos.org/meetings/wgcapd-distance-education-2015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800209" y="3418006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Eric C. Wood, USGS </a:t>
            </a:r>
            <a:endParaRPr lang="en-US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+mn-lt"/>
              </a:rPr>
              <a:t>Steven P. </a:t>
            </a:r>
            <a:r>
              <a:rPr lang="en-US" b="1" dirty="0" err="1" smtClean="0">
                <a:solidFill>
                  <a:schemeClr val="bg1"/>
                </a:solidFill>
                <a:latin typeface="+mn-lt"/>
              </a:rPr>
              <a:t>Neeck</a:t>
            </a:r>
            <a:r>
              <a:rPr lang="en-US" b="1" dirty="0" smtClean="0">
                <a:solidFill>
                  <a:schemeClr val="bg1"/>
                </a:solidFill>
                <a:latin typeface="+mn-lt"/>
              </a:rPr>
              <a:t>, </a:t>
            </a:r>
            <a:r>
              <a:rPr lang="en-US" b="1" dirty="0" smtClean="0">
                <a:solidFill>
                  <a:schemeClr val="bg1"/>
                </a:solidFill>
                <a:latin typeface="+mn-lt"/>
              </a:rPr>
              <a:t>NASA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SIT Workshop Agenda Item </a:t>
            </a:r>
            <a:r>
              <a:rPr lang="en-US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#5</a:t>
            </a:r>
            <a:endParaRPr lang="en-US" dirty="0">
              <a:solidFill>
                <a:srgbClr val="FFFFFF"/>
              </a:solidFill>
              <a:latin typeface="+mn-lt"/>
              <a:ea typeface="Arial Bold"/>
              <a:cs typeface="Arial Bold"/>
              <a:sym typeface="Arial Bold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CEOS Action / Work Plan Reference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CEOS SIT Technical Workshop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EUMETSAT</a:t>
            </a:r>
            <a:r>
              <a:rPr lang="en-AU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, Darmstadt, Germany</a:t>
            </a:r>
            <a:endParaRPr dirty="0">
              <a:solidFill>
                <a:srgbClr val="FFFFFF"/>
              </a:solidFill>
              <a:latin typeface="+mn-lt"/>
              <a:ea typeface="Arial Bold"/>
              <a:cs typeface="Arial Bold"/>
              <a:sym typeface="Arial Bold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16</a:t>
            </a:r>
            <a:r>
              <a:rPr lang="en-AU" baseline="30000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September</a:t>
            </a:r>
            <a:r>
              <a:rPr lang="en-AU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 </a:t>
            </a:r>
            <a:r>
              <a:rPr lang="en-AU" dirty="0" smtClean="0">
                <a:solidFill>
                  <a:srgbClr val="FFFFFF"/>
                </a:solidFill>
                <a:latin typeface="+mn-lt"/>
                <a:ea typeface="Arial Bold"/>
                <a:cs typeface="Arial Bold"/>
                <a:sym typeface="Arial Bold"/>
              </a:rPr>
              <a:t>2015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312" y="333719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520312" y="1326851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546" y="2109508"/>
            <a:ext cx="8352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Mechanisms for Collaboration between VCs and WGs -  Summary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854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0" dirty="0" err="1" smtClean="0"/>
              <a:t>WGCapD</a:t>
            </a:r>
            <a:r>
              <a:rPr lang="en-US" b="0" dirty="0" smtClean="0"/>
              <a:t> restructuring to meet perceived needs in supporting CEOS, CEOS member agencies, and society in for both “ awareness” and “capacity” building in SB EO.</a:t>
            </a:r>
          </a:p>
          <a:p>
            <a:r>
              <a:rPr lang="en-US" b="0" dirty="0" smtClean="0"/>
              <a:t>Examples of VC generated ideas:</a:t>
            </a:r>
          </a:p>
          <a:p>
            <a:pPr lvl="1"/>
            <a:r>
              <a:rPr lang="en-US" b="0" dirty="0" smtClean="0"/>
              <a:t>Work with VCs on AB/CB gap analysis</a:t>
            </a:r>
          </a:p>
          <a:p>
            <a:pPr lvl="1"/>
            <a:r>
              <a:rPr lang="en-US" b="0" dirty="0" smtClean="0"/>
              <a:t>Templates for conducting, capturing training sessions</a:t>
            </a:r>
          </a:p>
          <a:p>
            <a:pPr lvl="1"/>
            <a:r>
              <a:rPr lang="en-US" b="0" dirty="0" smtClean="0"/>
              <a:t>Consider outside, online </a:t>
            </a:r>
            <a:r>
              <a:rPr lang="en-US" b="0" dirty="0"/>
              <a:t>course </a:t>
            </a:r>
            <a:r>
              <a:rPr lang="en-US" b="0" dirty="0" smtClean="0"/>
              <a:t>providers </a:t>
            </a:r>
            <a:r>
              <a:rPr lang="en-US" b="0" dirty="0"/>
              <a:t>e.g., </a:t>
            </a:r>
            <a:r>
              <a:rPr lang="en-US" b="0" i="1" dirty="0"/>
              <a:t>Future </a:t>
            </a:r>
            <a:r>
              <a:rPr lang="en-US" b="0" i="1" dirty="0" smtClean="0"/>
              <a:t>Learn</a:t>
            </a:r>
          </a:p>
          <a:p>
            <a:pPr lvl="1"/>
            <a:r>
              <a:rPr lang="en-US" b="0" dirty="0" smtClean="0"/>
              <a:t>Better utilize awareness or capacity building experience / expertise that exists in VCs and WGs.</a:t>
            </a:r>
          </a:p>
          <a:p>
            <a:pPr lvl="1"/>
            <a:r>
              <a:rPr lang="en-US" b="0" dirty="0"/>
              <a:t>Suggested numerous opportunities for </a:t>
            </a:r>
            <a:r>
              <a:rPr lang="en-US" b="0" dirty="0" smtClean="0"/>
              <a:t>collaborations</a:t>
            </a:r>
          </a:p>
          <a:p>
            <a:r>
              <a:rPr lang="en-US" dirty="0"/>
              <a:t>Can’t successfully support VCs or WGs without true collaboration. Has been supply driven, but needs to be demand driven</a:t>
            </a:r>
          </a:p>
          <a:p>
            <a:endParaRPr lang="en-US" b="0" dirty="0" smtClean="0"/>
          </a:p>
          <a:p>
            <a:pPr lvl="1"/>
            <a:endParaRPr lang="en-US" b="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9683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P-VC Training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Have not been a </a:t>
            </a:r>
            <a:r>
              <a:rPr lang="en-US" sz="2000" b="0" dirty="0"/>
              <a:t>high priority for the </a:t>
            </a:r>
            <a:r>
              <a:rPr lang="en-US" sz="2000" b="0" dirty="0" smtClean="0"/>
              <a:t>P-VC to date although its members conduct them</a:t>
            </a:r>
          </a:p>
          <a:p>
            <a:pPr lvl="1">
              <a:buFont typeface="Arial" panose="020B0604020202020204" pitchFamily="34" charset="0"/>
              <a:buChar char="­"/>
            </a:pPr>
            <a:r>
              <a:rPr lang="en-US" sz="2000" b="0" dirty="0" smtClean="0">
                <a:solidFill>
                  <a:srgbClr val="002569"/>
                </a:solidFill>
              </a:rPr>
              <a:t>Resource limitations (intellectual and budgetary) a factor</a:t>
            </a:r>
            <a:endParaRPr lang="en-US" sz="2000" b="0" dirty="0"/>
          </a:p>
          <a:p>
            <a:r>
              <a:rPr lang="en-US" sz="2000" b="0" dirty="0" smtClean="0"/>
              <a:t>Efforts have been </a:t>
            </a:r>
            <a:r>
              <a:rPr lang="en-US" sz="2000" b="0" i="1" dirty="0" smtClean="0"/>
              <a:t>ad hoc </a:t>
            </a:r>
            <a:r>
              <a:rPr lang="en-US" sz="2000" b="0" dirty="0" smtClean="0"/>
              <a:t>and based on existing training programs of P-VC member agencies/participating organizations, e.g.</a:t>
            </a:r>
          </a:p>
          <a:p>
            <a:pPr lvl="1">
              <a:buFont typeface="Arial" panose="020B0604020202020204" pitchFamily="34" charset="0"/>
              <a:buChar char="­"/>
            </a:pPr>
            <a:r>
              <a:rPr lang="en-US" sz="2000" b="0" dirty="0">
                <a:solidFill>
                  <a:srgbClr val="002569"/>
                </a:solidFill>
              </a:rPr>
              <a:t>SERVIR (NASA) “Satellite Remote Sensing Applications for Water Resources Management” one week course for ICIMOD</a:t>
            </a:r>
          </a:p>
          <a:p>
            <a:pPr lvl="1">
              <a:buFont typeface="Arial" panose="020B0604020202020204" pitchFamily="34" charset="0"/>
              <a:buChar char="­"/>
            </a:pPr>
            <a:r>
              <a:rPr lang="en-US" sz="2000" b="0" dirty="0">
                <a:solidFill>
                  <a:srgbClr val="002569"/>
                </a:solidFill>
              </a:rPr>
              <a:t>VISIT (NOAA)</a:t>
            </a:r>
          </a:p>
          <a:p>
            <a:pPr lvl="1">
              <a:buFont typeface="Arial" panose="020B0604020202020204" pitchFamily="34" charset="0"/>
              <a:buChar char="­"/>
            </a:pPr>
            <a:r>
              <a:rPr lang="en-US" sz="2000" b="0" dirty="0">
                <a:solidFill>
                  <a:srgbClr val="002569"/>
                </a:solidFill>
              </a:rPr>
              <a:t>WMO-CGMS VLAB (NOAA, EUMETSAT, INPE)</a:t>
            </a:r>
          </a:p>
          <a:p>
            <a:pPr lvl="1">
              <a:buFont typeface="Arial" panose="020B0604020202020204" pitchFamily="34" charset="0"/>
              <a:buChar char="­"/>
            </a:pPr>
            <a:r>
              <a:rPr lang="en-US" sz="2000" b="0" dirty="0">
                <a:solidFill>
                  <a:srgbClr val="002569"/>
                </a:solidFill>
              </a:rPr>
              <a:t>GPM Applications Workshops and associated webinars (NASA)</a:t>
            </a:r>
          </a:p>
          <a:p>
            <a:r>
              <a:rPr lang="en-US" sz="2000" b="0" dirty="0" smtClean="0"/>
              <a:t>Operational agency mandates generally more aligned with supporting training than research agencies</a:t>
            </a:r>
          </a:p>
          <a:p>
            <a:r>
              <a:rPr lang="en-US" sz="2000" b="0" dirty="0"/>
              <a:t>Exploring interactions with </a:t>
            </a:r>
            <a:r>
              <a:rPr lang="en-US" sz="2000" b="0" dirty="0" smtClean="0"/>
              <a:t>the </a:t>
            </a:r>
            <a:r>
              <a:rPr lang="en-US" sz="2000" b="0" dirty="0"/>
              <a:t>IPWG which already conducts related training activities</a:t>
            </a:r>
            <a:endParaRPr lang="en-US" sz="2000" b="0" dirty="0" smtClean="0"/>
          </a:p>
          <a:p>
            <a:pPr lvl="1"/>
            <a:endParaRPr lang="en-US" sz="2000" b="0" dirty="0" smtClean="0"/>
          </a:p>
          <a:p>
            <a:endParaRPr lang="en-US" sz="2000" b="0" dirty="0"/>
          </a:p>
          <a:p>
            <a:pPr marL="0" indent="0">
              <a:buNone/>
            </a:pPr>
            <a:r>
              <a:rPr lang="en-US" sz="2000" b="0" i="1" dirty="0" smtClean="0"/>
              <a:t>*</a:t>
            </a:r>
            <a:endParaRPr lang="en-US" sz="2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F5833-8C8F-4367-BEC7-881C666470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 smtClean="0"/>
          </a:p>
          <a:p>
            <a:r>
              <a:rPr lang="en-US" b="0" dirty="0" smtClean="0"/>
              <a:t>In 2010 reorganized </a:t>
            </a:r>
            <a:r>
              <a:rPr lang="en-US" b="0" dirty="0" err="1" smtClean="0"/>
              <a:t>WGEdu</a:t>
            </a:r>
            <a:r>
              <a:rPr lang="en-US" b="0" dirty="0" smtClean="0"/>
              <a:t> to Working Group  on Capacity Building and Data Democracy (</a:t>
            </a:r>
            <a:r>
              <a:rPr lang="en-US" b="0" dirty="0" err="1" smtClean="0"/>
              <a:t>WGCapD</a:t>
            </a:r>
            <a:r>
              <a:rPr lang="en-US" b="0" dirty="0" smtClean="0"/>
              <a:t>) with new mandates:</a:t>
            </a:r>
          </a:p>
          <a:p>
            <a:pPr lvl="1"/>
            <a:r>
              <a:rPr lang="en-US" b="0" dirty="0" smtClean="0"/>
              <a:t>Reaching more people(including underserved communities)  e.g., explore Internet based delivery systems</a:t>
            </a:r>
          </a:p>
          <a:p>
            <a:pPr lvl="1"/>
            <a:r>
              <a:rPr lang="en-US" b="0" dirty="0" smtClean="0"/>
              <a:t>Better meeting needs of CEOS, members, WGs</a:t>
            </a:r>
          </a:p>
          <a:p>
            <a:pPr lvl="1"/>
            <a:r>
              <a:rPr lang="en-US" b="0" dirty="0" smtClean="0"/>
              <a:t>More emphasis on all aspects of data democracy</a:t>
            </a:r>
          </a:p>
          <a:p>
            <a:pPr lvl="1"/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44067" y="201980"/>
            <a:ext cx="6930656" cy="501650"/>
          </a:xfrm>
        </p:spPr>
        <p:txBody>
          <a:bodyPr/>
          <a:lstStyle/>
          <a:p>
            <a:r>
              <a:rPr lang="en-US" sz="2800" dirty="0" smtClean="0"/>
              <a:t>Very Brief History  of </a:t>
            </a:r>
            <a:r>
              <a:rPr lang="en-US" sz="2800" dirty="0" err="1" smtClean="0"/>
              <a:t>WGCapD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53676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240142" y="1320557"/>
            <a:ext cx="8535368" cy="5126182"/>
          </a:xfrm>
        </p:spPr>
        <p:txBody>
          <a:bodyPr/>
          <a:lstStyle/>
          <a:p>
            <a:r>
              <a:rPr lang="en-US" dirty="0" smtClean="0"/>
              <a:t>Workshops:</a:t>
            </a:r>
          </a:p>
          <a:p>
            <a:pPr lvl="1"/>
            <a:r>
              <a:rPr lang="en-US" sz="2000" b="0" dirty="0" smtClean="0"/>
              <a:t>SRTM 30m Elevation Data in Disaster Response Management </a:t>
            </a:r>
            <a:r>
              <a:rPr lang="en-US" sz="2000" b="0" dirty="0"/>
              <a:t>(</a:t>
            </a:r>
            <a:r>
              <a:rPr lang="en-US" sz="2000" b="0" dirty="0" smtClean="0"/>
              <a:t>focus on flood modeling)</a:t>
            </a:r>
          </a:p>
          <a:p>
            <a:pPr lvl="2"/>
            <a:r>
              <a:rPr lang="en-US" b="0" dirty="0" smtClean="0"/>
              <a:t>South Africa (hosted by SANSA)</a:t>
            </a:r>
          </a:p>
          <a:p>
            <a:pPr lvl="2"/>
            <a:r>
              <a:rPr lang="en-US" b="0" dirty="0" smtClean="0"/>
              <a:t>Mexico (hosted by CRECTEALC)</a:t>
            </a:r>
          </a:p>
          <a:p>
            <a:r>
              <a:rPr lang="en-US" dirty="0" smtClean="0"/>
              <a:t>Webinars</a:t>
            </a:r>
          </a:p>
          <a:p>
            <a:pPr algn="ctr" latinLnBrk="1"/>
            <a:r>
              <a:rPr lang="en-US" sz="2000" b="0" dirty="0" smtClean="0"/>
              <a:t>8 session series : </a:t>
            </a:r>
            <a:r>
              <a:rPr lang="en-US" sz="2000" dirty="0">
                <a:latin typeface="Calibri" pitchFamily="34" charset="0"/>
              </a:rPr>
              <a:t>Webinar Series on Remote Sensing Technology for </a:t>
            </a:r>
            <a:r>
              <a:rPr lang="en-US" sz="2000" dirty="0" smtClean="0">
                <a:latin typeface="Calibri" pitchFamily="34" charset="0"/>
              </a:rPr>
              <a:t>         </a:t>
            </a:r>
            <a:r>
              <a:rPr lang="en-US" sz="2000" dirty="0" err="1" smtClean="0">
                <a:latin typeface="Calibri" pitchFamily="34" charset="0"/>
              </a:rPr>
              <a:t>DIsaster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Management</a:t>
            </a:r>
          </a:p>
          <a:p>
            <a:r>
              <a:rPr lang="en-US" dirty="0"/>
              <a:t>GEO </a:t>
            </a:r>
            <a:r>
              <a:rPr lang="en-US" dirty="0" smtClean="0"/>
              <a:t>Support</a:t>
            </a:r>
            <a:endParaRPr lang="en-US" dirty="0"/>
          </a:p>
          <a:p>
            <a:pPr lvl="1"/>
            <a:r>
              <a:rPr lang="en-US" sz="2000" b="0" dirty="0"/>
              <a:t>GEOCAB</a:t>
            </a:r>
          </a:p>
          <a:p>
            <a:pPr lvl="1"/>
            <a:r>
              <a:rPr lang="en-US" sz="2000" b="0" dirty="0"/>
              <a:t>SRTM </a:t>
            </a:r>
            <a:r>
              <a:rPr lang="en-US" sz="2000" b="0" dirty="0" smtClean="0"/>
              <a:t>(</a:t>
            </a:r>
            <a:r>
              <a:rPr lang="en-US" sz="2000" b="0" dirty="0" err="1" smtClean="0"/>
              <a:t>AfriGEOSS</a:t>
            </a:r>
            <a:r>
              <a:rPr lang="en-US" sz="2000" b="0" dirty="0" smtClean="0"/>
              <a:t>)</a:t>
            </a:r>
            <a:endParaRPr lang="en-US" sz="2000" dirty="0" smtClean="0"/>
          </a:p>
          <a:p>
            <a:r>
              <a:rPr lang="en-US" dirty="0" smtClean="0"/>
              <a:t>VC / WG support</a:t>
            </a:r>
          </a:p>
          <a:p>
            <a:pPr lvl="1"/>
            <a:r>
              <a:rPr lang="en-US" sz="2000" b="0" dirty="0" smtClean="0"/>
              <a:t>SST-VC collaboration</a:t>
            </a:r>
          </a:p>
          <a:p>
            <a:pPr lvl="1"/>
            <a:r>
              <a:rPr lang="en-US" sz="2000" b="0" dirty="0" err="1" smtClean="0"/>
              <a:t>WGDisasters</a:t>
            </a:r>
            <a:endParaRPr lang="en-US" sz="20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3893" y="188913"/>
            <a:ext cx="6583907" cy="501650"/>
          </a:xfrm>
        </p:spPr>
        <p:txBody>
          <a:bodyPr/>
          <a:lstStyle/>
          <a:p>
            <a:r>
              <a:rPr lang="en-US" sz="2800" dirty="0" smtClean="0"/>
              <a:t>What we did in 2014/2015 in response to last year’s VC/WG Day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4118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ZA" smtClean="0"/>
              <a:pPr lvl="0"/>
              <a:t>5</a:t>
            </a:fld>
            <a:endParaRPr lang="en-ZA"/>
          </a:p>
        </p:txBody>
      </p:sp>
      <p:sp>
        <p:nvSpPr>
          <p:cNvPr id="6" name="TextBox 5"/>
          <p:cNvSpPr txBox="1"/>
          <p:nvPr/>
        </p:nvSpPr>
        <p:spPr>
          <a:xfrm>
            <a:off x="152400" y="1383323"/>
            <a:ext cx="8991600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sz="2400" b="1" dirty="0" smtClean="0">
                <a:latin typeface="Calibri" pitchFamily="34" charset="0"/>
              </a:rPr>
              <a:t>WGCapD &amp; WGDisasters Distance Education Course</a:t>
            </a:r>
          </a:p>
          <a:p>
            <a:pPr algn="ctr" rtl="0" latinLnBrk="1" hangingPunct="0"/>
            <a:r>
              <a:rPr lang="en-US" sz="2000" b="1" dirty="0" smtClean="0">
                <a:latin typeface="Calibri" pitchFamily="34" charset="0"/>
              </a:rPr>
              <a:t>Webinar Series on Remote Sensing Technology for Disaster Management</a:t>
            </a:r>
          </a:p>
          <a:p>
            <a:pPr algn="ctr" rtl="0" latinLnBrk="1" hangingPunct="0"/>
            <a:r>
              <a:rPr lang="en-US" sz="2000" b="1" dirty="0" smtClean="0">
                <a:latin typeface="Calibri" pitchFamily="34" charset="0"/>
              </a:rPr>
              <a:t>(INPE and ISRO)</a:t>
            </a:r>
          </a:p>
          <a:p>
            <a:pPr lvl="0" algn="ctr" rtl="0" latinLnBrk="1" hangingPunct="0"/>
            <a:r>
              <a:rPr lang="en-US" sz="2000" dirty="0" smtClean="0">
                <a:latin typeface="Calibri" pitchFamily="34" charset="0"/>
                <a:hlinkClick r:id="rId2"/>
              </a:rPr>
              <a:t>http://ceos.org/meetings/wgcapd-distance-education-2015/</a:t>
            </a:r>
            <a:endParaRPr lang="en-US" sz="2000" dirty="0" smtClean="0">
              <a:latin typeface="Calibri" pitchFamily="34" charset="0"/>
            </a:endParaRPr>
          </a:p>
          <a:p>
            <a:pPr algn="l" rtl="0" latinLnBrk="1" hangingPunct="0"/>
            <a:endParaRPr lang="en-US" sz="2000" dirty="0" smtClean="0">
              <a:latin typeface="Calibri" pitchFamily="34" charset="0"/>
            </a:endParaRPr>
          </a:p>
          <a:p>
            <a:pPr algn="l" rtl="0" latinLnBrk="1" hangingPunct="0"/>
            <a:r>
              <a:rPr lang="en-US" sz="2000" dirty="0" smtClean="0">
                <a:latin typeface="Calibri" pitchFamily="34" charset="0"/>
              </a:rPr>
              <a:t>Comprehensive series of 8 introductory webinars that address the use of remote sensing technology for DM.</a:t>
            </a:r>
          </a:p>
        </p:txBody>
      </p:sp>
      <p:pic>
        <p:nvPicPr>
          <p:cNvPr id="6146" name="Picture 2" descr="Chalkboard-Image_19Mar20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91000"/>
            <a:ext cx="2829576" cy="1905000"/>
          </a:xfrm>
          <a:prstGeom prst="rect">
            <a:avLst/>
          </a:prstGeom>
          <a:noFill/>
        </p:spPr>
      </p:pic>
      <p:sp>
        <p:nvSpPr>
          <p:cNvPr id="7" name="Rectangle 4"/>
          <p:cNvSpPr/>
          <p:nvPr/>
        </p:nvSpPr>
        <p:spPr>
          <a:xfrm>
            <a:off x="3124200" y="3429000"/>
            <a:ext cx="5791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/>
            <a:r>
              <a:rPr lang="en-US" sz="2000" b="1" dirty="0" smtClean="0">
                <a:latin typeface="Calibri" pitchFamily="34" charset="0"/>
              </a:rPr>
              <a:t>What makes this course unique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marL="5040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Offered free of charge</a:t>
            </a:r>
          </a:p>
          <a:p>
            <a:pPr marL="5040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Provides access to expertise from space agencies around the world</a:t>
            </a:r>
          </a:p>
          <a:p>
            <a:pPr marL="5040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Links participants to a global network of experts and policymakers</a:t>
            </a:r>
          </a:p>
          <a:p>
            <a:pPr marL="5040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Creates awareness about CEOS and the International Charter for Space and Major Disasters </a:t>
            </a:r>
          </a:p>
          <a:p>
            <a:pPr marL="5040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Provides access to datasets and useful tools available from CEOS Members</a:t>
            </a:r>
          </a:p>
          <a:p>
            <a:pPr marL="50400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Builds skills on Disaster Management (DM)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137144" y="188913"/>
            <a:ext cx="6930656" cy="50165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/>
            <a:r>
              <a:rPr lang="en-US" kern="0" dirty="0" smtClean="0"/>
              <a:t>Webinar Series</a:t>
            </a:r>
            <a:br>
              <a:rPr lang="en-US" kern="0" dirty="0" smtClean="0"/>
            </a:b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69752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0" dirty="0" err="1" smtClean="0"/>
              <a:t>WGCapD’s</a:t>
            </a:r>
            <a:r>
              <a:rPr lang="en-US" b="0" dirty="0" smtClean="0"/>
              <a:t> limited by its resources – funding, people</a:t>
            </a:r>
          </a:p>
          <a:p>
            <a:r>
              <a:rPr lang="en-US" b="0" dirty="0" smtClean="0"/>
              <a:t>Often our activities are as much “awareness” as “capacity” building. </a:t>
            </a:r>
          </a:p>
          <a:p>
            <a:r>
              <a:rPr lang="en-US" dirty="0" smtClean="0"/>
              <a:t>Can’t successfully support VCs or WGs without true collaboration. Has been supply driven, but needs to be demand driven</a:t>
            </a:r>
          </a:p>
          <a:p>
            <a:r>
              <a:rPr lang="en-US" b="0" dirty="0" smtClean="0"/>
              <a:t>Should there be more focus on CEOS as an organization? At cost of support to VCs and WGs? To GEO? </a:t>
            </a:r>
          </a:p>
          <a:p>
            <a:r>
              <a:rPr lang="en-US" b="0" dirty="0" smtClean="0"/>
              <a:t>We have to bring something worthwhile to CEOS, CEOS members. Provide something they won’t have without </a:t>
            </a:r>
            <a:r>
              <a:rPr lang="en-US" b="0" dirty="0" err="1" smtClean="0"/>
              <a:t>WGCapD</a:t>
            </a:r>
            <a:r>
              <a:rPr lang="en-US" b="0" dirty="0" smtClean="0"/>
              <a:t> inputs. </a:t>
            </a:r>
          </a:p>
          <a:p>
            <a:r>
              <a:rPr lang="en-US" b="0" dirty="0" smtClean="0"/>
              <a:t>ARD will change how we do business. How exactly?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51129" y="250825"/>
            <a:ext cx="7684996" cy="501650"/>
          </a:xfrm>
        </p:spPr>
        <p:txBody>
          <a:bodyPr/>
          <a:lstStyle/>
          <a:p>
            <a:r>
              <a:rPr lang="en-US" dirty="0" smtClean="0"/>
              <a:t>Lessons Learned </a:t>
            </a:r>
            <a:r>
              <a:rPr lang="en-US" dirty="0"/>
              <a:t>f</a:t>
            </a:r>
            <a:r>
              <a:rPr lang="en-US" dirty="0" smtClean="0"/>
              <a:t>rom those Activities</a:t>
            </a:r>
            <a:br>
              <a:rPr lang="en-US" dirty="0" smtClean="0"/>
            </a:br>
            <a:r>
              <a:rPr lang="en-US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008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 response to lessons learned, we have begun a strategic planning exercise that will result in a 3 Year Work Plan and a basic restructuring of the WG.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WGCapD</a:t>
            </a:r>
            <a:r>
              <a:rPr lang="en-US" dirty="0" smtClean="0"/>
              <a:t> Strategic Planning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389" y="2688609"/>
            <a:ext cx="3048832" cy="41693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4639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26" y="1025308"/>
            <a:ext cx="8305800" cy="4495800"/>
          </a:xfrm>
        </p:spPr>
        <p:txBody>
          <a:bodyPr/>
          <a:lstStyle/>
          <a:p>
            <a:pPr marL="0" indent="0">
              <a:buNone/>
            </a:pPr>
            <a:endParaRPr lang="en-US" sz="2400" b="0" dirty="0">
              <a:effectLst/>
            </a:endParaRPr>
          </a:p>
          <a:p>
            <a:pPr>
              <a:spcAft>
                <a:spcPts val="600"/>
              </a:spcAft>
            </a:pPr>
            <a:r>
              <a:rPr lang="en-US" b="0" dirty="0" smtClean="0">
                <a:solidFill>
                  <a:srgbClr val="FF0000"/>
                </a:solidFill>
              </a:rPr>
              <a:t>To highlight (b</a:t>
            </a:r>
            <a:r>
              <a:rPr lang="en-US" sz="2400" b="0" dirty="0" smtClean="0">
                <a:solidFill>
                  <a:srgbClr val="FF0000"/>
                </a:solidFill>
              </a:rPr>
              <a:t>uild </a:t>
            </a:r>
            <a:r>
              <a:rPr lang="en-US" sz="2400" b="0" dirty="0">
                <a:solidFill>
                  <a:srgbClr val="FF0000"/>
                </a:solidFill>
              </a:rPr>
              <a:t>awareness </a:t>
            </a:r>
            <a:r>
              <a:rPr lang="en-US" sz="2400" b="0" dirty="0" smtClean="0">
                <a:solidFill>
                  <a:srgbClr val="FF0000"/>
                </a:solidFill>
              </a:rPr>
              <a:t>of) </a:t>
            </a:r>
            <a:r>
              <a:rPr lang="en-US" sz="2400" b="0" dirty="0">
                <a:solidFill>
                  <a:srgbClr val="FF0000"/>
                </a:solidFill>
              </a:rPr>
              <a:t>new </a:t>
            </a:r>
            <a:r>
              <a:rPr lang="en-US" sz="2400" b="0" dirty="0" smtClean="0">
                <a:solidFill>
                  <a:srgbClr val="FF0000"/>
                </a:solidFill>
              </a:rPr>
              <a:t>CEOS missions and datasets</a:t>
            </a:r>
            <a:r>
              <a:rPr lang="en-US" sz="2400" b="0" dirty="0">
                <a:solidFill>
                  <a:srgbClr val="FF0000"/>
                </a:solidFill>
              </a:rPr>
              <a:t>, </a:t>
            </a:r>
            <a:r>
              <a:rPr lang="en-US" sz="2400" b="0" dirty="0">
                <a:solidFill>
                  <a:schemeClr val="tx1"/>
                </a:solidFill>
              </a:rPr>
              <a:t>and how to use </a:t>
            </a:r>
            <a:r>
              <a:rPr lang="en-US" sz="2400" b="0" dirty="0" smtClean="0">
                <a:solidFill>
                  <a:schemeClr val="tx1"/>
                </a:solidFill>
              </a:rPr>
              <a:t>the latter within </a:t>
            </a:r>
            <a:r>
              <a:rPr lang="en-US" sz="2400" b="0" dirty="0">
                <a:solidFill>
                  <a:schemeClr val="tx1"/>
                </a:solidFill>
              </a:rPr>
              <a:t>the context of existing </a:t>
            </a:r>
            <a:r>
              <a:rPr lang="en-US" sz="2400" b="0" dirty="0" smtClean="0">
                <a:solidFill>
                  <a:schemeClr val="tx1"/>
                </a:solidFill>
              </a:rPr>
              <a:t>datasets or in support of CEOS/GEO projects; </a:t>
            </a:r>
            <a:endParaRPr lang="en-US" sz="2400" b="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b="0" dirty="0" smtClean="0">
                <a:solidFill>
                  <a:srgbClr val="FF0000"/>
                </a:solidFill>
              </a:rPr>
              <a:t>To i</a:t>
            </a:r>
            <a:r>
              <a:rPr lang="en-US" sz="2400" b="0" dirty="0" smtClean="0">
                <a:solidFill>
                  <a:srgbClr val="FF0000"/>
                </a:solidFill>
              </a:rPr>
              <a:t>ncrease </a:t>
            </a:r>
            <a:r>
              <a:rPr lang="en-US" sz="2400" b="0" dirty="0">
                <a:solidFill>
                  <a:srgbClr val="FF0000"/>
                </a:solidFill>
              </a:rPr>
              <a:t>the </a:t>
            </a:r>
            <a:r>
              <a:rPr lang="en-US" sz="2400" b="0" dirty="0" smtClean="0">
                <a:solidFill>
                  <a:srgbClr val="FF0000"/>
                </a:solidFill>
              </a:rPr>
              <a:t>ability </a:t>
            </a:r>
            <a:r>
              <a:rPr lang="en-US" sz="2400" b="0" dirty="0">
                <a:solidFill>
                  <a:srgbClr val="FF0000"/>
                </a:solidFill>
              </a:rPr>
              <a:t>of the WGs/VCs to provide their own capacity building </a:t>
            </a:r>
            <a:r>
              <a:rPr lang="en-US" sz="2400" b="0" dirty="0">
                <a:solidFill>
                  <a:schemeClr val="tx1"/>
                </a:solidFill>
              </a:rPr>
              <a:t>(vs CapD doing it for them); </a:t>
            </a:r>
          </a:p>
          <a:p>
            <a:pPr>
              <a:spcAft>
                <a:spcPts val="600"/>
              </a:spcAft>
            </a:pPr>
            <a:r>
              <a:rPr lang="en-US" b="0" dirty="0" smtClean="0"/>
              <a:t>To i</a:t>
            </a:r>
            <a:r>
              <a:rPr lang="en-US" sz="2400" b="0" dirty="0" smtClean="0">
                <a:effectLst/>
              </a:rPr>
              <a:t>mprove </a:t>
            </a:r>
            <a:r>
              <a:rPr lang="en-US" sz="2400" b="0" dirty="0">
                <a:effectLst/>
              </a:rPr>
              <a:t>communications and </a:t>
            </a:r>
            <a:r>
              <a:rPr lang="en-US" sz="2400" b="0" dirty="0">
                <a:solidFill>
                  <a:srgbClr val="FF0000"/>
                </a:solidFill>
                <a:effectLst/>
              </a:rPr>
              <a:t>coordination</a:t>
            </a:r>
            <a:r>
              <a:rPr lang="en-US" sz="2400" b="0" dirty="0">
                <a:effectLst/>
              </a:rPr>
              <a:t> between </a:t>
            </a:r>
            <a:r>
              <a:rPr lang="en-US" sz="2400" b="0" dirty="0" smtClean="0">
                <a:effectLst/>
              </a:rPr>
              <a:t>member agency </a:t>
            </a:r>
            <a:r>
              <a:rPr lang="en-US" sz="2400" b="0" dirty="0">
                <a:effectLst/>
              </a:rPr>
              <a:t>and WG/VC/CapD capacity building and education activities as well as related international </a:t>
            </a:r>
            <a:r>
              <a:rPr lang="en-US" sz="2400" b="0" dirty="0" smtClean="0">
                <a:effectLst/>
              </a:rPr>
              <a:t>activities/practitioners</a:t>
            </a:r>
          </a:p>
          <a:p>
            <a:pPr>
              <a:spcAft>
                <a:spcPts val="600"/>
              </a:spcAft>
            </a:pPr>
            <a:r>
              <a:rPr lang="en-US" b="0" dirty="0" smtClean="0"/>
              <a:t>To continue </a:t>
            </a:r>
            <a:r>
              <a:rPr lang="en-US" b="0" dirty="0"/>
              <a:t>to increase access to data, products, and tools and ability to use them (</a:t>
            </a:r>
            <a:r>
              <a:rPr lang="en-US" b="0" dirty="0">
                <a:solidFill>
                  <a:srgbClr val="FF0000"/>
                </a:solidFill>
              </a:rPr>
              <a:t>data democracy</a:t>
            </a:r>
            <a:r>
              <a:rPr lang="en-US" b="0" dirty="0"/>
              <a:t>); 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90626" y="188913"/>
            <a:ext cx="6160477" cy="501650"/>
          </a:xfrm>
        </p:spPr>
        <p:txBody>
          <a:bodyPr/>
          <a:lstStyle/>
          <a:p>
            <a:r>
              <a:rPr lang="en-US" dirty="0" smtClean="0"/>
              <a:t>Preliminary </a:t>
            </a:r>
            <a:r>
              <a:rPr lang="en-US" dirty="0" err="1" smtClean="0"/>
              <a:t>WGCapD</a:t>
            </a:r>
            <a:r>
              <a:rPr lang="en-US" dirty="0" smtClean="0"/>
              <a:t> Restructuring -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Highlight CEOS:</a:t>
            </a:r>
          </a:p>
          <a:p>
            <a:pPr lvl="1"/>
            <a:r>
              <a:rPr lang="en-US" b="0" dirty="0" smtClean="0"/>
              <a:t>SRTM/Elevation data workshops continued</a:t>
            </a:r>
          </a:p>
          <a:p>
            <a:pPr lvl="1"/>
            <a:r>
              <a:rPr lang="en-US" b="0" dirty="0" smtClean="0"/>
              <a:t>CEOS Exhibit at GEO Plenary / Ministerial</a:t>
            </a:r>
          </a:p>
          <a:p>
            <a:pPr lvl="1"/>
            <a:r>
              <a:rPr lang="en-US" b="0" dirty="0" smtClean="0"/>
              <a:t>ESA/DLR webinar series on European SB EO (proposed)</a:t>
            </a:r>
          </a:p>
          <a:p>
            <a:r>
              <a:rPr lang="en-US" dirty="0" smtClean="0"/>
              <a:t>Support VC WG</a:t>
            </a:r>
          </a:p>
          <a:p>
            <a:pPr lvl="1"/>
            <a:r>
              <a:rPr lang="en-US" b="0" dirty="0"/>
              <a:t>e</a:t>
            </a:r>
            <a:r>
              <a:rPr lang="en-US" b="0" dirty="0" smtClean="0"/>
              <a:t>.g., LSI, SEO and other ARD/data cube partners</a:t>
            </a:r>
          </a:p>
          <a:p>
            <a:r>
              <a:rPr lang="en-US" dirty="0" smtClean="0"/>
              <a:t>Collaborate with  other CB activities/</a:t>
            </a:r>
            <a:r>
              <a:rPr lang="en-US" dirty="0" err="1" smtClean="0"/>
              <a:t>practioners</a:t>
            </a:r>
            <a:endParaRPr lang="en-US" dirty="0" smtClean="0"/>
          </a:p>
          <a:p>
            <a:pPr lvl="1"/>
            <a:r>
              <a:rPr lang="en-US" b="0" dirty="0" smtClean="0"/>
              <a:t>CSA, CRETEALC , VLAB, ESA, VCs</a:t>
            </a:r>
          </a:p>
          <a:p>
            <a:r>
              <a:rPr lang="en-US" dirty="0" smtClean="0"/>
              <a:t>Data Democracy;</a:t>
            </a:r>
          </a:p>
          <a:p>
            <a:pPr lvl="1"/>
            <a:r>
              <a:rPr lang="en-US" b="0" dirty="0" err="1" smtClean="0"/>
              <a:t>AfriGEOSS</a:t>
            </a:r>
            <a:r>
              <a:rPr lang="en-US" b="0" dirty="0" smtClean="0"/>
              <a:t>, </a:t>
            </a:r>
            <a:r>
              <a:rPr lang="en-US" b="0" dirty="0" err="1" smtClean="0"/>
              <a:t>AmeriGEOSS</a:t>
            </a:r>
            <a:endParaRPr lang="en-US" b="0" dirty="0" smtClean="0"/>
          </a:p>
          <a:p>
            <a:pPr lvl="1"/>
            <a:r>
              <a:rPr lang="en-US" b="0" dirty="0" smtClean="0"/>
              <a:t>Final SRTM workshops addressing regional issues</a:t>
            </a:r>
          </a:p>
          <a:p>
            <a:pPr lvl="1"/>
            <a:r>
              <a:rPr lang="en-US" b="0" dirty="0" smtClean="0"/>
              <a:t>Directed webinar series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33266" y="188913"/>
            <a:ext cx="7334534" cy="501650"/>
          </a:xfrm>
        </p:spPr>
        <p:txBody>
          <a:bodyPr/>
          <a:lstStyle/>
          <a:p>
            <a:r>
              <a:rPr lang="en-US" dirty="0" smtClean="0"/>
              <a:t>…with new Examples for 2015/16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67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7465</TotalTime>
  <Words>811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 Unicode MS</vt:lpstr>
      <vt:lpstr>ＭＳ Ｐゴシック</vt:lpstr>
      <vt:lpstr>Arial</vt:lpstr>
      <vt:lpstr>Arial Bold</vt:lpstr>
      <vt:lpstr>Calibri</vt:lpstr>
      <vt:lpstr>Century Gothic</vt:lpstr>
      <vt:lpstr>Courier New</vt:lpstr>
      <vt:lpstr>Droid Serif</vt:lpstr>
      <vt:lpstr>Tahoma</vt:lpstr>
      <vt:lpstr>Wingdings</vt:lpstr>
      <vt:lpstr>4_EUM_template_v03</vt:lpstr>
      <vt:lpstr>PowerPoint Presentation</vt:lpstr>
      <vt:lpstr>Current P-VC Training Activities</vt:lpstr>
      <vt:lpstr>Very Brief History  of WGCapD</vt:lpstr>
      <vt:lpstr>What we did in 2014/2015 in response to last year’s VC/WG Day</vt:lpstr>
      <vt:lpstr>PowerPoint Presentation</vt:lpstr>
      <vt:lpstr>Lessons Learned from those Activities t</vt:lpstr>
      <vt:lpstr>WGCapD Strategic Planning</vt:lpstr>
      <vt:lpstr>Preliminary WGCapD Restructuring - Goals</vt:lpstr>
      <vt:lpstr>…with new Examples for 2015/16</vt:lpstr>
      <vt:lpstr>Summary -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Wood, Eric C.</cp:lastModifiedBy>
  <cp:revision>432</cp:revision>
  <cp:lastPrinted>2015-09-11T20:14:20Z</cp:lastPrinted>
  <dcterms:created xsi:type="dcterms:W3CDTF">2012-08-31T01:11:17Z</dcterms:created>
  <dcterms:modified xsi:type="dcterms:W3CDTF">2015-09-17T14:20:44Z</dcterms:modified>
</cp:coreProperties>
</file>