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0"/>
    <p:restoredTop sz="94634"/>
  </p:normalViewPr>
  <p:slideViewPr>
    <p:cSldViewPr>
      <p:cViewPr varScale="1">
        <p:scale>
          <a:sx n="111" d="100"/>
          <a:sy n="111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2130871" y="190714"/>
            <a:ext cx="28221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 Tech. Workshop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201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EUMETSAT, Darmstadt, Germany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17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-18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September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6235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400" dirty="0">
                <a:solidFill>
                  <a:schemeClr val="bg1"/>
                </a:solidFill>
              </a:rPr>
              <a:t>Introduction to Session 2</a:t>
            </a:r>
            <a:endParaRPr sz="4200" b="1" dirty="0">
              <a:solidFill>
                <a:schemeClr val="bg1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b="1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Jean-Louis Fellous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Chair Team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Workshop Agenda Item 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Technical Workshop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EUMETSAT, Darmstadt, Germany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17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18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September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267200" y="109710"/>
            <a:ext cx="45275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Session 2 Objectives</a:t>
            </a:r>
          </a:p>
        </p:txBody>
      </p:sp>
      <p:sp>
        <p:nvSpPr>
          <p:cNvPr id="5" name="TextBox 6"/>
          <p:cNvSpPr txBox="1"/>
          <p:nvPr/>
        </p:nvSpPr>
        <p:spPr>
          <a:xfrm>
            <a:off x="208167" y="1499718"/>
            <a:ext cx="87106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Following the first VC/WG Day successfully held in Montpellier on September 16, 2014, it was agreed to: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Declare September 16 “</a:t>
            </a:r>
            <a:r>
              <a:rPr lang="en-US" sz="2000" b="1" dirty="0" smtClean="0"/>
              <a:t>the VC/WG Day</a:t>
            </a:r>
            <a:r>
              <a:rPr lang="en-US" sz="2000" dirty="0" smtClean="0"/>
              <a:t>” for the centuries to come;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Organize the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VC/WG Day on September 16, 2015 in Darmstadt.</a:t>
            </a:r>
          </a:p>
          <a:p>
            <a:pPr marL="800100" lvl="1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The format and topics for this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VC/WG Day were discussed at SIT-30, then during the June 2015 tag up teleconferences, and finally agreed at a VC Conference Call on September 9.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This Session 2 is intended to: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Review the VC/WG Day outcomes and main discussion points;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Assess the progress in reinstating the LSI-VC; and,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Review WGs issues and topics for Plenary Preparation. </a:t>
            </a: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3</a:t>
            </a:fld>
            <a:endParaRPr lang="fr-FR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91000" y="111600"/>
            <a:ext cx="46048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VC/WG Day Content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66864017"/>
              </p:ext>
            </p:extLst>
          </p:nvPr>
        </p:nvGraphicFramePr>
        <p:xfrm>
          <a:off x="152400" y="1371600"/>
          <a:ext cx="8640000" cy="5022800"/>
        </p:xfrm>
        <a:graphic>
          <a:graphicData uri="http://schemas.openxmlformats.org/drawingml/2006/table">
            <a:tbl>
              <a:tblPr/>
              <a:tblGrid>
                <a:gridCol w="994068"/>
                <a:gridCol w="5197550"/>
                <a:gridCol w="2448382"/>
              </a:tblGrid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08:30-08:45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Opening, introduction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SIT Chair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08:45-09:00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CGMS </a:t>
                      </a:r>
                      <a:r>
                        <a:rPr lang="en-GB" sz="13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coordination with CEOS Virtual Constellations for Ocean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Mikael Rattenborg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48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09:00-09:30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Recent relevant missions: objectives, early results, relationship with VC roadmap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VCs – 3-5 min each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8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09:30-10:00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Mechanism for collaboration between VCs and WGs. Training strategy, etc.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Open discussion led by Eric </a:t>
                      </a: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Wood and Steven Neeck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10:00-10:30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Coffee break – Poster session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8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10:30-11:30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WGDisasters, VCs and hydrometeorological hazards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Open discussion </a:t>
                      </a: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led by Ivan </a:t>
                      </a: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Petiteville and Juliette</a:t>
                      </a:r>
                      <a:r>
                        <a:rPr lang="en-AU" sz="1300" baseline="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Lambin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48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11:30-12:30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Integrated products (e.g. ocean surface data)</a:t>
                      </a:r>
                      <a:endParaRPr lang="fr-FR" sz="1300" dirty="0" smtClean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Open discussion led by Julia </a:t>
                      </a:r>
                      <a:r>
                        <a:rPr lang="en-AU" sz="1300" dirty="0" err="1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Figa</a:t>
                      </a: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and Hans </a:t>
                      </a:r>
                      <a:r>
                        <a:rPr lang="en-AU" sz="1300" dirty="0" err="1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Bonekamp</a:t>
                      </a:r>
                      <a:endParaRPr lang="fr-FR" sz="1300" dirty="0" smtClean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12:30-12:40</a:t>
                      </a:r>
                      <a:endParaRPr lang="en-US" sz="1300" noProof="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Overview of Blue Planet</a:t>
                      </a:r>
                      <a:endParaRPr lang="en-US" sz="1300" noProof="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Paul </a:t>
                      </a:r>
                      <a:r>
                        <a:rPr lang="en-US" sz="1300" noProof="0" dirty="0" err="1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DiGiacomo</a:t>
                      </a:r>
                      <a:r>
                        <a:rPr lang="en-US" sz="1300" noProof="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and Kerry Sawyer</a:t>
                      </a:r>
                      <a:endParaRPr lang="en-US" sz="1300" noProof="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12:40-14:00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Lunch – Poster session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8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14:10-15:10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CEOS Strategy for Carbon Observation: VCs and WGs contributions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Open discussion led by Stephen Briggs and Paul </a:t>
                      </a:r>
                      <a:r>
                        <a:rPr lang="en-AU" sz="1300" dirty="0" err="1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DiGiacomo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 smtClean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15:10-15:30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Wrap-up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SIT Chair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15:30-16:00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Coffee break – Poster session</a:t>
                      </a:r>
                      <a:endParaRPr lang="fr-FR" sz="130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 smtClean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23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16:00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300" b="1" dirty="0"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End of meeting</a:t>
                      </a:r>
                      <a:endParaRPr lang="fr-FR" sz="1300" dirty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 smtClean="0"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6069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4</a:t>
            </a:fld>
            <a:endParaRPr lang="fr-FR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971800" y="109710"/>
            <a:ext cx="5822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Organization and reporting</a:t>
            </a:r>
          </a:p>
        </p:txBody>
      </p:sp>
      <p:sp>
        <p:nvSpPr>
          <p:cNvPr id="5" name="TextBox 6"/>
          <p:cNvSpPr txBox="1"/>
          <p:nvPr/>
        </p:nvSpPr>
        <p:spPr>
          <a:xfrm>
            <a:off x="208167" y="1499718"/>
            <a:ext cx="871064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The first topic – CGMS coordination with VCs for Ocean – was introduced by Mikael Rattenborg (EUMETSAT)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Like in 2014, each topic was allocated one hour and was moderated by </a:t>
            </a:r>
            <a:r>
              <a:rPr lang="en-US" sz="2000" b="1" i="1" dirty="0" smtClean="0"/>
              <a:t>volunteered </a:t>
            </a:r>
            <a:r>
              <a:rPr lang="en-US" sz="2000" dirty="0" smtClean="0"/>
              <a:t>volunteers</a:t>
            </a:r>
          </a:p>
          <a:p>
            <a:pPr marL="800100" lvl="1" indent="-342900">
              <a:buFont typeface="Arial"/>
              <a:buChar char="•"/>
            </a:pPr>
            <a:endParaRPr lang="en-US" b="1" dirty="0" smtClean="0"/>
          </a:p>
          <a:p>
            <a:pPr marL="800100" lvl="1" indent="-342900">
              <a:buFont typeface="Arial"/>
              <a:buChar char="•"/>
            </a:pPr>
            <a:r>
              <a:rPr lang="en-US" b="1" dirty="0" smtClean="0"/>
              <a:t>Topic #1</a:t>
            </a:r>
            <a:r>
              <a:rPr lang="en-US" dirty="0" smtClean="0"/>
              <a:t> – Eric Wood (</a:t>
            </a:r>
            <a:r>
              <a:rPr lang="en-US" dirty="0" err="1" smtClean="0"/>
              <a:t>WGCapD</a:t>
            </a:r>
            <a:r>
              <a:rPr lang="en-US" dirty="0" smtClean="0"/>
              <a:t>) &amp; Steven Neeck (P-VC)</a:t>
            </a:r>
          </a:p>
          <a:p>
            <a:pPr marL="800100" lvl="1" indent="-342900">
              <a:buFont typeface="Arial"/>
              <a:buChar char="•"/>
            </a:pPr>
            <a:r>
              <a:rPr lang="en-US" b="1" dirty="0" smtClean="0"/>
              <a:t>Topic #2</a:t>
            </a:r>
            <a:r>
              <a:rPr lang="en-US" dirty="0" smtClean="0"/>
              <a:t> – Ivan Petiteville (</a:t>
            </a:r>
            <a:r>
              <a:rPr lang="en-US" dirty="0" err="1" smtClean="0"/>
              <a:t>WGDisasters</a:t>
            </a:r>
            <a:r>
              <a:rPr lang="en-US" dirty="0" smtClean="0"/>
              <a:t>) &amp; Juliette Lambin (OST-VC)</a:t>
            </a:r>
          </a:p>
          <a:p>
            <a:pPr marL="800100" lvl="1" indent="-342900">
              <a:buFont typeface="Arial"/>
              <a:buChar char="•"/>
            </a:pPr>
            <a:r>
              <a:rPr lang="en-US" b="1" dirty="0" smtClean="0"/>
              <a:t>Topic #3</a:t>
            </a:r>
            <a:r>
              <a:rPr lang="en-US" dirty="0" smtClean="0"/>
              <a:t> – Julia </a:t>
            </a:r>
            <a:r>
              <a:rPr lang="en-US" dirty="0" err="1" smtClean="0"/>
              <a:t>Figa</a:t>
            </a:r>
            <a:r>
              <a:rPr lang="en-US" dirty="0" smtClean="0"/>
              <a:t> (OSVW-VC) &amp; Hans </a:t>
            </a:r>
            <a:r>
              <a:rPr lang="en-US" dirty="0" err="1" smtClean="0"/>
              <a:t>Bonekamp</a:t>
            </a:r>
            <a:r>
              <a:rPr lang="en-US" dirty="0" smtClean="0"/>
              <a:t> (OST-VC)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Paul </a:t>
            </a:r>
            <a:r>
              <a:rPr lang="en-US" dirty="0" err="1"/>
              <a:t>DiGiacomo</a:t>
            </a:r>
            <a:r>
              <a:rPr lang="en-US" dirty="0"/>
              <a:t> &amp; Kerry </a:t>
            </a:r>
            <a:r>
              <a:rPr lang="en-US" dirty="0" smtClean="0"/>
              <a:t>Sawyer gave an overview of Blue Planet</a:t>
            </a:r>
          </a:p>
          <a:p>
            <a:pPr marL="800100" lvl="1" indent="-342900">
              <a:buFont typeface="Arial"/>
              <a:buChar char="•"/>
            </a:pPr>
            <a:r>
              <a:rPr lang="en-US" b="1" dirty="0" smtClean="0"/>
              <a:t>Topic #4</a:t>
            </a:r>
            <a:r>
              <a:rPr lang="en-US" dirty="0" smtClean="0"/>
              <a:t> – Stephen Briggs (Carbon Strategy) &amp; Paul </a:t>
            </a:r>
            <a:r>
              <a:rPr lang="en-US" dirty="0" err="1" smtClean="0"/>
              <a:t>DiGiacomo</a:t>
            </a:r>
            <a:r>
              <a:rPr lang="en-US" dirty="0" smtClean="0"/>
              <a:t> (OCR-VC)</a:t>
            </a:r>
          </a:p>
          <a:p>
            <a:pPr marL="800100" lvl="1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The SIT Chair Team is extremely grateful to the moderators for their leading the discussions during the VC/WG Day to significant outcomes</a:t>
            </a:r>
            <a:endParaRPr lang="en-US" sz="2000" b="1" dirty="0" smtClean="0"/>
          </a:p>
          <a:p>
            <a:pPr marL="342900" indent="-342900">
              <a:buFont typeface="Arial"/>
              <a:buChar char="•"/>
            </a:pPr>
            <a:endParaRPr lang="en-US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b="1" dirty="0" smtClean="0"/>
              <a:t>Moderators will report to the Technical Workshop </a:t>
            </a:r>
            <a:r>
              <a:rPr lang="en-US" sz="2000" dirty="0" smtClean="0"/>
              <a:t>on</a:t>
            </a:r>
            <a:r>
              <a:rPr lang="en-US" sz="2000" b="1" dirty="0" smtClean="0"/>
              <a:t> </a:t>
            </a:r>
            <a:r>
              <a:rPr lang="en-US" sz="2000" dirty="0" smtClean="0"/>
              <a:t>the outcomes of the discussion for their respective topics</a:t>
            </a:r>
          </a:p>
        </p:txBody>
      </p:sp>
    </p:spTree>
    <p:extLst>
      <p:ext uri="{BB962C8B-B14F-4D97-AF65-F5344CB8AC3E}">
        <p14:creationId xmlns:p14="http://schemas.microsoft.com/office/powerpoint/2010/main" val="589000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5</a:t>
            </a:fld>
            <a:endParaRPr lang="fr-FR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038600" y="109710"/>
            <a:ext cx="4756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Session 2 Agenda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graphicFrame>
        <p:nvGraphicFramePr>
          <p:cNvPr id="8" name="Espace réservé du contenu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26368176"/>
              </p:ext>
            </p:extLst>
          </p:nvPr>
        </p:nvGraphicFramePr>
        <p:xfrm>
          <a:off x="290112" y="1295400"/>
          <a:ext cx="8549088" cy="54559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55592"/>
                <a:gridCol w="5513695"/>
                <a:gridCol w="17798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Session 2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smtClean="0"/>
                        <a:t>VCs</a:t>
                      </a:r>
                      <a:r>
                        <a:rPr lang="en-US" sz="1800" baseline="0" noProof="0" smtClean="0"/>
                        <a:t> and WGs</a:t>
                      </a:r>
                      <a:endParaRPr lang="en-US" sz="180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4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Introduction:</a:t>
                      </a:r>
                      <a:r>
                        <a:rPr lang="en-US" sz="1800" baseline="0" noProof="0" dirty="0" smtClean="0"/>
                        <a:t> objectives, review of agenda (</a:t>
                      </a:r>
                      <a:r>
                        <a:rPr lang="en-US" sz="1800" baseline="0" noProof="0" dirty="0" err="1" smtClean="0"/>
                        <a:t>Fellous</a:t>
                      </a:r>
                      <a:r>
                        <a:rPr lang="en-US" sz="1800" baseline="0" noProof="0" dirty="0" smtClean="0"/>
                        <a:t>)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09:45-09:55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5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Report from the VC/WG Day </a:t>
                      </a:r>
                      <a:r>
                        <a:rPr lang="en-US" sz="1800" baseline="0" noProof="0" dirty="0" smtClean="0"/>
                        <a:t> by C</a:t>
                      </a:r>
                      <a:r>
                        <a:rPr lang="en-US" sz="1800" noProof="0" dirty="0" smtClean="0"/>
                        <a:t>o-Leads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09:55-10:45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Group Photo</a:t>
                      </a:r>
                      <a:r>
                        <a:rPr lang="en-US" sz="1800" baseline="0" noProof="0" dirty="0" smtClean="0"/>
                        <a:t> and </a:t>
                      </a:r>
                      <a:r>
                        <a:rPr lang="en-US" sz="1800" noProof="0" dirty="0" smtClean="0"/>
                        <a:t>Break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10:45-11:15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5+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Report from the VC/WG Day</a:t>
                      </a:r>
                      <a:r>
                        <a:rPr lang="en-US" sz="1800" baseline="0" noProof="0" dirty="0" smtClean="0"/>
                        <a:t> (cont’d)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11:15-12:15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6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Coordination of CEOS LSI activities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12:15-12:35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Lunch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12:35-13:35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7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WG Issues and Topics</a:t>
                      </a:r>
                      <a:r>
                        <a:rPr lang="en-US" sz="1800" baseline="0" noProof="0" dirty="0" smtClean="0"/>
                        <a:t> for Plenary Preparation</a:t>
                      </a:r>
                    </a:p>
                    <a:p>
                      <a:pPr algn="l"/>
                      <a:r>
                        <a:rPr lang="en-US" sz="1800" baseline="0" noProof="0" dirty="0" smtClean="0"/>
                        <a:t>     - WGISS (Moreno)</a:t>
                      </a:r>
                    </a:p>
                    <a:p>
                      <a:pPr algn="l"/>
                      <a:r>
                        <a:rPr lang="en-US" sz="1800" baseline="0" noProof="0" dirty="0" smtClean="0"/>
                        <a:t>     - WGCV (von </a:t>
                      </a:r>
                      <a:r>
                        <a:rPr lang="en-US" sz="1800" baseline="0" noProof="0" dirty="0" err="1" smtClean="0"/>
                        <a:t>Bargen</a:t>
                      </a:r>
                      <a:r>
                        <a:rPr lang="en-US" sz="1800" baseline="0" noProof="0" dirty="0" smtClean="0"/>
                        <a:t>)</a:t>
                      </a:r>
                    </a:p>
                    <a:p>
                      <a:pPr algn="l"/>
                      <a:r>
                        <a:rPr lang="en-US" sz="1800" baseline="0" noProof="0" dirty="0" smtClean="0"/>
                        <a:t>     - </a:t>
                      </a:r>
                      <a:r>
                        <a:rPr lang="en-US" sz="1800" baseline="0" noProof="0" dirty="0" err="1" smtClean="0"/>
                        <a:t>WGCapD</a:t>
                      </a:r>
                      <a:r>
                        <a:rPr lang="en-US" sz="1800" baseline="0" noProof="0" dirty="0" smtClean="0"/>
                        <a:t> (Wood)</a:t>
                      </a:r>
                    </a:p>
                    <a:p>
                      <a:pPr algn="l"/>
                      <a:r>
                        <a:rPr lang="en-US" sz="1800" baseline="0" noProof="0" dirty="0" smtClean="0"/>
                        <a:t>     - </a:t>
                      </a:r>
                      <a:r>
                        <a:rPr lang="en-US" sz="1800" baseline="0" noProof="0" dirty="0" err="1" smtClean="0"/>
                        <a:t>WGClimate</a:t>
                      </a:r>
                      <a:r>
                        <a:rPr lang="en-US" sz="1800" baseline="0" noProof="0" dirty="0" smtClean="0"/>
                        <a:t> (Bates)</a:t>
                      </a:r>
                    </a:p>
                    <a:p>
                      <a:pPr algn="l"/>
                      <a:r>
                        <a:rPr lang="en-US" sz="1800" baseline="0" noProof="0" dirty="0" smtClean="0"/>
                        <a:t>     - </a:t>
                      </a:r>
                      <a:r>
                        <a:rPr lang="en-US" sz="1800" baseline="0" noProof="0" dirty="0" err="1" smtClean="0"/>
                        <a:t>WGDisasters</a:t>
                      </a:r>
                      <a:r>
                        <a:rPr lang="en-US" sz="1800" baseline="0" noProof="0" dirty="0" smtClean="0"/>
                        <a:t> (</a:t>
                      </a:r>
                      <a:r>
                        <a:rPr lang="en-US" sz="1800" baseline="0" noProof="0" dirty="0" err="1" smtClean="0"/>
                        <a:t>Petiteville</a:t>
                      </a:r>
                      <a:r>
                        <a:rPr lang="en-US" sz="1800" baseline="0" noProof="0" dirty="0" smtClean="0"/>
                        <a:t>)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13:35-15:10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 smtClean="0"/>
                        <a:t>Break</a:t>
                      </a:r>
                      <a:endParaRPr lang="fr-FR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15:10-15:25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8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/>
                        <a:t>VCs and WGs Session Wrap-up (</a:t>
                      </a:r>
                      <a:r>
                        <a:rPr lang="en-US" sz="1800" noProof="0" dirty="0" err="1" smtClean="0"/>
                        <a:t>Fellous</a:t>
                      </a:r>
                      <a:r>
                        <a:rPr lang="en-US" sz="1800" noProof="0" dirty="0" smtClean="0"/>
                        <a:t>)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/>
                        <a:t>15:25-15:40</a:t>
                      </a:r>
                      <a:endParaRPr lang="en-US" sz="18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8805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8804</TotalTime>
  <Words>565</Words>
  <Application>Microsoft Office PowerPoint</Application>
  <PresentationFormat>Affichage à l'écran (4:3)</PresentationFormat>
  <Paragraphs>106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Default</vt:lpstr>
      <vt:lpstr>Introduction to Session 2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Fellous Jean Louis (COSPAR)</cp:lastModifiedBy>
  <cp:revision>19</cp:revision>
  <dcterms:modified xsi:type="dcterms:W3CDTF">2015-09-10T13:17:36Z</dcterms:modified>
</cp:coreProperties>
</file>