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9" r:id="rId3"/>
    <p:sldId id="260" r:id="rId4"/>
    <p:sldId id="261" r:id="rId5"/>
    <p:sldId id="262" r:id="rId6"/>
    <p:sldId id="263" r:id="rId7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45" autoAdjust="0"/>
  </p:normalViewPr>
  <p:slideViewPr>
    <p:cSldViewPr>
      <p:cViewPr varScale="1">
        <p:scale>
          <a:sx n="66" d="100"/>
          <a:sy n="66" d="100"/>
        </p:scale>
        <p:origin x="-88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8153400" cy="4724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68927" indent="-311727">
              <a:buFont typeface="Courier New" panose="02070309020205020404" pitchFamily="49" charset="0"/>
              <a:buChar char="o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88719" indent="-274319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hape 3"/>
          <p:cNvSpPr/>
          <p:nvPr userDrawn="1"/>
        </p:nvSpPr>
        <p:spPr>
          <a:xfrm>
            <a:off x="2130871" y="190714"/>
            <a:ext cx="2822129" cy="6924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/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SIT Tech. Workshop </a:t>
            </a:r>
            <a:r>
              <a:rPr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201</a:t>
            </a:r>
            <a:r>
              <a:rPr lang="en-AU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5</a:t>
            </a:r>
            <a:endParaRPr sz="15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AU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EUMETSAT, Darmstadt, Germany</a:t>
            </a:r>
            <a:r>
              <a:rPr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/>
            </a:r>
            <a:br>
              <a:rPr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</a:br>
            <a:r>
              <a:rPr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17</a:t>
            </a:r>
            <a:r>
              <a:rPr sz="1500" baseline="30666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th</a:t>
            </a:r>
            <a:r>
              <a:rPr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-18</a:t>
            </a:r>
            <a:r>
              <a:rPr sz="1500" baseline="30666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th</a:t>
            </a:r>
            <a:r>
              <a:rPr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 </a:t>
            </a:r>
            <a:r>
              <a:rPr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September</a:t>
            </a:r>
            <a:endParaRPr sz="15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hf hdr="0" ftr="0" dt="0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622789" y="2514600"/>
            <a:ext cx="8521211" cy="993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en-US" sz="4200" b="1" smtClean="0">
                <a:solidFill>
                  <a:srgbClr val="FFFFFF"/>
                </a:solidFill>
              </a:rPr>
              <a:t>29</a:t>
            </a:r>
            <a:r>
              <a:rPr lang="en-US" sz="4200" b="1" baseline="30000" smtClean="0">
                <a:solidFill>
                  <a:srgbClr val="FFFFFF"/>
                </a:solidFill>
              </a:rPr>
              <a:t>th</a:t>
            </a:r>
            <a:r>
              <a:rPr lang="en-US" sz="4200" b="1" smtClean="0">
                <a:solidFill>
                  <a:srgbClr val="FFFFFF"/>
                </a:solidFill>
              </a:rPr>
              <a:t> CEOS Plenary Priorities  </a:t>
            </a:r>
            <a:br>
              <a:rPr lang="en-US" sz="4200" b="1" smtClean="0">
                <a:solidFill>
                  <a:srgbClr val="FFFFFF"/>
                </a:solidFill>
              </a:rPr>
            </a:br>
            <a:endParaRPr sz="4200" b="1" dirty="0">
              <a:solidFill>
                <a:srgbClr val="FFFFFF"/>
              </a:solidFill>
            </a:endParaRPr>
          </a:p>
        </p:txBody>
      </p:sp>
      <p:sp>
        <p:nvSpPr>
          <p:cNvPr id="11" name="Shape 11"/>
          <p:cNvSpPr/>
          <p:nvPr/>
        </p:nvSpPr>
        <p:spPr>
          <a:xfrm>
            <a:off x="622789" y="3759200"/>
            <a:ext cx="4810858" cy="2541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altLang="ja-JP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JAXA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SIT Workshop </a:t>
            </a:r>
            <a:r>
              <a:rPr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Agenda </a:t>
            </a:r>
            <a:r>
              <a:rPr lang="en-US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3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CEOS Chair 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CEOS SIT Technical Workshop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EUMETSAT, Darmstadt, Germany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17</a:t>
            </a:r>
            <a:r>
              <a:rPr lang="en-AU" baseline="30000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th</a:t>
            </a:r>
            <a:r>
              <a:rPr lang="en-AU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 – 18</a:t>
            </a:r>
            <a:r>
              <a:rPr lang="en-AU" baseline="30000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th</a:t>
            </a:r>
            <a:r>
              <a:rPr lang="en-AU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 </a:t>
            </a:r>
            <a:r>
              <a:rPr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September</a:t>
            </a:r>
            <a:r>
              <a:rPr lang="en-AU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 2015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</p:txBody>
      </p:sp>
      <p:pic>
        <p:nvPicPr>
          <p:cNvPr id="12" name="ceos_logo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22789" y="1217405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10"/>
          <p:cNvSpPr txBox="1">
            <a:spLocks/>
          </p:cNvSpPr>
          <p:nvPr/>
        </p:nvSpPr>
        <p:spPr>
          <a:xfrm>
            <a:off x="622789" y="2246634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Committee on Earth Observation Satellites</a:t>
            </a:r>
            <a:endParaRPr lang="en-US" sz="1050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52400" y="1295400"/>
            <a:ext cx="8710648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400" b="1" smtClean="0"/>
              <a:t>Guidance for Plenary priorities</a:t>
            </a:r>
          </a:p>
          <a:p>
            <a:pPr lvl="0"/>
            <a:endParaRPr lang="en-US" sz="2400" b="1" dirty="0" smtClean="0"/>
          </a:p>
          <a:p>
            <a:pPr marL="342900" lvl="0" indent="-342900">
              <a:buFont typeface="Arial"/>
              <a:buChar char="•"/>
            </a:pPr>
            <a:r>
              <a:rPr lang="en-AU" altLang="ja-JP" sz="2400" smtClean="0"/>
              <a:t>The </a:t>
            </a:r>
            <a:r>
              <a:rPr lang="en-AU" altLang="ja-JP" sz="2400"/>
              <a:t>Plenary agenda structure mirrors those of recent years and reflects the structure and objectives of the CEOS Work Plan.  We have the following topics</a:t>
            </a:r>
            <a:r>
              <a:rPr lang="en-AU" altLang="ja-JP" sz="2400" smtClean="0"/>
              <a:t>:</a:t>
            </a:r>
          </a:p>
          <a:p>
            <a:pPr marL="342900" lvl="0" indent="-342900">
              <a:buFont typeface="Arial"/>
              <a:buChar char="•"/>
            </a:pPr>
            <a:r>
              <a:rPr lang="en-AU" altLang="ja-JP" sz="2400" smtClean="0"/>
              <a:t>Outreach </a:t>
            </a:r>
            <a:r>
              <a:rPr lang="en-AU" altLang="ja-JP" sz="2400"/>
              <a:t>to Key Stakeholders (readiness for GEO Plenary &amp; ministerial and for COP21 of UNFCCC in Paris</a:t>
            </a:r>
            <a:r>
              <a:rPr lang="en-AU" altLang="ja-JP" sz="2400" smtClean="0"/>
              <a:t>)</a:t>
            </a:r>
          </a:p>
          <a:p>
            <a:pPr marL="342900" lvl="0" indent="-342900">
              <a:buFont typeface="Arial"/>
              <a:buChar char="•"/>
            </a:pPr>
            <a:r>
              <a:rPr lang="en-US" altLang="ja-JP" sz="2400" smtClean="0"/>
              <a:t>O</a:t>
            </a:r>
            <a:r>
              <a:rPr lang="en-AU" altLang="ja-JP" sz="2400" smtClean="0"/>
              <a:t>rganisational </a:t>
            </a:r>
            <a:r>
              <a:rPr lang="en-AU" altLang="ja-JP" sz="2400"/>
              <a:t>issues </a:t>
            </a:r>
            <a:r>
              <a:rPr lang="en-AU" altLang="ja-JP" sz="2400" smtClean="0"/>
              <a:t>(membership </a:t>
            </a:r>
            <a:r>
              <a:rPr lang="en-AU" altLang="ja-JP" sz="2400"/>
              <a:t>applications of </a:t>
            </a:r>
            <a:r>
              <a:rPr lang="en-AU" altLang="ja-JP" sz="2400" smtClean="0"/>
              <a:t>5 </a:t>
            </a:r>
            <a:r>
              <a:rPr lang="en-AU" altLang="ja-JP" sz="2400"/>
              <a:t>new agencies</a:t>
            </a:r>
            <a:r>
              <a:rPr lang="en-AU" altLang="ja-JP" sz="2400" smtClean="0"/>
              <a:t>)</a:t>
            </a:r>
          </a:p>
          <a:p>
            <a:pPr marL="342900" lvl="0" indent="-342900">
              <a:buFont typeface="Arial"/>
              <a:buChar char="•"/>
            </a:pPr>
            <a:r>
              <a:rPr lang="en-AU" altLang="ja-JP" sz="2400" smtClean="0"/>
              <a:t>The </a:t>
            </a:r>
            <a:r>
              <a:rPr lang="en-AU" altLang="ja-JP" sz="2400"/>
              <a:t>2015 Chair Priorities </a:t>
            </a:r>
            <a:r>
              <a:rPr lang="en-AU" altLang="ja-JP" sz="2400" smtClean="0"/>
              <a:t>(Data </a:t>
            </a:r>
            <a:r>
              <a:rPr lang="en-AU" altLang="ja-JP" sz="2400"/>
              <a:t>Applications Report; Disasters and the WCDRR follow up; Blue Planet follow up</a:t>
            </a:r>
            <a:r>
              <a:rPr lang="en-AU" altLang="ja-JP" sz="2400" smtClean="0"/>
              <a:t>)</a:t>
            </a:r>
          </a:p>
          <a:p>
            <a:pPr marL="342900" lvl="0" indent="-342900">
              <a:buFont typeface="Arial"/>
              <a:buChar char="•"/>
            </a:pPr>
            <a:r>
              <a:rPr lang="en-AU" altLang="ja-JP" sz="2400" smtClean="0"/>
              <a:t>Progress </a:t>
            </a:r>
            <a:r>
              <a:rPr lang="en-AU" altLang="ja-JP" sz="2400"/>
              <a:t>for our VCs and Working </a:t>
            </a:r>
            <a:r>
              <a:rPr lang="en-AU" altLang="ja-JP" sz="2400" smtClean="0"/>
              <a:t>Groups</a:t>
            </a:r>
          </a:p>
          <a:p>
            <a:pPr marL="342900" lvl="0" indent="-342900">
              <a:buFont typeface="Arial"/>
              <a:buChar char="•"/>
            </a:pPr>
            <a:r>
              <a:rPr lang="en-AU" altLang="ja-JP" sz="2400" smtClean="0"/>
              <a:t>Support </a:t>
            </a:r>
            <a:r>
              <a:rPr lang="en-AU" altLang="ja-JP" sz="2400"/>
              <a:t>to our key stakeholder initiatives including GFOI, GEOGLAM, Carbon &amp; Water</a:t>
            </a:r>
            <a:endParaRPr lang="ja-JP" altLang="ja-JP" sz="2400"/>
          </a:p>
          <a:p>
            <a:pPr marL="342900" lvl="0" indent="-342900">
              <a:buFont typeface="Arial"/>
              <a:buChar char="•"/>
            </a:pPr>
            <a:endParaRPr lang="en-US" sz="20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32378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en-US" altLang="ja-JP" smtClean="0"/>
              <a:t>3</a:t>
            </a:fld>
            <a:endParaRPr lang="ja-JP" altLang="en-US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524000"/>
            <a:ext cx="8542337" cy="500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54610180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en-US" altLang="ja-JP" smtClean="0"/>
              <a:t>4</a:t>
            </a:fld>
            <a:endParaRPr lang="ja-JP" alt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038" y="1676400"/>
            <a:ext cx="8542337" cy="416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13157761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en-US" altLang="ja-JP" smtClean="0"/>
              <a:t>5</a:t>
            </a:fld>
            <a:endParaRPr lang="ja-JP" altLang="en-US"/>
          </a:p>
        </p:txBody>
      </p:sp>
      <p:graphicFrame>
        <p:nvGraphicFramePr>
          <p:cNvPr id="4" name="表 3"/>
          <p:cNvGraphicFramePr>
            <a:graphicFrameLocks noGrp="1"/>
          </p:cNvGraphicFramePr>
          <p:nvPr/>
        </p:nvGraphicFramePr>
        <p:xfrm>
          <a:off x="457200" y="1655822"/>
          <a:ext cx="8229600" cy="4414719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510588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1" i="0" u="none" strike="noStrike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Area</a:t>
                      </a:r>
                      <a:endParaRPr lang="ja-JP" sz="1600" b="1" i="0" u="none" strike="noStrike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6227" marR="6227" marT="622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1" i="0" u="none" strike="noStrike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Expected Outcomes</a:t>
                      </a:r>
                      <a:endParaRPr lang="ja-JP" sz="1600" b="1" i="0" u="none" strike="noStrike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6227" marR="6227" marT="6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</a:tr>
              <a:tr h="510588">
                <a:tc rowSpan="5">
                  <a:txBody>
                    <a:bodyPr/>
                    <a:lstStyle/>
                    <a:p>
                      <a:pPr algn="l" fontAlgn="ctr"/>
                      <a:r>
                        <a:rPr lang="en-GB" sz="1600" b="1" i="0" u="none" strike="noStrike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2015’s Chair Priorities</a:t>
                      </a:r>
                      <a:endParaRPr lang="ja-JP" sz="1600" b="1" i="0" u="none" strike="noStrike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6227" marR="6227" marT="622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Outcome of the 2015 Chair Priorities</a:t>
                      </a:r>
                      <a:endParaRPr lang="ja-JP" sz="1600" b="0" i="0" u="none" strike="noStrike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6227" marR="6227" marT="6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776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Wingdings"/>
                        </a:rPr>
                        <a:t>l</a:t>
                      </a:r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Data Application Report (DAR) and its promotion at the Tokyo Symposium</a:t>
                      </a:r>
                      <a:endParaRPr lang="ja-JP" sz="1600" b="0" i="0" u="none" strike="noStrike">
                        <a:solidFill>
                          <a:srgbClr val="000000"/>
                        </a:solidFill>
                        <a:effectLst/>
                        <a:latin typeface="Wingdings"/>
                      </a:endParaRPr>
                    </a:p>
                  </a:txBody>
                  <a:tcPr marL="112080" marR="6227" marT="6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776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Wingdings"/>
                        </a:rPr>
                        <a:t>l</a:t>
                      </a:r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Results of the 3</a:t>
                      </a:r>
                      <a:r>
                        <a:rPr lang="en-GB" sz="16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rd</a:t>
                      </a:r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 WCDRR in Sendai and its follow up. New initiative on DRR</a:t>
                      </a:r>
                      <a:endParaRPr lang="ja-JP" sz="1600" b="0" i="0" u="none" strike="noStrike">
                        <a:solidFill>
                          <a:srgbClr val="000000"/>
                        </a:solidFill>
                        <a:effectLst/>
                        <a:latin typeface="Wingdings"/>
                      </a:endParaRPr>
                    </a:p>
                  </a:txBody>
                  <a:tcPr marL="112080" marR="6227" marT="6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058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Wingdings"/>
                        </a:rPr>
                        <a:t>l</a:t>
                      </a:r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Results of GEO Blue planet Symposium and follow up.</a:t>
                      </a:r>
                      <a:endParaRPr lang="ja-JP" sz="1600" b="0" i="0" u="none" strike="noStrike">
                        <a:solidFill>
                          <a:srgbClr val="000000"/>
                        </a:solidFill>
                        <a:effectLst/>
                        <a:latin typeface="Wingdings"/>
                      </a:endParaRPr>
                    </a:p>
                  </a:txBody>
                  <a:tcPr marL="112080" marR="6227" marT="6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058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Identification of 2016 CEOS Chair priorities</a:t>
                      </a:r>
                      <a:endParaRPr lang="ja-JP" sz="1600" b="0" i="0" u="none" strike="noStrike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6227" marR="6227" marT="6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294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　</a:t>
                      </a:r>
                      <a:endParaRPr lang="ja-JP" sz="1600" b="0" i="0" u="none" strike="noStrike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6227" marR="6227" marT="622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6923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921549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1" i="0" u="none" strike="noStrike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Advancement of the CEOS Virtual Constellations and Working Groups</a:t>
                      </a:r>
                      <a:endParaRPr lang="ja-JP" sz="1600" b="1" i="0" u="none" strike="noStrike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6227" marR="6227" marT="622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Resolution of identified issues on Working Groups and Virtual Constellations.</a:t>
                      </a:r>
                      <a:endParaRPr lang="ja-JP" sz="1600" b="0" i="0" u="none" strike="noStrike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6227" marR="6227" marT="6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5123536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en-US" altLang="ja-JP" smtClean="0"/>
              <a:t>6</a:t>
            </a:fld>
            <a:endParaRPr lang="ja-JP" altLang="en-US"/>
          </a:p>
        </p:txBody>
      </p:sp>
      <p:graphicFrame>
        <p:nvGraphicFramePr>
          <p:cNvPr id="5" name="表 4"/>
          <p:cNvGraphicFramePr>
            <a:graphicFrameLocks noGrp="1"/>
          </p:cNvGraphicFramePr>
          <p:nvPr/>
        </p:nvGraphicFramePr>
        <p:xfrm>
          <a:off x="457200" y="2518218"/>
          <a:ext cx="8229600" cy="2689927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510588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1" i="0" u="none" strike="noStrike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Area</a:t>
                      </a:r>
                      <a:endParaRPr lang="ja-JP" sz="1600" b="1" i="0" u="none" strike="noStrike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6227" marR="6227" marT="622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1" i="0" u="none" strike="noStrike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Expected Outcomes</a:t>
                      </a:r>
                      <a:endParaRPr lang="ja-JP" sz="1600" b="1" i="0" u="none" strike="noStrike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6227" marR="6227" marT="6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</a:tr>
              <a:tr h="510588">
                <a:tc rowSpan="4">
                  <a:txBody>
                    <a:bodyPr/>
                    <a:lstStyle/>
                    <a:p>
                      <a:pPr algn="l" fontAlgn="ctr"/>
                      <a:r>
                        <a:rPr lang="en-GB" sz="1600" b="1" i="0" u="none" strike="noStrike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Support to other Key Stakeholder Initiatives</a:t>
                      </a:r>
                      <a:endParaRPr lang="ja-JP" sz="1600" b="1" i="0" u="none" strike="noStrike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6227" marR="6227" marT="622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1" i="0" u="none" strike="noStrike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GFOI</a:t>
                      </a:r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:Endorsement of the SDCG 3-Year Work Plan</a:t>
                      </a:r>
                      <a:endParaRPr lang="ja-JP" sz="1600" b="0" i="0" u="none" strike="noStrike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6227" marR="6227" marT="6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058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1" i="0" u="none" strike="noStrike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GEOGLAM</a:t>
                      </a:r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:Endorsement of the updated CEOS Acquisition Strategy for</a:t>
                      </a:r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ＭＳ Ｐ明朝"/>
                        </a:rPr>
                        <a:t>　</a:t>
                      </a:r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GEOGLAM</a:t>
                      </a:r>
                      <a:endParaRPr lang="ja-JP" sz="1600" b="0" i="0" u="none" strike="noStrike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6227" marR="6227" marT="6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058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1" i="0" u="none" strike="noStrike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Carbon</a:t>
                      </a:r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:Progress report</a:t>
                      </a:r>
                      <a:endParaRPr lang="ja-JP" sz="1600" b="0" i="0" u="none" strike="noStrike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6227" marR="6227" marT="6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757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1" i="0" u="none" strike="noStrike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Water</a:t>
                      </a:r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:Completion of CEOS engagements to the GEOSS strategy document. </a:t>
                      </a:r>
                      <a:endParaRPr lang="ja-JP" sz="1600" b="0" i="0" u="none" strike="noStrike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6227" marR="6227" marT="6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4645042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8825</TotalTime>
  <Words>254</Words>
  <Application>Microsoft Office PowerPoint</Application>
  <PresentationFormat>画面に合わせる (4:3)</PresentationFormat>
  <Paragraphs>39</Paragraphs>
  <Slides>6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7" baseType="lpstr">
      <vt:lpstr>Default</vt:lpstr>
      <vt:lpstr>29th CEOS Plenary Priorities   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Nobuyoshi Fujimoto</cp:lastModifiedBy>
  <cp:revision>23</cp:revision>
  <dcterms:modified xsi:type="dcterms:W3CDTF">2015-09-14T07:23:36Z</dcterms:modified>
</cp:coreProperties>
</file>